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slides/slide169.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7"/>
  </p:notesMasterIdLst>
  <p:sldIdLst>
    <p:sldId id="313" r:id="rId2"/>
    <p:sldId id="314" r:id="rId3"/>
    <p:sldId id="362" r:id="rId4"/>
    <p:sldId id="315" r:id="rId5"/>
    <p:sldId id="316" r:id="rId6"/>
    <p:sldId id="317" r:id="rId7"/>
    <p:sldId id="318" r:id="rId8"/>
    <p:sldId id="319" r:id="rId9"/>
    <p:sldId id="320" r:id="rId10"/>
    <p:sldId id="321" r:id="rId11"/>
    <p:sldId id="322" r:id="rId12"/>
    <p:sldId id="323" r:id="rId13"/>
    <p:sldId id="257" r:id="rId14"/>
    <p:sldId id="258" r:id="rId15"/>
    <p:sldId id="259" r:id="rId16"/>
    <p:sldId id="260" r:id="rId17"/>
    <p:sldId id="262" r:id="rId18"/>
    <p:sldId id="263" r:id="rId19"/>
    <p:sldId id="265" r:id="rId20"/>
    <p:sldId id="266" r:id="rId21"/>
    <p:sldId id="264" r:id="rId22"/>
    <p:sldId id="267" r:id="rId23"/>
    <p:sldId id="269" r:id="rId24"/>
    <p:sldId id="271" r:id="rId25"/>
    <p:sldId id="272" r:id="rId26"/>
    <p:sldId id="273" r:id="rId27"/>
    <p:sldId id="274" r:id="rId28"/>
    <p:sldId id="275" r:id="rId29"/>
    <p:sldId id="276" r:id="rId30"/>
    <p:sldId id="277" r:id="rId31"/>
    <p:sldId id="278" r:id="rId32"/>
    <p:sldId id="279"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 id="348" r:id="rId90"/>
    <p:sldId id="349" r:id="rId91"/>
    <p:sldId id="350" r:id="rId92"/>
    <p:sldId id="351" r:id="rId93"/>
    <p:sldId id="352" r:id="rId94"/>
    <p:sldId id="353" r:id="rId95"/>
    <p:sldId id="354" r:id="rId96"/>
    <p:sldId id="355" r:id="rId97"/>
    <p:sldId id="356" r:id="rId98"/>
    <p:sldId id="357" r:id="rId99"/>
    <p:sldId id="358" r:id="rId100"/>
    <p:sldId id="359" r:id="rId101"/>
    <p:sldId id="360" r:id="rId102"/>
    <p:sldId id="363" r:id="rId103"/>
    <p:sldId id="364" r:id="rId104"/>
    <p:sldId id="365" r:id="rId105"/>
    <p:sldId id="366" r:id="rId106"/>
    <p:sldId id="367" r:id="rId107"/>
    <p:sldId id="368" r:id="rId108"/>
    <p:sldId id="369" r:id="rId109"/>
    <p:sldId id="370" r:id="rId110"/>
    <p:sldId id="371" r:id="rId111"/>
    <p:sldId id="372" r:id="rId112"/>
    <p:sldId id="373" r:id="rId113"/>
    <p:sldId id="374" r:id="rId114"/>
    <p:sldId id="375" r:id="rId115"/>
    <p:sldId id="376" r:id="rId116"/>
    <p:sldId id="377" r:id="rId117"/>
    <p:sldId id="378" r:id="rId118"/>
    <p:sldId id="379" r:id="rId119"/>
    <p:sldId id="380" r:id="rId120"/>
    <p:sldId id="381" r:id="rId121"/>
    <p:sldId id="382" r:id="rId122"/>
    <p:sldId id="383" r:id="rId123"/>
    <p:sldId id="384" r:id="rId124"/>
    <p:sldId id="385" r:id="rId125"/>
    <p:sldId id="386" r:id="rId126"/>
    <p:sldId id="387" r:id="rId127"/>
    <p:sldId id="388" r:id="rId128"/>
    <p:sldId id="389" r:id="rId129"/>
    <p:sldId id="390" r:id="rId130"/>
    <p:sldId id="391" r:id="rId131"/>
    <p:sldId id="392" r:id="rId132"/>
    <p:sldId id="393" r:id="rId133"/>
    <p:sldId id="394" r:id="rId134"/>
    <p:sldId id="395" r:id="rId135"/>
    <p:sldId id="396" r:id="rId136"/>
    <p:sldId id="397" r:id="rId137"/>
    <p:sldId id="398" r:id="rId138"/>
    <p:sldId id="399" r:id="rId139"/>
    <p:sldId id="400" r:id="rId140"/>
    <p:sldId id="401" r:id="rId141"/>
    <p:sldId id="402" r:id="rId142"/>
    <p:sldId id="403" r:id="rId143"/>
    <p:sldId id="404" r:id="rId144"/>
    <p:sldId id="405" r:id="rId145"/>
    <p:sldId id="406" r:id="rId146"/>
    <p:sldId id="407" r:id="rId147"/>
    <p:sldId id="408" r:id="rId148"/>
    <p:sldId id="409" r:id="rId149"/>
    <p:sldId id="410" r:id="rId150"/>
    <p:sldId id="411" r:id="rId151"/>
    <p:sldId id="412" r:id="rId152"/>
    <p:sldId id="413" r:id="rId153"/>
    <p:sldId id="414" r:id="rId154"/>
    <p:sldId id="415" r:id="rId155"/>
    <p:sldId id="416" r:id="rId156"/>
    <p:sldId id="417" r:id="rId157"/>
    <p:sldId id="418" r:id="rId158"/>
    <p:sldId id="419" r:id="rId159"/>
    <p:sldId id="420" r:id="rId160"/>
    <p:sldId id="421" r:id="rId161"/>
    <p:sldId id="422" r:id="rId162"/>
    <p:sldId id="423" r:id="rId163"/>
    <p:sldId id="424" r:id="rId164"/>
    <p:sldId id="425" r:id="rId165"/>
    <p:sldId id="426" r:id="rId166"/>
    <p:sldId id="427" r:id="rId167"/>
    <p:sldId id="428" r:id="rId168"/>
    <p:sldId id="429" r:id="rId169"/>
    <p:sldId id="430" r:id="rId170"/>
    <p:sldId id="431" r:id="rId171"/>
    <p:sldId id="432" r:id="rId172"/>
    <p:sldId id="433" r:id="rId173"/>
    <p:sldId id="434" r:id="rId174"/>
    <p:sldId id="435" r:id="rId175"/>
    <p:sldId id="437" r:id="rId1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2D9AC"/>
    <a:srgbClr val="F52B56"/>
    <a:srgbClr val="F87490"/>
    <a:srgbClr val="FFFF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1" autoAdjust="0"/>
    <p:restoredTop sz="97500" autoAdjust="0"/>
  </p:normalViewPr>
  <p:slideViewPr>
    <p:cSldViewPr>
      <p:cViewPr>
        <p:scale>
          <a:sx n="71" d="100"/>
          <a:sy n="71" d="100"/>
        </p:scale>
        <p:origin x="-1044" y="-13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 Id="rId4" Type="http://schemas.openxmlformats.org/officeDocument/2006/relationships/image" Target="../media/image65.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4" Type="http://schemas.openxmlformats.org/officeDocument/2006/relationships/image" Target="../media/image69.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 Id="rId4" Type="http://schemas.openxmlformats.org/officeDocument/2006/relationships/image" Target="../media/image74.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41.vml.rels><?xml version="1.0" encoding="UTF-8" standalone="yes"?>
<Relationships xmlns="http://schemas.openxmlformats.org/package/2006/relationships"><Relationship Id="rId8" Type="http://schemas.openxmlformats.org/officeDocument/2006/relationships/image" Target="../media/image85.wmf"/><Relationship Id="rId13" Type="http://schemas.openxmlformats.org/officeDocument/2006/relationships/image" Target="../media/image90.wmf"/><Relationship Id="rId3" Type="http://schemas.openxmlformats.org/officeDocument/2006/relationships/image" Target="../media/image73.wmf"/><Relationship Id="rId7" Type="http://schemas.openxmlformats.org/officeDocument/2006/relationships/image" Target="../media/image84.wmf"/><Relationship Id="rId12" Type="http://schemas.openxmlformats.org/officeDocument/2006/relationships/image" Target="../media/image89.wmf"/><Relationship Id="rId2" Type="http://schemas.openxmlformats.org/officeDocument/2006/relationships/image" Target="../media/image74.wmf"/><Relationship Id="rId16" Type="http://schemas.openxmlformats.org/officeDocument/2006/relationships/image" Target="../media/image93.wmf"/><Relationship Id="rId1" Type="http://schemas.openxmlformats.org/officeDocument/2006/relationships/image" Target="../media/image80.wmf"/><Relationship Id="rId6" Type="http://schemas.openxmlformats.org/officeDocument/2006/relationships/image" Target="../media/image83.wmf"/><Relationship Id="rId11" Type="http://schemas.openxmlformats.org/officeDocument/2006/relationships/image" Target="../media/image88.wmf"/><Relationship Id="rId5" Type="http://schemas.openxmlformats.org/officeDocument/2006/relationships/image" Target="../media/image82.wmf"/><Relationship Id="rId15" Type="http://schemas.openxmlformats.org/officeDocument/2006/relationships/image" Target="../media/image92.wmf"/><Relationship Id="rId10" Type="http://schemas.openxmlformats.org/officeDocument/2006/relationships/image" Target="../media/image87.wmf"/><Relationship Id="rId4" Type="http://schemas.openxmlformats.org/officeDocument/2006/relationships/image" Target="../media/image81.wmf"/><Relationship Id="rId9" Type="http://schemas.openxmlformats.org/officeDocument/2006/relationships/image" Target="../media/image86.wmf"/><Relationship Id="rId14" Type="http://schemas.openxmlformats.org/officeDocument/2006/relationships/image" Target="../media/image91.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96.wmf"/><Relationship Id="rId1" Type="http://schemas.openxmlformats.org/officeDocument/2006/relationships/image" Target="../media/image95.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8.wmf"/><Relationship Id="rId1" Type="http://schemas.openxmlformats.org/officeDocument/2006/relationships/image" Target="../media/image97.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01.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106.wmf"/><Relationship Id="rId1" Type="http://schemas.openxmlformats.org/officeDocument/2006/relationships/image" Target="../media/image105.w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108.wmf"/><Relationship Id="rId1" Type="http://schemas.openxmlformats.org/officeDocument/2006/relationships/image" Target="../media/image10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110.wmf"/><Relationship Id="rId1" Type="http://schemas.openxmlformats.org/officeDocument/2006/relationships/image" Target="../media/image109.w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11.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image" Target="../media/image113.wmf"/><Relationship Id="rId1" Type="http://schemas.openxmlformats.org/officeDocument/2006/relationships/image" Target="../media/image112.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15.wmf"/></Relationships>
</file>

<file path=ppt/drawings/_rels/vmlDrawing54.vml.rels><?xml version="1.0" encoding="UTF-8" standalone="yes"?>
<Relationships xmlns="http://schemas.openxmlformats.org/package/2006/relationships"><Relationship Id="rId2" Type="http://schemas.openxmlformats.org/officeDocument/2006/relationships/image" Target="../media/image117.wmf"/><Relationship Id="rId1" Type="http://schemas.openxmlformats.org/officeDocument/2006/relationships/image" Target="../media/image116.wmf"/></Relationships>
</file>

<file path=ppt/drawings/_rels/vmlDrawing55.vml.rels><?xml version="1.0" encoding="UTF-8" standalone="yes"?>
<Relationships xmlns="http://schemas.openxmlformats.org/package/2006/relationships"><Relationship Id="rId2" Type="http://schemas.openxmlformats.org/officeDocument/2006/relationships/image" Target="../media/image119.wmf"/><Relationship Id="rId1" Type="http://schemas.openxmlformats.org/officeDocument/2006/relationships/image" Target="../media/image118.wmf"/></Relationships>
</file>

<file path=ppt/drawings/_rels/vmlDrawing56.vml.rels><?xml version="1.0" encoding="UTF-8" standalone="yes"?>
<Relationships xmlns="http://schemas.openxmlformats.org/package/2006/relationships"><Relationship Id="rId2" Type="http://schemas.openxmlformats.org/officeDocument/2006/relationships/image" Target="../media/image121.wmf"/><Relationship Id="rId1" Type="http://schemas.openxmlformats.org/officeDocument/2006/relationships/image" Target="../media/image1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0AACD6-906A-4CF9-B6E8-46A75D34C860}" type="datetimeFigureOut">
              <a:rPr lang="en-US" smtClean="0"/>
              <a:pPr/>
              <a:t>12/14/2010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B501A6-3A5F-4F79-8A8A-5973F2A66BE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3C6B07E-D74B-4AE2-B019-20CB99ABCBA8}" type="datetime1">
              <a:rPr lang="en-US" smtClean="0"/>
              <a:pPr/>
              <a:t>12/14/2010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0FBC372-BFC0-44F3-A2AE-833ECC6DEBA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406833-7CE2-4A8B-B3E0-CE2ACFD69677}" type="datetime1">
              <a:rPr lang="en-US" smtClean="0"/>
              <a:pPr/>
              <a:t>12/14/2010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BC372-BFC0-44F3-A2AE-833ECC6DEB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F081E2-D6F1-49A4-A831-540CD1B652E3}" type="datetime1">
              <a:rPr lang="en-US" smtClean="0"/>
              <a:pPr/>
              <a:t>12/14/2010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BC372-BFC0-44F3-A2AE-833ECC6DEBA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3F9703-E95A-415E-AC8B-E3D7CBC3BAF5}" type="datetime1">
              <a:rPr lang="en-US" smtClean="0"/>
              <a:pPr/>
              <a:t>12/14/2010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BC372-BFC0-44F3-A2AE-833ECC6DEBA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D650DE3-D5C2-4BBB-8912-9A6EF70CEA95}" type="datetime1">
              <a:rPr lang="en-US" smtClean="0"/>
              <a:pPr/>
              <a:t>12/14/2010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BC372-BFC0-44F3-A2AE-833ECC6DEBA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F379669-C285-4897-98CC-8AC87BBB32AB}" type="datetime1">
              <a:rPr lang="en-US" smtClean="0"/>
              <a:pPr/>
              <a:t>12/14/2010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BC372-BFC0-44F3-A2AE-833ECC6DEBA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B184C59-09A2-4FFA-B0C9-09A9B7C57239}" type="datetime1">
              <a:rPr lang="en-US" smtClean="0"/>
              <a:pPr/>
              <a:t>12/14/2010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FBC372-BFC0-44F3-A2AE-833ECC6DEBA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8F085AB-DC16-421D-AFBC-23022DD99851}" type="datetime1">
              <a:rPr lang="en-US" smtClean="0"/>
              <a:pPr/>
              <a:t>12/14/2010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FBC372-BFC0-44F3-A2AE-833ECC6DEBA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372865-2EC4-47C0-804A-2125A08BCF4D}" type="datetime1">
              <a:rPr lang="en-US" smtClean="0"/>
              <a:pPr/>
              <a:t>12/14/2010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FBC372-BFC0-44F3-A2AE-833ECC6DEB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AF89964-6805-48D8-B7D1-BDA6CE34E923}" type="datetime1">
              <a:rPr lang="en-US" smtClean="0"/>
              <a:pPr/>
              <a:t>12/14/2010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BC372-BFC0-44F3-A2AE-833ECC6DEBA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1FB751B-19B5-4974-A74B-1ABB5EB2DADC}" type="datetime1">
              <a:rPr lang="en-US" smtClean="0"/>
              <a:pPr/>
              <a:t>12/14/2010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0FBC372-BFC0-44F3-A2AE-833ECC6DEBA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6E37C89-1AE8-4677-91D3-9CC5816C29EF}" type="datetime1">
              <a:rPr lang="en-US" smtClean="0"/>
              <a:pPr/>
              <a:t>12/14/2010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0FBC372-BFC0-44F3-A2AE-833ECC6DEBA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oleObject" Target="../embeddings/oleObject48.bin"/><Relationship Id="rId4" Type="http://schemas.openxmlformats.org/officeDocument/2006/relationships/oleObject" Target="../embeddings/oleObject47.bin"/></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7.xml"/><Relationship Id="rId1" Type="http://schemas.openxmlformats.org/officeDocument/2006/relationships/vmlDrawing" Target="../drawings/vmlDrawing25.v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7.xml"/><Relationship Id="rId1" Type="http://schemas.openxmlformats.org/officeDocument/2006/relationships/vmlDrawing" Target="../drawings/vmlDrawing26.vml"/></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7.xml"/><Relationship Id="rId1" Type="http://schemas.openxmlformats.org/officeDocument/2006/relationships/vmlDrawing" Target="../drawings/vmlDrawing27.vml"/><Relationship Id="rId4" Type="http://schemas.openxmlformats.org/officeDocument/2006/relationships/oleObject" Target="../embeddings/oleObject52.bin"/></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7.xml"/><Relationship Id="rId1" Type="http://schemas.openxmlformats.org/officeDocument/2006/relationships/vmlDrawing" Target="../drawings/vmlDrawing28.v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7.xml"/><Relationship Id="rId1" Type="http://schemas.openxmlformats.org/officeDocument/2006/relationships/vmlDrawing" Target="../drawings/vmlDrawing29.vml"/><Relationship Id="rId4" Type="http://schemas.openxmlformats.org/officeDocument/2006/relationships/oleObject" Target="../embeddings/oleObject55.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oleObject" Target="../embeddings/oleObject58.bin"/><Relationship Id="rId4" Type="http://schemas.openxmlformats.org/officeDocument/2006/relationships/oleObject" Target="../embeddings/oleObject57.bin"/></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7.xml"/><Relationship Id="rId1" Type="http://schemas.openxmlformats.org/officeDocument/2006/relationships/vmlDrawing" Target="../drawings/vmlDrawing31.vml"/></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oleObject" Target="../embeddings/oleObject63.bin"/><Relationship Id="rId5" Type="http://schemas.openxmlformats.org/officeDocument/2006/relationships/oleObject" Target="../embeddings/oleObject62.bin"/><Relationship Id="rId4" Type="http://schemas.openxmlformats.org/officeDocument/2006/relationships/oleObject" Target="../embeddings/oleObject61.bin"/></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oleObject" Target="../embeddings/oleObject67.bin"/><Relationship Id="rId5" Type="http://schemas.openxmlformats.org/officeDocument/2006/relationships/oleObject" Target="../embeddings/oleObject66.bin"/><Relationship Id="rId4" Type="http://schemas.openxmlformats.org/officeDocument/2006/relationships/oleObject" Target="../embeddings/oleObject65.bin"/></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7.xml"/><Relationship Id="rId1" Type="http://schemas.openxmlformats.org/officeDocument/2006/relationships/vmlDrawing" Target="../drawings/vmlDrawing34.vml"/></Relationships>
</file>

<file path=ppt/slides/_rels/slide134.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7.xml"/><Relationship Id="rId1" Type="http://schemas.openxmlformats.org/officeDocument/2006/relationships/vmlDrawing" Target="../drawings/vmlDrawing35.vml"/><Relationship Id="rId6" Type="http://schemas.openxmlformats.org/officeDocument/2006/relationships/oleObject" Target="../embeddings/oleObject72.bin"/><Relationship Id="rId5" Type="http://schemas.openxmlformats.org/officeDocument/2006/relationships/oleObject" Target="../embeddings/oleObject71.bin"/><Relationship Id="rId4" Type="http://schemas.openxmlformats.org/officeDocument/2006/relationships/oleObject" Target="../embeddings/oleObject70.bin"/></Relationships>
</file>

<file path=ppt/slides/_rels/slide135.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7.xml"/><Relationship Id="rId1" Type="http://schemas.openxmlformats.org/officeDocument/2006/relationships/vmlDrawing" Target="../drawings/vmlDrawing36.v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7.xml"/><Relationship Id="rId1" Type="http://schemas.openxmlformats.org/officeDocument/2006/relationships/vmlDrawing" Target="../drawings/vmlDrawing37.vml"/></Relationships>
</file>

<file path=ppt/slides/_rels/slide138.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7.xml"/><Relationship Id="rId1" Type="http://schemas.openxmlformats.org/officeDocument/2006/relationships/vmlDrawing" Target="../drawings/vmlDrawing38.vml"/></Relationships>
</file>

<file path=ppt/slides/_rels/slide139.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7.xml"/><Relationship Id="rId1" Type="http://schemas.openxmlformats.org/officeDocument/2006/relationships/vmlDrawing" Target="../drawings/vmlDrawing39.v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40.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7.xml"/><Relationship Id="rId1" Type="http://schemas.openxmlformats.org/officeDocument/2006/relationships/vmlDrawing" Target="../drawings/vmlDrawing40.v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8" Type="http://schemas.openxmlformats.org/officeDocument/2006/relationships/oleObject" Target="../embeddings/oleObject83.bin"/><Relationship Id="rId13" Type="http://schemas.openxmlformats.org/officeDocument/2006/relationships/oleObject" Target="../embeddings/oleObject88.bin"/><Relationship Id="rId18" Type="http://schemas.openxmlformats.org/officeDocument/2006/relationships/oleObject" Target="../embeddings/oleObject93.bin"/><Relationship Id="rId26" Type="http://schemas.openxmlformats.org/officeDocument/2006/relationships/oleObject" Target="../embeddings/oleObject101.bin"/><Relationship Id="rId3" Type="http://schemas.openxmlformats.org/officeDocument/2006/relationships/oleObject" Target="../embeddings/oleObject78.bin"/><Relationship Id="rId21" Type="http://schemas.openxmlformats.org/officeDocument/2006/relationships/oleObject" Target="../embeddings/oleObject96.bin"/><Relationship Id="rId7" Type="http://schemas.openxmlformats.org/officeDocument/2006/relationships/oleObject" Target="../embeddings/oleObject82.bin"/><Relationship Id="rId12" Type="http://schemas.openxmlformats.org/officeDocument/2006/relationships/oleObject" Target="../embeddings/oleObject87.bin"/><Relationship Id="rId17" Type="http://schemas.openxmlformats.org/officeDocument/2006/relationships/oleObject" Target="../embeddings/oleObject92.bin"/><Relationship Id="rId25" Type="http://schemas.openxmlformats.org/officeDocument/2006/relationships/oleObject" Target="../embeddings/oleObject100.bin"/><Relationship Id="rId2" Type="http://schemas.openxmlformats.org/officeDocument/2006/relationships/slideLayout" Target="../slideLayouts/slideLayout7.xml"/><Relationship Id="rId16" Type="http://schemas.openxmlformats.org/officeDocument/2006/relationships/oleObject" Target="../embeddings/oleObject91.bin"/><Relationship Id="rId20" Type="http://schemas.openxmlformats.org/officeDocument/2006/relationships/oleObject" Target="../embeddings/oleObject95.bin"/><Relationship Id="rId29" Type="http://schemas.openxmlformats.org/officeDocument/2006/relationships/oleObject" Target="../embeddings/oleObject104.bin"/><Relationship Id="rId1" Type="http://schemas.openxmlformats.org/officeDocument/2006/relationships/vmlDrawing" Target="../drawings/vmlDrawing41.vml"/><Relationship Id="rId6" Type="http://schemas.openxmlformats.org/officeDocument/2006/relationships/oleObject" Target="../embeddings/oleObject81.bin"/><Relationship Id="rId11" Type="http://schemas.openxmlformats.org/officeDocument/2006/relationships/oleObject" Target="../embeddings/oleObject86.bin"/><Relationship Id="rId24" Type="http://schemas.openxmlformats.org/officeDocument/2006/relationships/oleObject" Target="../embeddings/oleObject99.bin"/><Relationship Id="rId5" Type="http://schemas.openxmlformats.org/officeDocument/2006/relationships/oleObject" Target="../embeddings/oleObject80.bin"/><Relationship Id="rId15" Type="http://schemas.openxmlformats.org/officeDocument/2006/relationships/oleObject" Target="../embeddings/oleObject90.bin"/><Relationship Id="rId23" Type="http://schemas.openxmlformats.org/officeDocument/2006/relationships/oleObject" Target="../embeddings/oleObject98.bin"/><Relationship Id="rId28" Type="http://schemas.openxmlformats.org/officeDocument/2006/relationships/oleObject" Target="../embeddings/oleObject103.bin"/><Relationship Id="rId10" Type="http://schemas.openxmlformats.org/officeDocument/2006/relationships/oleObject" Target="../embeddings/oleObject85.bin"/><Relationship Id="rId19" Type="http://schemas.openxmlformats.org/officeDocument/2006/relationships/oleObject" Target="../embeddings/oleObject94.bin"/><Relationship Id="rId4" Type="http://schemas.openxmlformats.org/officeDocument/2006/relationships/oleObject" Target="../embeddings/oleObject79.bin"/><Relationship Id="rId9" Type="http://schemas.openxmlformats.org/officeDocument/2006/relationships/oleObject" Target="../embeddings/oleObject84.bin"/><Relationship Id="rId14" Type="http://schemas.openxmlformats.org/officeDocument/2006/relationships/oleObject" Target="../embeddings/oleObject89.bin"/><Relationship Id="rId22" Type="http://schemas.openxmlformats.org/officeDocument/2006/relationships/oleObject" Target="../embeddings/oleObject97.bin"/><Relationship Id="rId27" Type="http://schemas.openxmlformats.org/officeDocument/2006/relationships/oleObject" Target="../embeddings/oleObject102.bin"/><Relationship Id="rId30" Type="http://schemas.openxmlformats.org/officeDocument/2006/relationships/oleObject" Target="../embeddings/oleObject105.bin"/></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Layout" Target="../slideLayouts/slideLayout7.xml"/><Relationship Id="rId1" Type="http://schemas.openxmlformats.org/officeDocument/2006/relationships/vmlDrawing" Target="../drawings/vmlDrawing42.v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Layout" Target="../slideLayouts/slideLayout7.xml"/><Relationship Id="rId1" Type="http://schemas.openxmlformats.org/officeDocument/2006/relationships/vmlDrawing" Target="../drawings/vmlDrawing43.vml"/><Relationship Id="rId4" Type="http://schemas.openxmlformats.org/officeDocument/2006/relationships/oleObject" Target="../embeddings/oleObject108.bin"/></Relationships>
</file>

<file path=ppt/slides/_rels/slide148.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slideLayout" Target="../slideLayouts/slideLayout7.xml"/><Relationship Id="rId1" Type="http://schemas.openxmlformats.org/officeDocument/2006/relationships/vmlDrawing" Target="../drawings/vmlDrawing44.vml"/><Relationship Id="rId5" Type="http://schemas.openxmlformats.org/officeDocument/2006/relationships/oleObject" Target="../embeddings/oleObject111.bin"/><Relationship Id="rId4" Type="http://schemas.openxmlformats.org/officeDocument/2006/relationships/oleObject" Target="../embeddings/oleObject110.bin"/></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Layout" Target="../slideLayouts/slideLayout7.xml"/><Relationship Id="rId1" Type="http://schemas.openxmlformats.org/officeDocument/2006/relationships/vmlDrawing" Target="../drawings/vmlDrawing45.vml"/></Relationships>
</file>

<file path=ppt/slides/_rels/slide152.xml.rels><?xml version="1.0" encoding="UTF-8" standalone="yes"?>
<Relationships xmlns="http://schemas.openxmlformats.org/package/2006/relationships"><Relationship Id="rId3" Type="http://schemas.openxmlformats.org/officeDocument/2006/relationships/oleObject" Target="../embeddings/oleObject113.bin"/><Relationship Id="rId2" Type="http://schemas.openxmlformats.org/officeDocument/2006/relationships/slideLayout" Target="../slideLayouts/slideLayout7.xml"/><Relationship Id="rId1" Type="http://schemas.openxmlformats.org/officeDocument/2006/relationships/vmlDrawing" Target="../drawings/vmlDrawing46.vml"/></Relationships>
</file>

<file path=ppt/slides/_rels/slide153.xml.rels><?xml version="1.0" encoding="UTF-8" standalone="yes"?>
<Relationships xmlns="http://schemas.openxmlformats.org/package/2006/relationships"><Relationship Id="rId3" Type="http://schemas.openxmlformats.org/officeDocument/2006/relationships/oleObject" Target="../embeddings/oleObject114.bin"/><Relationship Id="rId2" Type="http://schemas.openxmlformats.org/officeDocument/2006/relationships/slideLayout" Target="../slideLayouts/slideLayout7.xml"/><Relationship Id="rId1" Type="http://schemas.openxmlformats.org/officeDocument/2006/relationships/vmlDrawing" Target="../drawings/vmlDrawing47.vml"/><Relationship Id="rId5" Type="http://schemas.openxmlformats.org/officeDocument/2006/relationships/oleObject" Target="../embeddings/oleObject116.bin"/><Relationship Id="rId4" Type="http://schemas.openxmlformats.org/officeDocument/2006/relationships/oleObject" Target="../embeddings/oleObject115.bin"/></Relationships>
</file>

<file path=ppt/slides/_rels/slide154.xml.rels><?xml version="1.0" encoding="UTF-8" standalone="yes"?>
<Relationships xmlns="http://schemas.openxmlformats.org/package/2006/relationships"><Relationship Id="rId3" Type="http://schemas.openxmlformats.org/officeDocument/2006/relationships/oleObject" Target="../embeddings/oleObject117.bin"/><Relationship Id="rId2" Type="http://schemas.openxmlformats.org/officeDocument/2006/relationships/slideLayout" Target="../slideLayouts/slideLayout7.xml"/><Relationship Id="rId1" Type="http://schemas.openxmlformats.org/officeDocument/2006/relationships/vmlDrawing" Target="../drawings/vmlDrawing48.vml"/><Relationship Id="rId4" Type="http://schemas.openxmlformats.org/officeDocument/2006/relationships/oleObject" Target="../embeddings/oleObject118.bin"/></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slideLayout" Target="../slideLayouts/slideLayout7.xml"/><Relationship Id="rId1" Type="http://schemas.openxmlformats.org/officeDocument/2006/relationships/vmlDrawing" Target="../drawings/vmlDrawing49.vml"/><Relationship Id="rId4" Type="http://schemas.openxmlformats.org/officeDocument/2006/relationships/oleObject" Target="../embeddings/oleObject120.bin"/></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oleObject" Target="../embeddings/oleObject121.bin"/><Relationship Id="rId2" Type="http://schemas.openxmlformats.org/officeDocument/2006/relationships/slideLayout" Target="../slideLayouts/slideLayout7.xml"/><Relationship Id="rId1" Type="http://schemas.openxmlformats.org/officeDocument/2006/relationships/vmlDrawing" Target="../drawings/vmlDrawing50.vml"/><Relationship Id="rId4" Type="http://schemas.openxmlformats.org/officeDocument/2006/relationships/oleObject" Target="../embeddings/oleObject122.bin"/></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oleObject" Target="../embeddings/oleObject123.bin"/><Relationship Id="rId2" Type="http://schemas.openxmlformats.org/officeDocument/2006/relationships/slideLayout" Target="../slideLayouts/slideLayout7.xml"/><Relationship Id="rId1" Type="http://schemas.openxmlformats.org/officeDocument/2006/relationships/vmlDrawing" Target="../drawings/vmlDrawing51.vml"/></Relationships>
</file>

<file path=ppt/slides/_rels/slide167.xml.rels><?xml version="1.0" encoding="UTF-8" standalone="yes"?>
<Relationships xmlns="http://schemas.openxmlformats.org/package/2006/relationships"><Relationship Id="rId3" Type="http://schemas.openxmlformats.org/officeDocument/2006/relationships/oleObject" Target="../embeddings/oleObject124.bin"/><Relationship Id="rId2" Type="http://schemas.openxmlformats.org/officeDocument/2006/relationships/slideLayout" Target="../slideLayouts/slideLayout7.xml"/><Relationship Id="rId1" Type="http://schemas.openxmlformats.org/officeDocument/2006/relationships/vmlDrawing" Target="../drawings/vmlDrawing52.vml"/><Relationship Id="rId5" Type="http://schemas.openxmlformats.org/officeDocument/2006/relationships/oleObject" Target="../embeddings/oleObject126.bin"/><Relationship Id="rId4" Type="http://schemas.openxmlformats.org/officeDocument/2006/relationships/oleObject" Target="../embeddings/oleObject125.bin"/></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3" Type="http://schemas.openxmlformats.org/officeDocument/2006/relationships/oleObject" Target="../embeddings/oleObject127.bin"/><Relationship Id="rId2" Type="http://schemas.openxmlformats.org/officeDocument/2006/relationships/slideLayout" Target="../slideLayouts/slideLayout7.xml"/><Relationship Id="rId1" Type="http://schemas.openxmlformats.org/officeDocument/2006/relationships/vmlDrawing" Target="../drawings/vmlDrawing53.vml"/></Relationships>
</file>

<file path=ppt/slides/_rels/slide172.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slideLayout" Target="../slideLayouts/slideLayout7.xml"/><Relationship Id="rId1" Type="http://schemas.openxmlformats.org/officeDocument/2006/relationships/vmlDrawing" Target="../drawings/vmlDrawing54.vml"/><Relationship Id="rId4" Type="http://schemas.openxmlformats.org/officeDocument/2006/relationships/oleObject" Target="../embeddings/oleObject129.bin"/></Relationships>
</file>

<file path=ppt/slides/_rels/slide173.xml.rels><?xml version="1.0" encoding="UTF-8" standalone="yes"?>
<Relationships xmlns="http://schemas.openxmlformats.org/package/2006/relationships"><Relationship Id="rId3" Type="http://schemas.openxmlformats.org/officeDocument/2006/relationships/oleObject" Target="../embeddings/oleObject130.bin"/><Relationship Id="rId2" Type="http://schemas.openxmlformats.org/officeDocument/2006/relationships/slideLayout" Target="../slideLayouts/slideLayout7.xml"/><Relationship Id="rId1" Type="http://schemas.openxmlformats.org/officeDocument/2006/relationships/vmlDrawing" Target="../drawings/vmlDrawing55.vml"/><Relationship Id="rId4" Type="http://schemas.openxmlformats.org/officeDocument/2006/relationships/oleObject" Target="../embeddings/oleObject131.bin"/></Relationships>
</file>

<file path=ppt/slides/_rels/slide174.xml.rels><?xml version="1.0" encoding="UTF-8" standalone="yes"?>
<Relationships xmlns="http://schemas.openxmlformats.org/package/2006/relationships"><Relationship Id="rId3" Type="http://schemas.openxmlformats.org/officeDocument/2006/relationships/oleObject" Target="../embeddings/oleObject132.bin"/><Relationship Id="rId2" Type="http://schemas.openxmlformats.org/officeDocument/2006/relationships/slideLayout" Target="../slideLayouts/slideLayout7.xml"/><Relationship Id="rId1" Type="http://schemas.openxmlformats.org/officeDocument/2006/relationships/vmlDrawing" Target="../drawings/vmlDrawing56.vml"/><Relationship Id="rId4" Type="http://schemas.openxmlformats.org/officeDocument/2006/relationships/oleObject" Target="../embeddings/oleObject133.bin"/></Relationships>
</file>

<file path=ppt/slides/_rels/slide175.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12.bin"/></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0.v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27.bin"/><Relationship Id="rId5" Type="http://schemas.openxmlformats.org/officeDocument/2006/relationships/oleObject" Target="../embeddings/oleObject26.bin"/><Relationship Id="rId4" Type="http://schemas.openxmlformats.org/officeDocument/2006/relationships/oleObject" Target="../embeddings/oleObject25.bin"/></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oleObject" Target="../embeddings/oleObject29.bin"/></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oleObject" Target="../embeddings/oleObject32.bin"/><Relationship Id="rId4" Type="http://schemas.openxmlformats.org/officeDocument/2006/relationships/oleObject" Target="../embeddings/oleObject31.bin"/></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oleObject" Target="../embeddings/oleObject34.bin"/></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18.v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oleObject" Target="../embeddings/oleObject37.bin"/></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oleObject" Target="../embeddings/oleObject40.bin"/><Relationship Id="rId4" Type="http://schemas.openxmlformats.org/officeDocument/2006/relationships/oleObject" Target="../embeddings/oleObject39.bin"/></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21.v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oleObject" Target="../embeddings/oleObject43.bin"/></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oleObject" Target="../embeddings/oleObject4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a:t>
            </a:fld>
            <a:endParaRPr lang="en-US"/>
          </a:p>
        </p:txBody>
      </p:sp>
      <p:sp>
        <p:nvSpPr>
          <p:cNvPr id="3" name="Title 3"/>
          <p:cNvSpPr txBox="1">
            <a:spLocks/>
          </p:cNvSpPr>
          <p:nvPr/>
        </p:nvSpPr>
        <p:spPr>
          <a:xfrm>
            <a:off x="381000" y="762000"/>
            <a:ext cx="8229600" cy="1371600"/>
          </a:xfrm>
          <a:prstGeom prst="rect">
            <a:avLst/>
          </a:prstGeom>
          <a:effectLst>
            <a:outerShdw blurRad="50800" dist="38100" algn="l" rotWithShape="0">
              <a:prstClr val="black">
                <a:alpha val="40000"/>
              </a:prstClr>
            </a:outerShdw>
          </a:effectLst>
        </p:spPr>
        <p:txBody>
          <a:bodyP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smtClean="0">
                <a:ln>
                  <a:noFill/>
                </a:ln>
                <a:solidFill>
                  <a:schemeClr val="tx2"/>
                </a:solidFill>
                <a:effectLst/>
                <a:uLnTx/>
                <a:uFillTx/>
                <a:latin typeface="+mj-lt"/>
                <a:ea typeface="+mj-ea"/>
                <a:cs typeface="+mj-cs"/>
              </a:rPr>
              <a:t/>
            </a:r>
            <a:br>
              <a:rPr kumimoji="0" lang="en-US" sz="5000" b="0" i="0" u="none" strike="noStrike" kern="1200" cap="none" spc="0" normalizeH="0" baseline="0" noProof="0" smtClean="0">
                <a:ln>
                  <a:noFill/>
                </a:ln>
                <a:solidFill>
                  <a:schemeClr val="tx2"/>
                </a:solidFill>
                <a:effectLst/>
                <a:uLnTx/>
                <a:uFillTx/>
                <a:latin typeface="+mj-lt"/>
                <a:ea typeface="+mj-ea"/>
                <a:cs typeface="+mj-cs"/>
              </a:rPr>
            </a:br>
            <a:r>
              <a:rPr kumimoji="0" lang="en-US" sz="12800" b="1" i="0" u="none" strike="noStrike" kern="1200" cap="none" spc="0" normalizeH="0" baseline="0" noProof="0" smtClean="0">
                <a:ln>
                  <a:noFill/>
                </a:ln>
                <a:solidFill>
                  <a:schemeClr val="accent6">
                    <a:lumMod val="50000"/>
                  </a:schemeClr>
                </a:solidFill>
                <a:effectLst/>
                <a:uLnTx/>
                <a:uFillTx/>
                <a:latin typeface="Arial" pitchFamily="34" charset="0"/>
                <a:ea typeface="+mj-ea"/>
                <a:cs typeface="Arial" pitchFamily="34" charset="0"/>
              </a:rPr>
              <a:t> </a:t>
            </a:r>
            <a:r>
              <a:rPr lang="en-US" sz="12800" b="1" smtClean="0">
                <a:solidFill>
                  <a:schemeClr val="accent6">
                    <a:lumMod val="50000"/>
                  </a:schemeClr>
                </a:solidFill>
                <a:latin typeface="Arial" pitchFamily="34" charset="0"/>
                <a:ea typeface="+mj-ea"/>
                <a:cs typeface="Arial" pitchFamily="34" charset="0"/>
              </a:rPr>
              <a:t>PARTEA </a:t>
            </a:r>
            <a:r>
              <a:rPr lang="ro-RO" sz="12800" b="1" smtClean="0">
                <a:solidFill>
                  <a:schemeClr val="accent6">
                    <a:lumMod val="50000"/>
                  </a:schemeClr>
                </a:solidFill>
                <a:latin typeface="Arial" pitchFamily="34" charset="0"/>
                <a:ea typeface="+mj-ea"/>
                <a:cs typeface="Arial" pitchFamily="34" charset="0"/>
              </a:rPr>
              <a:t> a </a:t>
            </a:r>
            <a:r>
              <a:rPr kumimoji="0" lang="en-US" sz="12800" b="1" i="0" u="none" strike="noStrike" kern="1200" cap="none" spc="0" normalizeH="0" baseline="0" noProof="0" smtClean="0">
                <a:ln>
                  <a:noFill/>
                </a:ln>
                <a:solidFill>
                  <a:schemeClr val="accent6">
                    <a:lumMod val="50000"/>
                  </a:schemeClr>
                </a:solidFill>
                <a:effectLst/>
                <a:uLnTx/>
                <a:uFillTx/>
                <a:latin typeface="Arial" pitchFamily="34" charset="0"/>
                <a:ea typeface="+mj-ea"/>
                <a:cs typeface="Arial" pitchFamily="34" charset="0"/>
              </a:rPr>
              <a:t>II </a:t>
            </a:r>
            <a:r>
              <a:rPr lang="ro-RO" sz="12800" b="1" smtClean="0">
                <a:solidFill>
                  <a:schemeClr val="accent6">
                    <a:lumMod val="50000"/>
                  </a:schemeClr>
                </a:solidFill>
                <a:latin typeface="Arial" pitchFamily="34" charset="0"/>
                <a:ea typeface="+mj-ea"/>
                <a:cs typeface="Arial" pitchFamily="34" charset="0"/>
              </a:rPr>
              <a:t>–a</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o-RO" sz="9600" b="1" i="0" u="none" strike="noStrike" kern="1200" cap="none" spc="0" normalizeH="0" noProof="0" smtClean="0">
                <a:ln>
                  <a:noFill/>
                </a:ln>
                <a:solidFill>
                  <a:schemeClr val="accent1">
                    <a:lumMod val="75000"/>
                  </a:schemeClr>
                </a:solidFill>
                <a:effectLst/>
                <a:uLnTx/>
                <a:uFillTx/>
                <a:latin typeface="Arial" pitchFamily="34" charset="0"/>
                <a:ea typeface="+mj-ea"/>
                <a:cs typeface="Arial" pitchFamily="34"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lang="ro-RO" sz="9600" b="1" noProof="0" smtClean="0">
                <a:solidFill>
                  <a:schemeClr val="accent1">
                    <a:lumMod val="75000"/>
                  </a:schemeClr>
                </a:solidFill>
                <a:latin typeface="Arial" pitchFamily="34" charset="0"/>
                <a:ea typeface="+mj-ea"/>
                <a:cs typeface="Arial" pitchFamily="34" charset="0"/>
              </a:rPr>
              <a:t>ANALIZA, </a:t>
            </a:r>
            <a:r>
              <a:rPr lang="en-US" sz="9600" b="1" smtClean="0">
                <a:solidFill>
                  <a:schemeClr val="accent1">
                    <a:lumMod val="75000"/>
                  </a:schemeClr>
                </a:solidFill>
                <a:latin typeface="Arial" pitchFamily="34" charset="0"/>
                <a:ea typeface="+mj-ea"/>
                <a:cs typeface="Arial" pitchFamily="34" charset="0"/>
              </a:rPr>
              <a:t>IN</a:t>
            </a:r>
            <a:r>
              <a:rPr lang="ro-RO" sz="9600" b="1" smtClean="0">
                <a:solidFill>
                  <a:schemeClr val="accent1">
                    <a:lumMod val="75000"/>
                  </a:schemeClr>
                </a:solidFill>
                <a:latin typeface="Arial" pitchFamily="34" charset="0"/>
                <a:ea typeface="+mj-ea"/>
                <a:cs typeface="Arial" pitchFamily="34" charset="0"/>
              </a:rPr>
              <a:t>GINERIA ȘI MANAGEMENTUL VALORII</a:t>
            </a:r>
            <a:endParaRPr kumimoji="0" lang="en-US" sz="9600" b="0" i="0" u="none" strike="noStrike" kern="1200" cap="none" spc="0" normalizeH="0" baseline="0" noProof="0">
              <a:ln>
                <a:noFill/>
              </a:ln>
              <a:solidFill>
                <a:schemeClr val="accent1">
                  <a:lumMod val="75000"/>
                </a:schemeClr>
              </a:solidFill>
              <a:effectLst/>
              <a:uLnTx/>
              <a:uFillTx/>
              <a:latin typeface="Arial" pitchFamily="34" charset="0"/>
              <a:ea typeface="+mj-ea"/>
              <a:cs typeface="Arial" pitchFamily="34" charset="0"/>
            </a:endParaRPr>
          </a:p>
        </p:txBody>
      </p:sp>
      <p:sp>
        <p:nvSpPr>
          <p:cNvPr id="4" name="Rectangle 3"/>
          <p:cNvSpPr/>
          <p:nvPr/>
        </p:nvSpPr>
        <p:spPr>
          <a:xfrm>
            <a:off x="762000" y="2057400"/>
            <a:ext cx="7696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Pentru prima oară, noțiunea de</a:t>
            </a:r>
            <a:r>
              <a:rPr lang="ro-RO" b="1" i="1" smtClean="0">
                <a:solidFill>
                  <a:srgbClr val="C00000"/>
                </a:solidFill>
                <a:latin typeface="Arial" pitchFamily="34" charset="0"/>
                <a:cs typeface="Arial" pitchFamily="34" charset="0"/>
              </a:rPr>
              <a:t> Analiza Valorii </a:t>
            </a:r>
            <a:r>
              <a:rPr lang="ro-RO" smtClean="0">
                <a:solidFill>
                  <a:schemeClr val="tx1"/>
                </a:solidFill>
                <a:latin typeface="Arial" pitchFamily="34" charset="0"/>
                <a:cs typeface="Arial" pitchFamily="34" charset="0"/>
              </a:rPr>
              <a:t>a fost asociată cu </a:t>
            </a:r>
            <a:r>
              <a:rPr lang="ro-RO" b="1" i="1" smtClean="0">
                <a:solidFill>
                  <a:schemeClr val="accent6">
                    <a:lumMod val="50000"/>
                  </a:schemeClr>
                </a:solidFill>
                <a:latin typeface="Arial" pitchFamily="34" charset="0"/>
                <a:cs typeface="Arial" pitchFamily="34" charset="0"/>
              </a:rPr>
              <a:t>Analiza Monocriterială </a:t>
            </a:r>
            <a:r>
              <a:rPr lang="ro-RO" smtClean="0">
                <a:solidFill>
                  <a:schemeClr val="tx1"/>
                </a:solidFill>
                <a:latin typeface="Arial" pitchFamily="34" charset="0"/>
                <a:cs typeface="Arial" pitchFamily="34" charset="0"/>
              </a:rPr>
              <a:t>inițiată de F. Porsche în anii </a:t>
            </a:r>
            <a:r>
              <a:rPr lang="en-US" smtClean="0">
                <a:solidFill>
                  <a:schemeClr val="tx1"/>
                </a:solidFill>
                <a:latin typeface="Arial" pitchFamily="34" charset="0"/>
                <a:cs typeface="Arial" pitchFamily="34" charset="0"/>
              </a:rPr>
              <a:t>’</a:t>
            </a:r>
            <a:r>
              <a:rPr lang="ro-RO" smtClean="0">
                <a:solidFill>
                  <a:schemeClr val="tx1"/>
                </a:solidFill>
                <a:latin typeface="Arial" pitchFamily="34" charset="0"/>
                <a:cs typeface="Arial" pitchFamily="34" charset="0"/>
              </a:rPr>
              <a:t>30.</a:t>
            </a:r>
            <a:endParaRPr lang="en-US" b="1" i="1">
              <a:solidFill>
                <a:schemeClr val="accent1">
                  <a:lumMod val="75000"/>
                </a:schemeClr>
              </a:solidFill>
              <a:latin typeface="Arial" pitchFamily="34" charset="0"/>
              <a:cs typeface="Arial" pitchFamily="34" charset="0"/>
            </a:endParaRPr>
          </a:p>
        </p:txBody>
      </p:sp>
      <p:sp>
        <p:nvSpPr>
          <p:cNvPr id="5" name="Rectangle 4"/>
          <p:cNvSpPr/>
          <p:nvPr/>
        </p:nvSpPr>
        <p:spPr>
          <a:xfrm>
            <a:off x="152400" y="2057400"/>
            <a:ext cx="6671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6" name="Rectangle 5"/>
          <p:cNvSpPr/>
          <p:nvPr/>
        </p:nvSpPr>
        <p:spPr>
          <a:xfrm>
            <a:off x="838200" y="3048000"/>
            <a:ext cx="76200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6">
                    <a:lumMod val="50000"/>
                  </a:schemeClr>
                </a:solidFill>
                <a:latin typeface="Arial" pitchFamily="34" charset="0"/>
                <a:cs typeface="Arial" pitchFamily="34" charset="0"/>
              </a:rPr>
              <a:t>Analiza monocriterială </a:t>
            </a:r>
            <a:r>
              <a:rPr lang="ro-RO" smtClean="0">
                <a:solidFill>
                  <a:schemeClr val="tx1"/>
                </a:solidFill>
                <a:latin typeface="Arial" pitchFamily="34" charset="0"/>
                <a:cs typeface="Arial" pitchFamily="34" charset="0"/>
              </a:rPr>
              <a:t>considera drept </a:t>
            </a:r>
            <a:r>
              <a:rPr lang="ro-RO" b="1" i="1" smtClean="0">
                <a:solidFill>
                  <a:schemeClr val="accent1">
                    <a:lumMod val="75000"/>
                  </a:schemeClr>
                </a:solidFill>
                <a:latin typeface="Arial" pitchFamily="34" charset="0"/>
                <a:cs typeface="Arial" pitchFamily="34" charset="0"/>
              </a:rPr>
              <a:t>unic criteriu</a:t>
            </a:r>
            <a:r>
              <a:rPr lang="ro-RO" smtClean="0">
                <a:solidFill>
                  <a:schemeClr val="tx1"/>
                </a:solidFill>
                <a:latin typeface="Arial" pitchFamily="34" charset="0"/>
                <a:cs typeface="Arial" pitchFamily="34" charset="0"/>
              </a:rPr>
              <a:t>, </a:t>
            </a:r>
            <a:r>
              <a:rPr lang="ro-RO" b="1" i="1" smtClean="0">
                <a:solidFill>
                  <a:schemeClr val="accent6">
                    <a:lumMod val="50000"/>
                  </a:schemeClr>
                </a:solidFill>
                <a:latin typeface="Arial" pitchFamily="34" charset="0"/>
                <a:cs typeface="Arial" pitchFamily="34" charset="0"/>
              </a:rPr>
              <a:t>corelația necesară și suficientă </a:t>
            </a:r>
            <a:r>
              <a:rPr lang="ro-RO" smtClean="0">
                <a:solidFill>
                  <a:schemeClr val="tx1"/>
                </a:solidFill>
                <a:latin typeface="Arial" pitchFamily="34" charset="0"/>
                <a:cs typeface="Arial" pitchFamily="34" charset="0"/>
              </a:rPr>
              <a:t>dintre</a:t>
            </a:r>
            <a:r>
              <a:rPr lang="ro-RO" b="1" i="1" smtClean="0">
                <a:solidFill>
                  <a:schemeClr val="accent6">
                    <a:lumMod val="50000"/>
                  </a:schemeClr>
                </a:solidFill>
                <a:latin typeface="Arial" pitchFamily="34" charset="0"/>
                <a:cs typeface="Arial" pitchFamily="34" charset="0"/>
              </a:rPr>
              <a:t> </a:t>
            </a:r>
            <a:r>
              <a:rPr lang="ro-RO" b="1" i="1" smtClean="0">
                <a:solidFill>
                  <a:srgbClr val="FF0000"/>
                </a:solidFill>
                <a:latin typeface="Arial" pitchFamily="34" charset="0"/>
                <a:cs typeface="Arial" pitchFamily="34" charset="0"/>
              </a:rPr>
              <a:t>valoarea funcțiilor unui produs, proces sau serviciu</a:t>
            </a:r>
            <a:r>
              <a:rPr lang="ro-RO" b="1" i="1" smtClean="0">
                <a:solidFill>
                  <a:schemeClr val="accent6">
                    <a:lumMod val="50000"/>
                  </a:schemeClr>
                </a:solidFill>
                <a:latin typeface="Arial" pitchFamily="34" charset="0"/>
                <a:cs typeface="Arial" pitchFamily="34" charset="0"/>
              </a:rPr>
              <a:t> </a:t>
            </a:r>
            <a:r>
              <a:rPr lang="ro-RO" smtClean="0">
                <a:solidFill>
                  <a:schemeClr val="tx1"/>
                </a:solidFill>
                <a:latin typeface="Arial" pitchFamily="34" charset="0"/>
                <a:cs typeface="Arial" pitchFamily="34" charset="0"/>
              </a:rPr>
              <a:t>și</a:t>
            </a:r>
            <a:r>
              <a:rPr lang="ro-RO" b="1" i="1" smtClean="0">
                <a:solidFill>
                  <a:schemeClr val="accent6">
                    <a:lumMod val="50000"/>
                  </a:schemeClr>
                </a:solidFill>
                <a:latin typeface="Arial" pitchFamily="34" charset="0"/>
                <a:cs typeface="Arial" pitchFamily="34" charset="0"/>
              </a:rPr>
              <a:t> </a:t>
            </a:r>
            <a:r>
              <a:rPr lang="ro-RO" b="1" i="1" smtClean="0">
                <a:solidFill>
                  <a:srgbClr val="C00000"/>
                </a:solidFill>
                <a:latin typeface="Arial" pitchFamily="34" charset="0"/>
                <a:cs typeface="Arial" pitchFamily="34" charset="0"/>
              </a:rPr>
              <a:t>costurile de realizare a acestora</a:t>
            </a:r>
            <a:r>
              <a:rPr lang="ro-RO" smtClean="0">
                <a:solidFill>
                  <a:schemeClr val="tx1"/>
                </a:solidFill>
                <a:latin typeface="Arial" pitchFamily="34" charset="0"/>
                <a:cs typeface="Arial" pitchFamily="34" charset="0"/>
              </a:rPr>
              <a:t>.</a:t>
            </a:r>
            <a:endParaRPr lang="en-US" b="1" i="1">
              <a:solidFill>
                <a:schemeClr val="accent1">
                  <a:lumMod val="75000"/>
                </a:schemeClr>
              </a:solidFill>
              <a:latin typeface="Arial" pitchFamily="34" charset="0"/>
              <a:cs typeface="Arial" pitchFamily="34" charset="0"/>
            </a:endParaRPr>
          </a:p>
        </p:txBody>
      </p:sp>
      <p:sp>
        <p:nvSpPr>
          <p:cNvPr id="7" name="Rectangle 6"/>
          <p:cNvSpPr/>
          <p:nvPr/>
        </p:nvSpPr>
        <p:spPr>
          <a:xfrm>
            <a:off x="228600" y="2971800"/>
            <a:ext cx="6671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8" name="Rectangle 7"/>
          <p:cNvSpPr/>
          <p:nvPr/>
        </p:nvSpPr>
        <p:spPr>
          <a:xfrm>
            <a:off x="838200" y="4267200"/>
            <a:ext cx="76200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Accelerarea producției de echipamente militare în timpul celui de-al II-lea război mondial, a determinat o </a:t>
            </a:r>
            <a:r>
              <a:rPr lang="ro-RO" b="1" i="1" smtClean="0">
                <a:solidFill>
                  <a:srgbClr val="FF0000"/>
                </a:solidFill>
                <a:latin typeface="Arial" pitchFamily="34" charset="0"/>
                <a:cs typeface="Arial" pitchFamily="34" charset="0"/>
              </a:rPr>
              <a:t>creștere masivă a cererii și prețului de achiziție </a:t>
            </a:r>
            <a:r>
              <a:rPr lang="ro-RO" smtClean="0">
                <a:solidFill>
                  <a:schemeClr val="tx1"/>
                </a:solidFill>
                <a:latin typeface="Arial" pitchFamily="34" charset="0"/>
                <a:cs typeface="Arial" pitchFamily="34" charset="0"/>
              </a:rPr>
              <a:t>a unor materiale considerate strategice (Ni, Cr, Pt, W etc)</a:t>
            </a:r>
            <a:endParaRPr lang="en-US">
              <a:solidFill>
                <a:schemeClr val="tx1"/>
              </a:solidFill>
              <a:latin typeface="Arial" pitchFamily="34" charset="0"/>
              <a:cs typeface="Arial" pitchFamily="34" charset="0"/>
            </a:endParaRPr>
          </a:p>
        </p:txBody>
      </p:sp>
      <p:sp>
        <p:nvSpPr>
          <p:cNvPr id="9" name="Rectangle 8"/>
          <p:cNvSpPr/>
          <p:nvPr/>
        </p:nvSpPr>
        <p:spPr>
          <a:xfrm>
            <a:off x="228600" y="4114800"/>
            <a:ext cx="6671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10" name="Rectangle 9"/>
          <p:cNvSpPr/>
          <p:nvPr/>
        </p:nvSpPr>
        <p:spPr>
          <a:xfrm>
            <a:off x="914400" y="5410200"/>
            <a:ext cx="76200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6">
                    <a:lumMod val="50000"/>
                  </a:schemeClr>
                </a:solidFill>
                <a:latin typeface="Arial" pitchFamily="34" charset="0"/>
                <a:cs typeface="Arial" pitchFamily="34" charset="0"/>
              </a:rPr>
              <a:t>Harry Erliecher </a:t>
            </a:r>
            <a:r>
              <a:rPr lang="ro-RO" smtClean="0">
                <a:solidFill>
                  <a:schemeClr val="tx1"/>
                </a:solidFill>
                <a:latin typeface="Arial" pitchFamily="34" charset="0"/>
                <a:cs typeface="Arial" pitchFamily="34" charset="0"/>
              </a:rPr>
              <a:t>– directorul aprovizionării de la </a:t>
            </a:r>
            <a:r>
              <a:rPr lang="ro-RO" b="1" i="1" smtClean="0">
                <a:solidFill>
                  <a:schemeClr val="accent6">
                    <a:lumMod val="50000"/>
                  </a:schemeClr>
                </a:solidFill>
                <a:latin typeface="Arial" pitchFamily="34" charset="0"/>
                <a:cs typeface="Arial" pitchFamily="34" charset="0"/>
              </a:rPr>
              <a:t>General Electric </a:t>
            </a:r>
            <a:r>
              <a:rPr lang="ro-RO" smtClean="0">
                <a:solidFill>
                  <a:schemeClr val="tx1"/>
                </a:solidFill>
                <a:latin typeface="Arial" pitchFamily="34" charset="0"/>
                <a:cs typeface="Arial" pitchFamily="34" charset="0"/>
              </a:rPr>
              <a:t>din Philadephia a dat semnalul </a:t>
            </a:r>
            <a:r>
              <a:rPr lang="ro-RO" b="1" i="1" smtClean="0">
                <a:solidFill>
                  <a:schemeClr val="accent1">
                    <a:lumMod val="75000"/>
                  </a:schemeClr>
                </a:solidFill>
                <a:latin typeface="Arial" pitchFamily="34" charset="0"/>
                <a:cs typeface="Arial" pitchFamily="34" charset="0"/>
              </a:rPr>
              <a:t>reproiectării unor produse </a:t>
            </a:r>
            <a:r>
              <a:rPr lang="ro-RO" smtClean="0">
                <a:solidFill>
                  <a:schemeClr val="tx1"/>
                </a:solidFill>
                <a:latin typeface="Arial" pitchFamily="34" charset="0"/>
                <a:cs typeface="Arial" pitchFamily="34" charset="0"/>
              </a:rPr>
              <a:t>în noul context</a:t>
            </a:r>
            <a:endParaRPr lang="en-US">
              <a:solidFill>
                <a:schemeClr val="tx1"/>
              </a:solidFill>
              <a:latin typeface="Arial" pitchFamily="34" charset="0"/>
              <a:cs typeface="Arial" pitchFamily="34" charset="0"/>
            </a:endParaRPr>
          </a:p>
        </p:txBody>
      </p:sp>
      <p:sp>
        <p:nvSpPr>
          <p:cNvPr id="11" name="Rectangle 10"/>
          <p:cNvSpPr/>
          <p:nvPr/>
        </p:nvSpPr>
        <p:spPr>
          <a:xfrm>
            <a:off x="228600" y="5410200"/>
            <a:ext cx="6671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10</a:t>
            </a:fld>
            <a:endParaRPr lang="en-US"/>
          </a:p>
        </p:txBody>
      </p:sp>
      <p:sp>
        <p:nvSpPr>
          <p:cNvPr id="3" name="Rectangle 2"/>
          <p:cNvSpPr/>
          <p:nvPr/>
        </p:nvSpPr>
        <p:spPr>
          <a:xfrm>
            <a:off x="533400" y="1066800"/>
            <a:ext cx="3810000" cy="5334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b="1" i="1" smtClean="0">
                <a:solidFill>
                  <a:srgbClr val="C00000"/>
                </a:solidFill>
                <a:latin typeface="Arial" pitchFamily="34" charset="0"/>
                <a:cs typeface="Arial" pitchFamily="34" charset="0"/>
              </a:rPr>
              <a:t>Obiectivele principale ale unui studiu de </a:t>
            </a:r>
            <a:r>
              <a:rPr lang="ro-RO" b="1" i="1" smtClean="0">
                <a:solidFill>
                  <a:schemeClr val="accent1">
                    <a:lumMod val="75000"/>
                  </a:schemeClr>
                </a:solidFill>
                <a:latin typeface="Arial" pitchFamily="34" charset="0"/>
                <a:cs typeface="Arial" pitchFamily="34" charset="0"/>
              </a:rPr>
              <a:t>IV </a:t>
            </a:r>
            <a:r>
              <a:rPr lang="ro-RO" b="1" i="1" smtClean="0">
                <a:solidFill>
                  <a:srgbClr val="C00000"/>
                </a:solidFill>
                <a:latin typeface="Arial" pitchFamily="34" charset="0"/>
                <a:cs typeface="Arial" pitchFamily="34" charset="0"/>
              </a:rPr>
              <a:t>sunt:</a:t>
            </a:r>
            <a:endParaRPr lang="en-US" b="1" i="1">
              <a:solidFill>
                <a:srgbClr val="C00000"/>
              </a:solidFill>
              <a:latin typeface="Arial" pitchFamily="34" charset="0"/>
              <a:cs typeface="Arial" pitchFamily="34" charset="0"/>
            </a:endParaRPr>
          </a:p>
        </p:txBody>
      </p:sp>
      <p:sp>
        <p:nvSpPr>
          <p:cNvPr id="4" name="Rectangle 3"/>
          <p:cNvSpPr/>
          <p:nvPr/>
        </p:nvSpPr>
        <p:spPr>
          <a:xfrm>
            <a:off x="838200" y="2057400"/>
            <a:ext cx="7848600" cy="838200"/>
          </a:xfrm>
          <a:prstGeom prst="rect">
            <a:avLst/>
          </a:prstGeom>
          <a:solidFill>
            <a:srgbClr val="FFFF99"/>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rgbClr val="FF0000"/>
                </a:solidFill>
                <a:latin typeface="Arial" pitchFamily="34" charset="0"/>
                <a:cs typeface="Arial" pitchFamily="34" charset="0"/>
              </a:rPr>
              <a:t>Eliminarea cheltuielilor nejustificate </a:t>
            </a:r>
            <a:r>
              <a:rPr lang="ro-RO" smtClean="0">
                <a:solidFill>
                  <a:schemeClr val="tx1"/>
                </a:solidFill>
                <a:latin typeface="Arial" pitchFamily="34" charset="0"/>
                <a:cs typeface="Arial" pitchFamily="34" charset="0"/>
              </a:rPr>
              <a:t>și </a:t>
            </a:r>
            <a:r>
              <a:rPr lang="ro-RO" b="1" i="1" smtClean="0">
                <a:solidFill>
                  <a:schemeClr val="accent6">
                    <a:lumMod val="50000"/>
                  </a:schemeClr>
                </a:solidFill>
                <a:latin typeface="Arial" pitchFamily="34" charset="0"/>
                <a:cs typeface="Arial" pitchFamily="34" charset="0"/>
              </a:rPr>
              <a:t>a celor determinate de eventualele funcții inutile</a:t>
            </a:r>
            <a:r>
              <a:rPr lang="ro-RO" smtClean="0">
                <a:solidFill>
                  <a:schemeClr val="accent6">
                    <a:lumMod val="50000"/>
                  </a:schemeClr>
                </a:solidFill>
                <a:latin typeface="Arial" pitchFamily="34" charset="0"/>
                <a:cs typeface="Arial" pitchFamily="34" charset="0"/>
              </a:rPr>
              <a:t> </a:t>
            </a:r>
            <a:r>
              <a:rPr lang="ro-RO" smtClean="0">
                <a:solidFill>
                  <a:schemeClr val="tx1"/>
                </a:solidFill>
                <a:latin typeface="Arial" pitchFamily="34" charset="0"/>
                <a:cs typeface="Arial" pitchFamily="34" charset="0"/>
              </a:rPr>
              <a:t>și </a:t>
            </a:r>
            <a:r>
              <a:rPr lang="ro-RO" b="1" i="1" smtClean="0">
                <a:solidFill>
                  <a:srgbClr val="FF0000"/>
                </a:solidFill>
                <a:latin typeface="Arial" pitchFamily="34" charset="0"/>
                <a:cs typeface="Arial" pitchFamily="34" charset="0"/>
              </a:rPr>
              <a:t>reducerea</a:t>
            </a:r>
            <a:r>
              <a:rPr lang="ro-RO" smtClean="0">
                <a:solidFill>
                  <a:schemeClr val="tx1"/>
                </a:solidFill>
                <a:latin typeface="Arial" pitchFamily="34" charset="0"/>
                <a:cs typeface="Arial" pitchFamily="34" charset="0"/>
              </a:rPr>
              <a:t> în acest mod a </a:t>
            </a:r>
            <a:r>
              <a:rPr lang="ro-RO" b="1" i="1" smtClean="0">
                <a:solidFill>
                  <a:schemeClr val="accent1">
                    <a:lumMod val="75000"/>
                  </a:schemeClr>
                </a:solidFill>
                <a:latin typeface="Arial" pitchFamily="34" charset="0"/>
                <a:cs typeface="Arial" pitchFamily="34" charset="0"/>
              </a:rPr>
              <a:t>costului de fabricație </a:t>
            </a:r>
            <a:endParaRPr lang="en-US" b="1" i="1">
              <a:solidFill>
                <a:schemeClr val="accent1">
                  <a:lumMod val="75000"/>
                </a:schemeClr>
              </a:solidFill>
              <a:latin typeface="Arial" pitchFamily="34" charset="0"/>
              <a:cs typeface="Arial" pitchFamily="34" charset="0"/>
            </a:endParaRPr>
          </a:p>
        </p:txBody>
      </p:sp>
      <p:cxnSp>
        <p:nvCxnSpPr>
          <p:cNvPr id="6" name="Elbow Connector 5"/>
          <p:cNvCxnSpPr>
            <a:stCxn id="3" idx="1"/>
            <a:endCxn id="4" idx="1"/>
          </p:cNvCxnSpPr>
          <p:nvPr/>
        </p:nvCxnSpPr>
        <p:spPr>
          <a:xfrm rot="10800000" flipH="1" flipV="1">
            <a:off x="533400" y="1333500"/>
            <a:ext cx="304800" cy="1143000"/>
          </a:xfrm>
          <a:prstGeom prst="bentConnector3">
            <a:avLst>
              <a:gd name="adj1" fmla="val -7500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38200" y="3352800"/>
            <a:ext cx="7848600" cy="838200"/>
          </a:xfrm>
          <a:prstGeom prst="rect">
            <a:avLst/>
          </a:prstGeom>
          <a:solidFill>
            <a:srgbClr val="FFFF99"/>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1">
                    <a:lumMod val="75000"/>
                  </a:schemeClr>
                </a:solidFill>
                <a:latin typeface="Arial" pitchFamily="34" charset="0"/>
                <a:cs typeface="Arial" pitchFamily="34" charset="0"/>
              </a:rPr>
              <a:t>Micșorarea costului de fabricație</a:t>
            </a:r>
            <a:r>
              <a:rPr lang="ro-RO" smtClean="0">
                <a:solidFill>
                  <a:schemeClr val="tx1"/>
                </a:solidFill>
                <a:latin typeface="Arial" pitchFamily="34" charset="0"/>
                <a:cs typeface="Arial" pitchFamily="34" charset="0"/>
              </a:rPr>
              <a:t> pe </a:t>
            </a:r>
            <a:r>
              <a:rPr lang="ro-RO" b="1" i="1" smtClean="0">
                <a:solidFill>
                  <a:srgbClr val="FF0000"/>
                </a:solidFill>
                <a:latin typeface="Arial" pitchFamily="34" charset="0"/>
                <a:cs typeface="Arial" pitchFamily="34" charset="0"/>
              </a:rPr>
              <a:t>alte căi </a:t>
            </a:r>
            <a:r>
              <a:rPr lang="ro-RO" smtClean="0">
                <a:solidFill>
                  <a:schemeClr val="tx1"/>
                </a:solidFill>
                <a:latin typeface="Arial" pitchFamily="34" charset="0"/>
                <a:cs typeface="Arial" pitchFamily="34" charset="0"/>
              </a:rPr>
              <a:t>decât cele enunțate anterior (reproiectare organologică, alte metode de realizare a funcțiilor)</a:t>
            </a:r>
            <a:r>
              <a:rPr lang="ro-RO" b="1" i="1" smtClean="0">
                <a:solidFill>
                  <a:schemeClr val="accent1">
                    <a:lumMod val="75000"/>
                  </a:schemeClr>
                </a:solidFill>
                <a:latin typeface="Arial" pitchFamily="34" charset="0"/>
                <a:cs typeface="Arial" pitchFamily="34" charset="0"/>
              </a:rPr>
              <a:t> </a:t>
            </a:r>
            <a:endParaRPr lang="en-US" b="1" i="1">
              <a:solidFill>
                <a:schemeClr val="accent1">
                  <a:lumMod val="75000"/>
                </a:schemeClr>
              </a:solidFill>
              <a:latin typeface="Arial" pitchFamily="34" charset="0"/>
              <a:cs typeface="Arial" pitchFamily="34" charset="0"/>
            </a:endParaRPr>
          </a:p>
        </p:txBody>
      </p:sp>
      <p:cxnSp>
        <p:nvCxnSpPr>
          <p:cNvPr id="9" name="Elbow Connector 8"/>
          <p:cNvCxnSpPr>
            <a:stCxn id="3" idx="1"/>
            <a:endCxn id="7" idx="1"/>
          </p:cNvCxnSpPr>
          <p:nvPr/>
        </p:nvCxnSpPr>
        <p:spPr>
          <a:xfrm rot="10800000" flipH="1" flipV="1">
            <a:off x="533400" y="1333500"/>
            <a:ext cx="304800" cy="2438400"/>
          </a:xfrm>
          <a:prstGeom prst="bentConnector3">
            <a:avLst>
              <a:gd name="adj1" fmla="val -7500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38200" y="4800600"/>
            <a:ext cx="7848600" cy="838200"/>
          </a:xfrm>
          <a:prstGeom prst="rect">
            <a:avLst/>
          </a:prstGeom>
          <a:solidFill>
            <a:srgbClr val="FFFF99"/>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6">
                    <a:lumMod val="50000"/>
                  </a:schemeClr>
                </a:solidFill>
                <a:latin typeface="Arial" pitchFamily="34" charset="0"/>
                <a:cs typeface="Arial" pitchFamily="34" charset="0"/>
              </a:rPr>
              <a:t>Îmbunătățirea condițiilor de muncă </a:t>
            </a:r>
            <a:r>
              <a:rPr lang="ro-RO" smtClean="0">
                <a:solidFill>
                  <a:schemeClr val="tx1"/>
                </a:solidFill>
                <a:latin typeface="Arial" pitchFamily="34" charset="0"/>
                <a:cs typeface="Arial" pitchFamily="34" charset="0"/>
              </a:rPr>
              <a:t>etc.</a:t>
            </a:r>
            <a:endParaRPr lang="en-US">
              <a:solidFill>
                <a:schemeClr val="tx1"/>
              </a:solidFill>
              <a:latin typeface="Arial" pitchFamily="34" charset="0"/>
              <a:cs typeface="Arial" pitchFamily="34" charset="0"/>
            </a:endParaRPr>
          </a:p>
        </p:txBody>
      </p:sp>
      <p:cxnSp>
        <p:nvCxnSpPr>
          <p:cNvPr id="12" name="Elbow Connector 11"/>
          <p:cNvCxnSpPr>
            <a:stCxn id="3" idx="1"/>
            <a:endCxn id="10" idx="1"/>
          </p:cNvCxnSpPr>
          <p:nvPr/>
        </p:nvCxnSpPr>
        <p:spPr>
          <a:xfrm rot="10800000" flipH="1" flipV="1">
            <a:off x="533400" y="1333500"/>
            <a:ext cx="304800" cy="3886200"/>
          </a:xfrm>
          <a:prstGeom prst="bentConnector3">
            <a:avLst>
              <a:gd name="adj1" fmla="val -75000"/>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100</a:t>
            </a:fld>
            <a:endParaRPr lang="en-US"/>
          </a:p>
        </p:txBody>
      </p:sp>
      <p:sp>
        <p:nvSpPr>
          <p:cNvPr id="3" name="Rectangle 2"/>
          <p:cNvSpPr/>
          <p:nvPr/>
        </p:nvSpPr>
        <p:spPr>
          <a:xfrm>
            <a:off x="762000" y="1066800"/>
            <a:ext cx="7848600" cy="8382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mtClean="0">
                <a:solidFill>
                  <a:schemeClr val="tx1"/>
                </a:solidFill>
                <a:latin typeface="Arial" pitchFamily="34" charset="0"/>
                <a:cs typeface="Arial" pitchFamily="34" charset="0"/>
              </a:rPr>
              <a:t>Pentru determinarea parametrilor, se consider</a:t>
            </a:r>
            <a:r>
              <a:rPr lang="ro-RO" smtClean="0">
                <a:solidFill>
                  <a:schemeClr val="tx1"/>
                </a:solidFill>
                <a:latin typeface="Arial" pitchFamily="34" charset="0"/>
                <a:cs typeface="Arial" pitchFamily="34" charset="0"/>
              </a:rPr>
              <a:t>ă că cei patru factori influențează în mod aproximativ egal (cu 0,25) </a:t>
            </a:r>
            <a:r>
              <a:rPr lang="ro-RO" b="1" i="1" smtClean="0">
                <a:solidFill>
                  <a:schemeClr val="accent6">
                    <a:lumMod val="50000"/>
                  </a:schemeClr>
                </a:solidFill>
                <a:latin typeface="Arial" pitchFamily="34" charset="0"/>
                <a:cs typeface="Arial" pitchFamily="34" charset="0"/>
              </a:rPr>
              <a:t>utilitatea</a:t>
            </a:r>
            <a:r>
              <a:rPr lang="ro-RO" smtClean="0">
                <a:solidFill>
                  <a:schemeClr val="tx1"/>
                </a:solidFill>
                <a:latin typeface="Arial" pitchFamily="34" charset="0"/>
                <a:cs typeface="Arial" pitchFamily="34" charset="0"/>
              </a:rPr>
              <a:t> </a:t>
            </a:r>
            <a:r>
              <a:rPr lang="ro-RO" b="1" i="1" smtClean="0">
                <a:solidFill>
                  <a:schemeClr val="tx2"/>
                </a:solidFill>
                <a:latin typeface="Arial" pitchFamily="34" charset="0"/>
                <a:cs typeface="Arial" pitchFamily="34" charset="0"/>
              </a:rPr>
              <a:t>funcției</a:t>
            </a:r>
            <a:r>
              <a:rPr lang="ro-RO" smtClean="0">
                <a:solidFill>
                  <a:schemeClr val="tx1"/>
                </a:solidFill>
                <a:latin typeface="Arial" pitchFamily="34" charset="0"/>
                <a:cs typeface="Arial" pitchFamily="34" charset="0"/>
              </a:rPr>
              <a:t>, rezultând expresia </a:t>
            </a:r>
            <a:r>
              <a:rPr lang="ro-RO" b="1" i="1" smtClean="0">
                <a:solidFill>
                  <a:schemeClr val="accent6">
                    <a:lumMod val="50000"/>
                  </a:schemeClr>
                </a:solidFill>
                <a:latin typeface="Arial" pitchFamily="34" charset="0"/>
                <a:cs typeface="Arial" pitchFamily="34" charset="0"/>
              </a:rPr>
              <a:t>utilității</a:t>
            </a:r>
            <a:r>
              <a:rPr lang="ro-RO" smtClean="0">
                <a:solidFill>
                  <a:schemeClr val="tx1"/>
                </a:solidFill>
                <a:latin typeface="Arial" pitchFamily="34" charset="0"/>
                <a:cs typeface="Arial" pitchFamily="34" charset="0"/>
              </a:rPr>
              <a:t> din relația (3.27)</a:t>
            </a:r>
          </a:p>
        </p:txBody>
      </p:sp>
      <p:sp>
        <p:nvSpPr>
          <p:cNvPr id="4" name="Rectangle 3"/>
          <p:cNvSpPr/>
          <p:nvPr/>
        </p:nvSpPr>
        <p:spPr>
          <a:xfrm>
            <a:off x="152400" y="9144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graphicFrame>
        <p:nvGraphicFramePr>
          <p:cNvPr id="5" name="Object 4"/>
          <p:cNvGraphicFramePr>
            <a:graphicFrameLocks noChangeAspect="1"/>
          </p:cNvGraphicFramePr>
          <p:nvPr/>
        </p:nvGraphicFramePr>
        <p:xfrm>
          <a:off x="990600" y="2057400"/>
          <a:ext cx="6159500" cy="330200"/>
        </p:xfrm>
        <a:graphic>
          <a:graphicData uri="http://schemas.openxmlformats.org/presentationml/2006/ole">
            <p:oleObj spid="_x0000_s103425" name="Equation" r:id="rId3" imgW="6159240" imgH="330120" progId="Equation.3">
              <p:embed/>
            </p:oleObj>
          </a:graphicData>
        </a:graphic>
      </p:graphicFrame>
      <p:sp>
        <p:nvSpPr>
          <p:cNvPr id="6" name="Rectangle 5"/>
          <p:cNvSpPr/>
          <p:nvPr/>
        </p:nvSpPr>
        <p:spPr>
          <a:xfrm>
            <a:off x="7315200" y="19812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3.27)</a:t>
            </a:r>
            <a:endParaRPr lang="en-US" baseline="-25000">
              <a:solidFill>
                <a:schemeClr val="tx1"/>
              </a:solidFill>
              <a:latin typeface="Arial" pitchFamily="34" charset="0"/>
              <a:cs typeface="Arial" pitchFamily="34" charset="0"/>
            </a:endParaRPr>
          </a:p>
        </p:txBody>
      </p:sp>
      <p:sp>
        <p:nvSpPr>
          <p:cNvPr id="7" name="Rectangle 6"/>
          <p:cNvSpPr/>
          <p:nvPr/>
        </p:nvSpPr>
        <p:spPr>
          <a:xfrm>
            <a:off x="762000" y="2438400"/>
            <a:ext cx="7848600" cy="3810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În capetele intervalului, rezultă pentru </a:t>
            </a:r>
            <a:r>
              <a:rPr lang="ro-RO" b="1" i="1" smtClean="0">
                <a:solidFill>
                  <a:schemeClr val="accent6">
                    <a:lumMod val="50000"/>
                  </a:schemeClr>
                </a:solidFill>
                <a:latin typeface="Arial" pitchFamily="34" charset="0"/>
                <a:cs typeface="Arial" pitchFamily="34" charset="0"/>
              </a:rPr>
              <a:t>utilitate</a:t>
            </a:r>
            <a:r>
              <a:rPr lang="ro-RO" smtClean="0">
                <a:solidFill>
                  <a:schemeClr val="tx1"/>
                </a:solidFill>
                <a:latin typeface="Arial" pitchFamily="34" charset="0"/>
                <a:cs typeface="Arial" pitchFamily="34" charset="0"/>
              </a:rPr>
              <a:t> valorile:</a:t>
            </a:r>
          </a:p>
        </p:txBody>
      </p:sp>
      <p:graphicFrame>
        <p:nvGraphicFramePr>
          <p:cNvPr id="8" name="Object 7"/>
          <p:cNvGraphicFramePr>
            <a:graphicFrameLocks noChangeAspect="1"/>
          </p:cNvGraphicFramePr>
          <p:nvPr/>
        </p:nvGraphicFramePr>
        <p:xfrm>
          <a:off x="533400" y="2895600"/>
          <a:ext cx="4330700" cy="381000"/>
        </p:xfrm>
        <a:graphic>
          <a:graphicData uri="http://schemas.openxmlformats.org/presentationml/2006/ole">
            <p:oleObj spid="_x0000_s103426" name="Equation" r:id="rId4" imgW="4330440" imgH="380880" progId="Equation.3">
              <p:embed/>
            </p:oleObj>
          </a:graphicData>
        </a:graphic>
      </p:graphicFrame>
      <p:sp>
        <p:nvSpPr>
          <p:cNvPr id="9" name="Rectangle 8"/>
          <p:cNvSpPr/>
          <p:nvPr/>
        </p:nvSpPr>
        <p:spPr>
          <a:xfrm>
            <a:off x="4953000" y="2819400"/>
            <a:ext cx="4038600" cy="3810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 aproximarea fiind suficient de bună</a:t>
            </a:r>
          </a:p>
        </p:txBody>
      </p:sp>
      <p:sp>
        <p:nvSpPr>
          <p:cNvPr id="10" name="Rectangle 9"/>
          <p:cNvSpPr/>
          <p:nvPr/>
        </p:nvSpPr>
        <p:spPr>
          <a:xfrm>
            <a:off x="381000" y="3581400"/>
            <a:ext cx="1569660" cy="369332"/>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none">
            <a:spAutoFit/>
          </a:bodyPr>
          <a:lstStyle/>
          <a:p>
            <a:r>
              <a:rPr lang="ro-RO" b="1" smtClean="0">
                <a:solidFill>
                  <a:schemeClr val="accent1">
                    <a:lumMod val="75000"/>
                  </a:schemeClr>
                </a:solidFill>
                <a:latin typeface="Arial" pitchFamily="34" charset="0"/>
                <a:cs typeface="Arial" pitchFamily="34" charset="0"/>
              </a:rPr>
              <a:t>Generalizare</a:t>
            </a:r>
            <a:endParaRPr lang="en-US" b="1" i="1">
              <a:solidFill>
                <a:schemeClr val="accent1">
                  <a:lumMod val="75000"/>
                </a:schemeClr>
              </a:solidFill>
              <a:latin typeface="Arial" pitchFamily="34" charset="0"/>
              <a:cs typeface="Arial" pitchFamily="34" charset="0"/>
            </a:endParaRPr>
          </a:p>
        </p:txBody>
      </p:sp>
      <p:sp>
        <p:nvSpPr>
          <p:cNvPr id="11" name="Rectangle 10"/>
          <p:cNvSpPr/>
          <p:nvPr/>
        </p:nvSpPr>
        <p:spPr>
          <a:xfrm>
            <a:off x="838200" y="4191000"/>
            <a:ext cx="7848600" cy="1066800"/>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Dacă </a:t>
            </a:r>
            <a:r>
              <a:rPr lang="ro-RO" b="1" i="1" smtClean="0">
                <a:solidFill>
                  <a:schemeClr val="accent6">
                    <a:lumMod val="50000"/>
                  </a:schemeClr>
                </a:solidFill>
                <a:latin typeface="Arial" pitchFamily="34" charset="0"/>
                <a:cs typeface="Arial" pitchFamily="34" charset="0"/>
              </a:rPr>
              <a:t>utilitatea</a:t>
            </a:r>
            <a:r>
              <a:rPr lang="ro-RO" smtClean="0">
                <a:solidFill>
                  <a:schemeClr val="tx1"/>
                </a:solidFill>
                <a:latin typeface="Arial" pitchFamily="34" charset="0"/>
                <a:cs typeface="Arial" pitchFamily="34" charset="0"/>
              </a:rPr>
              <a:t> unei </a:t>
            </a:r>
            <a:r>
              <a:rPr lang="ro-RO" b="1" i="1" smtClean="0">
                <a:solidFill>
                  <a:schemeClr val="accent1">
                    <a:lumMod val="75000"/>
                  </a:schemeClr>
                </a:solidFill>
                <a:latin typeface="Arial" pitchFamily="34" charset="0"/>
                <a:cs typeface="Arial" pitchFamily="34" charset="0"/>
              </a:rPr>
              <a:t>funcții</a:t>
            </a:r>
            <a:r>
              <a:rPr lang="ro-RO" smtClean="0">
                <a:solidFill>
                  <a:schemeClr val="tx1"/>
                </a:solidFill>
                <a:latin typeface="Arial" pitchFamily="34" charset="0"/>
                <a:cs typeface="Arial" pitchFamily="34" charset="0"/>
              </a:rPr>
              <a:t> este determinată de </a:t>
            </a:r>
            <a:r>
              <a:rPr lang="ro-RO" b="1" i="1" smtClean="0">
                <a:solidFill>
                  <a:srgbClr val="C00000"/>
                </a:solidFill>
                <a:latin typeface="Arial" pitchFamily="34" charset="0"/>
                <a:cs typeface="Arial" pitchFamily="34" charset="0"/>
              </a:rPr>
              <a:t>mai mulți parametri </a:t>
            </a:r>
            <a:r>
              <a:rPr lang="ro-RO" smtClean="0">
                <a:solidFill>
                  <a:schemeClr val="tx1"/>
                </a:solidFill>
                <a:latin typeface="Arial" pitchFamily="34" charset="0"/>
                <a:cs typeface="Arial" pitchFamily="34" charset="0"/>
              </a:rPr>
              <a:t>sau </a:t>
            </a:r>
            <a:r>
              <a:rPr lang="ro-RO" b="1" i="1" smtClean="0">
                <a:solidFill>
                  <a:srgbClr val="C00000"/>
                </a:solidFill>
                <a:latin typeface="Arial" pitchFamily="34" charset="0"/>
                <a:cs typeface="Arial" pitchFamily="34" charset="0"/>
              </a:rPr>
              <a:t>caracteristici tehnice</a:t>
            </a:r>
            <a:r>
              <a:rPr lang="ro-RO" smtClean="0">
                <a:solidFill>
                  <a:schemeClr val="tx1"/>
                </a:solidFill>
                <a:latin typeface="Arial" pitchFamily="34" charset="0"/>
                <a:cs typeface="Arial" pitchFamily="34" charset="0"/>
              </a:rPr>
              <a:t>, cu </a:t>
            </a:r>
            <a:r>
              <a:rPr lang="ro-RO" b="1" i="1" smtClean="0">
                <a:solidFill>
                  <a:srgbClr val="FF0000"/>
                </a:solidFill>
                <a:latin typeface="Arial" pitchFamily="34" charset="0"/>
                <a:cs typeface="Arial" pitchFamily="34" charset="0"/>
              </a:rPr>
              <a:t>unități de măsură diferite și independente între ele</a:t>
            </a:r>
            <a:r>
              <a:rPr lang="ro-RO" smtClean="0">
                <a:solidFill>
                  <a:schemeClr val="tx1"/>
                </a:solidFill>
                <a:latin typeface="Arial" pitchFamily="34" charset="0"/>
                <a:cs typeface="Arial" pitchFamily="34" charset="0"/>
              </a:rPr>
              <a:t>, pentru determinarea </a:t>
            </a:r>
            <a:r>
              <a:rPr lang="ro-RO" b="1" i="1" smtClean="0">
                <a:solidFill>
                  <a:schemeClr val="accent6">
                    <a:lumMod val="50000"/>
                  </a:schemeClr>
                </a:solidFill>
                <a:latin typeface="Arial" pitchFamily="34" charset="0"/>
                <a:cs typeface="Arial" pitchFamily="34" charset="0"/>
              </a:rPr>
              <a:t>utilității intrinseci </a:t>
            </a:r>
            <a:r>
              <a:rPr lang="ro-RO" smtClean="0">
                <a:solidFill>
                  <a:schemeClr val="tx1"/>
                </a:solidFill>
                <a:latin typeface="Arial" pitchFamily="34" charset="0"/>
                <a:cs typeface="Arial" pitchFamily="34" charset="0"/>
              </a:rPr>
              <a:t>a </a:t>
            </a:r>
            <a:r>
              <a:rPr lang="ro-RO" b="1" i="1" smtClean="0">
                <a:solidFill>
                  <a:schemeClr val="accent1">
                    <a:lumMod val="75000"/>
                  </a:schemeClr>
                </a:solidFill>
                <a:latin typeface="Arial" pitchFamily="34" charset="0"/>
                <a:cs typeface="Arial" pitchFamily="34" charset="0"/>
              </a:rPr>
              <a:t>funcției</a:t>
            </a:r>
            <a:r>
              <a:rPr lang="ro-RO" smtClean="0">
                <a:solidFill>
                  <a:schemeClr val="tx1"/>
                </a:solidFill>
                <a:latin typeface="Arial" pitchFamily="34" charset="0"/>
                <a:cs typeface="Arial" pitchFamily="34" charset="0"/>
              </a:rPr>
              <a:t> unei v</a:t>
            </a:r>
            <a:r>
              <a:rPr lang="en-US" smtClean="0">
                <a:solidFill>
                  <a:schemeClr val="tx1"/>
                </a:solidFill>
                <a:latin typeface="Arial" pitchFamily="34" charset="0"/>
                <a:cs typeface="Arial" pitchFamily="34" charset="0"/>
              </a:rPr>
              <a:t>a</a:t>
            </a:r>
            <a:r>
              <a:rPr lang="ro-RO" smtClean="0">
                <a:solidFill>
                  <a:schemeClr val="tx1"/>
                </a:solidFill>
                <a:latin typeface="Arial" pitchFamily="34" charset="0"/>
                <a:cs typeface="Arial" pitchFamily="34" charset="0"/>
              </a:rPr>
              <a:t>riante constructive se poate utiliza relația (3.28)</a:t>
            </a:r>
          </a:p>
        </p:txBody>
      </p:sp>
      <p:graphicFrame>
        <p:nvGraphicFramePr>
          <p:cNvPr id="12" name="Object 11"/>
          <p:cNvGraphicFramePr>
            <a:graphicFrameLocks noChangeAspect="1"/>
          </p:cNvGraphicFramePr>
          <p:nvPr/>
        </p:nvGraphicFramePr>
        <p:xfrm>
          <a:off x="3657600" y="5486400"/>
          <a:ext cx="1485900" cy="825500"/>
        </p:xfrm>
        <a:graphic>
          <a:graphicData uri="http://schemas.openxmlformats.org/presentationml/2006/ole">
            <p:oleObj spid="_x0000_s103427" name="Equation" r:id="rId5" imgW="1485720" imgH="825480" progId="Equation.3">
              <p:embed/>
            </p:oleObj>
          </a:graphicData>
        </a:graphic>
      </p:graphicFrame>
      <p:sp>
        <p:nvSpPr>
          <p:cNvPr id="13" name="Rectangle 12"/>
          <p:cNvSpPr/>
          <p:nvPr/>
        </p:nvSpPr>
        <p:spPr>
          <a:xfrm>
            <a:off x="7315200" y="56388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3.28)</a:t>
            </a:r>
            <a:endParaRPr lang="en-US" baseline="-25000">
              <a:solidFill>
                <a:schemeClr val="tx1"/>
              </a:solidFill>
              <a:latin typeface="Arial" pitchFamily="34" charset="0"/>
              <a:cs typeface="Arial" pitchFamily="34" charset="0"/>
            </a:endParaRPr>
          </a:p>
        </p:txBody>
      </p:sp>
      <p:cxnSp>
        <p:nvCxnSpPr>
          <p:cNvPr id="15" name="Shape 14"/>
          <p:cNvCxnSpPr>
            <a:stCxn id="10" idx="2"/>
            <a:endCxn id="11" idx="1"/>
          </p:cNvCxnSpPr>
          <p:nvPr/>
        </p:nvCxnSpPr>
        <p:spPr>
          <a:xfrm rot="5400000">
            <a:off x="615181" y="4173751"/>
            <a:ext cx="773668" cy="327630"/>
          </a:xfrm>
          <a:prstGeom prst="bentConnector4">
            <a:avLst>
              <a:gd name="adj1" fmla="val 15528"/>
              <a:gd name="adj2" fmla="val 169774"/>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101</a:t>
            </a:fld>
            <a:endParaRPr lang="en-US"/>
          </a:p>
        </p:txBody>
      </p:sp>
      <p:sp>
        <p:nvSpPr>
          <p:cNvPr id="3" name="Rectangle 2"/>
          <p:cNvSpPr/>
          <p:nvPr/>
        </p:nvSpPr>
        <p:spPr>
          <a:xfrm>
            <a:off x="762000" y="1066800"/>
            <a:ext cx="914400" cy="5334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unde:</a:t>
            </a:r>
          </a:p>
        </p:txBody>
      </p:sp>
      <p:sp>
        <p:nvSpPr>
          <p:cNvPr id="4" name="Rectangle 3"/>
          <p:cNvSpPr/>
          <p:nvPr/>
        </p:nvSpPr>
        <p:spPr>
          <a:xfrm>
            <a:off x="685800" y="1676400"/>
            <a:ext cx="5791200" cy="5334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2400" smtClean="0">
                <a:solidFill>
                  <a:schemeClr val="tx1"/>
                </a:solidFill>
                <a:latin typeface="Arial" pitchFamily="34" charset="0"/>
                <a:cs typeface="Arial" pitchFamily="34" charset="0"/>
              </a:rPr>
              <a:t>d</a:t>
            </a:r>
            <a:r>
              <a:rPr lang="ro-RO" sz="2400" baseline="-25000" smtClean="0">
                <a:solidFill>
                  <a:schemeClr val="tx1"/>
                </a:solidFill>
                <a:latin typeface="Arial" pitchFamily="34" charset="0"/>
                <a:cs typeface="Arial" pitchFamily="34" charset="0"/>
              </a:rPr>
              <a:t>i</a:t>
            </a:r>
            <a:r>
              <a:rPr lang="ro-RO" baseline="-25000" smtClean="0">
                <a:solidFill>
                  <a:schemeClr val="tx1"/>
                </a:solidFill>
                <a:latin typeface="Arial" pitchFamily="34" charset="0"/>
                <a:cs typeface="Arial" pitchFamily="34" charset="0"/>
              </a:rPr>
              <a:t> </a:t>
            </a:r>
            <a:r>
              <a:rPr lang="ro-RO" smtClean="0">
                <a:solidFill>
                  <a:schemeClr val="tx1"/>
                </a:solidFill>
                <a:latin typeface="Arial" pitchFamily="34" charset="0"/>
                <a:cs typeface="Arial" pitchFamily="34" charset="0"/>
              </a:rPr>
              <a:t>– dimensiunea concretă a caracteristicii tehnice</a:t>
            </a:r>
          </a:p>
        </p:txBody>
      </p:sp>
      <p:sp>
        <p:nvSpPr>
          <p:cNvPr id="5" name="Rectangle 4"/>
          <p:cNvSpPr/>
          <p:nvPr/>
        </p:nvSpPr>
        <p:spPr>
          <a:xfrm>
            <a:off x="685800" y="2362200"/>
            <a:ext cx="5791200" cy="5334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2400" smtClean="0">
                <a:solidFill>
                  <a:schemeClr val="tx1"/>
                </a:solidFill>
                <a:latin typeface="Arial" pitchFamily="34" charset="0"/>
                <a:cs typeface="Arial" pitchFamily="34" charset="0"/>
              </a:rPr>
              <a:t>α</a:t>
            </a:r>
            <a:r>
              <a:rPr lang="ro-RO" sz="2400" baseline="-25000" smtClean="0">
                <a:solidFill>
                  <a:schemeClr val="tx1"/>
                </a:solidFill>
                <a:latin typeface="Arial" pitchFamily="34" charset="0"/>
                <a:cs typeface="Arial" pitchFamily="34" charset="0"/>
              </a:rPr>
              <a:t>i</a:t>
            </a:r>
            <a:r>
              <a:rPr lang="ro-RO" baseline="-25000" smtClean="0">
                <a:solidFill>
                  <a:schemeClr val="tx1"/>
                </a:solidFill>
                <a:latin typeface="Arial" pitchFamily="34" charset="0"/>
                <a:cs typeface="Arial" pitchFamily="34" charset="0"/>
              </a:rPr>
              <a:t> </a:t>
            </a:r>
            <a:r>
              <a:rPr lang="ro-RO" smtClean="0">
                <a:solidFill>
                  <a:schemeClr val="tx1"/>
                </a:solidFill>
                <a:latin typeface="Arial" pitchFamily="34" charset="0"/>
                <a:cs typeface="Arial" pitchFamily="34" charset="0"/>
              </a:rPr>
              <a:t>– coeficientul sau factorul de proporționalitate, </a:t>
            </a:r>
          </a:p>
          <a:p>
            <a:pPr algn="just"/>
            <a:r>
              <a:rPr lang="ro-RO" smtClean="0">
                <a:solidFill>
                  <a:schemeClr val="tx1"/>
                </a:solidFill>
                <a:latin typeface="Arial" pitchFamily="34" charset="0"/>
                <a:cs typeface="Arial" pitchFamily="34" charset="0"/>
              </a:rPr>
              <a:t>        determinat din condițiile limită</a:t>
            </a:r>
          </a:p>
        </p:txBody>
      </p:sp>
      <p:sp>
        <p:nvSpPr>
          <p:cNvPr id="6" name="Rectangle 5"/>
          <p:cNvSpPr/>
          <p:nvPr/>
        </p:nvSpPr>
        <p:spPr>
          <a:xfrm>
            <a:off x="457200" y="3581400"/>
            <a:ext cx="1864613" cy="400110"/>
          </a:xfrm>
          <a:prstGeom prst="rect">
            <a:avLst/>
          </a:prstGeom>
          <a:effectLst>
            <a:outerShdw blurRad="50800" dist="38100" dir="2700000" algn="tl" rotWithShape="0">
              <a:prstClr val="black">
                <a:alpha val="40000"/>
              </a:prstClr>
            </a:outerShdw>
          </a:effectLst>
        </p:spPr>
        <p:txBody>
          <a:bodyPr wrap="none">
            <a:spAutoFit/>
          </a:bodyPr>
          <a:lstStyle/>
          <a:p>
            <a:r>
              <a:rPr kumimoji="0" lang="en-US" sz="2000" b="1" i="1"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sym typeface="Wingdings"/>
              </a:rPr>
              <a:t> </a:t>
            </a:r>
            <a:r>
              <a:rPr kumimoji="0" lang="en-US" sz="2000" b="1" i="1"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rPr>
              <a:t>Observaţi</a:t>
            </a:r>
            <a:r>
              <a:rPr lang="ro-RO" sz="2000" b="1" i="1" smtClean="0">
                <a:solidFill>
                  <a:schemeClr val="accent1">
                    <a:lumMod val="75000"/>
                  </a:schemeClr>
                </a:solidFill>
                <a:latin typeface="Arial" pitchFamily="34" charset="0"/>
                <a:ea typeface="Times New Roman" pitchFamily="18" charset="0"/>
                <a:cs typeface="Arial" pitchFamily="34" charset="0"/>
              </a:rPr>
              <a:t>i:</a:t>
            </a:r>
            <a:r>
              <a:rPr kumimoji="0" lang="en-US" sz="2000" b="1" i="0"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rPr>
              <a:t> </a:t>
            </a:r>
            <a:endParaRPr lang="en-US" sz="2000">
              <a:solidFill>
                <a:schemeClr val="accent1">
                  <a:lumMod val="75000"/>
                </a:schemeClr>
              </a:solidFill>
            </a:endParaRPr>
          </a:p>
        </p:txBody>
      </p:sp>
      <p:sp>
        <p:nvSpPr>
          <p:cNvPr id="7" name="Right Arrow 6"/>
          <p:cNvSpPr/>
          <p:nvPr/>
        </p:nvSpPr>
        <p:spPr>
          <a:xfrm>
            <a:off x="457200" y="44958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4419600"/>
            <a:ext cx="7848600" cy="646331"/>
          </a:xfrm>
          <a:prstGeom prst="rect">
            <a:avLst/>
          </a:prstGeom>
          <a:solidFill>
            <a:srgbClr val="FFFF99"/>
          </a:solidFill>
        </p:spPr>
        <p:txBody>
          <a:bodyPr wrap="square">
            <a:spAutoFit/>
          </a:bodyPr>
          <a:lstStyle/>
          <a:p>
            <a:pPr algn="just"/>
            <a:r>
              <a:rPr lang="ro-RO" smtClean="0">
                <a:latin typeface="Arial" pitchFamily="34" charset="0"/>
                <a:cs typeface="Arial" pitchFamily="34" charset="0"/>
              </a:rPr>
              <a:t>Acest caz este cel mai simplu, folosindu-se atunci când se acceptă ca satisfăcătoare </a:t>
            </a:r>
            <a:r>
              <a:rPr lang="ro-RO" b="1" i="1" smtClean="0">
                <a:solidFill>
                  <a:srgbClr val="FF0000"/>
                </a:solidFill>
                <a:latin typeface="Arial" pitchFamily="34" charset="0"/>
                <a:cs typeface="Arial" pitchFamily="34" charset="0"/>
              </a:rPr>
              <a:t>relația liniară </a:t>
            </a:r>
            <a:r>
              <a:rPr lang="ro-RO" smtClean="0">
                <a:latin typeface="Arial" pitchFamily="34" charset="0"/>
                <a:cs typeface="Arial" pitchFamily="34" charset="0"/>
              </a:rPr>
              <a:t>între </a:t>
            </a:r>
            <a:r>
              <a:rPr lang="ro-RO" b="1" i="1" smtClean="0">
                <a:solidFill>
                  <a:schemeClr val="accent6">
                    <a:lumMod val="50000"/>
                  </a:schemeClr>
                </a:solidFill>
                <a:latin typeface="Arial" pitchFamily="34" charset="0"/>
                <a:cs typeface="Arial" pitchFamily="34" charset="0"/>
              </a:rPr>
              <a:t>utilitate</a:t>
            </a:r>
            <a:r>
              <a:rPr lang="ro-RO" smtClean="0">
                <a:latin typeface="Arial" pitchFamily="34" charset="0"/>
                <a:cs typeface="Arial" pitchFamily="34" charset="0"/>
              </a:rPr>
              <a:t> și </a:t>
            </a:r>
            <a:r>
              <a:rPr lang="ro-RO" b="1" i="1" smtClean="0">
                <a:solidFill>
                  <a:srgbClr val="C00000"/>
                </a:solidFill>
                <a:latin typeface="Arial" pitchFamily="34" charset="0"/>
                <a:cs typeface="Arial" pitchFamily="34" charset="0"/>
              </a:rPr>
              <a:t>caracteristicile tehnice</a:t>
            </a:r>
          </a:p>
        </p:txBody>
      </p:sp>
      <p:sp>
        <p:nvSpPr>
          <p:cNvPr id="9" name="Rectangle 8"/>
          <p:cNvSpPr/>
          <p:nvPr/>
        </p:nvSpPr>
        <p:spPr>
          <a:xfrm>
            <a:off x="990600" y="5562600"/>
            <a:ext cx="7848600" cy="923330"/>
          </a:xfrm>
          <a:prstGeom prst="rect">
            <a:avLst/>
          </a:prstGeom>
          <a:solidFill>
            <a:srgbClr val="FFFF99"/>
          </a:solidFill>
        </p:spPr>
        <p:txBody>
          <a:bodyPr wrap="square">
            <a:spAutoFit/>
          </a:bodyPr>
          <a:lstStyle/>
          <a:p>
            <a:pPr algn="just"/>
            <a:r>
              <a:rPr lang="ro-RO" smtClean="0">
                <a:latin typeface="Arial" pitchFamily="34" charset="0"/>
                <a:cs typeface="Arial" pitchFamily="34" charset="0"/>
              </a:rPr>
              <a:t>Dacă această condiție nu este satisfăcătoare, problema se complică, fiind necesare </a:t>
            </a:r>
            <a:r>
              <a:rPr lang="ro-RO" b="1" i="1" smtClean="0">
                <a:solidFill>
                  <a:srgbClr val="FF0000"/>
                </a:solidFill>
                <a:latin typeface="Arial" pitchFamily="34" charset="0"/>
                <a:cs typeface="Arial" pitchFamily="34" charset="0"/>
              </a:rPr>
              <a:t>relații de calcul neliniare</a:t>
            </a:r>
            <a:r>
              <a:rPr lang="ro-RO" smtClean="0">
                <a:latin typeface="Arial" pitchFamily="34" charset="0"/>
                <a:cs typeface="Arial" pitchFamily="34" charset="0"/>
              </a:rPr>
              <a:t>, care la rândul lor necesită metode mai dificile de soluționare</a:t>
            </a:r>
            <a:endParaRPr lang="ro-RO" b="1" i="1" smtClean="0">
              <a:solidFill>
                <a:srgbClr val="C00000"/>
              </a:solidFill>
              <a:latin typeface="Arial" pitchFamily="34" charset="0"/>
              <a:cs typeface="Arial" pitchFamily="34" charset="0"/>
            </a:endParaRPr>
          </a:p>
        </p:txBody>
      </p:sp>
      <p:sp>
        <p:nvSpPr>
          <p:cNvPr id="10" name="Right Arrow 9"/>
          <p:cNvSpPr/>
          <p:nvPr/>
        </p:nvSpPr>
        <p:spPr>
          <a:xfrm>
            <a:off x="381000" y="56388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102</a:t>
            </a:fld>
            <a:endParaRPr lang="en-US"/>
          </a:p>
        </p:txBody>
      </p:sp>
      <p:sp>
        <p:nvSpPr>
          <p:cNvPr id="3" name="Rectangle 2"/>
          <p:cNvSpPr/>
          <p:nvPr/>
        </p:nvSpPr>
        <p:spPr>
          <a:xfrm>
            <a:off x="304800" y="914400"/>
            <a:ext cx="4495800" cy="400110"/>
          </a:xfrm>
          <a:prstGeom prst="rect">
            <a:avLst/>
          </a:prstGeom>
          <a:effectLst>
            <a:outerShdw blurRad="50800" dist="38100" algn="l" rotWithShape="0">
              <a:prstClr val="black">
                <a:alpha val="40000"/>
              </a:prstClr>
            </a:outerShdw>
          </a:effectLst>
        </p:spPr>
        <p:txBody>
          <a:bodyPr wrap="square">
            <a:spAutoFit/>
          </a:bodyPr>
          <a:lstStyle/>
          <a:p>
            <a:r>
              <a:rPr lang="ro-RO" sz="2000" b="1" smtClean="0">
                <a:solidFill>
                  <a:srgbClr val="7030A0"/>
                </a:solidFill>
                <a:latin typeface="Arial" pitchFamily="34" charset="0"/>
                <a:cs typeface="Arial" pitchFamily="34" charset="0"/>
              </a:rPr>
              <a:t>3.2.</a:t>
            </a:r>
            <a:r>
              <a:rPr lang="en-US" sz="2000" b="1" smtClean="0">
                <a:solidFill>
                  <a:srgbClr val="7030A0"/>
                </a:solidFill>
                <a:latin typeface="Arial" pitchFamily="34" charset="0"/>
                <a:cs typeface="Arial" pitchFamily="34" charset="0"/>
              </a:rPr>
              <a:t>5 Relativitatea </a:t>
            </a:r>
            <a:r>
              <a:rPr lang="en-US" sz="2000" b="1" i="1" smtClean="0">
                <a:solidFill>
                  <a:srgbClr val="7030A0"/>
                </a:solidFill>
                <a:latin typeface="Arial" pitchFamily="34" charset="0"/>
                <a:cs typeface="Arial" pitchFamily="34" charset="0"/>
              </a:rPr>
              <a:t>utili</a:t>
            </a:r>
            <a:r>
              <a:rPr lang="ro-RO" sz="2000" b="1" i="1" smtClean="0">
                <a:solidFill>
                  <a:srgbClr val="7030A0"/>
                </a:solidFill>
                <a:latin typeface="Arial" pitchFamily="34" charset="0"/>
                <a:cs typeface="Arial" pitchFamily="34" charset="0"/>
              </a:rPr>
              <a:t>tății intrinseci</a:t>
            </a:r>
            <a:endParaRPr lang="en-US" sz="2000" i="1">
              <a:solidFill>
                <a:srgbClr val="7030A0"/>
              </a:solidFill>
              <a:latin typeface="Arial" pitchFamily="34" charset="0"/>
              <a:cs typeface="Arial" pitchFamily="34" charset="0"/>
            </a:endParaRPr>
          </a:p>
        </p:txBody>
      </p:sp>
      <p:sp>
        <p:nvSpPr>
          <p:cNvPr id="4" name="Rectangle 3"/>
          <p:cNvSpPr/>
          <p:nvPr/>
        </p:nvSpPr>
        <p:spPr>
          <a:xfrm>
            <a:off x="381000" y="16002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5" name="Rectangle 4"/>
          <p:cNvSpPr/>
          <p:nvPr/>
        </p:nvSpPr>
        <p:spPr>
          <a:xfrm>
            <a:off x="990600" y="1752600"/>
            <a:ext cx="7848600" cy="8382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Pe parcursul elaborării unui studiu de IV pot interveni unele modificări în ceea ce privește noțiunea de </a:t>
            </a:r>
            <a:r>
              <a:rPr lang="ro-RO" b="1" i="1" smtClean="0">
                <a:solidFill>
                  <a:schemeClr val="accent1">
                    <a:lumMod val="75000"/>
                  </a:schemeClr>
                </a:solidFill>
                <a:latin typeface="Arial" pitchFamily="34" charset="0"/>
                <a:cs typeface="Arial" pitchFamily="34" charset="0"/>
              </a:rPr>
              <a:t>funcție</a:t>
            </a:r>
            <a:r>
              <a:rPr lang="ro-RO" b="1" i="1" smtClean="0">
                <a:solidFill>
                  <a:srgbClr val="FF0000"/>
                </a:solidFill>
                <a:latin typeface="Arial" pitchFamily="34" charset="0"/>
                <a:cs typeface="Arial" pitchFamily="34" charset="0"/>
              </a:rPr>
              <a:t> realizată la nivel perfect</a:t>
            </a:r>
            <a:r>
              <a:rPr lang="ro-RO" smtClean="0">
                <a:solidFill>
                  <a:schemeClr val="tx1"/>
                </a:solidFill>
                <a:latin typeface="Arial" pitchFamily="34" charset="0"/>
                <a:cs typeface="Arial" pitchFamily="34" charset="0"/>
              </a:rPr>
              <a:t>, adică varianta pentru care </a:t>
            </a:r>
            <a:r>
              <a:rPr lang="ro-RO" b="1" i="1" smtClean="0">
                <a:solidFill>
                  <a:schemeClr val="accent5">
                    <a:lumMod val="50000"/>
                  </a:schemeClr>
                </a:solidFill>
                <a:latin typeface="Arial" pitchFamily="34" charset="0"/>
                <a:cs typeface="Arial" pitchFamily="34" charset="0"/>
              </a:rPr>
              <a:t>utilitatea intrinsecă </a:t>
            </a:r>
            <a:r>
              <a:rPr lang="ro-RO" smtClean="0">
                <a:solidFill>
                  <a:schemeClr val="tx1"/>
                </a:solidFill>
                <a:latin typeface="Arial" pitchFamily="34" charset="0"/>
                <a:cs typeface="Arial" pitchFamily="34" charset="0"/>
              </a:rPr>
              <a:t>este egală cu </a:t>
            </a:r>
            <a:r>
              <a:rPr lang="ro-RO" b="1" i="1" smtClean="0">
                <a:solidFill>
                  <a:schemeClr val="accent5">
                    <a:lumMod val="50000"/>
                  </a:schemeClr>
                </a:solidFill>
                <a:latin typeface="Arial" pitchFamily="34" charset="0"/>
                <a:cs typeface="Arial" pitchFamily="34" charset="0"/>
              </a:rPr>
              <a:t>unitatea</a:t>
            </a:r>
            <a:r>
              <a:rPr lang="ro-RO" smtClean="0">
                <a:solidFill>
                  <a:schemeClr val="tx1"/>
                </a:solidFill>
                <a:latin typeface="Arial" pitchFamily="34" charset="0"/>
                <a:cs typeface="Arial" pitchFamily="34" charset="0"/>
              </a:rPr>
              <a:t>. </a:t>
            </a:r>
            <a:endParaRPr lang="ro-RO" b="1" i="1" smtClean="0">
              <a:solidFill>
                <a:srgbClr val="C00000"/>
              </a:solidFill>
              <a:latin typeface="Arial" pitchFamily="34" charset="0"/>
              <a:cs typeface="Arial" pitchFamily="34" charset="0"/>
            </a:endParaRPr>
          </a:p>
        </p:txBody>
      </p:sp>
      <p:sp>
        <p:nvSpPr>
          <p:cNvPr id="6" name="Rectangle 5"/>
          <p:cNvSpPr/>
          <p:nvPr/>
        </p:nvSpPr>
        <p:spPr>
          <a:xfrm>
            <a:off x="381000" y="28956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7" name="Rectangle 6"/>
          <p:cNvSpPr/>
          <p:nvPr/>
        </p:nvSpPr>
        <p:spPr>
          <a:xfrm>
            <a:off x="1066800" y="3048000"/>
            <a:ext cx="7848600" cy="8382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De exemplu, în procesul de proiectare se pot descoperi </a:t>
            </a:r>
            <a:r>
              <a:rPr lang="ro-RO" b="1" i="1" smtClean="0">
                <a:solidFill>
                  <a:schemeClr val="accent5">
                    <a:lumMod val="50000"/>
                  </a:schemeClr>
                </a:solidFill>
                <a:latin typeface="Arial" pitchFamily="34" charset="0"/>
                <a:cs typeface="Arial" pitchFamily="34" charset="0"/>
              </a:rPr>
              <a:t>soluții</a:t>
            </a:r>
            <a:r>
              <a:rPr lang="ro-RO" smtClean="0">
                <a:solidFill>
                  <a:schemeClr val="tx1"/>
                </a:solidFill>
                <a:latin typeface="Arial" pitchFamily="34" charset="0"/>
                <a:cs typeface="Arial" pitchFamily="34" charset="0"/>
              </a:rPr>
              <a:t> sau se pot obține </a:t>
            </a:r>
            <a:r>
              <a:rPr lang="ro-RO" b="1" i="1" smtClean="0">
                <a:solidFill>
                  <a:schemeClr val="accent5">
                    <a:lumMod val="50000"/>
                  </a:schemeClr>
                </a:solidFill>
                <a:latin typeface="Arial" pitchFamily="34" charset="0"/>
                <a:cs typeface="Arial" pitchFamily="34" charset="0"/>
              </a:rPr>
              <a:t>informați despre soluții </a:t>
            </a:r>
            <a:r>
              <a:rPr lang="ro-RO" b="1" i="1" smtClean="0">
                <a:solidFill>
                  <a:srgbClr val="FF0000"/>
                </a:solidFill>
                <a:latin typeface="Arial" pitchFamily="34" charset="0"/>
                <a:cs typeface="Arial" pitchFamily="34" charset="0"/>
              </a:rPr>
              <a:t>mai bune decât cele considerate inițial perfecte</a:t>
            </a:r>
            <a:r>
              <a:rPr lang="ro-RO" smtClean="0">
                <a:solidFill>
                  <a:schemeClr val="tx1"/>
                </a:solidFill>
                <a:latin typeface="Arial" pitchFamily="34" charset="0"/>
                <a:cs typeface="Arial" pitchFamily="34" charset="0"/>
              </a:rPr>
              <a:t>.</a:t>
            </a:r>
            <a:endParaRPr lang="ro-RO" b="1" i="1" smtClean="0">
              <a:solidFill>
                <a:srgbClr val="C00000"/>
              </a:solidFill>
              <a:latin typeface="Arial" pitchFamily="34" charset="0"/>
              <a:cs typeface="Arial" pitchFamily="34" charset="0"/>
            </a:endParaRPr>
          </a:p>
        </p:txBody>
      </p:sp>
      <p:sp>
        <p:nvSpPr>
          <p:cNvPr id="8" name="Rectangle 7"/>
          <p:cNvSpPr/>
          <p:nvPr/>
        </p:nvSpPr>
        <p:spPr>
          <a:xfrm>
            <a:off x="304800" y="4267200"/>
            <a:ext cx="1864613" cy="400110"/>
          </a:xfrm>
          <a:prstGeom prst="rect">
            <a:avLst/>
          </a:prstGeom>
          <a:effectLst>
            <a:outerShdw blurRad="50800" dist="38100" dir="2700000" algn="tl" rotWithShape="0">
              <a:prstClr val="black">
                <a:alpha val="40000"/>
              </a:prstClr>
            </a:outerShdw>
          </a:effectLst>
        </p:spPr>
        <p:txBody>
          <a:bodyPr wrap="none">
            <a:spAutoFit/>
          </a:bodyPr>
          <a:lstStyle/>
          <a:p>
            <a:r>
              <a:rPr kumimoji="0" lang="en-US" sz="2000" b="1" i="1"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sym typeface="Wingdings"/>
              </a:rPr>
              <a:t> </a:t>
            </a:r>
            <a:r>
              <a:rPr kumimoji="0" lang="en-US" sz="2000" b="1" i="1"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rPr>
              <a:t>Observaţi</a:t>
            </a:r>
            <a:r>
              <a:rPr lang="ro-RO" sz="2000" b="1" i="1" smtClean="0">
                <a:solidFill>
                  <a:schemeClr val="accent1">
                    <a:lumMod val="75000"/>
                  </a:schemeClr>
                </a:solidFill>
                <a:latin typeface="Arial" pitchFamily="34" charset="0"/>
                <a:ea typeface="Times New Roman" pitchFamily="18" charset="0"/>
                <a:cs typeface="Arial" pitchFamily="34" charset="0"/>
              </a:rPr>
              <a:t>i:</a:t>
            </a:r>
            <a:r>
              <a:rPr kumimoji="0" lang="en-US" sz="2000" b="1" i="0"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rPr>
              <a:t> </a:t>
            </a:r>
            <a:endParaRPr lang="en-US" sz="2000">
              <a:solidFill>
                <a:schemeClr val="accent1">
                  <a:lumMod val="75000"/>
                </a:schemeClr>
              </a:solidFill>
            </a:endParaRPr>
          </a:p>
        </p:txBody>
      </p:sp>
      <p:sp>
        <p:nvSpPr>
          <p:cNvPr id="9" name="Right Arrow 8"/>
          <p:cNvSpPr/>
          <p:nvPr/>
        </p:nvSpPr>
        <p:spPr>
          <a:xfrm>
            <a:off x="457200" y="49530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4876800"/>
            <a:ext cx="7848600" cy="1200329"/>
          </a:xfrm>
          <a:prstGeom prst="rect">
            <a:avLst/>
          </a:prstGeom>
          <a:solidFill>
            <a:srgbClr val="FFFF99"/>
          </a:solidFill>
        </p:spPr>
        <p:txBody>
          <a:bodyPr wrap="square">
            <a:spAutoFit/>
          </a:bodyPr>
          <a:lstStyle/>
          <a:p>
            <a:pPr algn="just"/>
            <a:r>
              <a:rPr lang="ro-RO" smtClean="0">
                <a:latin typeface="Arial" pitchFamily="34" charset="0"/>
                <a:cs typeface="Arial" pitchFamily="34" charset="0"/>
              </a:rPr>
              <a:t>Deoarece pentru o </a:t>
            </a:r>
            <a:r>
              <a:rPr lang="ro-RO" b="1" i="1" smtClean="0">
                <a:solidFill>
                  <a:schemeClr val="accent1">
                    <a:lumMod val="75000"/>
                  </a:schemeClr>
                </a:solidFill>
                <a:latin typeface="Arial" pitchFamily="34" charset="0"/>
                <a:cs typeface="Arial" pitchFamily="34" charset="0"/>
              </a:rPr>
              <a:t>funcție</a:t>
            </a:r>
            <a:r>
              <a:rPr lang="ro-RO" smtClean="0">
                <a:latin typeface="Arial" pitchFamily="34" charset="0"/>
                <a:cs typeface="Arial" pitchFamily="34" charset="0"/>
              </a:rPr>
              <a:t>, raportul dintre </a:t>
            </a:r>
            <a:r>
              <a:rPr lang="ro-RO" b="1" i="1" smtClean="0">
                <a:solidFill>
                  <a:schemeClr val="accent5">
                    <a:lumMod val="50000"/>
                  </a:schemeClr>
                </a:solidFill>
                <a:latin typeface="Arial" pitchFamily="34" charset="0"/>
                <a:cs typeface="Arial" pitchFamily="34" charset="0"/>
              </a:rPr>
              <a:t>utilitățile intrinseci </a:t>
            </a:r>
            <a:r>
              <a:rPr lang="ro-RO" smtClean="0">
                <a:latin typeface="Arial" pitchFamily="34" charset="0"/>
                <a:cs typeface="Arial" pitchFamily="34" charset="0"/>
              </a:rPr>
              <a:t>a două variante poate fi </a:t>
            </a:r>
            <a:r>
              <a:rPr lang="ro-RO" b="1" i="1" smtClean="0">
                <a:solidFill>
                  <a:srgbClr val="FF0000"/>
                </a:solidFill>
                <a:latin typeface="Arial" pitchFamily="34" charset="0"/>
                <a:cs typeface="Arial" pitchFamily="34" charset="0"/>
              </a:rPr>
              <a:t>supraunitar</a:t>
            </a:r>
            <a:r>
              <a:rPr lang="ro-RO" smtClean="0">
                <a:latin typeface="Arial" pitchFamily="34" charset="0"/>
                <a:cs typeface="Arial" pitchFamily="34" charset="0"/>
              </a:rPr>
              <a:t>, în cazul apariției unei variante cu </a:t>
            </a:r>
            <a:r>
              <a:rPr lang="ro-RO" b="1" i="1" smtClean="0">
                <a:solidFill>
                  <a:schemeClr val="accent5">
                    <a:lumMod val="50000"/>
                  </a:schemeClr>
                </a:solidFill>
                <a:latin typeface="Arial" pitchFamily="34" charset="0"/>
                <a:cs typeface="Arial" pitchFamily="34" charset="0"/>
              </a:rPr>
              <a:t>utilitate</a:t>
            </a:r>
            <a:r>
              <a:rPr lang="ro-RO" smtClean="0">
                <a:latin typeface="Arial" pitchFamily="34" charset="0"/>
                <a:cs typeface="Arial" pitchFamily="34" charset="0"/>
              </a:rPr>
              <a:t> mai mare decât cea considerată </a:t>
            </a:r>
            <a:r>
              <a:rPr lang="ro-RO" b="1" i="1" smtClean="0">
                <a:solidFill>
                  <a:srgbClr val="FF0000"/>
                </a:solidFill>
                <a:latin typeface="Arial" pitchFamily="34" charset="0"/>
                <a:cs typeface="Arial" pitchFamily="34" charset="0"/>
              </a:rPr>
              <a:t>perfectă</a:t>
            </a:r>
            <a:r>
              <a:rPr lang="ro-RO" smtClean="0">
                <a:latin typeface="Arial" pitchFamily="34" charset="0"/>
                <a:cs typeface="Arial" pitchFamily="34" charset="0"/>
              </a:rPr>
              <a:t>, se admite că ultima variantă are </a:t>
            </a:r>
            <a:r>
              <a:rPr lang="ro-RO" b="1" i="1" smtClean="0">
                <a:solidFill>
                  <a:schemeClr val="accent5">
                    <a:lumMod val="50000"/>
                  </a:schemeClr>
                </a:solidFill>
                <a:latin typeface="Arial" pitchFamily="34" charset="0"/>
                <a:cs typeface="Arial" pitchFamily="34" charset="0"/>
              </a:rPr>
              <a:t>utilitatea supraunitară (u ˃1).</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103</a:t>
            </a:fld>
            <a:endParaRPr lang="en-US"/>
          </a:p>
        </p:txBody>
      </p:sp>
      <p:sp>
        <p:nvSpPr>
          <p:cNvPr id="3" name="Right Arrow 2"/>
          <p:cNvSpPr/>
          <p:nvPr/>
        </p:nvSpPr>
        <p:spPr>
          <a:xfrm>
            <a:off x="457200" y="12192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66800" y="1143000"/>
            <a:ext cx="7848600" cy="646331"/>
          </a:xfrm>
          <a:prstGeom prst="rect">
            <a:avLst/>
          </a:prstGeom>
          <a:solidFill>
            <a:srgbClr val="FFFF99"/>
          </a:solidFill>
        </p:spPr>
        <p:txBody>
          <a:bodyPr wrap="square">
            <a:spAutoFit/>
          </a:bodyPr>
          <a:lstStyle/>
          <a:p>
            <a:pPr algn="just"/>
            <a:r>
              <a:rPr lang="ro-RO" smtClean="0">
                <a:latin typeface="Arial" pitchFamily="34" charset="0"/>
                <a:cs typeface="Arial" pitchFamily="34" charset="0"/>
              </a:rPr>
              <a:t>Această </a:t>
            </a:r>
            <a:r>
              <a:rPr lang="ro-RO" b="1" i="1" smtClean="0">
                <a:solidFill>
                  <a:srgbClr val="0070C0"/>
                </a:solidFill>
                <a:latin typeface="Arial" pitchFamily="34" charset="0"/>
                <a:cs typeface="Arial" pitchFamily="34" charset="0"/>
              </a:rPr>
              <a:t>convenție</a:t>
            </a:r>
            <a:r>
              <a:rPr lang="ro-RO" smtClean="0">
                <a:latin typeface="Arial" pitchFamily="34" charset="0"/>
                <a:cs typeface="Arial" pitchFamily="34" charset="0"/>
              </a:rPr>
              <a:t> este valabilă numai pentru </a:t>
            </a:r>
            <a:r>
              <a:rPr lang="ro-RO" b="1" i="1" smtClean="0">
                <a:solidFill>
                  <a:srgbClr val="FF0000"/>
                </a:solidFill>
                <a:latin typeface="Arial" pitchFamily="34" charset="0"/>
                <a:cs typeface="Arial" pitchFamily="34" charset="0"/>
              </a:rPr>
              <a:t>efectuarea calculelor comparative</a:t>
            </a:r>
            <a:r>
              <a:rPr lang="ro-RO" smtClean="0">
                <a:latin typeface="Arial" pitchFamily="34" charset="0"/>
                <a:cs typeface="Arial" pitchFamily="34" charset="0"/>
              </a:rPr>
              <a:t> și </a:t>
            </a:r>
            <a:r>
              <a:rPr lang="ro-RO" b="1" i="1" smtClean="0">
                <a:solidFill>
                  <a:srgbClr val="C00000"/>
                </a:solidFill>
                <a:latin typeface="Arial" pitchFamily="34" charset="0"/>
                <a:cs typeface="Arial" pitchFamily="34" charset="0"/>
              </a:rPr>
              <a:t>nu înseamnă </a:t>
            </a:r>
            <a:r>
              <a:rPr lang="ro-RO" smtClean="0">
                <a:latin typeface="Arial" pitchFamily="34" charset="0"/>
                <a:cs typeface="Arial" pitchFamily="34" charset="0"/>
              </a:rPr>
              <a:t>că </a:t>
            </a:r>
            <a:r>
              <a:rPr lang="ro-RO" b="1" i="1" smtClean="0">
                <a:solidFill>
                  <a:schemeClr val="accent5">
                    <a:lumMod val="50000"/>
                  </a:schemeClr>
                </a:solidFill>
                <a:latin typeface="Arial" pitchFamily="34" charset="0"/>
                <a:cs typeface="Arial" pitchFamily="34" charset="0"/>
              </a:rPr>
              <a:t>utilitatea</a:t>
            </a:r>
            <a:r>
              <a:rPr lang="ro-RO" smtClean="0">
                <a:latin typeface="Arial" pitchFamily="34" charset="0"/>
                <a:cs typeface="Arial" pitchFamily="34" charset="0"/>
              </a:rPr>
              <a:t> poate fi </a:t>
            </a:r>
            <a:r>
              <a:rPr lang="ro-RO" b="1" i="1" smtClean="0">
                <a:solidFill>
                  <a:schemeClr val="accent5">
                    <a:lumMod val="50000"/>
                  </a:schemeClr>
                </a:solidFill>
                <a:latin typeface="Arial" pitchFamily="34" charset="0"/>
                <a:cs typeface="Arial" pitchFamily="34" charset="0"/>
              </a:rPr>
              <a:t>suparunitară</a:t>
            </a:r>
          </a:p>
        </p:txBody>
      </p:sp>
      <p:sp>
        <p:nvSpPr>
          <p:cNvPr id="5" name="Right Arrow 4"/>
          <p:cNvSpPr/>
          <p:nvPr/>
        </p:nvSpPr>
        <p:spPr>
          <a:xfrm>
            <a:off x="457200" y="25146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66800" y="2438400"/>
            <a:ext cx="7848600" cy="1200329"/>
          </a:xfrm>
          <a:prstGeom prst="rect">
            <a:avLst/>
          </a:prstGeom>
          <a:solidFill>
            <a:srgbClr val="FFFF99"/>
          </a:solidFill>
        </p:spPr>
        <p:txBody>
          <a:bodyPr wrap="square">
            <a:spAutoFit/>
          </a:bodyPr>
          <a:lstStyle/>
          <a:p>
            <a:pPr algn="just"/>
            <a:r>
              <a:rPr lang="ro-RO" b="1" i="1" smtClean="0">
                <a:solidFill>
                  <a:srgbClr val="0070C0"/>
                </a:solidFill>
                <a:latin typeface="Arial" pitchFamily="34" charset="0"/>
                <a:cs typeface="Arial" pitchFamily="34" charset="0"/>
              </a:rPr>
              <a:t>Convenția</a:t>
            </a:r>
            <a:r>
              <a:rPr lang="ro-RO" smtClean="0">
                <a:latin typeface="Arial" pitchFamily="34" charset="0"/>
                <a:cs typeface="Arial" pitchFamily="34" charset="0"/>
              </a:rPr>
              <a:t> făcută, permite utilizarea în analiză ca </a:t>
            </a:r>
            <a:r>
              <a:rPr lang="ro-RO" b="1" i="1" smtClean="0">
                <a:solidFill>
                  <a:srgbClr val="0070C0"/>
                </a:solidFill>
                <a:latin typeface="Arial" pitchFamily="34" charset="0"/>
                <a:cs typeface="Arial" pitchFamily="34" charset="0"/>
              </a:rPr>
              <a:t>produs etalon </a:t>
            </a:r>
            <a:r>
              <a:rPr lang="ro-RO" smtClean="0">
                <a:latin typeface="Arial" pitchFamily="34" charset="0"/>
                <a:cs typeface="Arial" pitchFamily="34" charset="0"/>
              </a:rPr>
              <a:t>a însăși variantei existente de produs, fără a ști dacă aceasta este sau nu cea mai bună (chiar având convingerea că nu e așa sau necunoscând cu exactitate relația între </a:t>
            </a:r>
            <a:r>
              <a:rPr lang="ro-RO" b="1" i="1" smtClean="0">
                <a:solidFill>
                  <a:schemeClr val="accent5">
                    <a:lumMod val="50000"/>
                  </a:schemeClr>
                </a:solidFill>
                <a:latin typeface="Arial" pitchFamily="34" charset="0"/>
                <a:cs typeface="Arial" pitchFamily="34" charset="0"/>
              </a:rPr>
              <a:t>utilitatea</a:t>
            </a:r>
            <a:r>
              <a:rPr lang="ro-RO" smtClean="0">
                <a:latin typeface="Arial" pitchFamily="34" charset="0"/>
                <a:cs typeface="Arial" pitchFamily="34" charset="0"/>
              </a:rPr>
              <a:t> și </a:t>
            </a:r>
            <a:r>
              <a:rPr lang="ro-RO" b="1" i="1" smtClean="0">
                <a:solidFill>
                  <a:srgbClr val="C00000"/>
                </a:solidFill>
                <a:latin typeface="Arial" pitchFamily="34" charset="0"/>
                <a:cs typeface="Arial" pitchFamily="34" charset="0"/>
              </a:rPr>
              <a:t>dimensiunea tehnică </a:t>
            </a:r>
            <a:r>
              <a:rPr lang="ro-RO" smtClean="0">
                <a:latin typeface="Arial" pitchFamily="34" charset="0"/>
                <a:cs typeface="Arial" pitchFamily="34" charset="0"/>
              </a:rPr>
              <a:t>a </a:t>
            </a:r>
            <a:r>
              <a:rPr lang="ro-RO" b="1" i="1" smtClean="0">
                <a:solidFill>
                  <a:srgbClr val="0070C0"/>
                </a:solidFill>
                <a:latin typeface="Arial" pitchFamily="34" charset="0"/>
                <a:cs typeface="Arial" pitchFamily="34" charset="0"/>
              </a:rPr>
              <a:t>funcțiilor</a:t>
            </a:r>
            <a:r>
              <a:rPr lang="ro-RO" smtClean="0">
                <a:latin typeface="Arial" pitchFamily="34" charset="0"/>
                <a:cs typeface="Arial" pitchFamily="34" charset="0"/>
              </a:rPr>
              <a:t>).</a:t>
            </a:r>
            <a:endParaRPr lang="ro-RO" b="1" i="1" smtClean="0">
              <a:solidFill>
                <a:schemeClr val="accent5">
                  <a:lumMod val="50000"/>
                </a:schemeClr>
              </a:solidFill>
              <a:latin typeface="Arial" pitchFamily="34" charset="0"/>
              <a:cs typeface="Arial" pitchFamily="34" charset="0"/>
            </a:endParaRPr>
          </a:p>
        </p:txBody>
      </p:sp>
      <p:sp>
        <p:nvSpPr>
          <p:cNvPr id="7" name="Rectangle 6"/>
          <p:cNvSpPr/>
          <p:nvPr/>
        </p:nvSpPr>
        <p:spPr>
          <a:xfrm>
            <a:off x="457200" y="4191000"/>
            <a:ext cx="1223412" cy="36933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none">
            <a:spAutoFit/>
          </a:bodyPr>
          <a:lstStyle/>
          <a:p>
            <a:r>
              <a:rPr lang="ro-RO" b="1" smtClean="0">
                <a:solidFill>
                  <a:schemeClr val="accent6">
                    <a:lumMod val="50000"/>
                  </a:schemeClr>
                </a:solidFill>
                <a:latin typeface="Arial" pitchFamily="34" charset="0"/>
                <a:cs typeface="Arial" pitchFamily="34" charset="0"/>
              </a:rPr>
              <a:t>Exemplu:</a:t>
            </a:r>
            <a:endParaRPr lang="en-US" b="1" i="1">
              <a:solidFill>
                <a:srgbClr val="C00000"/>
              </a:solidFill>
              <a:latin typeface="Arial" pitchFamily="34" charset="0"/>
              <a:cs typeface="Arial" pitchFamily="34" charset="0"/>
            </a:endParaRPr>
          </a:p>
        </p:txBody>
      </p:sp>
      <p:sp>
        <p:nvSpPr>
          <p:cNvPr id="8" name="Rectangle 7"/>
          <p:cNvSpPr/>
          <p:nvPr/>
        </p:nvSpPr>
        <p:spPr>
          <a:xfrm>
            <a:off x="838200" y="5181600"/>
            <a:ext cx="7848600" cy="646331"/>
          </a:xfrm>
          <a:prstGeom prst="rect">
            <a:avLst/>
          </a:prstGeom>
          <a:solidFill>
            <a:schemeClr val="accent3">
              <a:lumMod val="20000"/>
              <a:lumOff val="80000"/>
            </a:schemeClr>
          </a:solidFill>
          <a:ln>
            <a:solidFill>
              <a:srgbClr val="C00000"/>
            </a:solidFill>
          </a:ln>
        </p:spPr>
        <p:txBody>
          <a:bodyPr wrap="square">
            <a:spAutoFit/>
          </a:bodyPr>
          <a:lstStyle/>
          <a:p>
            <a:pPr algn="just"/>
            <a:r>
              <a:rPr lang="ro-RO" i="1" smtClean="0">
                <a:latin typeface="Arial" pitchFamily="34" charset="0"/>
                <a:cs typeface="Arial" pitchFamily="34" charset="0"/>
              </a:rPr>
              <a:t>În calculele inițiale s-a considerat </a:t>
            </a:r>
            <a:r>
              <a:rPr lang="ro-RO" b="1" i="1" smtClean="0">
                <a:solidFill>
                  <a:srgbClr val="FF0000"/>
                </a:solidFill>
                <a:latin typeface="Arial" pitchFamily="34" charset="0"/>
                <a:cs typeface="Arial" pitchFamily="34" charset="0"/>
              </a:rPr>
              <a:t>limita maximă sesizabilă </a:t>
            </a:r>
            <a:r>
              <a:rPr lang="ro-RO" i="1" smtClean="0">
                <a:latin typeface="Arial" pitchFamily="34" charset="0"/>
                <a:cs typeface="Arial" pitchFamily="34" charset="0"/>
              </a:rPr>
              <a:t>de căte utilizator pentru </a:t>
            </a:r>
            <a:r>
              <a:rPr lang="ro-RO" b="1" i="1" smtClean="0">
                <a:solidFill>
                  <a:srgbClr val="0070C0"/>
                </a:solidFill>
                <a:latin typeface="Arial" pitchFamily="34" charset="0"/>
                <a:cs typeface="Arial" pitchFamily="34" charset="0"/>
              </a:rPr>
              <a:t>funcția:</a:t>
            </a:r>
            <a:r>
              <a:rPr lang="ro-RO" i="1" smtClean="0">
                <a:latin typeface="Arial" pitchFamily="34" charset="0"/>
                <a:cs typeface="Arial" pitchFamily="34" charset="0"/>
              </a:rPr>
              <a:t> </a:t>
            </a:r>
            <a:r>
              <a:rPr lang="ro-RO" b="1" i="1" smtClean="0">
                <a:solidFill>
                  <a:srgbClr val="0070C0"/>
                </a:solidFill>
                <a:latin typeface="Arial" pitchFamily="34" charset="0"/>
                <a:cs typeface="Arial" pitchFamily="34" charset="0"/>
              </a:rPr>
              <a:t>”este fiabil”</a:t>
            </a:r>
            <a:r>
              <a:rPr lang="ro-RO" i="1" smtClean="0">
                <a:latin typeface="Arial" pitchFamily="34" charset="0"/>
                <a:cs typeface="Arial" pitchFamily="34" charset="0"/>
              </a:rPr>
              <a:t> ca fiind de </a:t>
            </a:r>
            <a:r>
              <a:rPr lang="ro-RO" b="1" i="1" smtClean="0">
                <a:solidFill>
                  <a:srgbClr val="FF0000"/>
                </a:solidFill>
                <a:latin typeface="Arial" pitchFamily="34" charset="0"/>
                <a:cs typeface="Arial" pitchFamily="34" charset="0"/>
              </a:rPr>
              <a:t>10 ani</a:t>
            </a:r>
          </a:p>
        </p:txBody>
      </p:sp>
      <p:cxnSp>
        <p:nvCxnSpPr>
          <p:cNvPr id="10" name="Elbow Connector 9"/>
          <p:cNvCxnSpPr>
            <a:stCxn id="7" idx="3"/>
            <a:endCxn id="8" idx="1"/>
          </p:cNvCxnSpPr>
          <p:nvPr/>
        </p:nvCxnSpPr>
        <p:spPr>
          <a:xfrm flipH="1">
            <a:off x="838200" y="4375666"/>
            <a:ext cx="842412" cy="1129100"/>
          </a:xfrm>
          <a:prstGeom prst="bentConnector5">
            <a:avLst>
              <a:gd name="adj1" fmla="val -27136"/>
              <a:gd name="adj2" fmla="val 43867"/>
              <a:gd name="adj3" fmla="val 127136"/>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104</a:t>
            </a:fld>
            <a:endParaRPr lang="en-US"/>
          </a:p>
        </p:txBody>
      </p:sp>
      <p:sp>
        <p:nvSpPr>
          <p:cNvPr id="3" name="Rectangle 2"/>
          <p:cNvSpPr/>
          <p:nvPr/>
        </p:nvSpPr>
        <p:spPr>
          <a:xfrm>
            <a:off x="914400" y="1143000"/>
            <a:ext cx="7848600" cy="646331"/>
          </a:xfrm>
          <a:prstGeom prst="rect">
            <a:avLst/>
          </a:prstGeom>
          <a:solidFill>
            <a:srgbClr val="FFFF99"/>
          </a:solidFill>
        </p:spPr>
        <p:txBody>
          <a:bodyPr wrap="square">
            <a:spAutoFit/>
          </a:bodyPr>
          <a:lstStyle/>
          <a:p>
            <a:pPr algn="just"/>
            <a:r>
              <a:rPr lang="ro-RO" smtClean="0">
                <a:latin typeface="Arial" pitchFamily="34" charset="0"/>
                <a:cs typeface="Arial" pitchFamily="34" charset="0"/>
              </a:rPr>
              <a:t>Pe parcursul analizei, s-a constatat că există o </a:t>
            </a:r>
            <a:r>
              <a:rPr lang="ro-RO" b="1" i="1" smtClean="0">
                <a:solidFill>
                  <a:srgbClr val="0070C0"/>
                </a:solidFill>
                <a:latin typeface="Arial" pitchFamily="34" charset="0"/>
                <a:cs typeface="Arial" pitchFamily="34" charset="0"/>
              </a:rPr>
              <a:t>variantă</a:t>
            </a:r>
            <a:r>
              <a:rPr lang="ro-RO" smtClean="0">
                <a:latin typeface="Arial" pitchFamily="34" charset="0"/>
                <a:cs typeface="Arial" pitchFamily="34" charset="0"/>
              </a:rPr>
              <a:t> a cărei </a:t>
            </a:r>
            <a:r>
              <a:rPr lang="ro-RO" b="1" i="1" smtClean="0">
                <a:solidFill>
                  <a:srgbClr val="FF0000"/>
                </a:solidFill>
                <a:latin typeface="Arial" pitchFamily="34" charset="0"/>
                <a:cs typeface="Arial" pitchFamily="34" charset="0"/>
              </a:rPr>
              <a:t>fiabilitate</a:t>
            </a:r>
            <a:r>
              <a:rPr lang="ro-RO" smtClean="0">
                <a:latin typeface="Arial" pitchFamily="34" charset="0"/>
                <a:cs typeface="Arial" pitchFamily="34" charset="0"/>
              </a:rPr>
              <a:t> este de </a:t>
            </a:r>
            <a:r>
              <a:rPr lang="ro-RO" b="1" i="1" smtClean="0">
                <a:solidFill>
                  <a:srgbClr val="FF0000"/>
                </a:solidFill>
                <a:latin typeface="Arial" pitchFamily="34" charset="0"/>
                <a:cs typeface="Arial" pitchFamily="34" charset="0"/>
              </a:rPr>
              <a:t>15 ani </a:t>
            </a:r>
            <a:r>
              <a:rPr lang="ro-RO" smtClean="0">
                <a:latin typeface="Arial" pitchFamily="34" charset="0"/>
                <a:cs typeface="Arial" pitchFamily="34" charset="0"/>
              </a:rPr>
              <a:t>și </a:t>
            </a:r>
            <a:r>
              <a:rPr lang="ro-RO" b="1" i="1" smtClean="0">
                <a:solidFill>
                  <a:schemeClr val="accent5">
                    <a:lumMod val="50000"/>
                  </a:schemeClr>
                </a:solidFill>
                <a:latin typeface="Arial" pitchFamily="34" charset="0"/>
                <a:cs typeface="Arial" pitchFamily="34" charset="0"/>
              </a:rPr>
              <a:t>utilitatea</a:t>
            </a:r>
            <a:r>
              <a:rPr lang="ro-RO" smtClean="0">
                <a:latin typeface="Arial" pitchFamily="34" charset="0"/>
                <a:cs typeface="Arial" pitchFamily="34" charset="0"/>
              </a:rPr>
              <a:t> </a:t>
            </a:r>
            <a:r>
              <a:rPr lang="ro-RO" b="1" i="1" smtClean="0">
                <a:solidFill>
                  <a:schemeClr val="accent5">
                    <a:lumMod val="50000"/>
                  </a:schemeClr>
                </a:solidFill>
                <a:latin typeface="Arial" pitchFamily="34" charset="0"/>
                <a:cs typeface="Arial" pitchFamily="34" charset="0"/>
              </a:rPr>
              <a:t>crește de 1,5 ori </a:t>
            </a:r>
          </a:p>
        </p:txBody>
      </p:sp>
      <p:sp>
        <p:nvSpPr>
          <p:cNvPr id="4" name="Right Arrow 3"/>
          <p:cNvSpPr/>
          <p:nvPr/>
        </p:nvSpPr>
        <p:spPr>
          <a:xfrm>
            <a:off x="228600" y="12192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90600" y="2209800"/>
            <a:ext cx="5715000" cy="369332"/>
          </a:xfrm>
          <a:prstGeom prst="rect">
            <a:avLst/>
          </a:prstGeom>
          <a:solidFill>
            <a:srgbClr val="FFFF99"/>
          </a:solidFill>
        </p:spPr>
        <p:txBody>
          <a:bodyPr wrap="square">
            <a:spAutoFit/>
          </a:bodyPr>
          <a:lstStyle/>
          <a:p>
            <a:pPr algn="just"/>
            <a:r>
              <a:rPr lang="ro-RO" smtClean="0">
                <a:latin typeface="Arial" pitchFamily="34" charset="0"/>
                <a:cs typeface="Arial" pitchFamily="34" charset="0"/>
              </a:rPr>
              <a:t>Se poate accepta că </a:t>
            </a:r>
            <a:r>
              <a:rPr lang="ro-RO" b="1" i="1" smtClean="0">
                <a:solidFill>
                  <a:schemeClr val="accent5">
                    <a:lumMod val="50000"/>
                  </a:schemeClr>
                </a:solidFill>
                <a:latin typeface="Arial" pitchFamily="34" charset="0"/>
                <a:cs typeface="Arial" pitchFamily="34" charset="0"/>
              </a:rPr>
              <a:t>utilitățile</a:t>
            </a:r>
            <a:r>
              <a:rPr lang="ro-RO" smtClean="0">
                <a:latin typeface="Arial" pitchFamily="34" charset="0"/>
                <a:cs typeface="Arial" pitchFamily="34" charset="0"/>
              </a:rPr>
              <a:t> celor două soluții vor fi:</a:t>
            </a:r>
            <a:endParaRPr lang="ro-RO" b="1" i="1" smtClean="0">
              <a:solidFill>
                <a:schemeClr val="accent5">
                  <a:lumMod val="50000"/>
                </a:schemeClr>
              </a:solidFill>
              <a:latin typeface="Arial" pitchFamily="34" charset="0"/>
              <a:cs typeface="Arial" pitchFamily="34" charset="0"/>
            </a:endParaRPr>
          </a:p>
        </p:txBody>
      </p:sp>
      <p:sp>
        <p:nvSpPr>
          <p:cNvPr id="6" name="Right Arrow 5"/>
          <p:cNvSpPr/>
          <p:nvPr/>
        </p:nvSpPr>
        <p:spPr>
          <a:xfrm>
            <a:off x="228600" y="22860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7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67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67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6744" name="Object 8"/>
          <p:cNvGraphicFramePr>
            <a:graphicFrameLocks noChangeAspect="1"/>
          </p:cNvGraphicFramePr>
          <p:nvPr/>
        </p:nvGraphicFramePr>
        <p:xfrm>
          <a:off x="1219200" y="2971800"/>
          <a:ext cx="1219200" cy="1136073"/>
        </p:xfrm>
        <a:graphic>
          <a:graphicData uri="http://schemas.openxmlformats.org/presentationml/2006/ole">
            <p:oleObj spid="_x0000_s116744" name="Equation" r:id="rId3" imgW="495000" imgH="457200" progId="Equation.3">
              <p:embed/>
            </p:oleObj>
          </a:graphicData>
        </a:graphic>
      </p:graphicFrame>
      <p:sp>
        <p:nvSpPr>
          <p:cNvPr id="15" name="Right Arrow 14"/>
          <p:cNvSpPr/>
          <p:nvPr/>
        </p:nvSpPr>
        <p:spPr>
          <a:xfrm>
            <a:off x="2514600" y="3124200"/>
            <a:ext cx="533400" cy="228600"/>
          </a:xfrm>
          <a:prstGeom prst="rightArrow">
            <a:avLst/>
          </a:prstGeom>
          <a:solidFill>
            <a:schemeClr val="tx2">
              <a:lumMod val="40000"/>
              <a:lumOff val="6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276600" y="3048000"/>
            <a:ext cx="2514600" cy="369332"/>
          </a:xfrm>
          <a:prstGeom prst="rect">
            <a:avLst/>
          </a:prstGeom>
          <a:solidFill>
            <a:schemeClr val="accent5">
              <a:lumMod val="60000"/>
              <a:lumOff val="40000"/>
            </a:schemeClr>
          </a:solidFill>
        </p:spPr>
        <p:txBody>
          <a:bodyPr wrap="square">
            <a:spAutoFit/>
          </a:bodyPr>
          <a:lstStyle/>
          <a:p>
            <a:pPr algn="just"/>
            <a:r>
              <a:rPr lang="ro-RO" smtClean="0">
                <a:latin typeface="Arial" pitchFamily="34" charset="0"/>
                <a:cs typeface="Arial" pitchFamily="34" charset="0"/>
              </a:rPr>
              <a:t>Pentru varianta inițială</a:t>
            </a:r>
            <a:endParaRPr lang="ro-RO" b="1" i="1" smtClean="0">
              <a:solidFill>
                <a:schemeClr val="accent5">
                  <a:lumMod val="50000"/>
                </a:schemeClr>
              </a:solidFill>
              <a:latin typeface="Arial" pitchFamily="34" charset="0"/>
              <a:cs typeface="Arial" pitchFamily="34" charset="0"/>
            </a:endParaRPr>
          </a:p>
        </p:txBody>
      </p:sp>
      <p:sp>
        <p:nvSpPr>
          <p:cNvPr id="17" name="Right Arrow 16"/>
          <p:cNvSpPr/>
          <p:nvPr/>
        </p:nvSpPr>
        <p:spPr>
          <a:xfrm>
            <a:off x="2514600" y="3733800"/>
            <a:ext cx="533400" cy="228600"/>
          </a:xfrm>
          <a:prstGeom prst="rightArrow">
            <a:avLst/>
          </a:prstGeom>
          <a:solidFill>
            <a:schemeClr val="tx2">
              <a:lumMod val="40000"/>
              <a:lumOff val="6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276600" y="3733800"/>
            <a:ext cx="2209800" cy="369332"/>
          </a:xfrm>
          <a:prstGeom prst="rect">
            <a:avLst/>
          </a:prstGeom>
          <a:solidFill>
            <a:schemeClr val="accent5">
              <a:lumMod val="60000"/>
              <a:lumOff val="40000"/>
            </a:schemeClr>
          </a:solidFill>
        </p:spPr>
        <p:txBody>
          <a:bodyPr wrap="square">
            <a:spAutoFit/>
          </a:bodyPr>
          <a:lstStyle/>
          <a:p>
            <a:pPr algn="just"/>
            <a:r>
              <a:rPr lang="ro-RO" smtClean="0">
                <a:latin typeface="Arial" pitchFamily="34" charset="0"/>
                <a:cs typeface="Arial" pitchFamily="34" charset="0"/>
              </a:rPr>
              <a:t>Pentru soluția nouă</a:t>
            </a:r>
            <a:endParaRPr lang="ro-RO" b="1" i="1" smtClean="0">
              <a:solidFill>
                <a:schemeClr val="accent5">
                  <a:lumMod val="50000"/>
                </a:schemeClr>
              </a:solidFill>
              <a:latin typeface="Arial" pitchFamily="34" charset="0"/>
              <a:cs typeface="Arial" pitchFamily="34" charset="0"/>
            </a:endParaRPr>
          </a:p>
        </p:txBody>
      </p:sp>
      <p:sp>
        <p:nvSpPr>
          <p:cNvPr id="19" name="Rectangle 18"/>
          <p:cNvSpPr/>
          <p:nvPr/>
        </p:nvSpPr>
        <p:spPr>
          <a:xfrm>
            <a:off x="457200" y="4419600"/>
            <a:ext cx="1864613" cy="400110"/>
          </a:xfrm>
          <a:prstGeom prst="rect">
            <a:avLst/>
          </a:prstGeom>
          <a:effectLst>
            <a:outerShdw blurRad="50800" dist="38100" dir="2700000" algn="tl" rotWithShape="0">
              <a:prstClr val="black">
                <a:alpha val="40000"/>
              </a:prstClr>
            </a:outerShdw>
          </a:effectLst>
        </p:spPr>
        <p:txBody>
          <a:bodyPr wrap="none">
            <a:spAutoFit/>
          </a:bodyPr>
          <a:lstStyle/>
          <a:p>
            <a:r>
              <a:rPr kumimoji="0" lang="en-US" sz="2000" b="1" i="1"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sym typeface="Wingdings"/>
              </a:rPr>
              <a:t> </a:t>
            </a:r>
            <a:r>
              <a:rPr kumimoji="0" lang="en-US" sz="2000" b="1" i="1"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rPr>
              <a:t>Observaţi</a:t>
            </a:r>
            <a:r>
              <a:rPr lang="ro-RO" sz="2000" b="1" i="1" smtClean="0">
                <a:solidFill>
                  <a:schemeClr val="accent1">
                    <a:lumMod val="75000"/>
                  </a:schemeClr>
                </a:solidFill>
                <a:latin typeface="Arial" pitchFamily="34" charset="0"/>
                <a:ea typeface="Times New Roman" pitchFamily="18" charset="0"/>
                <a:cs typeface="Arial" pitchFamily="34" charset="0"/>
              </a:rPr>
              <a:t>i:</a:t>
            </a:r>
            <a:r>
              <a:rPr kumimoji="0" lang="en-US" sz="2000" b="1" i="0"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rPr>
              <a:t> </a:t>
            </a:r>
            <a:endParaRPr lang="en-US" sz="2000">
              <a:solidFill>
                <a:schemeClr val="accent1">
                  <a:lumMod val="75000"/>
                </a:schemeClr>
              </a:solidFill>
            </a:endParaRPr>
          </a:p>
        </p:txBody>
      </p:sp>
      <p:sp>
        <p:nvSpPr>
          <p:cNvPr id="20" name="Right Arrow 19"/>
          <p:cNvSpPr/>
          <p:nvPr/>
        </p:nvSpPr>
        <p:spPr>
          <a:xfrm>
            <a:off x="381000" y="51054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90600" y="5029200"/>
            <a:ext cx="7391400" cy="646331"/>
          </a:xfrm>
          <a:prstGeom prst="rect">
            <a:avLst/>
          </a:prstGeom>
          <a:solidFill>
            <a:srgbClr val="FFFF99"/>
          </a:solidFill>
        </p:spPr>
        <p:txBody>
          <a:bodyPr wrap="square">
            <a:spAutoFit/>
          </a:bodyPr>
          <a:lstStyle/>
          <a:p>
            <a:pPr algn="just"/>
            <a:r>
              <a:rPr lang="ro-RO" smtClean="0">
                <a:latin typeface="Arial" pitchFamily="34" charset="0"/>
                <a:cs typeface="Arial" pitchFamily="34" charset="0"/>
              </a:rPr>
              <a:t>Simpla existență a unei </a:t>
            </a:r>
            <a:r>
              <a:rPr lang="ro-RO" b="1" i="1" smtClean="0">
                <a:solidFill>
                  <a:srgbClr val="C00000"/>
                </a:solidFill>
                <a:latin typeface="Arial" pitchFamily="34" charset="0"/>
                <a:cs typeface="Arial" pitchFamily="34" charset="0"/>
              </a:rPr>
              <a:t>dimensiuni tehnice </a:t>
            </a:r>
            <a:r>
              <a:rPr lang="ro-RO" smtClean="0">
                <a:latin typeface="Arial" pitchFamily="34" charset="0"/>
                <a:cs typeface="Arial" pitchFamily="34" charset="0"/>
              </a:rPr>
              <a:t>mai mari decât X</a:t>
            </a:r>
            <a:r>
              <a:rPr lang="ro-RO" baseline="-25000" smtClean="0">
                <a:latin typeface="Arial" pitchFamily="34" charset="0"/>
                <a:cs typeface="Arial" pitchFamily="34" charset="0"/>
              </a:rPr>
              <a:t>max</a:t>
            </a:r>
            <a:r>
              <a:rPr lang="ro-RO" smtClean="0">
                <a:latin typeface="Arial" pitchFamily="34" charset="0"/>
                <a:cs typeface="Arial" pitchFamily="34" charset="0"/>
              </a:rPr>
              <a:t>, nu atrage după sine o creștere a </a:t>
            </a:r>
            <a:r>
              <a:rPr lang="ro-RO" b="1" i="1" smtClean="0">
                <a:solidFill>
                  <a:schemeClr val="accent5">
                    <a:lumMod val="50000"/>
                  </a:schemeClr>
                </a:solidFill>
                <a:latin typeface="Arial" pitchFamily="34" charset="0"/>
                <a:cs typeface="Arial" pitchFamily="34" charset="0"/>
              </a:rPr>
              <a:t>utilității intrinseci.</a:t>
            </a:r>
          </a:p>
        </p:txBody>
      </p:sp>
      <p:sp>
        <p:nvSpPr>
          <p:cNvPr id="22" name="Rectangle 21"/>
          <p:cNvSpPr/>
          <p:nvPr/>
        </p:nvSpPr>
        <p:spPr>
          <a:xfrm>
            <a:off x="990600" y="5943600"/>
            <a:ext cx="7391400" cy="646331"/>
          </a:xfrm>
          <a:prstGeom prst="rect">
            <a:avLst/>
          </a:prstGeom>
          <a:solidFill>
            <a:srgbClr val="FFFF99"/>
          </a:solidFill>
        </p:spPr>
        <p:txBody>
          <a:bodyPr wrap="square">
            <a:spAutoFit/>
          </a:bodyPr>
          <a:lstStyle/>
          <a:p>
            <a:pPr algn="just"/>
            <a:r>
              <a:rPr lang="ro-RO" smtClean="0">
                <a:latin typeface="Arial" pitchFamily="34" charset="0"/>
                <a:cs typeface="Arial" pitchFamily="34" charset="0"/>
              </a:rPr>
              <a:t>Creșterea </a:t>
            </a:r>
            <a:r>
              <a:rPr lang="ro-RO" b="1" i="1" smtClean="0">
                <a:solidFill>
                  <a:schemeClr val="accent5">
                    <a:lumMod val="50000"/>
                  </a:schemeClr>
                </a:solidFill>
                <a:latin typeface="Arial" pitchFamily="34" charset="0"/>
                <a:cs typeface="Arial" pitchFamily="34" charset="0"/>
              </a:rPr>
              <a:t>utilității intrinseci </a:t>
            </a:r>
            <a:r>
              <a:rPr lang="ro-RO" smtClean="0">
                <a:latin typeface="Arial" pitchFamily="34" charset="0"/>
                <a:cs typeface="Arial" pitchFamily="34" charset="0"/>
              </a:rPr>
              <a:t>se produce doar dacă o </a:t>
            </a:r>
            <a:r>
              <a:rPr lang="ro-RO" b="1" i="1" smtClean="0">
                <a:solidFill>
                  <a:srgbClr val="C00000"/>
                </a:solidFill>
                <a:latin typeface="Arial" pitchFamily="34" charset="0"/>
                <a:cs typeface="Arial" pitchFamily="34" charset="0"/>
              </a:rPr>
              <a:t>dimensiune tehnică mai mare </a:t>
            </a:r>
            <a:r>
              <a:rPr lang="ro-RO" smtClean="0">
                <a:latin typeface="Arial" pitchFamily="34" charset="0"/>
                <a:cs typeface="Arial" pitchFamily="34" charset="0"/>
              </a:rPr>
              <a:t>ca </a:t>
            </a:r>
            <a:r>
              <a:rPr lang="ro-RO" b="1" i="1" smtClean="0">
                <a:solidFill>
                  <a:srgbClr val="FF0000"/>
                </a:solidFill>
                <a:latin typeface="Arial" pitchFamily="34" charset="0"/>
                <a:cs typeface="Arial" pitchFamily="34" charset="0"/>
              </a:rPr>
              <a:t>conduce</a:t>
            </a:r>
            <a:r>
              <a:rPr lang="ro-RO" smtClean="0">
                <a:latin typeface="Arial" pitchFamily="34" charset="0"/>
                <a:cs typeface="Arial" pitchFamily="34" charset="0"/>
              </a:rPr>
              <a:t> și la </a:t>
            </a:r>
            <a:r>
              <a:rPr lang="ro-RO" b="1" i="1" smtClean="0">
                <a:solidFill>
                  <a:schemeClr val="accent5">
                    <a:lumMod val="50000"/>
                  </a:schemeClr>
                </a:solidFill>
                <a:latin typeface="Arial" pitchFamily="34" charset="0"/>
                <a:cs typeface="Arial" pitchFamily="34" charset="0"/>
              </a:rPr>
              <a:t>o utilitate mai mare</a:t>
            </a:r>
            <a:r>
              <a:rPr lang="ro-RO" smtClean="0">
                <a:latin typeface="Arial" pitchFamily="34" charset="0"/>
                <a:cs typeface="Arial" pitchFamily="34" charset="0"/>
              </a:rPr>
              <a:t>.</a:t>
            </a:r>
            <a:endParaRPr lang="ro-RO" b="1" i="1" smtClean="0">
              <a:solidFill>
                <a:schemeClr val="accent5">
                  <a:lumMod val="50000"/>
                </a:schemeClr>
              </a:solidFill>
              <a:latin typeface="Arial" pitchFamily="34" charset="0"/>
              <a:cs typeface="Arial" pitchFamily="34" charset="0"/>
            </a:endParaRPr>
          </a:p>
        </p:txBody>
      </p:sp>
      <p:sp>
        <p:nvSpPr>
          <p:cNvPr id="23" name="Right Arrow 22"/>
          <p:cNvSpPr/>
          <p:nvPr/>
        </p:nvSpPr>
        <p:spPr>
          <a:xfrm>
            <a:off x="381000" y="60198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105</a:t>
            </a:fld>
            <a:endParaRPr lang="en-US"/>
          </a:p>
        </p:txBody>
      </p:sp>
      <p:sp>
        <p:nvSpPr>
          <p:cNvPr id="3" name="Rectangle 2"/>
          <p:cNvSpPr/>
          <p:nvPr/>
        </p:nvSpPr>
        <p:spPr>
          <a:xfrm>
            <a:off x="381000" y="152400"/>
            <a:ext cx="1223412" cy="36933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none">
            <a:spAutoFit/>
          </a:bodyPr>
          <a:lstStyle/>
          <a:p>
            <a:r>
              <a:rPr lang="ro-RO" b="1" smtClean="0">
                <a:solidFill>
                  <a:schemeClr val="accent6">
                    <a:lumMod val="50000"/>
                  </a:schemeClr>
                </a:solidFill>
                <a:latin typeface="Arial" pitchFamily="34" charset="0"/>
                <a:cs typeface="Arial" pitchFamily="34" charset="0"/>
              </a:rPr>
              <a:t>Exemplu:</a:t>
            </a:r>
            <a:endParaRPr lang="en-US" b="1" i="1">
              <a:solidFill>
                <a:srgbClr val="C00000"/>
              </a:solidFill>
              <a:latin typeface="Arial" pitchFamily="34" charset="0"/>
              <a:cs typeface="Arial" pitchFamily="34" charset="0"/>
            </a:endParaRPr>
          </a:p>
        </p:txBody>
      </p:sp>
      <p:sp>
        <p:nvSpPr>
          <p:cNvPr id="4" name="Rectangle 3"/>
          <p:cNvSpPr/>
          <p:nvPr/>
        </p:nvSpPr>
        <p:spPr>
          <a:xfrm>
            <a:off x="1752600" y="152400"/>
            <a:ext cx="6858000" cy="369332"/>
          </a:xfrm>
          <a:prstGeom prst="rect">
            <a:avLst/>
          </a:prstGeom>
          <a:solidFill>
            <a:schemeClr val="accent3">
              <a:lumMod val="20000"/>
              <a:lumOff val="80000"/>
            </a:schemeClr>
          </a:solidFill>
          <a:ln>
            <a:solidFill>
              <a:srgbClr val="C00000"/>
            </a:solidFill>
          </a:ln>
        </p:spPr>
        <p:txBody>
          <a:bodyPr wrap="square">
            <a:spAutoFit/>
          </a:bodyPr>
          <a:lstStyle/>
          <a:p>
            <a:pPr algn="just"/>
            <a:r>
              <a:rPr lang="ro-RO" b="1" smtClean="0">
                <a:solidFill>
                  <a:schemeClr val="accent5">
                    <a:lumMod val="50000"/>
                  </a:schemeClr>
                </a:solidFill>
                <a:latin typeface="Arial" pitchFamily="34" charset="0"/>
                <a:cs typeface="Arial" pitchFamily="34" charset="0"/>
              </a:rPr>
              <a:t>Dimensionarea tehnică </a:t>
            </a:r>
            <a:r>
              <a:rPr lang="ro-RO" smtClean="0">
                <a:solidFill>
                  <a:schemeClr val="accent5">
                    <a:lumMod val="50000"/>
                  </a:schemeClr>
                </a:solidFill>
                <a:latin typeface="Arial" pitchFamily="34" charset="0"/>
                <a:cs typeface="Arial" pitchFamily="34" charset="0"/>
              </a:rPr>
              <a:t>a unui </a:t>
            </a:r>
            <a:r>
              <a:rPr lang="ro-RO" b="1" i="1" smtClean="0">
                <a:solidFill>
                  <a:schemeClr val="accent1">
                    <a:lumMod val="75000"/>
                  </a:schemeClr>
                </a:solidFill>
                <a:latin typeface="Arial" pitchFamily="34" charset="0"/>
                <a:cs typeface="Arial" pitchFamily="34" charset="0"/>
              </a:rPr>
              <a:t>traductor magnetic de turație</a:t>
            </a:r>
          </a:p>
        </p:txBody>
      </p:sp>
      <p:graphicFrame>
        <p:nvGraphicFramePr>
          <p:cNvPr id="5" name="Table 4"/>
          <p:cNvGraphicFramePr>
            <a:graphicFrameLocks noGrp="1"/>
          </p:cNvGraphicFramePr>
          <p:nvPr/>
        </p:nvGraphicFramePr>
        <p:xfrm>
          <a:off x="762000" y="838200"/>
          <a:ext cx="7620000" cy="5831840"/>
        </p:xfrm>
        <a:graphic>
          <a:graphicData uri="http://schemas.openxmlformats.org/drawingml/2006/table">
            <a:tbl>
              <a:tblPr firstRow="1" bandRow="1">
                <a:tableStyleId>{5C22544A-7EE6-4342-B048-85BDC9FD1C3A}</a:tableStyleId>
              </a:tblPr>
              <a:tblGrid>
                <a:gridCol w="609600"/>
                <a:gridCol w="1828800"/>
                <a:gridCol w="1905000"/>
                <a:gridCol w="1143000"/>
                <a:gridCol w="1143000"/>
                <a:gridCol w="990600"/>
              </a:tblGrid>
              <a:tr h="533400">
                <a:tc>
                  <a:txBody>
                    <a:bodyPr/>
                    <a:lstStyle/>
                    <a:p>
                      <a:pPr algn="ctr"/>
                      <a:r>
                        <a:rPr lang="ro-RO" sz="1600" baseline="0" smtClean="0">
                          <a:latin typeface="Arial" pitchFamily="34" charset="0"/>
                          <a:cs typeface="Arial" pitchFamily="34" charset="0"/>
                        </a:rPr>
                        <a:t>Nr.</a:t>
                      </a:r>
                      <a:endParaRPr lang="en-US" sz="1600" baseline="0">
                        <a:latin typeface="Arial" pitchFamily="34" charset="0"/>
                        <a:cs typeface="Arial" pitchFamily="34" charset="0"/>
                      </a:endParaRPr>
                    </a:p>
                  </a:txBody>
                  <a:tcPr/>
                </a:tc>
                <a:tc>
                  <a:txBody>
                    <a:bodyPr/>
                    <a:lstStyle/>
                    <a:p>
                      <a:pPr algn="ctr"/>
                      <a:r>
                        <a:rPr lang="ro-RO" sz="1600" baseline="0" smtClean="0">
                          <a:latin typeface="Arial" pitchFamily="34" charset="0"/>
                          <a:cs typeface="Arial" pitchFamily="34" charset="0"/>
                        </a:rPr>
                        <a:t>Denumirea funcției F</a:t>
                      </a:r>
                      <a:r>
                        <a:rPr lang="ro-RO" sz="1600" baseline="-25000" smtClean="0">
                          <a:latin typeface="Arial" pitchFamily="34" charset="0"/>
                          <a:cs typeface="Arial" pitchFamily="34" charset="0"/>
                        </a:rPr>
                        <a:t>j</a:t>
                      </a:r>
                      <a:endParaRPr lang="en-US" sz="1600" baseline="-25000">
                        <a:latin typeface="Arial" pitchFamily="34" charset="0"/>
                        <a:cs typeface="Arial" pitchFamily="34" charset="0"/>
                      </a:endParaRPr>
                    </a:p>
                  </a:txBody>
                  <a:tcPr/>
                </a:tc>
                <a:tc>
                  <a:txBody>
                    <a:bodyPr/>
                    <a:lstStyle/>
                    <a:p>
                      <a:pPr algn="ctr"/>
                      <a:r>
                        <a:rPr lang="ro-RO" sz="1400" baseline="0" smtClean="0">
                          <a:latin typeface="Arial" pitchFamily="34" charset="0"/>
                          <a:cs typeface="Arial" pitchFamily="34" charset="0"/>
                        </a:rPr>
                        <a:t>Dimensiunea tehnică </a:t>
                      </a:r>
                    </a:p>
                    <a:p>
                      <a:pPr algn="ctr"/>
                      <a:r>
                        <a:rPr lang="ro-RO" sz="1400" baseline="0" smtClean="0">
                          <a:latin typeface="Arial" pitchFamily="34" charset="0"/>
                          <a:cs typeface="Arial" pitchFamily="34" charset="0"/>
                        </a:rPr>
                        <a:t>U.M.</a:t>
                      </a:r>
                      <a:endParaRPr lang="en-US" sz="1400" baseline="0">
                        <a:latin typeface="Arial" pitchFamily="34" charset="0"/>
                        <a:cs typeface="Arial" pitchFamily="34" charset="0"/>
                      </a:endParaRPr>
                    </a:p>
                  </a:txBody>
                  <a:tcPr/>
                </a:tc>
                <a:tc>
                  <a:txBody>
                    <a:bodyPr/>
                    <a:lstStyle/>
                    <a:p>
                      <a:pPr algn="ctr"/>
                      <a:r>
                        <a:rPr lang="ro-RO" sz="1200" baseline="0" smtClean="0">
                          <a:latin typeface="Arial" pitchFamily="34" charset="0"/>
                          <a:cs typeface="Arial" pitchFamily="34" charset="0"/>
                        </a:rPr>
                        <a:t>Dimens</a:t>
                      </a:r>
                    </a:p>
                    <a:p>
                      <a:pPr algn="ctr"/>
                      <a:r>
                        <a:rPr lang="ro-RO" sz="1200" baseline="0" smtClean="0">
                          <a:latin typeface="Arial" pitchFamily="34" charset="0"/>
                          <a:cs typeface="Arial" pitchFamily="34" charset="0"/>
                        </a:rPr>
                        <a:t>minimă </a:t>
                      </a:r>
                    </a:p>
                    <a:p>
                      <a:pPr algn="ctr"/>
                      <a:r>
                        <a:rPr lang="ro-RO" sz="1600" baseline="0" smtClean="0">
                          <a:latin typeface="Arial" pitchFamily="34" charset="0"/>
                          <a:cs typeface="Arial" pitchFamily="34" charset="0"/>
                        </a:rPr>
                        <a:t>x</a:t>
                      </a:r>
                      <a:r>
                        <a:rPr lang="ro-RO" sz="1600" baseline="-25000" smtClean="0">
                          <a:latin typeface="Arial" pitchFamily="34" charset="0"/>
                          <a:cs typeface="Arial" pitchFamily="34" charset="0"/>
                        </a:rPr>
                        <a:t>min</a:t>
                      </a:r>
                      <a:endParaRPr lang="en-US" sz="1600" baseline="-25000">
                        <a:latin typeface="Arial" pitchFamily="34" charset="0"/>
                        <a:cs typeface="Arial" pitchFamily="34" charset="0"/>
                      </a:endParaRPr>
                    </a:p>
                  </a:txBody>
                  <a:tcPr/>
                </a:tc>
                <a:tc>
                  <a:txBody>
                    <a:bodyPr/>
                    <a:lstStyle/>
                    <a:p>
                      <a:pPr algn="ctr"/>
                      <a:r>
                        <a:rPr lang="ro-RO" sz="1200" baseline="0" smtClean="0">
                          <a:latin typeface="Arial" pitchFamily="34" charset="0"/>
                          <a:cs typeface="Arial" pitchFamily="34" charset="0"/>
                        </a:rPr>
                        <a:t>Dimens maximă</a:t>
                      </a:r>
                    </a:p>
                    <a:p>
                      <a:pPr algn="ctr"/>
                      <a:r>
                        <a:rPr lang="ro-RO" sz="1600" baseline="0" smtClean="0">
                          <a:latin typeface="Arial" pitchFamily="34" charset="0"/>
                          <a:cs typeface="Arial" pitchFamily="34" charset="0"/>
                        </a:rPr>
                        <a:t>x</a:t>
                      </a:r>
                      <a:r>
                        <a:rPr lang="ro-RO" sz="1600" baseline="-25000" smtClean="0">
                          <a:latin typeface="Arial" pitchFamily="34" charset="0"/>
                          <a:cs typeface="Arial" pitchFamily="34" charset="0"/>
                        </a:rPr>
                        <a:t>max</a:t>
                      </a:r>
                      <a:endParaRPr lang="en-US" sz="1600" baseline="-250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smtClean="0">
                          <a:latin typeface="Arial" pitchFamily="34" charset="0"/>
                          <a:cs typeface="Arial" pitchFamily="34" charset="0"/>
                        </a:rPr>
                        <a:t>Importanța relativă</a:t>
                      </a:r>
                    </a:p>
                    <a:p>
                      <a:pPr marL="0" marR="0" indent="0" algn="ctr" defTabSz="914400" rtl="0" eaLnBrk="1" fontAlgn="auto" latinLnBrk="0" hangingPunct="1">
                        <a:lnSpc>
                          <a:spcPct val="100000"/>
                        </a:lnSpc>
                        <a:spcBef>
                          <a:spcPts val="0"/>
                        </a:spcBef>
                        <a:spcAft>
                          <a:spcPts val="0"/>
                        </a:spcAft>
                        <a:buClrTx/>
                        <a:buSzTx/>
                        <a:buFontTx/>
                        <a:buNone/>
                        <a:tabLst/>
                        <a:defRPr/>
                      </a:pPr>
                      <a:r>
                        <a:rPr lang="ro-RO" sz="1600" smtClean="0">
                          <a:latin typeface="Arial" pitchFamily="34" charset="0"/>
                          <a:cs typeface="Arial" pitchFamily="34" charset="0"/>
                        </a:rPr>
                        <a:t>q </a:t>
                      </a:r>
                      <a:r>
                        <a:rPr lang="ro-RO" sz="1600" baseline="-25000" smtClean="0">
                          <a:latin typeface="Arial" pitchFamily="34" charset="0"/>
                          <a:cs typeface="Arial" pitchFamily="34" charset="0"/>
                        </a:rPr>
                        <a:t>j</a:t>
                      </a:r>
                      <a:r>
                        <a:rPr lang="ro-RO" sz="1600" smtClean="0">
                          <a:latin typeface="Arial" pitchFamily="34" charset="0"/>
                          <a:cs typeface="Arial" pitchFamily="34" charset="0"/>
                        </a:rPr>
                        <a:t>(%)</a:t>
                      </a:r>
                      <a:endParaRPr lang="en-US" sz="1600">
                        <a:latin typeface="Arial" pitchFamily="34" charset="0"/>
                        <a:cs typeface="Arial"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smtClean="0">
                          <a:latin typeface="Arial" pitchFamily="34" charset="0"/>
                          <a:cs typeface="Arial" pitchFamily="34" charset="0"/>
                        </a:rPr>
                        <a:t>1.</a:t>
                      </a:r>
                      <a:endParaRPr lang="en-US" sz="14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400" b="1" i="1" smtClean="0">
                          <a:solidFill>
                            <a:schemeClr val="accent1">
                              <a:lumMod val="75000"/>
                            </a:schemeClr>
                          </a:solidFill>
                          <a:latin typeface="Arial" pitchFamily="34" charset="0"/>
                          <a:cs typeface="Arial" pitchFamily="34" charset="0"/>
                        </a:rPr>
                        <a:t>Prezintă fiabilitate</a:t>
                      </a:r>
                      <a:endParaRPr lang="en-US" sz="1400" b="1" i="1">
                        <a:solidFill>
                          <a:schemeClr val="accent1">
                            <a:lumMod val="75000"/>
                          </a:schemeClr>
                        </a:solidFill>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400" smtClean="0">
                          <a:latin typeface="Arial" pitchFamily="34" charset="0"/>
                          <a:cs typeface="Arial" pitchFamily="34" charset="0"/>
                        </a:rPr>
                        <a:t>Durată de viață (h)</a:t>
                      </a:r>
                      <a:endParaRPr lang="en-US" sz="14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smtClean="0">
                          <a:latin typeface="Arial" pitchFamily="34" charset="0"/>
                          <a:cs typeface="Arial" pitchFamily="34" charset="0"/>
                        </a:rPr>
                        <a:t>10.000</a:t>
                      </a:r>
                      <a:endParaRPr lang="en-US" sz="14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smtClean="0">
                          <a:latin typeface="Arial" pitchFamily="34" charset="0"/>
                          <a:cs typeface="Arial" pitchFamily="34" charset="0"/>
                        </a:rPr>
                        <a:t>50.000</a:t>
                      </a:r>
                      <a:endParaRPr lang="en-US" sz="14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smtClean="0">
                          <a:latin typeface="Arial" pitchFamily="34" charset="0"/>
                          <a:cs typeface="Arial" pitchFamily="34" charset="0"/>
                        </a:rPr>
                        <a:t>15,00</a:t>
                      </a:r>
                      <a:endParaRPr lang="en-US" sz="1400">
                        <a:latin typeface="Arial" pitchFamily="34" charset="0"/>
                        <a:cs typeface="Arial"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smtClean="0">
                          <a:latin typeface="Arial" pitchFamily="34" charset="0"/>
                          <a:cs typeface="Arial" pitchFamily="34" charset="0"/>
                        </a:rPr>
                        <a:t>2.</a:t>
                      </a:r>
                      <a:endParaRPr lang="en-US" sz="14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400" b="1" i="1" smtClean="0">
                          <a:solidFill>
                            <a:schemeClr val="accent1">
                              <a:lumMod val="75000"/>
                            </a:schemeClr>
                          </a:solidFill>
                          <a:latin typeface="Arial" pitchFamily="34" charset="0"/>
                          <a:cs typeface="Arial" pitchFamily="34" charset="0"/>
                        </a:rPr>
                        <a:t>Rezistă la vibrații</a:t>
                      </a:r>
                      <a:endParaRPr lang="en-US" sz="1400" b="1" i="1">
                        <a:solidFill>
                          <a:schemeClr val="accent1">
                            <a:lumMod val="75000"/>
                          </a:schemeClr>
                        </a:solidFill>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400" smtClean="0">
                          <a:latin typeface="Arial" pitchFamily="34" charset="0"/>
                          <a:cs typeface="Arial" pitchFamily="34" charset="0"/>
                        </a:rPr>
                        <a:t>Accelerație (m/s</a:t>
                      </a:r>
                      <a:r>
                        <a:rPr lang="ro-RO" sz="1400" baseline="30000" smtClean="0">
                          <a:latin typeface="Arial" pitchFamily="34" charset="0"/>
                          <a:cs typeface="Arial" pitchFamily="34" charset="0"/>
                        </a:rPr>
                        <a:t>2</a:t>
                      </a:r>
                      <a:r>
                        <a:rPr lang="ro-RO" sz="1400" smtClean="0">
                          <a:latin typeface="Arial" pitchFamily="34" charset="0"/>
                          <a:cs typeface="Arial" pitchFamily="34" charset="0"/>
                        </a:rPr>
                        <a:t>)</a:t>
                      </a:r>
                      <a:endParaRPr lang="en-US" sz="14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smtClean="0">
                          <a:latin typeface="Arial" pitchFamily="34" charset="0"/>
                          <a:cs typeface="Arial" pitchFamily="34" charset="0"/>
                        </a:rPr>
                        <a:t>1</a:t>
                      </a:r>
                      <a:endParaRPr lang="en-US" sz="14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smtClean="0">
                          <a:latin typeface="Arial" pitchFamily="34" charset="0"/>
                          <a:cs typeface="Arial" pitchFamily="34" charset="0"/>
                        </a:rPr>
                        <a:t>20</a:t>
                      </a:r>
                      <a:endParaRPr lang="en-US" sz="14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smtClean="0">
                          <a:latin typeface="Arial" pitchFamily="34" charset="0"/>
                          <a:cs typeface="Arial" pitchFamily="34" charset="0"/>
                        </a:rPr>
                        <a:t>10,80</a:t>
                      </a:r>
                      <a:endParaRPr lang="en-US" sz="1400">
                        <a:latin typeface="Arial" pitchFamily="34" charset="0"/>
                        <a:cs typeface="Arial"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smtClean="0">
                          <a:latin typeface="Arial" pitchFamily="34" charset="0"/>
                          <a:cs typeface="Arial" pitchFamily="34" charset="0"/>
                        </a:rPr>
                        <a:t>3.</a:t>
                      </a:r>
                      <a:endParaRPr lang="en-US" sz="14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400" b="1" i="1" smtClean="0">
                          <a:solidFill>
                            <a:schemeClr val="accent1">
                              <a:lumMod val="75000"/>
                            </a:schemeClr>
                          </a:solidFill>
                          <a:latin typeface="Arial" pitchFamily="34" charset="0"/>
                          <a:cs typeface="Arial" pitchFamily="34" charset="0"/>
                        </a:rPr>
                        <a:t>Rezistă la temperatură</a:t>
                      </a:r>
                      <a:endParaRPr lang="en-US" sz="1400" b="1" i="1">
                        <a:solidFill>
                          <a:schemeClr val="accent1">
                            <a:lumMod val="75000"/>
                          </a:schemeClr>
                        </a:solidFill>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400" smtClean="0">
                          <a:latin typeface="Arial" pitchFamily="34" charset="0"/>
                          <a:cs typeface="Arial" pitchFamily="34" charset="0"/>
                        </a:rPr>
                        <a:t>Limite de temperatură (°C)</a:t>
                      </a:r>
                      <a:endParaRPr lang="en-US" sz="14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smtClean="0">
                          <a:latin typeface="Arial" pitchFamily="34" charset="0"/>
                          <a:cs typeface="Arial" pitchFamily="34" charset="0"/>
                        </a:rPr>
                        <a:t>- 20 ÷ + 80</a:t>
                      </a:r>
                      <a:endParaRPr lang="en-US" sz="14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smtClean="0">
                          <a:latin typeface="Arial" pitchFamily="34" charset="0"/>
                          <a:cs typeface="Arial" pitchFamily="34" charset="0"/>
                        </a:rPr>
                        <a:t>- 30÷ + 180</a:t>
                      </a:r>
                      <a:endParaRPr lang="en-US" sz="14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smtClean="0">
                          <a:latin typeface="Arial" pitchFamily="34" charset="0"/>
                          <a:cs typeface="Arial" pitchFamily="34" charset="0"/>
                        </a:rPr>
                        <a:t>11,60</a:t>
                      </a:r>
                      <a:endParaRPr lang="en-US" sz="1400">
                        <a:latin typeface="Arial" pitchFamily="34" charset="0"/>
                        <a:cs typeface="Arial"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smtClean="0">
                          <a:latin typeface="Arial" pitchFamily="34" charset="0"/>
                          <a:cs typeface="Arial" pitchFamily="34" charset="0"/>
                        </a:rPr>
                        <a:t>4.</a:t>
                      </a:r>
                      <a:endParaRPr lang="en-US" sz="14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400" b="1" i="1" smtClean="0">
                          <a:solidFill>
                            <a:schemeClr val="accent1">
                              <a:lumMod val="75000"/>
                            </a:schemeClr>
                          </a:solidFill>
                          <a:latin typeface="Arial" pitchFamily="34" charset="0"/>
                          <a:cs typeface="Arial" pitchFamily="34" charset="0"/>
                        </a:rPr>
                        <a:t>Rezistă la presiune</a:t>
                      </a:r>
                      <a:endParaRPr lang="en-US" sz="1400" b="1" i="1">
                        <a:solidFill>
                          <a:schemeClr val="accent1">
                            <a:lumMod val="75000"/>
                          </a:schemeClr>
                        </a:solidFill>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400" smtClean="0">
                          <a:latin typeface="Arial" pitchFamily="34" charset="0"/>
                          <a:cs typeface="Arial" pitchFamily="34" charset="0"/>
                        </a:rPr>
                        <a:t>Presiune atmosferică (Pa)</a:t>
                      </a:r>
                      <a:endParaRPr lang="en-US" sz="14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smtClean="0">
                          <a:latin typeface="Arial" pitchFamily="34" charset="0"/>
                          <a:cs typeface="Arial" pitchFamily="34" charset="0"/>
                        </a:rPr>
                        <a:t>10</a:t>
                      </a:r>
                      <a:r>
                        <a:rPr lang="ro-RO" sz="1400" baseline="30000" smtClean="0">
                          <a:latin typeface="Arial" pitchFamily="34" charset="0"/>
                          <a:cs typeface="Arial" pitchFamily="34" charset="0"/>
                        </a:rPr>
                        <a:t>3</a:t>
                      </a:r>
                      <a:endParaRPr lang="en-US" sz="1400" baseline="300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smtClean="0">
                          <a:latin typeface="Arial" pitchFamily="34" charset="0"/>
                          <a:cs typeface="Arial" pitchFamily="34" charset="0"/>
                        </a:rPr>
                        <a:t>10</a:t>
                      </a:r>
                      <a:r>
                        <a:rPr lang="ro-RO" sz="1400" baseline="30000" smtClean="0">
                          <a:latin typeface="Arial" pitchFamily="34" charset="0"/>
                          <a:cs typeface="Arial" pitchFamily="34" charset="0"/>
                        </a:rPr>
                        <a:t>6</a:t>
                      </a:r>
                      <a:endParaRPr lang="en-US" sz="1400" baseline="30000" smtClean="0">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smtClean="0">
                          <a:latin typeface="Arial" pitchFamily="34" charset="0"/>
                          <a:cs typeface="Arial" pitchFamily="34" charset="0"/>
                        </a:rPr>
                        <a:t>6,90</a:t>
                      </a:r>
                      <a:endParaRPr lang="en-US" sz="1400">
                        <a:latin typeface="Arial" pitchFamily="34" charset="0"/>
                        <a:cs typeface="Arial" pitchFamily="34" charset="0"/>
                      </a:endParaRPr>
                    </a:p>
                  </a:txBody>
                  <a:tcPr/>
                </a:tc>
              </a:tr>
              <a:tr h="411480">
                <a:tc>
                  <a:txBody>
                    <a:bodyPr/>
                    <a:lstStyle/>
                    <a:p>
                      <a:pPr algn="ctr"/>
                      <a:r>
                        <a:rPr lang="ro-RO" sz="1400" smtClean="0">
                          <a:latin typeface="Arial" pitchFamily="34" charset="0"/>
                          <a:cs typeface="Arial" pitchFamily="34" charset="0"/>
                        </a:rPr>
                        <a:t>5.</a:t>
                      </a:r>
                    </a:p>
                  </a:txBody>
                  <a:tcPr/>
                </a:tc>
                <a:tc>
                  <a:txBody>
                    <a:bodyPr/>
                    <a:lstStyle/>
                    <a:p>
                      <a:pPr algn="l"/>
                      <a:r>
                        <a:rPr lang="ro-RO" sz="1400" b="1" i="1" smtClean="0">
                          <a:solidFill>
                            <a:schemeClr val="accent1">
                              <a:lumMod val="75000"/>
                            </a:schemeClr>
                          </a:solidFill>
                          <a:latin typeface="Arial" pitchFamily="34" charset="0"/>
                          <a:cs typeface="Arial" pitchFamily="34" charset="0"/>
                        </a:rPr>
                        <a:t>Rezistă la coroziune</a:t>
                      </a:r>
                    </a:p>
                  </a:txBody>
                  <a:tcPr/>
                </a:tc>
                <a:tc>
                  <a:txBody>
                    <a:bodyPr/>
                    <a:lstStyle/>
                    <a:p>
                      <a:pPr algn="l"/>
                      <a:r>
                        <a:rPr lang="ro-RO" sz="1400" smtClean="0">
                          <a:latin typeface="Arial" pitchFamily="34" charset="0"/>
                          <a:cs typeface="Arial" pitchFamily="34" charset="0"/>
                        </a:rPr>
                        <a:t>Durată de rezistență în ceață</a:t>
                      </a:r>
                      <a:r>
                        <a:rPr lang="ro-RO" sz="1400" baseline="0" smtClean="0">
                          <a:latin typeface="Arial" pitchFamily="34" charset="0"/>
                          <a:cs typeface="Arial" pitchFamily="34" charset="0"/>
                        </a:rPr>
                        <a:t> salină (zile)</a:t>
                      </a:r>
                      <a:endParaRPr lang="ro-RO" sz="1400" smtClean="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10</a:t>
                      </a:r>
                    </a:p>
                  </a:txBody>
                  <a:tcPr/>
                </a:tc>
                <a:tc>
                  <a:txBody>
                    <a:bodyPr/>
                    <a:lstStyle/>
                    <a:p>
                      <a:pPr algn="ctr"/>
                      <a:r>
                        <a:rPr lang="ro-RO" sz="1400" smtClean="0">
                          <a:latin typeface="Arial" pitchFamily="34" charset="0"/>
                          <a:cs typeface="Arial" pitchFamily="34" charset="0"/>
                        </a:rPr>
                        <a:t>20</a:t>
                      </a:r>
                    </a:p>
                  </a:txBody>
                  <a:tcPr/>
                </a:tc>
                <a:tc>
                  <a:txBody>
                    <a:bodyPr/>
                    <a:lstStyle/>
                    <a:p>
                      <a:pPr algn="ctr"/>
                      <a:r>
                        <a:rPr lang="ro-RO" sz="1400" smtClean="0">
                          <a:latin typeface="Arial" pitchFamily="34" charset="0"/>
                          <a:cs typeface="Arial" pitchFamily="34" charset="0"/>
                        </a:rPr>
                        <a:t>8,30</a:t>
                      </a:r>
                    </a:p>
                  </a:txBody>
                  <a:tcPr/>
                </a:tc>
              </a:tr>
              <a:tr h="411480">
                <a:tc>
                  <a:txBody>
                    <a:bodyPr/>
                    <a:lstStyle/>
                    <a:p>
                      <a:pPr algn="ctr"/>
                      <a:r>
                        <a:rPr lang="ro-RO" sz="1400" smtClean="0">
                          <a:latin typeface="Arial" pitchFamily="34" charset="0"/>
                          <a:cs typeface="Arial" pitchFamily="34" charset="0"/>
                        </a:rPr>
                        <a:t>6.</a:t>
                      </a:r>
                    </a:p>
                  </a:txBody>
                  <a:tcPr/>
                </a:tc>
                <a:tc>
                  <a:txBody>
                    <a:bodyPr/>
                    <a:lstStyle/>
                    <a:p>
                      <a:pPr algn="l"/>
                      <a:r>
                        <a:rPr lang="ro-RO" sz="1400" b="1" i="1" smtClean="0">
                          <a:solidFill>
                            <a:schemeClr val="accent1">
                              <a:lumMod val="75000"/>
                            </a:schemeClr>
                          </a:solidFill>
                          <a:latin typeface="Arial" pitchFamily="34" charset="0"/>
                          <a:cs typeface="Arial" pitchFamily="34" charset="0"/>
                        </a:rPr>
                        <a:t>Rezistă în medii explozive</a:t>
                      </a:r>
                    </a:p>
                  </a:txBody>
                  <a:tcPr/>
                </a:tc>
                <a:tc>
                  <a:txBody>
                    <a:bodyPr/>
                    <a:lstStyle/>
                    <a:p>
                      <a:pPr algn="l"/>
                      <a:r>
                        <a:rPr lang="ro-RO" sz="1400" smtClean="0">
                          <a:latin typeface="Arial" pitchFamily="34" charset="0"/>
                          <a:cs typeface="Arial" pitchFamily="34" charset="0"/>
                        </a:rPr>
                        <a:t>Accelerație (m/s</a:t>
                      </a:r>
                      <a:r>
                        <a:rPr lang="ro-RO" sz="1400" baseline="30000" smtClean="0">
                          <a:latin typeface="Arial" pitchFamily="34" charset="0"/>
                          <a:cs typeface="Arial" pitchFamily="34" charset="0"/>
                        </a:rPr>
                        <a:t>2</a:t>
                      </a:r>
                      <a:r>
                        <a:rPr lang="ro-RO" sz="1400" smtClean="0">
                          <a:latin typeface="Arial" pitchFamily="34" charset="0"/>
                          <a:cs typeface="Arial" pitchFamily="34" charset="0"/>
                        </a:rPr>
                        <a:t>)</a:t>
                      </a:r>
                    </a:p>
                  </a:txBody>
                  <a:tcPr/>
                </a:tc>
                <a:tc>
                  <a:txBody>
                    <a:bodyPr/>
                    <a:lstStyle/>
                    <a:p>
                      <a:pPr algn="ctr"/>
                      <a:r>
                        <a:rPr lang="ro-RO" sz="1400" smtClean="0">
                          <a:latin typeface="Arial" pitchFamily="34" charset="0"/>
                          <a:cs typeface="Arial" pitchFamily="34" charset="0"/>
                        </a:rPr>
                        <a:t>1400</a:t>
                      </a:r>
                    </a:p>
                  </a:txBody>
                  <a:tcPr/>
                </a:tc>
                <a:tc>
                  <a:txBody>
                    <a:bodyPr/>
                    <a:lstStyle/>
                    <a:p>
                      <a:pPr algn="ctr"/>
                      <a:r>
                        <a:rPr lang="ro-RO" sz="1400" smtClean="0">
                          <a:latin typeface="Arial" pitchFamily="34" charset="0"/>
                          <a:cs typeface="Arial" pitchFamily="34" charset="0"/>
                        </a:rPr>
                        <a:t>2800</a:t>
                      </a:r>
                    </a:p>
                  </a:txBody>
                  <a:tcPr/>
                </a:tc>
                <a:tc>
                  <a:txBody>
                    <a:bodyPr/>
                    <a:lstStyle/>
                    <a:p>
                      <a:pPr algn="ctr"/>
                      <a:r>
                        <a:rPr lang="ro-RO" sz="1400" smtClean="0">
                          <a:latin typeface="Arial" pitchFamily="34" charset="0"/>
                          <a:cs typeface="Arial" pitchFamily="34" charset="0"/>
                        </a:rPr>
                        <a:t>5,60</a:t>
                      </a: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smtClean="0">
                          <a:latin typeface="Arial" pitchFamily="34" charset="0"/>
                          <a:cs typeface="Arial" pitchFamily="34" charset="0"/>
                        </a:rPr>
                        <a:t>7.</a:t>
                      </a:r>
                      <a:endParaRPr lang="en-US" sz="14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400" b="1" i="1" smtClean="0">
                          <a:solidFill>
                            <a:schemeClr val="accent1">
                              <a:lumMod val="75000"/>
                            </a:schemeClr>
                          </a:solidFill>
                          <a:latin typeface="Arial" pitchFamily="34" charset="0"/>
                          <a:cs typeface="Arial" pitchFamily="34" charset="0"/>
                        </a:rPr>
                        <a:t>Asigură fixarea</a:t>
                      </a:r>
                      <a:endParaRPr lang="en-US" sz="1400" b="1" i="1">
                        <a:solidFill>
                          <a:schemeClr val="accent1">
                            <a:lumMod val="75000"/>
                          </a:schemeClr>
                        </a:solidFill>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400" smtClean="0">
                          <a:latin typeface="Arial" pitchFamily="34" charset="0"/>
                          <a:cs typeface="Arial" pitchFamily="34" charset="0"/>
                        </a:rPr>
                        <a:t>Dimensiuni ale filetului</a:t>
                      </a:r>
                      <a:endParaRPr lang="en-US" sz="14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smtClean="0">
                          <a:latin typeface="Arial" pitchFamily="34" charset="0"/>
                          <a:cs typeface="Arial" pitchFamily="34" charset="0"/>
                        </a:rPr>
                        <a:t>M10</a:t>
                      </a:r>
                      <a:endParaRPr lang="en-US" sz="14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smtClean="0">
                          <a:latin typeface="Arial" pitchFamily="34" charset="0"/>
                          <a:cs typeface="Arial" pitchFamily="34" charset="0"/>
                        </a:rPr>
                        <a:t>M22</a:t>
                      </a:r>
                      <a:endParaRPr lang="en-US" sz="14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smtClean="0">
                          <a:latin typeface="Arial" pitchFamily="34" charset="0"/>
                          <a:cs typeface="Arial" pitchFamily="34" charset="0"/>
                        </a:rPr>
                        <a:t>7,10</a:t>
                      </a:r>
                      <a:endParaRPr lang="en-US" sz="1400">
                        <a:latin typeface="Arial" pitchFamily="34" charset="0"/>
                        <a:cs typeface="Arial"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smtClean="0">
                          <a:latin typeface="Arial" pitchFamily="34" charset="0"/>
                          <a:cs typeface="Arial" pitchFamily="34" charset="0"/>
                        </a:rPr>
                        <a:t>8.</a:t>
                      </a:r>
                      <a:endParaRPr lang="en-US" sz="14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400" b="1" i="1" smtClean="0">
                          <a:solidFill>
                            <a:schemeClr val="accent1">
                              <a:lumMod val="75000"/>
                            </a:schemeClr>
                          </a:solidFill>
                          <a:latin typeface="Arial" pitchFamily="34" charset="0"/>
                          <a:cs typeface="Arial" pitchFamily="34" charset="0"/>
                        </a:rPr>
                        <a:t>Transformă energia</a:t>
                      </a:r>
                      <a:r>
                        <a:rPr lang="ro-RO" sz="1400" b="1" i="1" baseline="0" smtClean="0">
                          <a:solidFill>
                            <a:schemeClr val="accent1">
                              <a:lumMod val="75000"/>
                            </a:schemeClr>
                          </a:solidFill>
                          <a:latin typeface="Arial" pitchFamily="34" charset="0"/>
                          <a:cs typeface="Arial" pitchFamily="34" charset="0"/>
                        </a:rPr>
                        <a:t> mecanică în semnal electric</a:t>
                      </a:r>
                      <a:endParaRPr lang="en-US" sz="1400" b="1" i="1">
                        <a:solidFill>
                          <a:schemeClr val="accent1">
                            <a:lumMod val="75000"/>
                          </a:schemeClr>
                        </a:solidFill>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400" smtClean="0">
                          <a:latin typeface="Arial" pitchFamily="34" charset="0"/>
                          <a:cs typeface="Arial" pitchFamily="34" charset="0"/>
                        </a:rPr>
                        <a:t>Turație minimă (rot/min)</a:t>
                      </a:r>
                      <a:endParaRPr lang="en-US" sz="14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smtClean="0">
                          <a:latin typeface="Arial" pitchFamily="34" charset="0"/>
                          <a:cs typeface="Arial" pitchFamily="34" charset="0"/>
                        </a:rPr>
                        <a:t>500</a:t>
                      </a:r>
                      <a:endParaRPr lang="en-US" sz="14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smtClean="0">
                          <a:latin typeface="Arial" pitchFamily="34" charset="0"/>
                          <a:cs typeface="Arial" pitchFamily="34" charset="0"/>
                        </a:rPr>
                        <a:t>100</a:t>
                      </a:r>
                      <a:endParaRPr lang="en-US" sz="14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smtClean="0">
                          <a:latin typeface="Arial" pitchFamily="34" charset="0"/>
                          <a:cs typeface="Arial" pitchFamily="34" charset="0"/>
                        </a:rPr>
                        <a:t>15,8</a:t>
                      </a:r>
                      <a:endParaRPr lang="en-US" sz="1400">
                        <a:latin typeface="Arial" pitchFamily="34" charset="0"/>
                        <a:cs typeface="Arial"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smtClean="0">
                          <a:latin typeface="Arial" pitchFamily="34" charset="0"/>
                          <a:cs typeface="Arial" pitchFamily="34" charset="0"/>
                        </a:rPr>
                        <a:t>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400" b="1" i="1" smtClean="0">
                          <a:solidFill>
                            <a:schemeClr val="accent1">
                              <a:lumMod val="75000"/>
                            </a:schemeClr>
                          </a:solidFill>
                          <a:latin typeface="Arial" pitchFamily="34" charset="0"/>
                          <a:cs typeface="Arial" pitchFamily="34" charset="0"/>
                        </a:rPr>
                        <a:t>Transmite semnalul</a:t>
                      </a:r>
                      <a:endParaRPr lang="en-US" sz="1400" b="1" i="1">
                        <a:solidFill>
                          <a:schemeClr val="accent1">
                            <a:lumMod val="75000"/>
                          </a:schemeClr>
                        </a:solidFill>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400" smtClean="0">
                          <a:latin typeface="Arial" pitchFamily="34" charset="0"/>
                          <a:cs typeface="Arial" pitchFamily="34" charset="0"/>
                        </a:rPr>
                        <a:t>Distanța (m)</a:t>
                      </a:r>
                      <a:endParaRPr lang="en-US" sz="14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smtClean="0">
                          <a:latin typeface="Arial" pitchFamily="34" charset="0"/>
                          <a:cs typeface="Arial" pitchFamily="34" charset="0"/>
                        </a:rPr>
                        <a:t>0</a:t>
                      </a:r>
                      <a:endParaRPr lang="en-US" sz="14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smtClean="0">
                          <a:latin typeface="Arial" pitchFamily="34" charset="0"/>
                          <a:cs typeface="Arial" pitchFamily="34" charset="0"/>
                        </a:rPr>
                        <a:t>5</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12,5</a:t>
                      </a:r>
                      <a:endParaRPr lang="en-US" sz="1400">
                        <a:latin typeface="Arial" pitchFamily="34" charset="0"/>
                        <a:cs typeface="Arial"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smtClean="0">
                          <a:latin typeface="Arial" pitchFamily="34" charset="0"/>
                          <a:cs typeface="Arial" pitchFamily="34" charset="0"/>
                        </a:rPr>
                        <a:t>10.</a:t>
                      </a:r>
                      <a:endParaRPr lang="en-US" sz="14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400" b="1" i="1" smtClean="0">
                          <a:solidFill>
                            <a:schemeClr val="accent1">
                              <a:lumMod val="75000"/>
                            </a:schemeClr>
                          </a:solidFill>
                          <a:latin typeface="Arial" pitchFamily="34" charset="0"/>
                          <a:cs typeface="Arial" pitchFamily="34" charset="0"/>
                        </a:rPr>
                        <a:t>Asigură izolarea electrică</a:t>
                      </a:r>
                      <a:endParaRPr lang="en-US" sz="1400" b="1" i="1">
                        <a:solidFill>
                          <a:schemeClr val="accent1">
                            <a:lumMod val="75000"/>
                          </a:schemeClr>
                        </a:solidFill>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400" smtClean="0">
                          <a:latin typeface="Arial" pitchFamily="34" charset="0"/>
                          <a:cs typeface="Arial" pitchFamily="34" charset="0"/>
                        </a:rPr>
                        <a:t>Rezistența de izolație (M</a:t>
                      </a:r>
                      <a:r>
                        <a:rPr lang="el-GR" sz="1400" smtClean="0">
                          <a:latin typeface="Arial" pitchFamily="34" charset="0"/>
                          <a:cs typeface="Arial" pitchFamily="34" charset="0"/>
                        </a:rPr>
                        <a:t>Ω</a:t>
                      </a:r>
                      <a:r>
                        <a:rPr lang="ro-RO" sz="1400" smtClean="0">
                          <a:latin typeface="Arial" pitchFamily="34" charset="0"/>
                          <a:cs typeface="Arial" pitchFamily="34" charset="0"/>
                        </a:rPr>
                        <a:t>/500V)</a:t>
                      </a:r>
                      <a:endParaRPr lang="en-US" sz="14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smtClean="0">
                          <a:latin typeface="Arial" pitchFamily="34" charset="0"/>
                          <a:cs typeface="Arial" pitchFamily="34" charset="0"/>
                        </a:rPr>
                        <a:t>2</a:t>
                      </a:r>
                      <a:endParaRPr lang="en-US" sz="14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smtClean="0">
                          <a:latin typeface="Arial" pitchFamily="34" charset="0"/>
                          <a:cs typeface="Arial" pitchFamily="34" charset="0"/>
                        </a:rPr>
                        <a:t>100</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6,50</a:t>
                      </a:r>
                      <a:endParaRPr lang="en-US" sz="1400">
                        <a:latin typeface="Arial" pitchFamily="34" charset="0"/>
                        <a:cs typeface="Arial" pitchFamily="34" charset="0"/>
                      </a:endParaRPr>
                    </a:p>
                  </a:txBody>
                  <a:tcPr/>
                </a:tc>
              </a:tr>
            </a:tbl>
          </a:graphicData>
        </a:graphic>
      </p:graphicFrame>
      <p:sp>
        <p:nvSpPr>
          <p:cNvPr id="6" name="Rectangle 5"/>
          <p:cNvSpPr/>
          <p:nvPr/>
        </p:nvSpPr>
        <p:spPr>
          <a:xfrm>
            <a:off x="7239000" y="457200"/>
            <a:ext cx="10668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tx1"/>
                </a:solidFill>
                <a:latin typeface="Arial" pitchFamily="34" charset="0"/>
                <a:cs typeface="Arial" pitchFamily="34" charset="0"/>
              </a:rPr>
              <a:t>Tab. 3.5</a:t>
            </a:r>
            <a:endParaRPr lang="en-US" b="1" baseline="-2500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106</a:t>
            </a:fld>
            <a:endParaRPr lang="en-US"/>
          </a:p>
        </p:txBody>
      </p:sp>
      <p:sp>
        <p:nvSpPr>
          <p:cNvPr id="3" name="Title 3"/>
          <p:cNvSpPr txBox="1">
            <a:spLocks/>
          </p:cNvSpPr>
          <p:nvPr/>
        </p:nvSpPr>
        <p:spPr>
          <a:xfrm>
            <a:off x="457200" y="685800"/>
            <a:ext cx="8229600" cy="533400"/>
          </a:xfrm>
          <a:prstGeom prst="rect">
            <a:avLst/>
          </a:prstGeom>
          <a:effectLst>
            <a:outerShdw blurRad="50800" dist="38100" algn="l" rotWithShape="0">
              <a:prstClr val="black">
                <a:alpha val="40000"/>
              </a:prstClr>
            </a:outerShdw>
          </a:effectLst>
        </p:spPr>
        <p:txBody>
          <a:bodyP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smtClean="0">
                <a:ln>
                  <a:noFill/>
                </a:ln>
                <a:solidFill>
                  <a:schemeClr val="tx2"/>
                </a:solidFill>
                <a:effectLst/>
                <a:uLnTx/>
                <a:uFillTx/>
                <a:latin typeface="+mj-lt"/>
                <a:ea typeface="+mj-ea"/>
                <a:cs typeface="+mj-cs"/>
              </a:rPr>
              <a:t/>
            </a:r>
            <a:br>
              <a:rPr kumimoji="0" lang="en-US" sz="5000" b="0" i="0" u="none" strike="noStrike" kern="1200" cap="none" spc="0" normalizeH="0" baseline="0" noProof="0" smtClean="0">
                <a:ln>
                  <a:noFill/>
                </a:ln>
                <a:solidFill>
                  <a:schemeClr val="tx2"/>
                </a:solidFill>
                <a:effectLst/>
                <a:uLnTx/>
                <a:uFillTx/>
                <a:latin typeface="+mj-lt"/>
                <a:ea typeface="+mj-ea"/>
                <a:cs typeface="+mj-cs"/>
              </a:rPr>
            </a:br>
            <a:r>
              <a:rPr kumimoji="0" lang="en-US" sz="2700" b="1" i="0" u="none" strike="noStrike" kern="1200" cap="none" spc="0" normalizeH="0" baseline="0" noProof="0" smtClean="0">
                <a:ln>
                  <a:noFill/>
                </a:ln>
                <a:solidFill>
                  <a:schemeClr val="tx2"/>
                </a:solidFill>
                <a:effectLst/>
                <a:uLnTx/>
                <a:uFillTx/>
                <a:latin typeface="+mj-lt"/>
                <a:ea typeface="+mj-ea"/>
                <a:cs typeface="+mj-cs"/>
              </a:rPr>
              <a:t> </a:t>
            </a:r>
            <a:r>
              <a:rPr kumimoji="0" lang="en-US" sz="9600" b="1" i="0" u="none" strike="noStrike" kern="1200" cap="none" spc="0" normalizeH="0" baseline="0" noProof="0" smtClean="0">
                <a:ln>
                  <a:noFill/>
                </a:ln>
                <a:solidFill>
                  <a:schemeClr val="accent1">
                    <a:lumMod val="75000"/>
                  </a:schemeClr>
                </a:solidFill>
                <a:effectLst/>
                <a:uLnTx/>
                <a:uFillTx/>
                <a:latin typeface="Arial" pitchFamily="34" charset="0"/>
                <a:ea typeface="+mj-ea"/>
                <a:cs typeface="Arial" pitchFamily="34" charset="0"/>
              </a:rPr>
              <a:t>CAP.</a:t>
            </a:r>
            <a:r>
              <a:rPr kumimoji="0" lang="en-US" sz="9600" b="1" i="0" u="none" strike="noStrike" kern="1200" cap="none" spc="0" normalizeH="0" noProof="0" smtClean="0">
                <a:ln>
                  <a:noFill/>
                </a:ln>
                <a:solidFill>
                  <a:schemeClr val="accent1">
                    <a:lumMod val="75000"/>
                  </a:schemeClr>
                </a:solidFill>
                <a:effectLst/>
                <a:uLnTx/>
                <a:uFillTx/>
                <a:latin typeface="Arial" pitchFamily="34" charset="0"/>
                <a:ea typeface="+mj-ea"/>
                <a:cs typeface="Arial" pitchFamily="34" charset="0"/>
              </a:rPr>
              <a:t> </a:t>
            </a:r>
            <a:r>
              <a:rPr kumimoji="0" lang="en-US" sz="9600" b="1" i="0" u="none" strike="noStrike" kern="1200" cap="none" spc="0" normalizeH="0" baseline="0" noProof="0" smtClean="0">
                <a:ln>
                  <a:noFill/>
                </a:ln>
                <a:solidFill>
                  <a:schemeClr val="accent1">
                    <a:lumMod val="75000"/>
                  </a:schemeClr>
                </a:solidFill>
                <a:effectLst/>
                <a:uLnTx/>
                <a:uFillTx/>
                <a:latin typeface="Arial" pitchFamily="34" charset="0"/>
                <a:ea typeface="+mj-ea"/>
                <a:cs typeface="Arial" pitchFamily="34" charset="0"/>
              </a:rPr>
              <a:t>I</a:t>
            </a:r>
            <a:r>
              <a:rPr lang="ro-RO" sz="9600" b="1" smtClean="0">
                <a:solidFill>
                  <a:schemeClr val="accent1">
                    <a:lumMod val="75000"/>
                  </a:schemeClr>
                </a:solidFill>
                <a:latin typeface="Arial" pitchFamily="34" charset="0"/>
                <a:ea typeface="+mj-ea"/>
                <a:cs typeface="Arial" pitchFamily="34" charset="0"/>
              </a:rPr>
              <a:t>V</a:t>
            </a:r>
            <a:r>
              <a:rPr kumimoji="0" lang="en-US" sz="9600" b="1" i="0" u="none" strike="noStrike" kern="1200" cap="none" spc="0" normalizeH="0" baseline="0" noProof="0" smtClean="0">
                <a:ln>
                  <a:noFill/>
                </a:ln>
                <a:solidFill>
                  <a:schemeClr val="accent1">
                    <a:lumMod val="75000"/>
                  </a:schemeClr>
                </a:solidFill>
                <a:effectLst/>
                <a:uLnTx/>
                <a:uFillTx/>
                <a:latin typeface="Arial" pitchFamily="34" charset="0"/>
                <a:ea typeface="+mj-ea"/>
                <a:cs typeface="Arial" pitchFamily="34" charset="0"/>
              </a:rPr>
              <a:t> </a:t>
            </a:r>
            <a:r>
              <a:rPr kumimoji="0" lang="ro-RO" sz="9600" b="1" i="0" u="none" strike="noStrike" kern="1200" cap="none" spc="0" normalizeH="0" noProof="0" smtClean="0">
                <a:ln>
                  <a:noFill/>
                </a:ln>
                <a:solidFill>
                  <a:schemeClr val="accent1">
                    <a:lumMod val="75000"/>
                  </a:schemeClr>
                </a:solidFill>
                <a:effectLst/>
                <a:uLnTx/>
                <a:uFillTx/>
                <a:latin typeface="Arial" pitchFamily="34" charset="0"/>
                <a:ea typeface="+mj-ea"/>
                <a:cs typeface="Arial" pitchFamily="34" charset="0"/>
              </a:rPr>
              <a:t> </a:t>
            </a:r>
            <a:r>
              <a:rPr lang="ro-RO" sz="9600" b="1" smtClean="0">
                <a:solidFill>
                  <a:schemeClr val="accent1">
                    <a:lumMod val="75000"/>
                  </a:schemeClr>
                </a:solidFill>
                <a:latin typeface="Arial" pitchFamily="34" charset="0"/>
                <a:ea typeface="+mj-ea"/>
                <a:cs typeface="Arial" pitchFamily="34" charset="0"/>
              </a:rPr>
              <a:t>DIMENSIONAREA ECONOMICĂ A FUNCȚIILOR</a:t>
            </a:r>
            <a:endParaRPr kumimoji="0" lang="en-US" sz="9600" b="0" i="0" u="none" strike="noStrike" kern="1200" cap="none" spc="0" normalizeH="0" baseline="0" noProof="0">
              <a:ln>
                <a:noFill/>
              </a:ln>
              <a:solidFill>
                <a:schemeClr val="accent1">
                  <a:lumMod val="75000"/>
                </a:schemeClr>
              </a:solidFill>
              <a:effectLst/>
              <a:uLnTx/>
              <a:uFillTx/>
              <a:latin typeface="Arial" pitchFamily="34" charset="0"/>
              <a:ea typeface="+mj-ea"/>
              <a:cs typeface="Arial" pitchFamily="34" charset="0"/>
            </a:endParaRPr>
          </a:p>
        </p:txBody>
      </p:sp>
      <p:sp>
        <p:nvSpPr>
          <p:cNvPr id="4" name="Rectangle 3"/>
          <p:cNvSpPr/>
          <p:nvPr/>
        </p:nvSpPr>
        <p:spPr>
          <a:xfrm>
            <a:off x="228600" y="15240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5" name="Rectangle 4"/>
          <p:cNvSpPr/>
          <p:nvPr/>
        </p:nvSpPr>
        <p:spPr>
          <a:xfrm>
            <a:off x="762000" y="1524000"/>
            <a:ext cx="7848600" cy="16764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mtClean="0">
                <a:solidFill>
                  <a:schemeClr val="tx1"/>
                </a:solidFill>
                <a:latin typeface="Arial" pitchFamily="34" charset="0"/>
                <a:cs typeface="Arial" pitchFamily="34" charset="0"/>
              </a:rPr>
              <a:t>P</a:t>
            </a:r>
            <a:r>
              <a:rPr lang="ro-RO" smtClean="0">
                <a:solidFill>
                  <a:schemeClr val="tx1"/>
                </a:solidFill>
                <a:latin typeface="Arial" pitchFamily="34" charset="0"/>
                <a:cs typeface="Arial" pitchFamily="34" charset="0"/>
              </a:rPr>
              <a:t>ână acum s-a analizat produsul </a:t>
            </a:r>
            <a:r>
              <a:rPr lang="ro-RO" b="1" i="1" smtClean="0">
                <a:solidFill>
                  <a:srgbClr val="FF0000"/>
                </a:solidFill>
                <a:latin typeface="Arial" pitchFamily="34" charset="0"/>
                <a:cs typeface="Arial" pitchFamily="34" charset="0"/>
              </a:rPr>
              <a:t>exclusiv</a:t>
            </a:r>
            <a:r>
              <a:rPr lang="ro-RO" smtClean="0">
                <a:solidFill>
                  <a:schemeClr val="tx1"/>
                </a:solidFill>
                <a:latin typeface="Arial" pitchFamily="34" charset="0"/>
                <a:cs typeface="Arial" pitchFamily="34" charset="0"/>
              </a:rPr>
              <a:t> din </a:t>
            </a:r>
            <a:r>
              <a:rPr lang="ro-RO" b="1" i="1" smtClean="0">
                <a:solidFill>
                  <a:srgbClr val="0070C0"/>
                </a:solidFill>
                <a:latin typeface="Arial" pitchFamily="34" charset="0"/>
                <a:cs typeface="Arial" pitchFamily="34" charset="0"/>
              </a:rPr>
              <a:t>punctul de vedere al utilizatorului.</a:t>
            </a:r>
          </a:p>
          <a:p>
            <a:pPr algn="just"/>
            <a:endParaRPr lang="ro-RO" smtClean="0">
              <a:solidFill>
                <a:schemeClr val="tx1"/>
              </a:solidFill>
              <a:latin typeface="Arial" pitchFamily="34" charset="0"/>
              <a:cs typeface="Arial" pitchFamily="34" charset="0"/>
            </a:endParaRPr>
          </a:p>
          <a:p>
            <a:pPr algn="just"/>
            <a:r>
              <a:rPr lang="ro-RO" smtClean="0">
                <a:solidFill>
                  <a:schemeClr val="tx1"/>
                </a:solidFill>
                <a:latin typeface="Arial" pitchFamily="34" charset="0"/>
                <a:cs typeface="Arial" pitchFamily="34" charset="0"/>
              </a:rPr>
              <a:t>În acest capitol se va analiza produsul din </a:t>
            </a:r>
            <a:r>
              <a:rPr lang="ro-RO" b="1" i="1" smtClean="0">
                <a:solidFill>
                  <a:schemeClr val="accent5">
                    <a:lumMod val="50000"/>
                  </a:schemeClr>
                </a:solidFill>
                <a:latin typeface="Arial" pitchFamily="34" charset="0"/>
                <a:cs typeface="Arial" pitchFamily="34" charset="0"/>
              </a:rPr>
              <a:t>punctul de vedere al producătorului</a:t>
            </a:r>
          </a:p>
        </p:txBody>
      </p:sp>
      <p:sp>
        <p:nvSpPr>
          <p:cNvPr id="6" name="Rectangle 5"/>
          <p:cNvSpPr/>
          <p:nvPr/>
        </p:nvSpPr>
        <p:spPr>
          <a:xfrm>
            <a:off x="228600" y="35814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7" name="Rectangle 6"/>
          <p:cNvSpPr/>
          <p:nvPr/>
        </p:nvSpPr>
        <p:spPr>
          <a:xfrm>
            <a:off x="914400" y="3657600"/>
            <a:ext cx="3962400" cy="3810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Se vor răspunde la întrebări de tipul:</a:t>
            </a:r>
            <a:endParaRPr lang="ro-RO" b="1" i="1" smtClean="0">
              <a:solidFill>
                <a:srgbClr val="0070C0"/>
              </a:solidFill>
              <a:latin typeface="Arial" pitchFamily="34" charset="0"/>
              <a:cs typeface="Arial" pitchFamily="34" charset="0"/>
            </a:endParaRPr>
          </a:p>
        </p:txBody>
      </p:sp>
      <p:sp>
        <p:nvSpPr>
          <p:cNvPr id="8" name="Right Arrow 7"/>
          <p:cNvSpPr/>
          <p:nvPr/>
        </p:nvSpPr>
        <p:spPr>
          <a:xfrm>
            <a:off x="1066800" y="44196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828800" y="4343400"/>
            <a:ext cx="5715000" cy="646331"/>
          </a:xfrm>
          <a:prstGeom prst="rect">
            <a:avLst/>
          </a:prstGeom>
          <a:solidFill>
            <a:srgbClr val="FFFF99"/>
          </a:solidFill>
        </p:spPr>
        <p:txBody>
          <a:bodyPr wrap="square">
            <a:spAutoFit/>
          </a:bodyPr>
          <a:lstStyle/>
          <a:p>
            <a:pPr algn="just"/>
            <a:r>
              <a:rPr lang="ro-RO" i="1" smtClean="0">
                <a:latin typeface="Arial" pitchFamily="34" charset="0"/>
                <a:cs typeface="Arial" pitchFamily="34" charset="0"/>
              </a:rPr>
              <a:t>Ce </a:t>
            </a:r>
            <a:r>
              <a:rPr lang="ro-RO" b="1" i="1" smtClean="0">
                <a:solidFill>
                  <a:schemeClr val="accent5">
                    <a:lumMod val="50000"/>
                  </a:schemeClr>
                </a:solidFill>
                <a:latin typeface="Arial" pitchFamily="34" charset="0"/>
                <a:cs typeface="Arial" pitchFamily="34" charset="0"/>
              </a:rPr>
              <a:t>mijloace</a:t>
            </a:r>
            <a:r>
              <a:rPr lang="ro-RO" i="1" smtClean="0">
                <a:latin typeface="Arial" pitchFamily="34" charset="0"/>
                <a:cs typeface="Arial" pitchFamily="34" charset="0"/>
              </a:rPr>
              <a:t> sau </a:t>
            </a:r>
            <a:r>
              <a:rPr lang="ro-RO" b="1" i="1" smtClean="0">
                <a:solidFill>
                  <a:schemeClr val="accent5">
                    <a:lumMod val="50000"/>
                  </a:schemeClr>
                </a:solidFill>
                <a:latin typeface="Arial" pitchFamily="34" charset="0"/>
                <a:cs typeface="Arial" pitchFamily="34" charset="0"/>
              </a:rPr>
              <a:t>resurse</a:t>
            </a:r>
            <a:r>
              <a:rPr lang="ro-RO" i="1" smtClean="0">
                <a:latin typeface="Arial" pitchFamily="34" charset="0"/>
                <a:cs typeface="Arial" pitchFamily="34" charset="0"/>
              </a:rPr>
              <a:t> se consumă pentru realizarea </a:t>
            </a:r>
            <a:r>
              <a:rPr lang="ro-RO" b="1" i="1" smtClean="0">
                <a:solidFill>
                  <a:srgbClr val="C00000"/>
                </a:solidFill>
                <a:latin typeface="Arial" pitchFamily="34" charset="0"/>
                <a:cs typeface="Arial" pitchFamily="34" charset="0"/>
              </a:rPr>
              <a:t>produsului</a:t>
            </a:r>
            <a:r>
              <a:rPr lang="ro-RO" i="1" smtClean="0">
                <a:latin typeface="Arial" pitchFamily="34" charset="0"/>
                <a:cs typeface="Arial" pitchFamily="34" charset="0"/>
              </a:rPr>
              <a:t> și a </a:t>
            </a:r>
            <a:r>
              <a:rPr lang="ro-RO" b="1" i="1" smtClean="0">
                <a:solidFill>
                  <a:srgbClr val="0070C0"/>
                </a:solidFill>
                <a:latin typeface="Arial" pitchFamily="34" charset="0"/>
                <a:cs typeface="Arial" pitchFamily="34" charset="0"/>
              </a:rPr>
              <a:t>funcțiilor</a:t>
            </a:r>
            <a:r>
              <a:rPr lang="ro-RO" i="1" smtClean="0">
                <a:latin typeface="Arial" pitchFamily="34" charset="0"/>
                <a:cs typeface="Arial" pitchFamily="34" charset="0"/>
              </a:rPr>
              <a:t> sale ?</a:t>
            </a:r>
            <a:endParaRPr lang="ro-RO" b="1" i="1" smtClean="0">
              <a:solidFill>
                <a:schemeClr val="accent5">
                  <a:lumMod val="50000"/>
                </a:schemeClr>
              </a:solidFill>
              <a:latin typeface="Arial" pitchFamily="34" charset="0"/>
              <a:cs typeface="Arial" pitchFamily="34" charset="0"/>
            </a:endParaRPr>
          </a:p>
        </p:txBody>
      </p:sp>
      <p:sp>
        <p:nvSpPr>
          <p:cNvPr id="10" name="Right Arrow 9"/>
          <p:cNvSpPr/>
          <p:nvPr/>
        </p:nvSpPr>
        <p:spPr>
          <a:xfrm>
            <a:off x="1066800" y="54864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828800" y="5486400"/>
            <a:ext cx="4191000" cy="369332"/>
          </a:xfrm>
          <a:prstGeom prst="rect">
            <a:avLst/>
          </a:prstGeom>
          <a:solidFill>
            <a:srgbClr val="FFFF99"/>
          </a:solidFill>
        </p:spPr>
        <p:txBody>
          <a:bodyPr wrap="square">
            <a:spAutoFit/>
          </a:bodyPr>
          <a:lstStyle/>
          <a:p>
            <a:pPr algn="just"/>
            <a:r>
              <a:rPr lang="ro-RO" i="1" smtClean="0">
                <a:latin typeface="Arial" pitchFamily="34" charset="0"/>
                <a:cs typeface="Arial" pitchFamily="34" charset="0"/>
              </a:rPr>
              <a:t>Cât </a:t>
            </a:r>
            <a:r>
              <a:rPr lang="ro-RO" b="1" i="1" smtClean="0">
                <a:solidFill>
                  <a:srgbClr val="FF0000"/>
                </a:solidFill>
                <a:latin typeface="Arial" pitchFamily="34" charset="0"/>
                <a:cs typeface="Arial" pitchFamily="34" charset="0"/>
              </a:rPr>
              <a:t>costă</a:t>
            </a:r>
            <a:r>
              <a:rPr lang="ro-RO" i="1" smtClean="0">
                <a:latin typeface="Arial" pitchFamily="34" charset="0"/>
                <a:cs typeface="Arial" pitchFamily="34" charset="0"/>
              </a:rPr>
              <a:t> </a:t>
            </a:r>
            <a:r>
              <a:rPr lang="ro-RO" b="1" i="1" smtClean="0">
                <a:solidFill>
                  <a:srgbClr val="C00000"/>
                </a:solidFill>
                <a:latin typeface="Arial" pitchFamily="34" charset="0"/>
                <a:cs typeface="Arial" pitchFamily="34" charset="0"/>
              </a:rPr>
              <a:t>produsul</a:t>
            </a:r>
            <a:r>
              <a:rPr lang="ro-RO" i="1" smtClean="0">
                <a:latin typeface="Arial" pitchFamily="34" charset="0"/>
                <a:cs typeface="Arial" pitchFamily="34" charset="0"/>
              </a:rPr>
              <a:t> și </a:t>
            </a:r>
            <a:r>
              <a:rPr lang="ro-RO" b="1" i="1" smtClean="0">
                <a:solidFill>
                  <a:srgbClr val="0070C0"/>
                </a:solidFill>
                <a:latin typeface="Arial" pitchFamily="34" charset="0"/>
                <a:cs typeface="Arial" pitchFamily="34" charset="0"/>
              </a:rPr>
              <a:t>funcțiile</a:t>
            </a:r>
            <a:r>
              <a:rPr lang="ro-RO" i="1" smtClean="0">
                <a:latin typeface="Arial" pitchFamily="34" charset="0"/>
                <a:cs typeface="Arial" pitchFamily="34" charset="0"/>
              </a:rPr>
              <a:t> sale ?</a:t>
            </a:r>
            <a:endParaRPr lang="ro-RO" b="1" i="1" smtClean="0">
              <a:solidFill>
                <a:schemeClr val="accent5">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107</a:t>
            </a:fld>
            <a:endParaRPr lang="en-US"/>
          </a:p>
        </p:txBody>
      </p:sp>
      <p:sp>
        <p:nvSpPr>
          <p:cNvPr id="3" name="Rectangle 2"/>
          <p:cNvSpPr/>
          <p:nvPr/>
        </p:nvSpPr>
        <p:spPr>
          <a:xfrm>
            <a:off x="304800" y="914400"/>
            <a:ext cx="3048000" cy="400110"/>
          </a:xfrm>
          <a:prstGeom prst="rect">
            <a:avLst/>
          </a:prstGeom>
          <a:effectLst>
            <a:outerShdw blurRad="50800" dist="38100" algn="l" rotWithShape="0">
              <a:prstClr val="black">
                <a:alpha val="40000"/>
              </a:prstClr>
            </a:outerShdw>
          </a:effectLst>
        </p:spPr>
        <p:txBody>
          <a:bodyPr wrap="square">
            <a:spAutoFit/>
          </a:bodyPr>
          <a:lstStyle/>
          <a:p>
            <a:r>
              <a:rPr lang="ro-RO" sz="2000" b="1" smtClean="0">
                <a:solidFill>
                  <a:srgbClr val="7030A0"/>
                </a:solidFill>
                <a:latin typeface="Arial" pitchFamily="34" charset="0"/>
                <a:cs typeface="Arial" pitchFamily="34" charset="0"/>
              </a:rPr>
              <a:t>4.1</a:t>
            </a:r>
            <a:r>
              <a:rPr lang="en-US" sz="2000" b="1" smtClean="0">
                <a:solidFill>
                  <a:srgbClr val="7030A0"/>
                </a:solidFill>
                <a:latin typeface="Arial" pitchFamily="34" charset="0"/>
                <a:cs typeface="Arial" pitchFamily="34" charset="0"/>
              </a:rPr>
              <a:t> </a:t>
            </a:r>
            <a:r>
              <a:rPr lang="ro-RO" sz="2000" b="1" smtClean="0">
                <a:solidFill>
                  <a:srgbClr val="7030A0"/>
                </a:solidFill>
                <a:latin typeface="Arial" pitchFamily="34" charset="0"/>
                <a:cs typeface="Arial" pitchFamily="34" charset="0"/>
              </a:rPr>
              <a:t>Costul de producție</a:t>
            </a:r>
            <a:endParaRPr lang="en-US" sz="2000" i="1">
              <a:solidFill>
                <a:srgbClr val="7030A0"/>
              </a:solidFill>
              <a:latin typeface="Arial" pitchFamily="34" charset="0"/>
              <a:cs typeface="Arial" pitchFamily="34" charset="0"/>
            </a:endParaRPr>
          </a:p>
        </p:txBody>
      </p:sp>
      <p:sp>
        <p:nvSpPr>
          <p:cNvPr id="4" name="Rectangle 3"/>
          <p:cNvSpPr/>
          <p:nvPr/>
        </p:nvSpPr>
        <p:spPr>
          <a:xfrm>
            <a:off x="228600" y="15240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5" name="Rectangle 4"/>
          <p:cNvSpPr/>
          <p:nvPr/>
        </p:nvSpPr>
        <p:spPr>
          <a:xfrm>
            <a:off x="914400" y="1676400"/>
            <a:ext cx="7620000" cy="7620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rgbClr val="C00000"/>
                </a:solidFill>
                <a:latin typeface="Arial" pitchFamily="34" charset="0"/>
                <a:cs typeface="Arial" pitchFamily="34" charset="0"/>
              </a:rPr>
              <a:t>Costul de producție </a:t>
            </a:r>
            <a:r>
              <a:rPr lang="ro-RO" smtClean="0">
                <a:solidFill>
                  <a:schemeClr val="tx1"/>
                </a:solidFill>
                <a:latin typeface="Arial" pitchFamily="34" charset="0"/>
                <a:cs typeface="Arial" pitchFamily="34" charset="0"/>
              </a:rPr>
              <a:t>reprezintă totalitatea </a:t>
            </a:r>
            <a:r>
              <a:rPr lang="ro-RO" b="1" i="1" smtClean="0">
                <a:solidFill>
                  <a:schemeClr val="accent5">
                    <a:lumMod val="50000"/>
                  </a:schemeClr>
                </a:solidFill>
                <a:latin typeface="Arial" pitchFamily="34" charset="0"/>
                <a:cs typeface="Arial" pitchFamily="34" charset="0"/>
              </a:rPr>
              <a:t>consumurilor de resurse </a:t>
            </a:r>
            <a:r>
              <a:rPr lang="ro-RO" smtClean="0">
                <a:solidFill>
                  <a:schemeClr val="tx1"/>
                </a:solidFill>
                <a:latin typeface="Arial" pitchFamily="34" charset="0"/>
                <a:cs typeface="Arial" pitchFamily="34" charset="0"/>
              </a:rPr>
              <a:t>necesare la un anumit nivel (atelier, secție, întreprindere) pentru realizarea unui </a:t>
            </a:r>
            <a:r>
              <a:rPr lang="ro-RO" b="1" i="1" smtClean="0">
                <a:solidFill>
                  <a:srgbClr val="0070C0"/>
                </a:solidFill>
                <a:latin typeface="Arial" pitchFamily="34" charset="0"/>
                <a:cs typeface="Arial" pitchFamily="34" charset="0"/>
              </a:rPr>
              <a:t>produs</a:t>
            </a:r>
            <a:r>
              <a:rPr lang="ro-RO" smtClean="0">
                <a:solidFill>
                  <a:schemeClr val="tx1"/>
                </a:solidFill>
                <a:latin typeface="Arial" pitchFamily="34" charset="0"/>
                <a:cs typeface="Arial" pitchFamily="34" charset="0"/>
              </a:rPr>
              <a:t> sau a unei </a:t>
            </a:r>
            <a:r>
              <a:rPr lang="ro-RO" b="1" i="1" smtClean="0">
                <a:solidFill>
                  <a:srgbClr val="0070C0"/>
                </a:solidFill>
                <a:latin typeface="Arial" pitchFamily="34" charset="0"/>
                <a:cs typeface="Arial" pitchFamily="34" charset="0"/>
              </a:rPr>
              <a:t>activități</a:t>
            </a:r>
          </a:p>
        </p:txBody>
      </p:sp>
      <p:sp>
        <p:nvSpPr>
          <p:cNvPr id="6" name="Rectangle 5"/>
          <p:cNvSpPr/>
          <p:nvPr/>
        </p:nvSpPr>
        <p:spPr>
          <a:xfrm>
            <a:off x="228600" y="26670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7" name="Rectangle 6"/>
          <p:cNvSpPr/>
          <p:nvPr/>
        </p:nvSpPr>
        <p:spPr>
          <a:xfrm>
            <a:off x="914400" y="2819400"/>
            <a:ext cx="7620000" cy="5334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Pentru a facilita raționamentul de </a:t>
            </a:r>
            <a:r>
              <a:rPr lang="ro-RO" b="1" i="1" smtClean="0">
                <a:solidFill>
                  <a:srgbClr val="C00000"/>
                </a:solidFill>
                <a:latin typeface="Arial" pitchFamily="34" charset="0"/>
                <a:cs typeface="Arial" pitchFamily="34" charset="0"/>
              </a:rPr>
              <a:t>dimensionare economică </a:t>
            </a:r>
            <a:r>
              <a:rPr lang="ro-RO" smtClean="0">
                <a:solidFill>
                  <a:schemeClr val="tx1"/>
                </a:solidFill>
                <a:latin typeface="Arial" pitchFamily="34" charset="0"/>
                <a:cs typeface="Arial" pitchFamily="34" charset="0"/>
              </a:rPr>
              <a:t>a </a:t>
            </a:r>
            <a:r>
              <a:rPr lang="ro-RO" b="1" i="1" smtClean="0">
                <a:solidFill>
                  <a:srgbClr val="0070C0"/>
                </a:solidFill>
                <a:latin typeface="Arial" pitchFamily="34" charset="0"/>
                <a:cs typeface="Arial" pitchFamily="34" charset="0"/>
              </a:rPr>
              <a:t>funcțiilor</a:t>
            </a:r>
            <a:r>
              <a:rPr lang="ro-RO" smtClean="0">
                <a:solidFill>
                  <a:schemeClr val="tx1"/>
                </a:solidFill>
                <a:latin typeface="Arial" pitchFamily="34" charset="0"/>
                <a:cs typeface="Arial" pitchFamily="34" charset="0"/>
              </a:rPr>
              <a:t> sunt necesare următoarele precizări:</a:t>
            </a:r>
          </a:p>
        </p:txBody>
      </p:sp>
      <p:sp>
        <p:nvSpPr>
          <p:cNvPr id="9" name="Rectangle 8"/>
          <p:cNvSpPr/>
          <p:nvPr/>
        </p:nvSpPr>
        <p:spPr>
          <a:xfrm>
            <a:off x="533400" y="3657600"/>
            <a:ext cx="7848600" cy="646331"/>
          </a:xfrm>
          <a:prstGeom prst="rect">
            <a:avLst/>
          </a:prstGeom>
          <a:solidFill>
            <a:schemeClr val="accent6">
              <a:lumMod val="40000"/>
              <a:lumOff val="60000"/>
            </a:schemeClr>
          </a:solidFill>
          <a:ln>
            <a:solidFill>
              <a:schemeClr val="accent1">
                <a:shade val="50000"/>
              </a:schemeClr>
            </a:solidFill>
          </a:ln>
        </p:spPr>
        <p:txBody>
          <a:bodyPr wrap="square">
            <a:spAutoFit/>
          </a:bodyPr>
          <a:lstStyle/>
          <a:p>
            <a:pPr algn="just"/>
            <a:r>
              <a:rPr lang="ro-RO" b="1" i="1" smtClean="0">
                <a:solidFill>
                  <a:srgbClr val="0070C0"/>
                </a:solidFill>
                <a:latin typeface="Arial" pitchFamily="34" charset="0"/>
                <a:cs typeface="Arial" pitchFamily="34" charset="0"/>
              </a:rPr>
              <a:t>1. După modul în care un </a:t>
            </a:r>
            <a:r>
              <a:rPr lang="ro-RO" b="1" i="1" smtClean="0">
                <a:solidFill>
                  <a:srgbClr val="FF0000"/>
                </a:solidFill>
                <a:latin typeface="Arial" pitchFamily="34" charset="0"/>
                <a:cs typeface="Arial" pitchFamily="34" charset="0"/>
              </a:rPr>
              <a:t>reper</a:t>
            </a:r>
            <a:r>
              <a:rPr lang="ro-RO" b="1" i="1" smtClean="0">
                <a:solidFill>
                  <a:srgbClr val="0070C0"/>
                </a:solidFill>
                <a:latin typeface="Arial" pitchFamily="34" charset="0"/>
                <a:cs typeface="Arial" pitchFamily="34" charset="0"/>
              </a:rPr>
              <a:t>, o </a:t>
            </a:r>
            <a:r>
              <a:rPr lang="ro-RO" b="1" i="1" smtClean="0">
                <a:solidFill>
                  <a:srgbClr val="FF0000"/>
                </a:solidFill>
                <a:latin typeface="Arial" pitchFamily="34" charset="0"/>
                <a:cs typeface="Arial" pitchFamily="34" charset="0"/>
              </a:rPr>
              <a:t>operație</a:t>
            </a:r>
            <a:r>
              <a:rPr lang="ro-RO" b="1" i="1" smtClean="0">
                <a:solidFill>
                  <a:srgbClr val="0070C0"/>
                </a:solidFill>
                <a:latin typeface="Arial" pitchFamily="34" charset="0"/>
                <a:cs typeface="Arial" pitchFamily="34" charset="0"/>
              </a:rPr>
              <a:t> sau, în general, un </a:t>
            </a:r>
            <a:r>
              <a:rPr lang="ro-RO" b="1" i="1" smtClean="0">
                <a:solidFill>
                  <a:srgbClr val="FF0000"/>
                </a:solidFill>
                <a:latin typeface="Arial" pitchFamily="34" charset="0"/>
                <a:cs typeface="Arial" pitchFamily="34" charset="0"/>
              </a:rPr>
              <a:t>element de cost</a:t>
            </a:r>
            <a:r>
              <a:rPr lang="ro-RO" b="1" i="1" smtClean="0">
                <a:solidFill>
                  <a:srgbClr val="0070C0"/>
                </a:solidFill>
                <a:latin typeface="Arial" pitchFamily="34" charset="0"/>
                <a:cs typeface="Arial" pitchFamily="34" charset="0"/>
              </a:rPr>
              <a:t> participă la realizarea funcțiilor, există:</a:t>
            </a:r>
          </a:p>
        </p:txBody>
      </p:sp>
      <p:sp>
        <p:nvSpPr>
          <p:cNvPr id="10" name="Rectangle 9"/>
          <p:cNvSpPr/>
          <p:nvPr/>
        </p:nvSpPr>
        <p:spPr>
          <a:xfrm>
            <a:off x="1371600" y="4648200"/>
            <a:ext cx="6400800" cy="646331"/>
          </a:xfrm>
          <a:prstGeom prst="rect">
            <a:avLst/>
          </a:prstGeom>
          <a:solidFill>
            <a:srgbClr val="FFFF99"/>
          </a:solidFill>
          <a:ln>
            <a:solidFill>
              <a:schemeClr val="accent1">
                <a:shade val="50000"/>
              </a:schemeClr>
            </a:solidFill>
          </a:ln>
        </p:spPr>
        <p:txBody>
          <a:bodyPr wrap="square">
            <a:spAutoFit/>
          </a:bodyPr>
          <a:lstStyle/>
          <a:p>
            <a:pPr algn="just"/>
            <a:r>
              <a:rPr lang="ro-RO" b="1" i="1" smtClean="0">
                <a:solidFill>
                  <a:schemeClr val="accent6">
                    <a:lumMod val="50000"/>
                  </a:schemeClr>
                </a:solidFill>
                <a:latin typeface="Arial" pitchFamily="34" charset="0"/>
                <a:cs typeface="Arial" pitchFamily="34" charset="0"/>
              </a:rPr>
              <a:t>a. </a:t>
            </a:r>
            <a:r>
              <a:rPr lang="ro-RO" b="1" i="1" smtClean="0">
                <a:solidFill>
                  <a:srgbClr val="FF0000"/>
                </a:solidFill>
                <a:latin typeface="Arial" pitchFamily="34" charset="0"/>
                <a:cs typeface="Arial" pitchFamily="34" charset="0"/>
              </a:rPr>
              <a:t>Repere (operații, elemente de cost) </a:t>
            </a:r>
            <a:r>
              <a:rPr lang="ro-RO" b="1" i="1" smtClean="0">
                <a:solidFill>
                  <a:schemeClr val="accent6">
                    <a:lumMod val="50000"/>
                  </a:schemeClr>
                </a:solidFill>
                <a:latin typeface="Arial" pitchFamily="34" charset="0"/>
                <a:cs typeface="Arial" pitchFamily="34" charset="0"/>
              </a:rPr>
              <a:t>care determină mai multe </a:t>
            </a:r>
            <a:r>
              <a:rPr lang="ro-RO" b="1" i="1" smtClean="0">
                <a:solidFill>
                  <a:srgbClr val="0070C0"/>
                </a:solidFill>
                <a:latin typeface="Arial" pitchFamily="34" charset="0"/>
                <a:cs typeface="Arial" pitchFamily="34" charset="0"/>
              </a:rPr>
              <a:t>funcții</a:t>
            </a:r>
            <a:r>
              <a:rPr lang="ro-RO" b="1" i="1" smtClean="0">
                <a:solidFill>
                  <a:schemeClr val="accent6">
                    <a:lumMod val="50000"/>
                  </a:schemeClr>
                </a:solidFill>
                <a:latin typeface="Arial" pitchFamily="34" charset="0"/>
                <a:cs typeface="Arial" pitchFamily="34" charset="0"/>
              </a:rPr>
              <a:t>, în proporții cunoscute în mod riguros</a:t>
            </a:r>
          </a:p>
        </p:txBody>
      </p:sp>
      <p:sp>
        <p:nvSpPr>
          <p:cNvPr id="14" name="Rectangle 13"/>
          <p:cNvSpPr/>
          <p:nvPr/>
        </p:nvSpPr>
        <p:spPr>
          <a:xfrm>
            <a:off x="2133600" y="5715000"/>
            <a:ext cx="5867400" cy="461665"/>
          </a:xfrm>
          <a:prstGeom prst="rect">
            <a:avLst/>
          </a:prstGeom>
          <a:noFill/>
        </p:spPr>
        <p:txBody>
          <a:bodyPr wrap="square">
            <a:spAutoFit/>
          </a:bodyPr>
          <a:lstStyle/>
          <a:p>
            <a:pPr algn="just"/>
            <a:r>
              <a:rPr lang="ro-RO" smtClean="0">
                <a:latin typeface="Arial" pitchFamily="34" charset="0"/>
                <a:cs typeface="Arial" pitchFamily="34" charset="0"/>
              </a:rPr>
              <a:t>În acest caz:   </a:t>
            </a:r>
            <a:r>
              <a:rPr lang="ro-RO" sz="2400" smtClean="0">
                <a:latin typeface="Arial" pitchFamily="34" charset="0"/>
                <a:cs typeface="Arial" pitchFamily="34" charset="0"/>
              </a:rPr>
              <a:t>a</a:t>
            </a:r>
            <a:r>
              <a:rPr lang="ro-RO" sz="2400" baseline="-25000" smtClean="0">
                <a:latin typeface="Arial" pitchFamily="34" charset="0"/>
                <a:cs typeface="Arial" pitchFamily="34" charset="0"/>
              </a:rPr>
              <a:t>ij</a:t>
            </a:r>
            <a:r>
              <a:rPr lang="ro-RO" sz="2400" smtClean="0">
                <a:latin typeface="Arial" pitchFamily="34" charset="0"/>
                <a:cs typeface="Arial" pitchFamily="34" charset="0"/>
              </a:rPr>
              <a:t> = 1 </a:t>
            </a:r>
            <a:r>
              <a:rPr lang="ro-RO" smtClean="0">
                <a:latin typeface="Arial" pitchFamily="34" charset="0"/>
                <a:cs typeface="Arial" pitchFamily="34" charset="0"/>
              </a:rPr>
              <a:t>;  </a:t>
            </a:r>
            <a:r>
              <a:rPr lang="ro-RO" sz="2400" smtClean="0">
                <a:latin typeface="Arial" pitchFamily="34" charset="0"/>
                <a:cs typeface="Arial" pitchFamily="34" charset="0"/>
              </a:rPr>
              <a:t>g</a:t>
            </a:r>
            <a:r>
              <a:rPr lang="ro-RO" sz="2400" baseline="-25000" smtClean="0">
                <a:latin typeface="Arial" pitchFamily="34" charset="0"/>
                <a:cs typeface="Arial" pitchFamily="34" charset="0"/>
              </a:rPr>
              <a:t>ij </a:t>
            </a:r>
            <a:r>
              <a:rPr lang="ro-RO" smtClean="0">
                <a:latin typeface="Arial" pitchFamily="34" charset="0"/>
                <a:cs typeface="Arial" pitchFamily="34" charset="0"/>
              </a:rPr>
              <a:t>;  </a:t>
            </a:r>
            <a:r>
              <a:rPr lang="ro-RO" sz="2400" smtClean="0">
                <a:latin typeface="Arial" pitchFamily="34" charset="0"/>
                <a:cs typeface="Arial" pitchFamily="34" charset="0"/>
              </a:rPr>
              <a:t>c</a:t>
            </a:r>
            <a:r>
              <a:rPr lang="ro-RO" sz="2400" baseline="-25000" smtClean="0">
                <a:latin typeface="Arial" pitchFamily="34" charset="0"/>
                <a:cs typeface="Arial" pitchFamily="34" charset="0"/>
              </a:rPr>
              <a:t>ij</a:t>
            </a:r>
            <a:r>
              <a:rPr lang="ro-RO" sz="2400" smtClean="0">
                <a:latin typeface="Arial" pitchFamily="34" charset="0"/>
                <a:cs typeface="Arial" pitchFamily="34" charset="0"/>
              </a:rPr>
              <a:t> = c</a:t>
            </a:r>
            <a:r>
              <a:rPr lang="ro-RO" sz="2400" baseline="-25000" smtClean="0">
                <a:latin typeface="Arial" pitchFamily="34" charset="0"/>
                <a:cs typeface="Arial" pitchFamily="34" charset="0"/>
              </a:rPr>
              <a:t>i</a:t>
            </a:r>
          </a:p>
        </p:txBody>
      </p:sp>
      <p:cxnSp>
        <p:nvCxnSpPr>
          <p:cNvPr id="16" name="Shape 15"/>
          <p:cNvCxnSpPr>
            <a:stCxn id="14" idx="1"/>
            <a:endCxn id="10" idx="1"/>
          </p:cNvCxnSpPr>
          <p:nvPr/>
        </p:nvCxnSpPr>
        <p:spPr>
          <a:xfrm rot="10800000">
            <a:off x="1371600" y="4971367"/>
            <a:ext cx="762000" cy="974467"/>
          </a:xfrm>
          <a:prstGeom prst="bentConnector3">
            <a:avLst>
              <a:gd name="adj1" fmla="val 130000"/>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108</a:t>
            </a:fld>
            <a:endParaRPr lang="en-US"/>
          </a:p>
        </p:txBody>
      </p:sp>
      <p:sp>
        <p:nvSpPr>
          <p:cNvPr id="3" name="Rectangle 2"/>
          <p:cNvSpPr/>
          <p:nvPr/>
        </p:nvSpPr>
        <p:spPr>
          <a:xfrm>
            <a:off x="1295400" y="990600"/>
            <a:ext cx="6400800" cy="923330"/>
          </a:xfrm>
          <a:prstGeom prst="rect">
            <a:avLst/>
          </a:prstGeom>
          <a:solidFill>
            <a:srgbClr val="FFFF99"/>
          </a:solidFill>
          <a:ln>
            <a:solidFill>
              <a:schemeClr val="accent1">
                <a:shade val="50000"/>
              </a:schemeClr>
            </a:solidFill>
          </a:ln>
        </p:spPr>
        <p:txBody>
          <a:bodyPr wrap="square">
            <a:spAutoFit/>
          </a:bodyPr>
          <a:lstStyle/>
          <a:p>
            <a:pPr algn="just"/>
            <a:r>
              <a:rPr lang="ro-RO" b="1" i="1" smtClean="0">
                <a:solidFill>
                  <a:schemeClr val="accent6">
                    <a:lumMod val="50000"/>
                  </a:schemeClr>
                </a:solidFill>
                <a:latin typeface="Arial" pitchFamily="34" charset="0"/>
                <a:cs typeface="Arial" pitchFamily="34" charset="0"/>
              </a:rPr>
              <a:t>b. </a:t>
            </a:r>
            <a:r>
              <a:rPr lang="ro-RO" b="1" i="1" smtClean="0">
                <a:solidFill>
                  <a:srgbClr val="FF0000"/>
                </a:solidFill>
                <a:latin typeface="Arial" pitchFamily="34" charset="0"/>
                <a:cs typeface="Arial" pitchFamily="34" charset="0"/>
              </a:rPr>
              <a:t>Repere (operații, elemente de cost) </a:t>
            </a:r>
            <a:r>
              <a:rPr lang="ro-RO" b="1" i="1" smtClean="0">
                <a:solidFill>
                  <a:schemeClr val="accent6">
                    <a:lumMod val="50000"/>
                  </a:schemeClr>
                </a:solidFill>
                <a:latin typeface="Arial" pitchFamily="34" charset="0"/>
                <a:cs typeface="Arial" pitchFamily="34" charset="0"/>
              </a:rPr>
              <a:t>care determină mai multe </a:t>
            </a:r>
            <a:r>
              <a:rPr lang="ro-RO" b="1" i="1" smtClean="0">
                <a:solidFill>
                  <a:srgbClr val="0070C0"/>
                </a:solidFill>
                <a:latin typeface="Arial" pitchFamily="34" charset="0"/>
                <a:cs typeface="Arial" pitchFamily="34" charset="0"/>
              </a:rPr>
              <a:t>funcții</a:t>
            </a:r>
            <a:r>
              <a:rPr lang="ro-RO" b="1" i="1" smtClean="0">
                <a:solidFill>
                  <a:schemeClr val="accent6">
                    <a:lumMod val="50000"/>
                  </a:schemeClr>
                </a:solidFill>
                <a:latin typeface="Arial" pitchFamily="34" charset="0"/>
                <a:cs typeface="Arial" pitchFamily="34" charset="0"/>
              </a:rPr>
              <a:t>, în proporții greu de determinat pe baza unor principii fizice obiective, riguroase </a:t>
            </a:r>
          </a:p>
        </p:txBody>
      </p:sp>
      <p:sp>
        <p:nvSpPr>
          <p:cNvPr id="4" name="Rectangle 3"/>
          <p:cNvSpPr/>
          <p:nvPr/>
        </p:nvSpPr>
        <p:spPr>
          <a:xfrm>
            <a:off x="2362200" y="4876800"/>
            <a:ext cx="5486400" cy="1200329"/>
          </a:xfrm>
          <a:prstGeom prst="rect">
            <a:avLst/>
          </a:prstGeom>
          <a:noFill/>
        </p:spPr>
        <p:txBody>
          <a:bodyPr wrap="square">
            <a:spAutoFit/>
          </a:bodyPr>
          <a:lstStyle/>
          <a:p>
            <a:pPr algn="just"/>
            <a:r>
              <a:rPr lang="ro-RO" smtClean="0">
                <a:latin typeface="Arial" pitchFamily="34" charset="0"/>
                <a:cs typeface="Arial" pitchFamily="34" charset="0"/>
              </a:rPr>
              <a:t>În acest caz sunt necesare </a:t>
            </a:r>
            <a:r>
              <a:rPr lang="ro-RO" b="1" i="1" smtClean="0">
                <a:solidFill>
                  <a:srgbClr val="00B050"/>
                </a:solidFill>
                <a:latin typeface="Arial" pitchFamily="34" charset="0"/>
                <a:cs typeface="Arial" pitchFamily="34" charset="0"/>
              </a:rPr>
              <a:t>tehnici de colectare a ideilor</a:t>
            </a:r>
            <a:r>
              <a:rPr lang="ro-RO" smtClean="0">
                <a:latin typeface="Arial" pitchFamily="34" charset="0"/>
                <a:cs typeface="Arial" pitchFamily="34" charset="0"/>
              </a:rPr>
              <a:t>, </a:t>
            </a:r>
            <a:r>
              <a:rPr lang="ro-RO" b="1" i="1" smtClean="0">
                <a:solidFill>
                  <a:srgbClr val="00B050"/>
                </a:solidFill>
                <a:latin typeface="Arial" pitchFamily="34" charset="0"/>
                <a:cs typeface="Arial" pitchFamily="34" charset="0"/>
              </a:rPr>
              <a:t>metode de creativitate </a:t>
            </a:r>
            <a:r>
              <a:rPr lang="ro-RO" smtClean="0">
                <a:latin typeface="Arial" pitchFamily="34" charset="0"/>
                <a:cs typeface="Arial" pitchFamily="34" charset="0"/>
              </a:rPr>
              <a:t>(de ex: </a:t>
            </a:r>
            <a:r>
              <a:rPr lang="ro-RO" b="1" i="1" smtClean="0">
                <a:solidFill>
                  <a:srgbClr val="00B050"/>
                </a:solidFill>
                <a:latin typeface="Arial" pitchFamily="34" charset="0"/>
                <a:cs typeface="Arial" pitchFamily="34" charset="0"/>
              </a:rPr>
              <a:t>brainstorming</a:t>
            </a:r>
            <a:r>
              <a:rPr lang="ro-RO" smtClean="0">
                <a:latin typeface="Arial" pitchFamily="34" charset="0"/>
                <a:cs typeface="Arial" pitchFamily="34" charset="0"/>
              </a:rPr>
              <a:t>) și/sau </a:t>
            </a:r>
            <a:r>
              <a:rPr lang="ro-RO" b="1" i="1" smtClean="0">
                <a:solidFill>
                  <a:schemeClr val="accent2">
                    <a:lumMod val="75000"/>
                  </a:schemeClr>
                </a:solidFill>
                <a:latin typeface="Arial" pitchFamily="34" charset="0"/>
                <a:cs typeface="Arial" pitchFamily="34" charset="0"/>
              </a:rPr>
              <a:t>investigații statistice </a:t>
            </a:r>
            <a:r>
              <a:rPr lang="ro-RO" smtClean="0">
                <a:latin typeface="Arial" pitchFamily="34" charset="0"/>
                <a:cs typeface="Arial" pitchFamily="34" charset="0"/>
              </a:rPr>
              <a:t>în rândul specialiștilor</a:t>
            </a:r>
          </a:p>
        </p:txBody>
      </p:sp>
      <p:cxnSp>
        <p:nvCxnSpPr>
          <p:cNvPr id="6" name="Elbow Connector 5"/>
          <p:cNvCxnSpPr>
            <a:stCxn id="4" idx="1"/>
            <a:endCxn id="9" idx="1"/>
          </p:cNvCxnSpPr>
          <p:nvPr/>
        </p:nvCxnSpPr>
        <p:spPr>
          <a:xfrm rot="10800000">
            <a:off x="1219200" y="4119265"/>
            <a:ext cx="1143000" cy="1357700"/>
          </a:xfrm>
          <a:prstGeom prst="bentConnector3">
            <a:avLst>
              <a:gd name="adj1" fmla="val 120000"/>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219200" y="3657600"/>
            <a:ext cx="6400800" cy="923330"/>
          </a:xfrm>
          <a:prstGeom prst="rect">
            <a:avLst/>
          </a:prstGeom>
          <a:solidFill>
            <a:srgbClr val="FFFF99"/>
          </a:solidFill>
          <a:ln>
            <a:solidFill>
              <a:schemeClr val="accent1">
                <a:shade val="50000"/>
              </a:schemeClr>
            </a:solidFill>
          </a:ln>
        </p:spPr>
        <p:txBody>
          <a:bodyPr wrap="square">
            <a:spAutoFit/>
          </a:bodyPr>
          <a:lstStyle/>
          <a:p>
            <a:pPr algn="just"/>
            <a:r>
              <a:rPr lang="en-US" b="1" i="1" smtClean="0">
                <a:solidFill>
                  <a:schemeClr val="accent6">
                    <a:lumMod val="50000"/>
                  </a:schemeClr>
                </a:solidFill>
                <a:latin typeface="Arial" pitchFamily="34" charset="0"/>
                <a:cs typeface="Arial" pitchFamily="34" charset="0"/>
              </a:rPr>
              <a:t>c</a:t>
            </a:r>
            <a:r>
              <a:rPr lang="ro-RO" b="1" i="1" smtClean="0">
                <a:solidFill>
                  <a:schemeClr val="accent6">
                    <a:lumMod val="50000"/>
                  </a:schemeClr>
                </a:solidFill>
                <a:latin typeface="Arial" pitchFamily="34" charset="0"/>
                <a:cs typeface="Arial" pitchFamily="34" charset="0"/>
              </a:rPr>
              <a:t>. </a:t>
            </a:r>
            <a:r>
              <a:rPr lang="ro-RO" b="1" i="1" smtClean="0">
                <a:solidFill>
                  <a:srgbClr val="FF0000"/>
                </a:solidFill>
                <a:latin typeface="Arial" pitchFamily="34" charset="0"/>
                <a:cs typeface="Arial" pitchFamily="34" charset="0"/>
              </a:rPr>
              <a:t>Repere (operații, elemente de cost) </a:t>
            </a:r>
            <a:r>
              <a:rPr lang="ro-RO" b="1" i="1" smtClean="0">
                <a:solidFill>
                  <a:schemeClr val="accent6">
                    <a:lumMod val="50000"/>
                  </a:schemeClr>
                </a:solidFill>
                <a:latin typeface="Arial" pitchFamily="34" charset="0"/>
                <a:cs typeface="Arial" pitchFamily="34" charset="0"/>
              </a:rPr>
              <a:t>care determină mai multe </a:t>
            </a:r>
            <a:r>
              <a:rPr lang="ro-RO" b="1" i="1" smtClean="0">
                <a:solidFill>
                  <a:srgbClr val="0070C0"/>
                </a:solidFill>
                <a:latin typeface="Arial" pitchFamily="34" charset="0"/>
                <a:cs typeface="Arial" pitchFamily="34" charset="0"/>
              </a:rPr>
              <a:t>funcții</a:t>
            </a:r>
            <a:r>
              <a:rPr lang="ro-RO" b="1" i="1" smtClean="0">
                <a:solidFill>
                  <a:schemeClr val="accent6">
                    <a:lumMod val="50000"/>
                  </a:schemeClr>
                </a:solidFill>
                <a:latin typeface="Arial" pitchFamily="34" charset="0"/>
                <a:cs typeface="Arial" pitchFamily="34" charset="0"/>
              </a:rPr>
              <a:t>, în proporții greu de determinat pe baza unor principii fizice obiective, riguroase </a:t>
            </a:r>
          </a:p>
        </p:txBody>
      </p:sp>
      <p:sp>
        <p:nvSpPr>
          <p:cNvPr id="12" name="Rectangle 11"/>
          <p:cNvSpPr/>
          <p:nvPr/>
        </p:nvSpPr>
        <p:spPr>
          <a:xfrm>
            <a:off x="2057400" y="2286000"/>
            <a:ext cx="5867400" cy="646331"/>
          </a:xfrm>
          <a:prstGeom prst="rect">
            <a:avLst/>
          </a:prstGeom>
          <a:noFill/>
        </p:spPr>
        <p:txBody>
          <a:bodyPr wrap="square">
            <a:spAutoFit/>
          </a:bodyPr>
          <a:lstStyle/>
          <a:p>
            <a:pPr algn="just"/>
            <a:r>
              <a:rPr lang="ro-RO" smtClean="0">
                <a:latin typeface="Arial" pitchFamily="34" charset="0"/>
                <a:cs typeface="Arial" pitchFamily="34" charset="0"/>
              </a:rPr>
              <a:t>Pentru acestea, </a:t>
            </a:r>
            <a:r>
              <a:rPr lang="ro-RO" b="1" i="1" smtClean="0">
                <a:solidFill>
                  <a:srgbClr val="C00000"/>
                </a:solidFill>
                <a:latin typeface="Arial" pitchFamily="34" charset="0"/>
                <a:cs typeface="Arial" pitchFamily="34" charset="0"/>
              </a:rPr>
              <a:t>parametrii de dimensionare economică </a:t>
            </a:r>
            <a:r>
              <a:rPr lang="ro-RO" smtClean="0">
                <a:latin typeface="Arial" pitchFamily="34" charset="0"/>
                <a:cs typeface="Arial" pitchFamily="34" charset="0"/>
              </a:rPr>
              <a:t>sunt determinați</a:t>
            </a:r>
          </a:p>
        </p:txBody>
      </p:sp>
      <p:cxnSp>
        <p:nvCxnSpPr>
          <p:cNvPr id="13" name="Elbow Connector 12"/>
          <p:cNvCxnSpPr>
            <a:stCxn id="12" idx="1"/>
            <a:endCxn id="3" idx="1"/>
          </p:cNvCxnSpPr>
          <p:nvPr/>
        </p:nvCxnSpPr>
        <p:spPr>
          <a:xfrm rot="10800000">
            <a:off x="1295400" y="1452266"/>
            <a:ext cx="762000" cy="1156901"/>
          </a:xfrm>
          <a:prstGeom prst="bentConnector3">
            <a:avLst>
              <a:gd name="adj1" fmla="val 130000"/>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109</a:t>
            </a:fld>
            <a:endParaRPr lang="en-US"/>
          </a:p>
        </p:txBody>
      </p:sp>
      <p:sp>
        <p:nvSpPr>
          <p:cNvPr id="3" name="Rectangle 2"/>
          <p:cNvSpPr/>
          <p:nvPr/>
        </p:nvSpPr>
        <p:spPr>
          <a:xfrm>
            <a:off x="381000" y="381000"/>
            <a:ext cx="7848600" cy="646331"/>
          </a:xfrm>
          <a:prstGeom prst="rect">
            <a:avLst/>
          </a:prstGeom>
          <a:solidFill>
            <a:schemeClr val="accent6">
              <a:lumMod val="40000"/>
              <a:lumOff val="60000"/>
            </a:schemeClr>
          </a:solidFill>
          <a:ln>
            <a:solidFill>
              <a:schemeClr val="accent1">
                <a:shade val="50000"/>
              </a:schemeClr>
            </a:solidFill>
          </a:ln>
        </p:spPr>
        <p:txBody>
          <a:bodyPr wrap="square">
            <a:spAutoFit/>
          </a:bodyPr>
          <a:lstStyle/>
          <a:p>
            <a:pPr algn="just"/>
            <a:r>
              <a:rPr lang="ro-RO" b="1" i="1" smtClean="0">
                <a:solidFill>
                  <a:srgbClr val="0070C0"/>
                </a:solidFill>
                <a:latin typeface="Arial" pitchFamily="34" charset="0"/>
                <a:cs typeface="Arial" pitchFamily="34" charset="0"/>
              </a:rPr>
              <a:t>2. Pentru a diminua riscul unor interpretări eronate în </a:t>
            </a:r>
            <a:r>
              <a:rPr lang="ro-RO" b="1" i="1" smtClean="0">
                <a:solidFill>
                  <a:srgbClr val="C00000"/>
                </a:solidFill>
                <a:latin typeface="Arial" pitchFamily="34" charset="0"/>
                <a:cs typeface="Arial" pitchFamily="34" charset="0"/>
              </a:rPr>
              <a:t>dimensionarea economică </a:t>
            </a:r>
            <a:r>
              <a:rPr lang="ro-RO" b="1" i="1" smtClean="0">
                <a:solidFill>
                  <a:srgbClr val="0070C0"/>
                </a:solidFill>
                <a:latin typeface="Arial" pitchFamily="34" charset="0"/>
                <a:cs typeface="Arial" pitchFamily="34" charset="0"/>
              </a:rPr>
              <a:t>a funcțiilor, se recomandă următoarele reguli de analiză:</a:t>
            </a:r>
          </a:p>
        </p:txBody>
      </p:sp>
      <p:sp>
        <p:nvSpPr>
          <p:cNvPr id="4" name="Rectangle 3"/>
          <p:cNvSpPr/>
          <p:nvPr/>
        </p:nvSpPr>
        <p:spPr>
          <a:xfrm>
            <a:off x="1143000" y="1219200"/>
            <a:ext cx="7162800" cy="923330"/>
          </a:xfrm>
          <a:prstGeom prst="rect">
            <a:avLst/>
          </a:prstGeom>
          <a:solidFill>
            <a:srgbClr val="FFFF99"/>
          </a:solidFill>
          <a:ln>
            <a:solidFill>
              <a:schemeClr val="accent1">
                <a:shade val="50000"/>
              </a:schemeClr>
            </a:solidFill>
          </a:ln>
        </p:spPr>
        <p:txBody>
          <a:bodyPr wrap="square">
            <a:spAutoFit/>
          </a:bodyPr>
          <a:lstStyle/>
          <a:p>
            <a:pPr algn="just"/>
            <a:r>
              <a:rPr lang="ro-RO" b="1" i="1" smtClean="0">
                <a:solidFill>
                  <a:schemeClr val="accent6">
                    <a:lumMod val="50000"/>
                  </a:schemeClr>
                </a:solidFill>
                <a:latin typeface="Arial" pitchFamily="34" charset="0"/>
                <a:cs typeface="Arial" pitchFamily="34" charset="0"/>
              </a:rPr>
              <a:t>a. În tabelul de </a:t>
            </a:r>
            <a:r>
              <a:rPr lang="ro-RO" b="1" i="1" smtClean="0">
                <a:solidFill>
                  <a:srgbClr val="C00000"/>
                </a:solidFill>
                <a:latin typeface="Arial" pitchFamily="34" charset="0"/>
                <a:cs typeface="Arial" pitchFamily="34" charset="0"/>
              </a:rPr>
              <a:t>dimensionare economică </a:t>
            </a:r>
            <a:r>
              <a:rPr lang="ro-RO" b="1" i="1" smtClean="0">
                <a:solidFill>
                  <a:schemeClr val="accent6">
                    <a:lumMod val="50000"/>
                  </a:schemeClr>
                </a:solidFill>
                <a:latin typeface="Arial" pitchFamily="34" charset="0"/>
                <a:cs typeface="Arial" pitchFamily="34" charset="0"/>
              </a:rPr>
              <a:t>(matricea </a:t>
            </a:r>
            <a:r>
              <a:rPr lang="ro-RO" b="1" i="1" smtClean="0">
                <a:solidFill>
                  <a:srgbClr val="FF0000"/>
                </a:solidFill>
                <a:latin typeface="Arial" pitchFamily="34" charset="0"/>
                <a:cs typeface="Arial" pitchFamily="34" charset="0"/>
              </a:rPr>
              <a:t>repere </a:t>
            </a:r>
            <a:r>
              <a:rPr lang="ro-RO" b="1" i="1" smtClean="0">
                <a:solidFill>
                  <a:schemeClr val="accent6">
                    <a:lumMod val="50000"/>
                  </a:schemeClr>
                </a:solidFill>
                <a:latin typeface="Arial" pitchFamily="34" charset="0"/>
                <a:cs typeface="Arial" pitchFamily="34" charset="0"/>
              </a:rPr>
              <a:t>/ </a:t>
            </a:r>
            <a:r>
              <a:rPr lang="ro-RO" b="1" i="1" smtClean="0">
                <a:solidFill>
                  <a:srgbClr val="0070C0"/>
                </a:solidFill>
                <a:latin typeface="Arial" pitchFamily="34" charset="0"/>
                <a:cs typeface="Arial" pitchFamily="34" charset="0"/>
              </a:rPr>
              <a:t>funcții</a:t>
            </a:r>
            <a:r>
              <a:rPr lang="ro-RO" b="1" i="1" smtClean="0">
                <a:solidFill>
                  <a:schemeClr val="accent6">
                    <a:lumMod val="50000"/>
                  </a:schemeClr>
                </a:solidFill>
                <a:latin typeface="Arial" pitchFamily="34" charset="0"/>
                <a:cs typeface="Arial" pitchFamily="34" charset="0"/>
              </a:rPr>
              <a:t>)se va efectua analiza atât dinspre </a:t>
            </a:r>
            <a:r>
              <a:rPr lang="ro-RO" b="1" i="1" smtClean="0">
                <a:solidFill>
                  <a:srgbClr val="FF0000"/>
                </a:solidFill>
                <a:latin typeface="Arial" pitchFamily="34" charset="0"/>
                <a:cs typeface="Arial" pitchFamily="34" charset="0"/>
              </a:rPr>
              <a:t>repere</a:t>
            </a:r>
            <a:r>
              <a:rPr lang="ro-RO" b="1" i="1" smtClean="0">
                <a:solidFill>
                  <a:schemeClr val="accent6">
                    <a:lumMod val="50000"/>
                  </a:schemeClr>
                </a:solidFill>
                <a:latin typeface="Arial" pitchFamily="34" charset="0"/>
                <a:cs typeface="Arial" pitchFamily="34" charset="0"/>
              </a:rPr>
              <a:t> spre </a:t>
            </a:r>
            <a:r>
              <a:rPr lang="ro-RO" b="1" i="1" smtClean="0">
                <a:solidFill>
                  <a:srgbClr val="0070C0"/>
                </a:solidFill>
                <a:latin typeface="Arial" pitchFamily="34" charset="0"/>
                <a:cs typeface="Arial" pitchFamily="34" charset="0"/>
              </a:rPr>
              <a:t>funcții</a:t>
            </a:r>
            <a:r>
              <a:rPr lang="ro-RO" b="1" i="1" smtClean="0">
                <a:solidFill>
                  <a:schemeClr val="accent6">
                    <a:lumMod val="50000"/>
                  </a:schemeClr>
                </a:solidFill>
                <a:latin typeface="Arial" pitchFamily="34" charset="0"/>
                <a:cs typeface="Arial" pitchFamily="34" charset="0"/>
              </a:rPr>
              <a:t> cât și invers.</a:t>
            </a:r>
          </a:p>
        </p:txBody>
      </p:sp>
      <p:sp>
        <p:nvSpPr>
          <p:cNvPr id="5" name="Rectangle 4"/>
          <p:cNvSpPr/>
          <p:nvPr/>
        </p:nvSpPr>
        <p:spPr>
          <a:xfrm>
            <a:off x="1143000" y="2438400"/>
            <a:ext cx="7162800" cy="923330"/>
          </a:xfrm>
          <a:prstGeom prst="rect">
            <a:avLst/>
          </a:prstGeom>
          <a:solidFill>
            <a:srgbClr val="FFFF99"/>
          </a:solidFill>
          <a:ln>
            <a:solidFill>
              <a:schemeClr val="accent1">
                <a:shade val="50000"/>
              </a:schemeClr>
            </a:solidFill>
          </a:ln>
        </p:spPr>
        <p:txBody>
          <a:bodyPr wrap="square">
            <a:spAutoFit/>
          </a:bodyPr>
          <a:lstStyle/>
          <a:p>
            <a:pPr algn="just"/>
            <a:r>
              <a:rPr lang="ro-RO" b="1" i="1" smtClean="0">
                <a:solidFill>
                  <a:schemeClr val="accent6">
                    <a:lumMod val="50000"/>
                  </a:schemeClr>
                </a:solidFill>
                <a:latin typeface="Arial" pitchFamily="34" charset="0"/>
                <a:cs typeface="Arial" pitchFamily="34" charset="0"/>
              </a:rPr>
              <a:t>b. Pentru a fi convinși că un </a:t>
            </a:r>
            <a:r>
              <a:rPr lang="ro-RO" b="1" i="1" smtClean="0">
                <a:solidFill>
                  <a:srgbClr val="FF0000"/>
                </a:solidFill>
                <a:latin typeface="Arial" pitchFamily="34" charset="0"/>
                <a:cs typeface="Arial" pitchFamily="34" charset="0"/>
              </a:rPr>
              <a:t>element de cost </a:t>
            </a:r>
            <a:r>
              <a:rPr lang="ro-RO" b="1" i="1" smtClean="0">
                <a:solidFill>
                  <a:schemeClr val="accent6">
                    <a:lumMod val="50000"/>
                  </a:schemeClr>
                </a:solidFill>
                <a:latin typeface="Arial" pitchFamily="34" charset="0"/>
                <a:cs typeface="Arial" pitchFamily="34" charset="0"/>
              </a:rPr>
              <a:t>contribuie la </a:t>
            </a:r>
            <a:r>
              <a:rPr lang="ro-RO" b="1" i="1" smtClean="0">
                <a:solidFill>
                  <a:srgbClr val="0070C0"/>
                </a:solidFill>
                <a:latin typeface="Arial" pitchFamily="34" charset="0"/>
                <a:cs typeface="Arial" pitchFamily="34" charset="0"/>
              </a:rPr>
              <a:t>realizarea unei funcții</a:t>
            </a:r>
            <a:r>
              <a:rPr lang="ro-RO" b="1" i="1" smtClean="0">
                <a:solidFill>
                  <a:schemeClr val="accent6">
                    <a:lumMod val="50000"/>
                  </a:schemeClr>
                </a:solidFill>
                <a:latin typeface="Arial" pitchFamily="34" charset="0"/>
                <a:cs typeface="Arial" pitchFamily="34" charset="0"/>
              </a:rPr>
              <a:t>, este utilă </a:t>
            </a:r>
            <a:r>
              <a:rPr lang="ro-RO" b="1" i="1" smtClean="0">
                <a:solidFill>
                  <a:schemeClr val="accent5">
                    <a:lumMod val="50000"/>
                  </a:schemeClr>
                </a:solidFill>
                <a:latin typeface="Arial" pitchFamily="34" charset="0"/>
                <a:cs typeface="Arial" pitchFamily="34" charset="0"/>
              </a:rPr>
              <a:t>modificarea</a:t>
            </a:r>
            <a:r>
              <a:rPr lang="ro-RO" b="1" i="1" smtClean="0">
                <a:solidFill>
                  <a:schemeClr val="accent6">
                    <a:lumMod val="50000"/>
                  </a:schemeClr>
                </a:solidFill>
                <a:latin typeface="Arial" pitchFamily="34" charset="0"/>
                <a:cs typeface="Arial" pitchFamily="34" charset="0"/>
              </a:rPr>
              <a:t> acestuia în sensul </a:t>
            </a:r>
            <a:r>
              <a:rPr lang="ro-RO" b="1" i="1" smtClean="0">
                <a:solidFill>
                  <a:srgbClr val="C00000"/>
                </a:solidFill>
                <a:latin typeface="Arial" pitchFamily="34" charset="0"/>
                <a:cs typeface="Arial" pitchFamily="34" charset="0"/>
              </a:rPr>
              <a:t>creșterii, micșorării sau eliminării</a:t>
            </a:r>
          </a:p>
        </p:txBody>
      </p:sp>
      <p:sp>
        <p:nvSpPr>
          <p:cNvPr id="6" name="Rectangle 5"/>
          <p:cNvSpPr/>
          <p:nvPr/>
        </p:nvSpPr>
        <p:spPr>
          <a:xfrm>
            <a:off x="2057400" y="3581400"/>
            <a:ext cx="6324600" cy="646331"/>
          </a:xfrm>
          <a:prstGeom prst="rect">
            <a:avLst/>
          </a:prstGeom>
          <a:noFill/>
        </p:spPr>
        <p:txBody>
          <a:bodyPr wrap="square">
            <a:spAutoFit/>
          </a:bodyPr>
          <a:lstStyle/>
          <a:p>
            <a:pPr algn="just"/>
            <a:r>
              <a:rPr lang="ro-RO" smtClean="0">
                <a:latin typeface="Arial" pitchFamily="34" charset="0"/>
                <a:cs typeface="Arial" pitchFamily="34" charset="0"/>
              </a:rPr>
              <a:t>Dacă </a:t>
            </a:r>
            <a:r>
              <a:rPr lang="ro-RO" b="1" i="1" smtClean="0">
                <a:solidFill>
                  <a:srgbClr val="0070C0"/>
                </a:solidFill>
                <a:latin typeface="Arial" pitchFamily="34" charset="0"/>
                <a:cs typeface="Arial" pitchFamily="34" charset="0"/>
              </a:rPr>
              <a:t>funcția</a:t>
            </a:r>
            <a:r>
              <a:rPr lang="ro-RO" smtClean="0">
                <a:latin typeface="Arial" pitchFamily="34" charset="0"/>
                <a:cs typeface="Arial" pitchFamily="34" charset="0"/>
              </a:rPr>
              <a:t> își modifică </a:t>
            </a:r>
            <a:r>
              <a:rPr lang="ro-RO" b="1" i="1" smtClean="0">
                <a:solidFill>
                  <a:schemeClr val="accent5">
                    <a:lumMod val="50000"/>
                  </a:schemeClr>
                </a:solidFill>
                <a:latin typeface="Arial" pitchFamily="34" charset="0"/>
                <a:cs typeface="Arial" pitchFamily="34" charset="0"/>
              </a:rPr>
              <a:t>utilitatea</a:t>
            </a:r>
            <a:r>
              <a:rPr lang="ro-RO" smtClean="0">
                <a:latin typeface="Arial" pitchFamily="34" charset="0"/>
                <a:cs typeface="Arial" pitchFamily="34" charset="0"/>
              </a:rPr>
              <a:t>, se poate conchide că există o </a:t>
            </a:r>
            <a:r>
              <a:rPr lang="ro-RO" b="1" i="1" smtClean="0">
                <a:solidFill>
                  <a:srgbClr val="C00000"/>
                </a:solidFill>
                <a:latin typeface="Arial" pitchFamily="34" charset="0"/>
                <a:cs typeface="Arial" pitchFamily="34" charset="0"/>
              </a:rPr>
              <a:t>legătură</a:t>
            </a:r>
            <a:r>
              <a:rPr lang="ro-RO" smtClean="0">
                <a:latin typeface="Arial" pitchFamily="34" charset="0"/>
                <a:cs typeface="Arial" pitchFamily="34" charset="0"/>
              </a:rPr>
              <a:t> între </a:t>
            </a:r>
            <a:r>
              <a:rPr lang="ro-RO" b="1" i="1" smtClean="0">
                <a:solidFill>
                  <a:srgbClr val="FF0000"/>
                </a:solidFill>
                <a:latin typeface="Arial" pitchFamily="34" charset="0"/>
                <a:cs typeface="Arial" pitchFamily="34" charset="0"/>
              </a:rPr>
              <a:t>element</a:t>
            </a:r>
            <a:r>
              <a:rPr lang="ro-RO" smtClean="0">
                <a:latin typeface="Arial" pitchFamily="34" charset="0"/>
                <a:cs typeface="Arial" pitchFamily="34" charset="0"/>
              </a:rPr>
              <a:t> și </a:t>
            </a:r>
            <a:r>
              <a:rPr lang="ro-RO" b="1" i="1" smtClean="0">
                <a:solidFill>
                  <a:schemeClr val="accent1">
                    <a:lumMod val="75000"/>
                  </a:schemeClr>
                </a:solidFill>
                <a:latin typeface="Arial" pitchFamily="34" charset="0"/>
                <a:cs typeface="Arial" pitchFamily="34" charset="0"/>
              </a:rPr>
              <a:t>funcție</a:t>
            </a:r>
          </a:p>
        </p:txBody>
      </p:sp>
      <p:cxnSp>
        <p:nvCxnSpPr>
          <p:cNvPr id="8" name="Elbow Connector 7"/>
          <p:cNvCxnSpPr>
            <a:stCxn id="6" idx="1"/>
            <a:endCxn id="5" idx="1"/>
          </p:cNvCxnSpPr>
          <p:nvPr/>
        </p:nvCxnSpPr>
        <p:spPr>
          <a:xfrm rot="10800000">
            <a:off x="1143000" y="2900066"/>
            <a:ext cx="914400" cy="1004501"/>
          </a:xfrm>
          <a:prstGeom prst="bentConnector3">
            <a:avLst>
              <a:gd name="adj1" fmla="val 125000"/>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43000" y="4419600"/>
            <a:ext cx="7162800" cy="1200329"/>
          </a:xfrm>
          <a:prstGeom prst="rect">
            <a:avLst/>
          </a:prstGeom>
          <a:solidFill>
            <a:srgbClr val="FFFF99"/>
          </a:solidFill>
          <a:ln>
            <a:solidFill>
              <a:schemeClr val="accent1">
                <a:shade val="50000"/>
              </a:schemeClr>
            </a:solidFill>
          </a:ln>
        </p:spPr>
        <p:txBody>
          <a:bodyPr wrap="square">
            <a:spAutoFit/>
          </a:bodyPr>
          <a:lstStyle/>
          <a:p>
            <a:pPr algn="just"/>
            <a:r>
              <a:rPr lang="ro-RO" b="1" i="1" smtClean="0">
                <a:solidFill>
                  <a:schemeClr val="accent6">
                    <a:lumMod val="50000"/>
                  </a:schemeClr>
                </a:solidFill>
                <a:latin typeface="Arial" pitchFamily="34" charset="0"/>
                <a:cs typeface="Arial" pitchFamily="34" charset="0"/>
              </a:rPr>
              <a:t>c. În același scop, pentru determinarea </a:t>
            </a:r>
            <a:r>
              <a:rPr lang="ro-RO" b="1" i="1" smtClean="0">
                <a:solidFill>
                  <a:srgbClr val="C00000"/>
                </a:solidFill>
                <a:latin typeface="Arial" pitchFamily="34" charset="0"/>
                <a:cs typeface="Arial" pitchFamily="34" charset="0"/>
              </a:rPr>
              <a:t>cotei de participare </a:t>
            </a:r>
            <a:r>
              <a:rPr lang="ro-RO" b="1" i="1" smtClean="0">
                <a:solidFill>
                  <a:schemeClr val="accent6">
                    <a:lumMod val="50000"/>
                  </a:schemeClr>
                </a:solidFill>
                <a:latin typeface="Arial" pitchFamily="34" charset="0"/>
                <a:cs typeface="Arial" pitchFamily="34" charset="0"/>
              </a:rPr>
              <a:t>a </a:t>
            </a:r>
            <a:r>
              <a:rPr lang="ro-RO" b="1" i="1" smtClean="0">
                <a:solidFill>
                  <a:srgbClr val="FF0000"/>
                </a:solidFill>
                <a:latin typeface="Arial" pitchFamily="34" charset="0"/>
                <a:cs typeface="Arial" pitchFamily="34" charset="0"/>
              </a:rPr>
              <a:t>elementului de cost </a:t>
            </a:r>
            <a:r>
              <a:rPr lang="ro-RO" b="1" i="1" smtClean="0">
                <a:solidFill>
                  <a:schemeClr val="accent6">
                    <a:lumMod val="50000"/>
                  </a:schemeClr>
                </a:solidFill>
                <a:latin typeface="Arial" pitchFamily="34" charset="0"/>
                <a:cs typeface="Arial" pitchFamily="34" charset="0"/>
              </a:rPr>
              <a:t>la </a:t>
            </a:r>
            <a:r>
              <a:rPr lang="ro-RO" b="1" i="1" smtClean="0">
                <a:solidFill>
                  <a:srgbClr val="0070C0"/>
                </a:solidFill>
                <a:latin typeface="Arial" pitchFamily="34" charset="0"/>
                <a:cs typeface="Arial" pitchFamily="34" charset="0"/>
              </a:rPr>
              <a:t>realizarea funcțiilor</a:t>
            </a:r>
            <a:r>
              <a:rPr lang="ro-RO" b="1" i="1" smtClean="0">
                <a:solidFill>
                  <a:schemeClr val="accent6">
                    <a:lumMod val="50000"/>
                  </a:schemeClr>
                </a:solidFill>
                <a:latin typeface="Arial" pitchFamily="34" charset="0"/>
                <a:cs typeface="Arial" pitchFamily="34" charset="0"/>
              </a:rPr>
              <a:t>, este necesară </a:t>
            </a:r>
            <a:r>
              <a:rPr lang="ro-RO" b="1" i="1" smtClean="0">
                <a:solidFill>
                  <a:srgbClr val="FF0000"/>
                </a:solidFill>
                <a:latin typeface="Arial" pitchFamily="34" charset="0"/>
                <a:cs typeface="Arial" pitchFamily="34" charset="0"/>
              </a:rPr>
              <a:t>modificarea elementului </a:t>
            </a:r>
            <a:r>
              <a:rPr lang="ro-RO" b="1" i="1" smtClean="0">
                <a:solidFill>
                  <a:schemeClr val="accent6">
                    <a:lumMod val="50000"/>
                  </a:schemeClr>
                </a:solidFill>
                <a:latin typeface="Arial" pitchFamily="34" charset="0"/>
                <a:cs typeface="Arial" pitchFamily="34" charset="0"/>
              </a:rPr>
              <a:t>pentru a se constata în ce măsură  acesta induce </a:t>
            </a:r>
            <a:r>
              <a:rPr lang="ro-RO" b="1" i="1" smtClean="0">
                <a:solidFill>
                  <a:srgbClr val="0070C0"/>
                </a:solidFill>
                <a:latin typeface="Arial" pitchFamily="34" charset="0"/>
                <a:cs typeface="Arial" pitchFamily="34" charset="0"/>
              </a:rPr>
              <a:t>modificări ale funcțiilor</a:t>
            </a:r>
          </a:p>
        </p:txBody>
      </p:sp>
      <p:sp>
        <p:nvSpPr>
          <p:cNvPr id="14" name="Rectangle 13"/>
          <p:cNvSpPr/>
          <p:nvPr/>
        </p:nvSpPr>
        <p:spPr>
          <a:xfrm>
            <a:off x="2133600" y="5791200"/>
            <a:ext cx="6324600" cy="923330"/>
          </a:xfrm>
          <a:prstGeom prst="rect">
            <a:avLst/>
          </a:prstGeom>
          <a:noFill/>
        </p:spPr>
        <p:txBody>
          <a:bodyPr wrap="square">
            <a:spAutoFit/>
          </a:bodyPr>
          <a:lstStyle/>
          <a:p>
            <a:pPr algn="just"/>
            <a:r>
              <a:rPr lang="ro-RO" b="1" i="1" smtClean="0">
                <a:solidFill>
                  <a:srgbClr val="0070C0"/>
                </a:solidFill>
                <a:latin typeface="Arial" pitchFamily="34" charset="0"/>
                <a:cs typeface="Arial" pitchFamily="34" charset="0"/>
              </a:rPr>
              <a:t>Funcțiile</a:t>
            </a:r>
            <a:r>
              <a:rPr lang="ro-RO" smtClean="0">
                <a:latin typeface="Arial" pitchFamily="34" charset="0"/>
                <a:cs typeface="Arial" pitchFamily="34" charset="0"/>
              </a:rPr>
              <a:t> care sunt </a:t>
            </a:r>
            <a:r>
              <a:rPr lang="ro-RO" b="1" i="1" smtClean="0">
                <a:solidFill>
                  <a:srgbClr val="C00000"/>
                </a:solidFill>
                <a:latin typeface="Arial" pitchFamily="34" charset="0"/>
                <a:cs typeface="Arial" pitchFamily="34" charset="0"/>
              </a:rPr>
              <a:t>mai puternic influențate</a:t>
            </a:r>
            <a:r>
              <a:rPr lang="ro-RO" smtClean="0">
                <a:latin typeface="Arial" pitchFamily="34" charset="0"/>
                <a:cs typeface="Arial" pitchFamily="34" charset="0"/>
              </a:rPr>
              <a:t>, vor avea un </a:t>
            </a:r>
            <a:r>
              <a:rPr lang="ro-RO" b="1" i="1" smtClean="0">
                <a:solidFill>
                  <a:schemeClr val="accent6">
                    <a:lumMod val="50000"/>
                  </a:schemeClr>
                </a:solidFill>
                <a:latin typeface="Arial" pitchFamily="34" charset="0"/>
                <a:cs typeface="Arial" pitchFamily="34" charset="0"/>
              </a:rPr>
              <a:t>coeficient mai mare de determinare </a:t>
            </a:r>
            <a:r>
              <a:rPr lang="ro-RO" smtClean="0">
                <a:latin typeface="Arial" pitchFamily="34" charset="0"/>
                <a:cs typeface="Arial" pitchFamily="34" charset="0"/>
              </a:rPr>
              <a:t>de la </a:t>
            </a:r>
            <a:r>
              <a:rPr lang="ro-RO" b="1" i="1" smtClean="0">
                <a:solidFill>
                  <a:srgbClr val="FF0000"/>
                </a:solidFill>
                <a:latin typeface="Arial" pitchFamily="34" charset="0"/>
                <a:cs typeface="Arial" pitchFamily="34" charset="0"/>
              </a:rPr>
              <a:t>elementul</a:t>
            </a:r>
            <a:r>
              <a:rPr lang="ro-RO" smtClean="0">
                <a:latin typeface="Arial" pitchFamily="34" charset="0"/>
                <a:cs typeface="Arial" pitchFamily="34" charset="0"/>
              </a:rPr>
              <a:t> (</a:t>
            </a:r>
            <a:r>
              <a:rPr lang="ro-RO" b="1" i="1" smtClean="0">
                <a:solidFill>
                  <a:srgbClr val="FF0000"/>
                </a:solidFill>
                <a:latin typeface="Arial" pitchFamily="34" charset="0"/>
                <a:cs typeface="Arial" pitchFamily="34" charset="0"/>
              </a:rPr>
              <a:t>reperul</a:t>
            </a:r>
            <a:r>
              <a:rPr lang="ro-RO" smtClean="0">
                <a:latin typeface="Arial" pitchFamily="34" charset="0"/>
                <a:cs typeface="Arial" pitchFamily="34" charset="0"/>
              </a:rPr>
              <a:t>) analizat  </a:t>
            </a:r>
            <a:endParaRPr lang="ro-RO" b="1" i="1" smtClean="0">
              <a:solidFill>
                <a:schemeClr val="accent1">
                  <a:lumMod val="75000"/>
                </a:schemeClr>
              </a:solidFill>
              <a:latin typeface="Arial" pitchFamily="34" charset="0"/>
              <a:cs typeface="Arial" pitchFamily="34" charset="0"/>
            </a:endParaRPr>
          </a:p>
        </p:txBody>
      </p:sp>
      <p:cxnSp>
        <p:nvCxnSpPr>
          <p:cNvPr id="16" name="Elbow Connector 15"/>
          <p:cNvCxnSpPr>
            <a:stCxn id="14" idx="1"/>
            <a:endCxn id="11" idx="1"/>
          </p:cNvCxnSpPr>
          <p:nvPr/>
        </p:nvCxnSpPr>
        <p:spPr>
          <a:xfrm rot="10800000">
            <a:off x="1143000" y="5019765"/>
            <a:ext cx="990600" cy="1233100"/>
          </a:xfrm>
          <a:prstGeom prst="bentConnector3">
            <a:avLst>
              <a:gd name="adj1" fmla="val 123077"/>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11</a:t>
            </a:fld>
            <a:endParaRPr lang="en-US"/>
          </a:p>
        </p:txBody>
      </p:sp>
      <p:sp>
        <p:nvSpPr>
          <p:cNvPr id="3" name="Rectangle 2"/>
          <p:cNvSpPr/>
          <p:nvPr/>
        </p:nvSpPr>
        <p:spPr>
          <a:xfrm>
            <a:off x="2362200" y="2133600"/>
            <a:ext cx="3657600" cy="533400"/>
          </a:xfrm>
          <a:prstGeom prst="rect">
            <a:avLst/>
          </a:prstGeom>
          <a:solidFill>
            <a:srgbClr val="FFFF99"/>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smtClean="0">
                <a:solidFill>
                  <a:schemeClr val="accent1">
                    <a:lumMod val="75000"/>
                  </a:schemeClr>
                </a:solidFill>
                <a:latin typeface="Arial" pitchFamily="34" charset="0"/>
                <a:cs typeface="Arial" pitchFamily="34" charset="0"/>
              </a:rPr>
              <a:t>IV  </a:t>
            </a:r>
            <a:r>
              <a:rPr lang="ro-RO" sz="2400" b="1" smtClean="0">
                <a:solidFill>
                  <a:schemeClr val="accent1">
                    <a:lumMod val="75000"/>
                  </a:schemeClr>
                </a:solidFill>
                <a:latin typeface="Arial" pitchFamily="34" charset="0"/>
                <a:cs typeface="Arial" pitchFamily="34" charset="0"/>
                <a:sym typeface="Wingdings 3"/>
              </a:rPr>
              <a:t>  </a:t>
            </a:r>
            <a:r>
              <a:rPr lang="ro-RO" sz="2400" b="1" smtClean="0">
                <a:solidFill>
                  <a:schemeClr val="accent1">
                    <a:lumMod val="75000"/>
                  </a:schemeClr>
                </a:solidFill>
                <a:latin typeface="Arial" pitchFamily="34" charset="0"/>
                <a:cs typeface="Arial" pitchFamily="34" charset="0"/>
              </a:rPr>
              <a:t>max (VÎ</a:t>
            </a:r>
            <a:r>
              <a:rPr lang="ro-RO" sz="2400" b="1" baseline="-25000" smtClean="0">
                <a:solidFill>
                  <a:schemeClr val="accent1">
                    <a:lumMod val="75000"/>
                  </a:schemeClr>
                </a:solidFill>
                <a:latin typeface="Arial" pitchFamily="34" charset="0"/>
                <a:cs typeface="Arial" pitchFamily="34" charset="0"/>
              </a:rPr>
              <a:t>G</a:t>
            </a:r>
            <a:r>
              <a:rPr lang="ro-RO" sz="2400" b="1" smtClean="0">
                <a:solidFill>
                  <a:schemeClr val="accent1">
                    <a:lumMod val="75000"/>
                  </a:schemeClr>
                </a:solidFill>
                <a:latin typeface="Arial" pitchFamily="34" charset="0"/>
                <a:cs typeface="Arial" pitchFamily="34" charset="0"/>
              </a:rPr>
              <a:t>/CP)</a:t>
            </a:r>
            <a:endParaRPr lang="en-US" sz="2400" b="1">
              <a:solidFill>
                <a:schemeClr val="accent1">
                  <a:lumMod val="75000"/>
                </a:schemeClr>
              </a:solidFill>
              <a:latin typeface="Arial" pitchFamily="34" charset="0"/>
              <a:cs typeface="Arial" pitchFamily="34" charset="0"/>
            </a:endParaRPr>
          </a:p>
        </p:txBody>
      </p:sp>
      <p:sp>
        <p:nvSpPr>
          <p:cNvPr id="4" name="Rectangle 3"/>
          <p:cNvSpPr/>
          <p:nvPr/>
        </p:nvSpPr>
        <p:spPr>
          <a:xfrm>
            <a:off x="533400" y="1066800"/>
            <a:ext cx="4191000" cy="5334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b="1" i="1" smtClean="0">
                <a:solidFill>
                  <a:srgbClr val="C00000"/>
                </a:solidFill>
                <a:latin typeface="Arial" pitchFamily="34" charset="0"/>
                <a:cs typeface="Arial" pitchFamily="34" charset="0"/>
              </a:rPr>
              <a:t>Sintetic, obiectivul unui studiu de </a:t>
            </a:r>
            <a:r>
              <a:rPr lang="ro-RO" b="1" i="1" smtClean="0">
                <a:solidFill>
                  <a:schemeClr val="accent1">
                    <a:lumMod val="75000"/>
                  </a:schemeClr>
                </a:solidFill>
                <a:latin typeface="Arial" pitchFamily="34" charset="0"/>
                <a:cs typeface="Arial" pitchFamily="34" charset="0"/>
              </a:rPr>
              <a:t>IV </a:t>
            </a:r>
            <a:r>
              <a:rPr lang="ro-RO" b="1" i="1" smtClean="0">
                <a:solidFill>
                  <a:srgbClr val="C00000"/>
                </a:solidFill>
                <a:latin typeface="Arial" pitchFamily="34" charset="0"/>
                <a:cs typeface="Arial" pitchFamily="34" charset="0"/>
              </a:rPr>
              <a:t>poate fi exprimat prin relația</a:t>
            </a:r>
            <a:endParaRPr lang="en-US" b="1" i="1">
              <a:solidFill>
                <a:srgbClr val="C00000"/>
              </a:solidFill>
              <a:latin typeface="Arial" pitchFamily="34" charset="0"/>
              <a:cs typeface="Arial" pitchFamily="34" charset="0"/>
            </a:endParaRPr>
          </a:p>
        </p:txBody>
      </p:sp>
      <p:cxnSp>
        <p:nvCxnSpPr>
          <p:cNvPr id="8" name="Shape 7"/>
          <p:cNvCxnSpPr>
            <a:stCxn id="4" idx="2"/>
            <a:endCxn id="3" idx="1"/>
          </p:cNvCxnSpPr>
          <p:nvPr/>
        </p:nvCxnSpPr>
        <p:spPr>
          <a:xfrm rot="5400000">
            <a:off x="2095500" y="1866900"/>
            <a:ext cx="800100" cy="266700"/>
          </a:xfrm>
          <a:prstGeom prst="bentConnector4">
            <a:avLst>
              <a:gd name="adj1" fmla="val 33333"/>
              <a:gd name="adj2" fmla="val 185714"/>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57200" y="3124200"/>
            <a:ext cx="4038600" cy="1200329"/>
          </a:xfrm>
          <a:prstGeom prst="rect">
            <a:avLst/>
          </a:prstGeom>
          <a:solidFill>
            <a:schemeClr val="accent5">
              <a:lumMod val="40000"/>
              <a:lumOff val="60000"/>
            </a:schemeClr>
          </a:solidFill>
        </p:spPr>
        <p:txBody>
          <a:bodyPr wrap="square">
            <a:spAutoFit/>
          </a:bodyPr>
          <a:lstStyle/>
          <a:p>
            <a:pPr algn="just"/>
            <a:r>
              <a:rPr lang="ro-RO" b="1" smtClean="0">
                <a:solidFill>
                  <a:schemeClr val="accent1">
                    <a:lumMod val="75000"/>
                  </a:schemeClr>
                </a:solidFill>
                <a:latin typeface="Arial" pitchFamily="34" charset="0"/>
                <a:cs typeface="Arial" pitchFamily="34" charset="0"/>
              </a:rPr>
              <a:t>VÎ</a:t>
            </a:r>
            <a:r>
              <a:rPr lang="ro-RO" b="1" baseline="-25000" smtClean="0">
                <a:solidFill>
                  <a:schemeClr val="accent1">
                    <a:lumMod val="75000"/>
                  </a:schemeClr>
                </a:solidFill>
                <a:latin typeface="Arial" pitchFamily="34" charset="0"/>
                <a:cs typeface="Arial" pitchFamily="34" charset="0"/>
              </a:rPr>
              <a:t>G</a:t>
            </a:r>
            <a:r>
              <a:rPr lang="ro-RO" smtClean="0">
                <a:latin typeface="Arial" pitchFamily="34" charset="0"/>
                <a:cs typeface="Arial" pitchFamily="34" charset="0"/>
              </a:rPr>
              <a:t> – valoarea de întrebuințare (utilitatea) globală a obiectului studiat (adică gradul de satisfacere a necesității consumatorului)</a:t>
            </a:r>
            <a:r>
              <a:rPr lang="ro-RO" b="1" smtClean="0">
                <a:solidFill>
                  <a:schemeClr val="accent1">
                    <a:lumMod val="75000"/>
                  </a:schemeClr>
                </a:solidFill>
                <a:latin typeface="Arial" pitchFamily="34" charset="0"/>
                <a:cs typeface="Arial" pitchFamily="34" charset="0"/>
              </a:rPr>
              <a:t> </a:t>
            </a:r>
            <a:endParaRPr lang="en-US"/>
          </a:p>
        </p:txBody>
      </p:sp>
      <p:sp>
        <p:nvSpPr>
          <p:cNvPr id="10" name="Rectangle 9"/>
          <p:cNvSpPr/>
          <p:nvPr/>
        </p:nvSpPr>
        <p:spPr>
          <a:xfrm>
            <a:off x="4876800" y="3124200"/>
            <a:ext cx="3581400" cy="646331"/>
          </a:xfrm>
          <a:prstGeom prst="rect">
            <a:avLst/>
          </a:prstGeom>
          <a:solidFill>
            <a:schemeClr val="accent4">
              <a:lumMod val="40000"/>
              <a:lumOff val="60000"/>
            </a:schemeClr>
          </a:solidFill>
        </p:spPr>
        <p:txBody>
          <a:bodyPr wrap="square">
            <a:spAutoFit/>
          </a:bodyPr>
          <a:lstStyle/>
          <a:p>
            <a:r>
              <a:rPr lang="ro-RO" b="1" smtClean="0">
                <a:solidFill>
                  <a:schemeClr val="accent1">
                    <a:lumMod val="75000"/>
                  </a:schemeClr>
                </a:solidFill>
                <a:latin typeface="Arial" pitchFamily="34" charset="0"/>
                <a:cs typeface="Arial" pitchFamily="34" charset="0"/>
              </a:rPr>
              <a:t>CP</a:t>
            </a:r>
            <a:r>
              <a:rPr lang="ro-RO" smtClean="0">
                <a:latin typeface="Arial" pitchFamily="34" charset="0"/>
                <a:cs typeface="Arial" pitchFamily="34" charset="0"/>
              </a:rPr>
              <a:t> – costul de producție a </a:t>
            </a:r>
          </a:p>
          <a:p>
            <a:r>
              <a:rPr lang="ro-RO" smtClean="0">
                <a:latin typeface="Arial" pitchFamily="34" charset="0"/>
                <a:cs typeface="Arial" pitchFamily="34" charset="0"/>
              </a:rPr>
              <a:t>          obiectului studiat</a:t>
            </a:r>
            <a:r>
              <a:rPr lang="ro-RO" b="1" smtClean="0">
                <a:solidFill>
                  <a:schemeClr val="accent1">
                    <a:lumMod val="75000"/>
                  </a:schemeClr>
                </a:solidFill>
                <a:latin typeface="Arial" pitchFamily="34" charset="0"/>
                <a:cs typeface="Arial" pitchFamily="34" charset="0"/>
              </a:rPr>
              <a:t> </a:t>
            </a:r>
            <a:endParaRPr lang="en-US"/>
          </a:p>
        </p:txBody>
      </p:sp>
      <p:sp>
        <p:nvSpPr>
          <p:cNvPr id="16" name="Rectangle 15"/>
          <p:cNvSpPr/>
          <p:nvPr/>
        </p:nvSpPr>
        <p:spPr>
          <a:xfrm>
            <a:off x="990600" y="4572000"/>
            <a:ext cx="4267200" cy="762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b="1" i="1" smtClean="0">
                <a:solidFill>
                  <a:srgbClr val="C00000"/>
                </a:solidFill>
                <a:latin typeface="Arial" pitchFamily="34" charset="0"/>
                <a:cs typeface="Arial" pitchFamily="34" charset="0"/>
              </a:rPr>
              <a:t>Poate fi exprimată ca o sumă simbolică (reuniune) a unor elemente componente definitorii</a:t>
            </a:r>
            <a:endParaRPr lang="en-US" b="1" i="1">
              <a:solidFill>
                <a:srgbClr val="C00000"/>
              </a:solidFill>
              <a:latin typeface="Arial" pitchFamily="34" charset="0"/>
              <a:cs typeface="Arial" pitchFamily="34" charset="0"/>
            </a:endParaRPr>
          </a:p>
        </p:txBody>
      </p:sp>
      <p:sp>
        <p:nvSpPr>
          <p:cNvPr id="17" name="Rectangle 16"/>
          <p:cNvSpPr/>
          <p:nvPr/>
        </p:nvSpPr>
        <p:spPr>
          <a:xfrm>
            <a:off x="1905000" y="5791200"/>
            <a:ext cx="5867400" cy="533400"/>
          </a:xfrm>
          <a:prstGeom prst="rect">
            <a:avLst/>
          </a:prstGeom>
          <a:solidFill>
            <a:srgbClr val="FFFF99"/>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smtClean="0">
                <a:solidFill>
                  <a:schemeClr val="accent1">
                    <a:lumMod val="75000"/>
                  </a:schemeClr>
                </a:solidFill>
                <a:latin typeface="Arial" pitchFamily="34" charset="0"/>
                <a:cs typeface="Arial" pitchFamily="34" charset="0"/>
              </a:rPr>
              <a:t>VÎ</a:t>
            </a:r>
            <a:r>
              <a:rPr lang="ro-RO" sz="2400" b="1" baseline="-25000" smtClean="0">
                <a:solidFill>
                  <a:schemeClr val="accent1">
                    <a:lumMod val="75000"/>
                  </a:schemeClr>
                </a:solidFill>
                <a:latin typeface="Arial" pitchFamily="34" charset="0"/>
                <a:cs typeface="Arial" pitchFamily="34" charset="0"/>
              </a:rPr>
              <a:t>G</a:t>
            </a:r>
            <a:r>
              <a:rPr lang="ro-RO" sz="2400" b="1" smtClean="0">
                <a:solidFill>
                  <a:schemeClr val="accent1">
                    <a:lumMod val="75000"/>
                  </a:schemeClr>
                </a:solidFill>
                <a:latin typeface="Arial" pitchFamily="34" charset="0"/>
                <a:cs typeface="Arial" pitchFamily="34" charset="0"/>
              </a:rPr>
              <a:t>= VI</a:t>
            </a:r>
            <a:r>
              <a:rPr lang="ro-RO" sz="2400" b="1" baseline="-25000" smtClean="0">
                <a:solidFill>
                  <a:schemeClr val="accent1">
                    <a:lumMod val="75000"/>
                  </a:schemeClr>
                </a:solidFill>
                <a:latin typeface="Arial" pitchFamily="34" charset="0"/>
                <a:cs typeface="Arial" pitchFamily="34" charset="0"/>
              </a:rPr>
              <a:t>T</a:t>
            </a:r>
            <a:r>
              <a:rPr lang="ro-RO" sz="2400" b="1" smtClean="0">
                <a:solidFill>
                  <a:schemeClr val="accent1">
                    <a:lumMod val="75000"/>
                  </a:schemeClr>
                </a:solidFill>
                <a:latin typeface="Arial" pitchFamily="34" charset="0"/>
                <a:cs typeface="Arial" pitchFamily="34" charset="0"/>
              </a:rPr>
              <a:t> + VI</a:t>
            </a:r>
            <a:r>
              <a:rPr lang="ro-RO" sz="2400" b="1" baseline="-25000" smtClean="0">
                <a:solidFill>
                  <a:schemeClr val="accent1">
                    <a:lumMod val="75000"/>
                  </a:schemeClr>
                </a:solidFill>
                <a:latin typeface="Arial" pitchFamily="34" charset="0"/>
                <a:cs typeface="Arial" pitchFamily="34" charset="0"/>
              </a:rPr>
              <a:t>E</a:t>
            </a:r>
            <a:r>
              <a:rPr lang="ro-RO" sz="2400" b="1" smtClean="0">
                <a:solidFill>
                  <a:schemeClr val="accent1">
                    <a:lumMod val="75000"/>
                  </a:schemeClr>
                </a:solidFill>
                <a:latin typeface="Arial" pitchFamily="34" charset="0"/>
                <a:cs typeface="Arial" pitchFamily="34" charset="0"/>
              </a:rPr>
              <a:t> + VI</a:t>
            </a:r>
            <a:r>
              <a:rPr lang="ro-RO" sz="2400" b="1" baseline="-25000" smtClean="0">
                <a:solidFill>
                  <a:schemeClr val="accent1">
                    <a:lumMod val="75000"/>
                  </a:schemeClr>
                </a:solidFill>
                <a:latin typeface="Arial" pitchFamily="34" charset="0"/>
                <a:cs typeface="Arial" pitchFamily="34" charset="0"/>
              </a:rPr>
              <a:t>S</a:t>
            </a:r>
            <a:r>
              <a:rPr lang="ro-RO" sz="2400" b="1" smtClean="0">
                <a:solidFill>
                  <a:schemeClr val="accent1">
                    <a:lumMod val="75000"/>
                  </a:schemeClr>
                </a:solidFill>
                <a:latin typeface="Arial" pitchFamily="34" charset="0"/>
                <a:cs typeface="Arial" pitchFamily="34" charset="0"/>
              </a:rPr>
              <a:t> + VI</a:t>
            </a:r>
            <a:r>
              <a:rPr lang="ro-RO" sz="2400" b="1" baseline="-25000" smtClean="0">
                <a:solidFill>
                  <a:schemeClr val="accent1">
                    <a:lumMod val="75000"/>
                  </a:schemeClr>
                </a:solidFill>
                <a:latin typeface="Arial" pitchFamily="34" charset="0"/>
                <a:cs typeface="Arial" pitchFamily="34" charset="0"/>
              </a:rPr>
              <a:t>M</a:t>
            </a:r>
            <a:r>
              <a:rPr lang="ro-RO" sz="2400" b="1" smtClean="0">
                <a:solidFill>
                  <a:schemeClr val="accent1">
                    <a:lumMod val="75000"/>
                  </a:schemeClr>
                </a:solidFill>
                <a:latin typeface="Arial" pitchFamily="34" charset="0"/>
                <a:cs typeface="Arial" pitchFamily="34" charset="0"/>
              </a:rPr>
              <a:t> + VI</a:t>
            </a:r>
            <a:r>
              <a:rPr lang="ro-RO" sz="2400" b="1" baseline="-25000" smtClean="0">
                <a:solidFill>
                  <a:schemeClr val="accent1">
                    <a:lumMod val="75000"/>
                  </a:schemeClr>
                </a:solidFill>
                <a:latin typeface="Arial" pitchFamily="34" charset="0"/>
                <a:cs typeface="Arial" pitchFamily="34" charset="0"/>
              </a:rPr>
              <a:t>R</a:t>
            </a:r>
            <a:r>
              <a:rPr lang="ro-RO" sz="2400" b="1" smtClean="0">
                <a:solidFill>
                  <a:schemeClr val="accent1">
                    <a:lumMod val="75000"/>
                  </a:schemeClr>
                </a:solidFill>
                <a:latin typeface="Arial" pitchFamily="34" charset="0"/>
                <a:cs typeface="Arial" pitchFamily="34" charset="0"/>
              </a:rPr>
              <a:t> + VI</a:t>
            </a:r>
            <a:r>
              <a:rPr lang="ro-RO" sz="2400" b="1" baseline="-25000" smtClean="0">
                <a:solidFill>
                  <a:schemeClr val="accent1">
                    <a:lumMod val="75000"/>
                  </a:schemeClr>
                </a:solidFill>
                <a:latin typeface="Arial" pitchFamily="34" charset="0"/>
                <a:cs typeface="Arial" pitchFamily="34" charset="0"/>
              </a:rPr>
              <a:t>A</a:t>
            </a:r>
            <a:endParaRPr lang="en-US" sz="2400" b="1" baseline="-25000">
              <a:solidFill>
                <a:schemeClr val="accent1">
                  <a:lumMod val="75000"/>
                </a:schemeClr>
              </a:solidFill>
              <a:latin typeface="Arial" pitchFamily="34" charset="0"/>
              <a:cs typeface="Arial" pitchFamily="34" charset="0"/>
            </a:endParaRPr>
          </a:p>
        </p:txBody>
      </p:sp>
      <p:cxnSp>
        <p:nvCxnSpPr>
          <p:cNvPr id="19" name="Shape 18"/>
          <p:cNvCxnSpPr>
            <a:stCxn id="16" idx="2"/>
            <a:endCxn id="17" idx="1"/>
          </p:cNvCxnSpPr>
          <p:nvPr/>
        </p:nvCxnSpPr>
        <p:spPr>
          <a:xfrm rot="5400000">
            <a:off x="2152650" y="5086350"/>
            <a:ext cx="723900" cy="1219200"/>
          </a:xfrm>
          <a:prstGeom prst="bentConnector4">
            <a:avLst>
              <a:gd name="adj1" fmla="val 31579"/>
              <a:gd name="adj2" fmla="val 11875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9" idx="1"/>
            <a:endCxn id="16" idx="1"/>
          </p:cNvCxnSpPr>
          <p:nvPr/>
        </p:nvCxnSpPr>
        <p:spPr>
          <a:xfrm rot="10800000" flipH="1" flipV="1">
            <a:off x="457200" y="3724364"/>
            <a:ext cx="533400" cy="1228635"/>
          </a:xfrm>
          <a:prstGeom prst="bentConnector3">
            <a:avLst>
              <a:gd name="adj1" fmla="val -42857"/>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110</a:t>
            </a:fld>
            <a:endParaRPr lang="en-US"/>
          </a:p>
        </p:txBody>
      </p:sp>
      <p:sp>
        <p:nvSpPr>
          <p:cNvPr id="3" name="Rectangle 2"/>
          <p:cNvSpPr/>
          <p:nvPr/>
        </p:nvSpPr>
        <p:spPr>
          <a:xfrm>
            <a:off x="304800" y="914400"/>
            <a:ext cx="8305800" cy="707886"/>
          </a:xfrm>
          <a:prstGeom prst="rect">
            <a:avLst/>
          </a:prstGeom>
          <a:effectLst>
            <a:outerShdw blurRad="50800" dist="38100" algn="l" rotWithShape="0">
              <a:prstClr val="black">
                <a:alpha val="40000"/>
              </a:prstClr>
            </a:outerShdw>
          </a:effectLst>
        </p:spPr>
        <p:txBody>
          <a:bodyPr wrap="square">
            <a:spAutoFit/>
          </a:bodyPr>
          <a:lstStyle/>
          <a:p>
            <a:r>
              <a:rPr lang="ro-RO" sz="2000" b="1" smtClean="0">
                <a:solidFill>
                  <a:srgbClr val="7030A0"/>
                </a:solidFill>
                <a:latin typeface="Arial" pitchFamily="34" charset="0"/>
                <a:cs typeface="Arial" pitchFamily="34" charset="0"/>
              </a:rPr>
              <a:t>4.2 </a:t>
            </a:r>
            <a:r>
              <a:rPr lang="en-US" sz="2000" b="1" smtClean="0">
                <a:solidFill>
                  <a:srgbClr val="7030A0"/>
                </a:solidFill>
                <a:latin typeface="Arial" pitchFamily="34" charset="0"/>
                <a:cs typeface="Arial" pitchFamily="34" charset="0"/>
              </a:rPr>
              <a:t> </a:t>
            </a:r>
            <a:r>
              <a:rPr lang="ro-RO" sz="2000" b="1" smtClean="0">
                <a:solidFill>
                  <a:srgbClr val="7030A0"/>
                </a:solidFill>
                <a:latin typeface="Arial" pitchFamily="34" charset="0"/>
                <a:cs typeface="Arial" pitchFamily="34" charset="0"/>
              </a:rPr>
              <a:t>Dimensionarea economică a funcțiilor și calculul ponderilor </a:t>
            </a:r>
          </a:p>
          <a:p>
            <a:r>
              <a:rPr lang="ro-RO" sz="2000" b="1" smtClean="0">
                <a:solidFill>
                  <a:srgbClr val="7030A0"/>
                </a:solidFill>
                <a:latin typeface="Arial" pitchFamily="34" charset="0"/>
                <a:cs typeface="Arial" pitchFamily="34" charset="0"/>
              </a:rPr>
              <a:t>       funcțiilor în costul de producție</a:t>
            </a:r>
            <a:endParaRPr lang="en-US" sz="2000" i="1">
              <a:solidFill>
                <a:srgbClr val="7030A0"/>
              </a:solidFill>
              <a:latin typeface="Arial" pitchFamily="34" charset="0"/>
              <a:cs typeface="Arial" pitchFamily="34" charset="0"/>
            </a:endParaRPr>
          </a:p>
        </p:txBody>
      </p:sp>
      <p:sp>
        <p:nvSpPr>
          <p:cNvPr id="4" name="Rectangle 3"/>
          <p:cNvSpPr/>
          <p:nvPr/>
        </p:nvSpPr>
        <p:spPr>
          <a:xfrm>
            <a:off x="304800" y="18288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5" name="Rectangle 4"/>
          <p:cNvSpPr/>
          <p:nvPr/>
        </p:nvSpPr>
        <p:spPr>
          <a:xfrm>
            <a:off x="838200" y="1981200"/>
            <a:ext cx="7620000" cy="5334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rgbClr val="C00000"/>
                </a:solidFill>
                <a:latin typeface="Arial" pitchFamily="34" charset="0"/>
                <a:cs typeface="Arial" pitchFamily="34" charset="0"/>
              </a:rPr>
              <a:t>Dimensionarea economică </a:t>
            </a:r>
            <a:r>
              <a:rPr lang="ro-RO" smtClean="0">
                <a:solidFill>
                  <a:schemeClr val="tx1"/>
                </a:solidFill>
                <a:latin typeface="Arial" pitchFamily="34" charset="0"/>
                <a:cs typeface="Arial" pitchFamily="34" charset="0"/>
              </a:rPr>
              <a:t>a </a:t>
            </a:r>
            <a:r>
              <a:rPr lang="ro-RO" b="1" i="1" smtClean="0">
                <a:solidFill>
                  <a:srgbClr val="0070C0"/>
                </a:solidFill>
                <a:latin typeface="Arial" pitchFamily="34" charset="0"/>
                <a:cs typeface="Arial" pitchFamily="34" charset="0"/>
              </a:rPr>
              <a:t>funcțiilor</a:t>
            </a:r>
            <a:r>
              <a:rPr lang="ro-RO" smtClean="0">
                <a:solidFill>
                  <a:schemeClr val="tx1"/>
                </a:solidFill>
                <a:latin typeface="Arial" pitchFamily="34" charset="0"/>
                <a:cs typeface="Arial" pitchFamily="34" charset="0"/>
              </a:rPr>
              <a:t> reprezintă operațiunea prin care se determină </a:t>
            </a:r>
            <a:r>
              <a:rPr lang="ro-RO" b="1" i="1" smtClean="0">
                <a:solidFill>
                  <a:srgbClr val="F52B56"/>
                </a:solidFill>
                <a:latin typeface="Arial" pitchFamily="34" charset="0"/>
                <a:cs typeface="Arial" pitchFamily="34" charset="0"/>
              </a:rPr>
              <a:t>costul</a:t>
            </a:r>
            <a:r>
              <a:rPr lang="ro-RO" smtClean="0">
                <a:solidFill>
                  <a:schemeClr val="tx1"/>
                </a:solidFill>
                <a:latin typeface="Arial" pitchFamily="34" charset="0"/>
                <a:cs typeface="Arial" pitchFamily="34" charset="0"/>
              </a:rPr>
              <a:t> fiecărei </a:t>
            </a:r>
            <a:r>
              <a:rPr lang="ro-RO" b="1" i="1" smtClean="0">
                <a:solidFill>
                  <a:srgbClr val="0070C0"/>
                </a:solidFill>
                <a:latin typeface="Arial" pitchFamily="34" charset="0"/>
                <a:cs typeface="Arial" pitchFamily="34" charset="0"/>
              </a:rPr>
              <a:t>funcții</a:t>
            </a:r>
            <a:r>
              <a:rPr lang="ro-RO" smtClean="0">
                <a:solidFill>
                  <a:schemeClr val="tx1"/>
                </a:solidFill>
                <a:latin typeface="Arial" pitchFamily="34" charset="0"/>
                <a:cs typeface="Arial" pitchFamily="34" charset="0"/>
              </a:rPr>
              <a:t>.</a:t>
            </a:r>
            <a:endParaRPr lang="ro-RO" b="1" i="1" smtClean="0">
              <a:solidFill>
                <a:srgbClr val="0070C0"/>
              </a:solidFill>
              <a:latin typeface="Arial" pitchFamily="34" charset="0"/>
              <a:cs typeface="Arial" pitchFamily="34" charset="0"/>
            </a:endParaRPr>
          </a:p>
        </p:txBody>
      </p:sp>
      <p:sp>
        <p:nvSpPr>
          <p:cNvPr id="6" name="Right Arrow 5"/>
          <p:cNvSpPr/>
          <p:nvPr/>
        </p:nvSpPr>
        <p:spPr>
          <a:xfrm>
            <a:off x="457200" y="29718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43000" y="2819400"/>
            <a:ext cx="7239000" cy="646331"/>
          </a:xfrm>
          <a:prstGeom prst="rect">
            <a:avLst/>
          </a:prstGeom>
          <a:solidFill>
            <a:srgbClr val="FFFF99"/>
          </a:solidFill>
        </p:spPr>
        <p:txBody>
          <a:bodyPr wrap="square">
            <a:spAutoFit/>
          </a:bodyPr>
          <a:lstStyle/>
          <a:p>
            <a:pPr algn="just"/>
            <a:r>
              <a:rPr lang="ro-RO" smtClean="0">
                <a:latin typeface="Arial" pitchFamily="34" charset="0"/>
                <a:cs typeface="Arial" pitchFamily="34" charset="0"/>
              </a:rPr>
              <a:t>În </a:t>
            </a:r>
            <a:r>
              <a:rPr lang="ro-RO" b="1" i="1" smtClean="0">
                <a:solidFill>
                  <a:srgbClr val="C00000"/>
                </a:solidFill>
                <a:latin typeface="Arial" pitchFamily="34" charset="0"/>
                <a:cs typeface="Arial" pitchFamily="34" charset="0"/>
              </a:rPr>
              <a:t>IV</a:t>
            </a:r>
            <a:r>
              <a:rPr lang="ro-RO" smtClean="0">
                <a:latin typeface="Arial" pitchFamily="34" charset="0"/>
                <a:cs typeface="Arial" pitchFamily="34" charset="0"/>
              </a:rPr>
              <a:t> , </a:t>
            </a:r>
            <a:r>
              <a:rPr lang="ro-RO" b="1" i="1" smtClean="0">
                <a:solidFill>
                  <a:schemeClr val="accent5">
                    <a:lumMod val="50000"/>
                  </a:schemeClr>
                </a:solidFill>
                <a:latin typeface="Arial" pitchFamily="34" charset="0"/>
                <a:cs typeface="Arial" pitchFamily="34" charset="0"/>
              </a:rPr>
              <a:t>evaluările cantitative și calitative</a:t>
            </a:r>
            <a:r>
              <a:rPr lang="ro-RO" smtClean="0">
                <a:latin typeface="Arial" pitchFamily="34" charset="0"/>
                <a:cs typeface="Arial" pitchFamily="34" charset="0"/>
              </a:rPr>
              <a:t>, au ca punct de plecare </a:t>
            </a:r>
            <a:r>
              <a:rPr lang="ro-RO" b="1" i="1" smtClean="0">
                <a:solidFill>
                  <a:srgbClr val="FF0000"/>
                </a:solidFill>
                <a:latin typeface="Arial" pitchFamily="34" charset="0"/>
                <a:cs typeface="Arial" pitchFamily="34" charset="0"/>
              </a:rPr>
              <a:t>costurile</a:t>
            </a:r>
            <a:r>
              <a:rPr lang="ro-RO" smtClean="0">
                <a:latin typeface="Arial" pitchFamily="34" charset="0"/>
                <a:cs typeface="Arial" pitchFamily="34" charset="0"/>
              </a:rPr>
              <a:t> </a:t>
            </a:r>
            <a:r>
              <a:rPr lang="ro-RO" b="1" i="1" smtClean="0">
                <a:solidFill>
                  <a:srgbClr val="0070C0"/>
                </a:solidFill>
                <a:latin typeface="Arial" pitchFamily="34" charset="0"/>
                <a:cs typeface="Arial" pitchFamily="34" charset="0"/>
              </a:rPr>
              <a:t>funcțiilor</a:t>
            </a:r>
            <a:r>
              <a:rPr lang="ro-RO" smtClean="0">
                <a:latin typeface="Arial" pitchFamily="34" charset="0"/>
                <a:cs typeface="Arial" pitchFamily="34" charset="0"/>
              </a:rPr>
              <a:t> pe baza următoarelor argumente:</a:t>
            </a:r>
            <a:endParaRPr lang="ro-RO" b="1" i="1" smtClean="0">
              <a:solidFill>
                <a:srgbClr val="C00000"/>
              </a:solidFill>
              <a:latin typeface="Arial" pitchFamily="34" charset="0"/>
              <a:cs typeface="Arial" pitchFamily="34" charset="0"/>
            </a:endParaRPr>
          </a:p>
        </p:txBody>
      </p:sp>
      <p:sp>
        <p:nvSpPr>
          <p:cNvPr id="8" name="Rectangle 7"/>
          <p:cNvSpPr/>
          <p:nvPr/>
        </p:nvSpPr>
        <p:spPr>
          <a:xfrm>
            <a:off x="762000" y="4038600"/>
            <a:ext cx="7239000" cy="1200329"/>
          </a:xfrm>
          <a:prstGeom prst="rect">
            <a:avLst/>
          </a:prstGeom>
          <a:solidFill>
            <a:schemeClr val="accent5">
              <a:lumMod val="20000"/>
              <a:lumOff val="80000"/>
            </a:schemeClr>
          </a:solidFill>
          <a:ln w="9525">
            <a:solidFill>
              <a:schemeClr val="accent1">
                <a:shade val="50000"/>
                <a:satMod val="103000"/>
              </a:schemeClr>
            </a:solidFill>
          </a:ln>
        </p:spPr>
        <p:txBody>
          <a:bodyPr wrap="square">
            <a:spAutoFit/>
          </a:bodyPr>
          <a:lstStyle/>
          <a:p>
            <a:pPr algn="just"/>
            <a:r>
              <a:rPr lang="ro-RO" smtClean="0">
                <a:latin typeface="Arial" pitchFamily="34" charset="0"/>
                <a:cs typeface="Arial" pitchFamily="34" charset="0"/>
              </a:rPr>
              <a:t>a. Privind un </a:t>
            </a:r>
            <a:r>
              <a:rPr lang="ro-RO" b="1" i="1" smtClean="0">
                <a:solidFill>
                  <a:srgbClr val="0070C0"/>
                </a:solidFill>
                <a:latin typeface="Arial" pitchFamily="34" charset="0"/>
                <a:cs typeface="Arial" pitchFamily="34" charset="0"/>
              </a:rPr>
              <a:t>produs</a:t>
            </a:r>
            <a:r>
              <a:rPr lang="ro-RO" smtClean="0">
                <a:latin typeface="Arial" pitchFamily="34" charset="0"/>
                <a:cs typeface="Arial" pitchFamily="34" charset="0"/>
              </a:rPr>
              <a:t> doar ca un </a:t>
            </a:r>
            <a:r>
              <a:rPr lang="ro-RO" b="1" i="1" smtClean="0">
                <a:solidFill>
                  <a:srgbClr val="0070C0"/>
                </a:solidFill>
                <a:latin typeface="Arial" pitchFamily="34" charset="0"/>
                <a:cs typeface="Arial" pitchFamily="34" charset="0"/>
              </a:rPr>
              <a:t>corp fizic</a:t>
            </a:r>
            <a:r>
              <a:rPr lang="ro-RO" smtClean="0">
                <a:latin typeface="Arial" pitchFamily="34" charset="0"/>
                <a:cs typeface="Arial" pitchFamily="34" charset="0"/>
              </a:rPr>
              <a:t>, </a:t>
            </a:r>
            <a:r>
              <a:rPr lang="ro-RO" b="1" i="1" smtClean="0">
                <a:solidFill>
                  <a:srgbClr val="FF0000"/>
                </a:solidFill>
                <a:latin typeface="Arial" pitchFamily="34" charset="0"/>
                <a:cs typeface="Arial" pitchFamily="34" charset="0"/>
              </a:rPr>
              <a:t>costul </a:t>
            </a:r>
            <a:r>
              <a:rPr lang="ro-RO" smtClean="0">
                <a:latin typeface="Arial" pitchFamily="34" charset="0"/>
                <a:cs typeface="Arial" pitchFamily="34" charset="0"/>
              </a:rPr>
              <a:t>său poate fi considerat în primă instanță complet justificat dacă se analizează numai </a:t>
            </a:r>
            <a:r>
              <a:rPr lang="ro-RO" b="1" i="1" smtClean="0">
                <a:solidFill>
                  <a:schemeClr val="accent5">
                    <a:lumMod val="50000"/>
                  </a:schemeClr>
                </a:solidFill>
                <a:latin typeface="Arial" pitchFamily="34" charset="0"/>
                <a:cs typeface="Arial" pitchFamily="34" charset="0"/>
              </a:rPr>
              <a:t>complexitatea constructivă </a:t>
            </a:r>
            <a:r>
              <a:rPr lang="ro-RO" smtClean="0">
                <a:latin typeface="Arial" pitchFamily="34" charset="0"/>
                <a:cs typeface="Arial" pitchFamily="34" charset="0"/>
              </a:rPr>
              <a:t>și </a:t>
            </a:r>
            <a:r>
              <a:rPr lang="ro-RO" b="1" i="1" smtClean="0">
                <a:solidFill>
                  <a:schemeClr val="accent1">
                    <a:lumMod val="75000"/>
                  </a:schemeClr>
                </a:solidFill>
                <a:latin typeface="Arial" pitchFamily="34" charset="0"/>
                <a:cs typeface="Arial" pitchFamily="34" charset="0"/>
              </a:rPr>
              <a:t>calitatea materialelor folosite</a:t>
            </a:r>
          </a:p>
        </p:txBody>
      </p:sp>
      <p:sp>
        <p:nvSpPr>
          <p:cNvPr id="9" name="Rectangle 8"/>
          <p:cNvSpPr/>
          <p:nvPr/>
        </p:nvSpPr>
        <p:spPr>
          <a:xfrm>
            <a:off x="2057400" y="5562600"/>
            <a:ext cx="6477000" cy="646331"/>
          </a:xfrm>
          <a:prstGeom prst="rect">
            <a:avLst/>
          </a:prstGeom>
          <a:noFill/>
        </p:spPr>
        <p:txBody>
          <a:bodyPr wrap="square">
            <a:spAutoFit/>
          </a:bodyPr>
          <a:lstStyle/>
          <a:p>
            <a:pPr algn="just"/>
            <a:r>
              <a:rPr lang="ro-RO" smtClean="0">
                <a:latin typeface="Arial" pitchFamily="34" charset="0"/>
                <a:cs typeface="Arial" pitchFamily="34" charset="0"/>
              </a:rPr>
              <a:t>În acest caz, </a:t>
            </a:r>
            <a:r>
              <a:rPr lang="ro-RO" b="1" i="1" smtClean="0">
                <a:solidFill>
                  <a:srgbClr val="FF0000"/>
                </a:solidFill>
                <a:latin typeface="Arial" pitchFamily="34" charset="0"/>
                <a:cs typeface="Arial" pitchFamily="34" charset="0"/>
              </a:rPr>
              <a:t>costul</a:t>
            </a:r>
            <a:r>
              <a:rPr lang="ro-RO" smtClean="0">
                <a:latin typeface="Arial" pitchFamily="34" charset="0"/>
                <a:cs typeface="Arial" pitchFamily="34" charset="0"/>
              </a:rPr>
              <a:t> unui </a:t>
            </a:r>
            <a:r>
              <a:rPr lang="ro-RO" b="1" i="1" smtClean="0">
                <a:solidFill>
                  <a:srgbClr val="0070C0"/>
                </a:solidFill>
                <a:latin typeface="Arial" pitchFamily="34" charset="0"/>
                <a:cs typeface="Arial" pitchFamily="34" charset="0"/>
              </a:rPr>
              <a:t>produs</a:t>
            </a:r>
            <a:r>
              <a:rPr lang="ro-RO" smtClean="0">
                <a:latin typeface="Arial" pitchFamily="34" charset="0"/>
                <a:cs typeface="Arial" pitchFamily="34" charset="0"/>
              </a:rPr>
              <a:t> exprimă </a:t>
            </a:r>
            <a:r>
              <a:rPr lang="ro-RO" b="1" i="1" smtClean="0">
                <a:solidFill>
                  <a:srgbClr val="C00000"/>
                </a:solidFill>
                <a:latin typeface="Arial" pitchFamily="34" charset="0"/>
                <a:cs typeface="Arial" pitchFamily="34" charset="0"/>
              </a:rPr>
              <a:t>doar</a:t>
            </a:r>
            <a:r>
              <a:rPr lang="ro-RO" smtClean="0">
                <a:latin typeface="Arial" pitchFamily="34" charset="0"/>
                <a:cs typeface="Arial" pitchFamily="34" charset="0"/>
              </a:rPr>
              <a:t> </a:t>
            </a:r>
            <a:r>
              <a:rPr lang="ro-RO" b="1" i="1" smtClean="0">
                <a:solidFill>
                  <a:srgbClr val="C00000"/>
                </a:solidFill>
                <a:latin typeface="Arial" pitchFamily="34" charset="0"/>
                <a:cs typeface="Arial" pitchFamily="34" charset="0"/>
              </a:rPr>
              <a:t>ce și cât s-a consumat</a:t>
            </a:r>
            <a:r>
              <a:rPr lang="ro-RO" smtClean="0">
                <a:latin typeface="Arial" pitchFamily="34" charset="0"/>
                <a:cs typeface="Arial" pitchFamily="34" charset="0"/>
              </a:rPr>
              <a:t>, </a:t>
            </a:r>
            <a:r>
              <a:rPr lang="ro-RO" b="1" i="1" smtClean="0">
                <a:solidFill>
                  <a:schemeClr val="accent6">
                    <a:lumMod val="50000"/>
                  </a:schemeClr>
                </a:solidFill>
                <a:latin typeface="Arial" pitchFamily="34" charset="0"/>
                <a:cs typeface="Arial" pitchFamily="34" charset="0"/>
              </a:rPr>
              <a:t>nu și ceea ce s-a obținut</a:t>
            </a:r>
            <a:r>
              <a:rPr lang="ro-RO" smtClean="0">
                <a:latin typeface="Arial" pitchFamily="34" charset="0"/>
                <a:cs typeface="Arial" pitchFamily="34" charset="0"/>
              </a:rPr>
              <a:t>.</a:t>
            </a:r>
            <a:endParaRPr lang="ro-RO" b="1" i="1" smtClean="0">
              <a:solidFill>
                <a:schemeClr val="accent1">
                  <a:lumMod val="75000"/>
                </a:schemeClr>
              </a:solidFill>
              <a:latin typeface="Arial" pitchFamily="34" charset="0"/>
              <a:cs typeface="Arial" pitchFamily="34" charset="0"/>
            </a:endParaRPr>
          </a:p>
        </p:txBody>
      </p:sp>
      <p:cxnSp>
        <p:nvCxnSpPr>
          <p:cNvPr id="11" name="Elbow Connector 10"/>
          <p:cNvCxnSpPr>
            <a:stCxn id="8" idx="1"/>
            <a:endCxn id="9" idx="1"/>
          </p:cNvCxnSpPr>
          <p:nvPr/>
        </p:nvCxnSpPr>
        <p:spPr>
          <a:xfrm rot="10800000" flipH="1" flipV="1">
            <a:off x="762000" y="4638764"/>
            <a:ext cx="1295400" cy="1247001"/>
          </a:xfrm>
          <a:prstGeom prst="bentConnector3">
            <a:avLst>
              <a:gd name="adj1" fmla="val -17647"/>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111</a:t>
            </a:fld>
            <a:endParaRPr lang="en-US"/>
          </a:p>
        </p:txBody>
      </p:sp>
      <p:sp>
        <p:nvSpPr>
          <p:cNvPr id="3" name="Rectangle 2"/>
          <p:cNvSpPr/>
          <p:nvPr/>
        </p:nvSpPr>
        <p:spPr>
          <a:xfrm>
            <a:off x="609600" y="914400"/>
            <a:ext cx="1223412" cy="36933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none">
            <a:spAutoFit/>
          </a:bodyPr>
          <a:lstStyle/>
          <a:p>
            <a:r>
              <a:rPr lang="ro-RO" b="1" smtClean="0">
                <a:solidFill>
                  <a:schemeClr val="accent6">
                    <a:lumMod val="50000"/>
                  </a:schemeClr>
                </a:solidFill>
                <a:latin typeface="Arial" pitchFamily="34" charset="0"/>
                <a:cs typeface="Arial" pitchFamily="34" charset="0"/>
              </a:rPr>
              <a:t>Exemplu:</a:t>
            </a:r>
            <a:endParaRPr lang="en-US" b="1" i="1">
              <a:solidFill>
                <a:srgbClr val="C00000"/>
              </a:solidFill>
              <a:latin typeface="Arial" pitchFamily="34" charset="0"/>
              <a:cs typeface="Arial" pitchFamily="34" charset="0"/>
            </a:endParaRPr>
          </a:p>
        </p:txBody>
      </p:sp>
      <p:sp>
        <p:nvSpPr>
          <p:cNvPr id="4" name="Rectangle 3"/>
          <p:cNvSpPr/>
          <p:nvPr/>
        </p:nvSpPr>
        <p:spPr>
          <a:xfrm>
            <a:off x="762000" y="1524000"/>
            <a:ext cx="7848600" cy="923330"/>
          </a:xfrm>
          <a:prstGeom prst="rect">
            <a:avLst/>
          </a:prstGeom>
          <a:solidFill>
            <a:schemeClr val="accent3">
              <a:lumMod val="20000"/>
              <a:lumOff val="80000"/>
            </a:schemeClr>
          </a:solidFill>
          <a:ln>
            <a:solidFill>
              <a:srgbClr val="C00000"/>
            </a:solidFill>
          </a:ln>
        </p:spPr>
        <p:txBody>
          <a:bodyPr wrap="square">
            <a:spAutoFit/>
          </a:bodyPr>
          <a:lstStyle/>
          <a:p>
            <a:pPr algn="just"/>
            <a:r>
              <a:rPr lang="ro-RO" i="1" smtClean="0">
                <a:latin typeface="Arial" pitchFamily="34" charset="0"/>
                <a:cs typeface="Arial" pitchFamily="34" charset="0"/>
              </a:rPr>
              <a:t>Dacă, de exemplu, </a:t>
            </a:r>
            <a:r>
              <a:rPr lang="ro-RO" b="1" i="1" smtClean="0">
                <a:solidFill>
                  <a:srgbClr val="FF0000"/>
                </a:solidFill>
                <a:latin typeface="Arial" pitchFamily="34" charset="0"/>
                <a:cs typeface="Arial" pitchFamily="34" charset="0"/>
              </a:rPr>
              <a:t>costul de producție </a:t>
            </a:r>
            <a:r>
              <a:rPr lang="ro-RO" i="1" smtClean="0">
                <a:latin typeface="Arial" pitchFamily="34" charset="0"/>
                <a:cs typeface="Arial" pitchFamily="34" charset="0"/>
              </a:rPr>
              <a:t>al unui </a:t>
            </a:r>
            <a:r>
              <a:rPr lang="ro-RO" b="1" i="1" smtClean="0">
                <a:solidFill>
                  <a:srgbClr val="0070C0"/>
                </a:solidFill>
                <a:latin typeface="Arial" pitchFamily="34" charset="0"/>
                <a:cs typeface="Arial" pitchFamily="34" charset="0"/>
              </a:rPr>
              <a:t>stilou</a:t>
            </a:r>
            <a:r>
              <a:rPr lang="ro-RO" i="1" smtClean="0">
                <a:latin typeface="Arial" pitchFamily="34" charset="0"/>
                <a:cs typeface="Arial" pitchFamily="34" charset="0"/>
              </a:rPr>
              <a:t> ar fi </a:t>
            </a:r>
            <a:r>
              <a:rPr lang="ro-RO" b="1" i="1" smtClean="0">
                <a:solidFill>
                  <a:srgbClr val="FF0000"/>
                </a:solidFill>
                <a:latin typeface="Arial" pitchFamily="34" charset="0"/>
                <a:cs typeface="Arial" pitchFamily="34" charset="0"/>
              </a:rPr>
              <a:t>100 lei</a:t>
            </a:r>
            <a:r>
              <a:rPr lang="ro-RO" i="1" smtClean="0">
                <a:latin typeface="Arial" pitchFamily="34" charset="0"/>
                <a:cs typeface="Arial" pitchFamily="34" charset="0"/>
              </a:rPr>
              <a:t>, prin aceasta se evidențiază </a:t>
            </a:r>
            <a:r>
              <a:rPr lang="ro-RO" b="1" i="1" smtClean="0">
                <a:solidFill>
                  <a:srgbClr val="C00000"/>
                </a:solidFill>
                <a:latin typeface="Arial" pitchFamily="34" charset="0"/>
                <a:cs typeface="Arial" pitchFamily="34" charset="0"/>
              </a:rPr>
              <a:t>numai efortul economic</a:t>
            </a:r>
            <a:r>
              <a:rPr lang="ro-RO" i="1" smtClean="0">
                <a:latin typeface="Arial" pitchFamily="34" charset="0"/>
                <a:cs typeface="Arial" pitchFamily="34" charset="0"/>
              </a:rPr>
              <a:t>, </a:t>
            </a:r>
            <a:r>
              <a:rPr lang="ro-RO" b="1" i="1" smtClean="0">
                <a:solidFill>
                  <a:schemeClr val="accent6">
                    <a:lumMod val="50000"/>
                  </a:schemeClr>
                </a:solidFill>
                <a:latin typeface="Arial" pitchFamily="34" charset="0"/>
                <a:cs typeface="Arial" pitchFamily="34" charset="0"/>
              </a:rPr>
              <a:t>nu și însușirile care au necesitat aceste cheltuieli și nivelul lor calitativ, de performanță</a:t>
            </a:r>
          </a:p>
        </p:txBody>
      </p:sp>
      <p:cxnSp>
        <p:nvCxnSpPr>
          <p:cNvPr id="6" name="Shape 5"/>
          <p:cNvCxnSpPr>
            <a:stCxn id="3" idx="3"/>
            <a:endCxn id="4" idx="1"/>
          </p:cNvCxnSpPr>
          <p:nvPr/>
        </p:nvCxnSpPr>
        <p:spPr>
          <a:xfrm flipH="1">
            <a:off x="762000" y="1099066"/>
            <a:ext cx="1071012" cy="886599"/>
          </a:xfrm>
          <a:prstGeom prst="bentConnector5">
            <a:avLst>
              <a:gd name="adj1" fmla="val -21344"/>
              <a:gd name="adj2" fmla="val 34379"/>
              <a:gd name="adj3" fmla="val 121344"/>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219200" y="3048000"/>
            <a:ext cx="7239000" cy="1200329"/>
          </a:xfrm>
          <a:prstGeom prst="rect">
            <a:avLst/>
          </a:prstGeom>
          <a:solidFill>
            <a:schemeClr val="accent5">
              <a:lumMod val="20000"/>
              <a:lumOff val="80000"/>
            </a:schemeClr>
          </a:solidFill>
          <a:ln w="9525">
            <a:solidFill>
              <a:schemeClr val="accent1">
                <a:shade val="50000"/>
                <a:satMod val="103000"/>
              </a:schemeClr>
            </a:solidFill>
          </a:ln>
        </p:spPr>
        <p:txBody>
          <a:bodyPr wrap="square">
            <a:spAutoFit/>
          </a:bodyPr>
          <a:lstStyle/>
          <a:p>
            <a:pPr algn="just"/>
            <a:r>
              <a:rPr lang="ro-RO" smtClean="0">
                <a:latin typeface="Arial" pitchFamily="34" charset="0"/>
                <a:cs typeface="Arial" pitchFamily="34" charset="0"/>
              </a:rPr>
              <a:t>b. În </a:t>
            </a:r>
            <a:r>
              <a:rPr lang="ro-RO" b="1" i="1" smtClean="0">
                <a:solidFill>
                  <a:srgbClr val="C00000"/>
                </a:solidFill>
                <a:latin typeface="Arial" pitchFamily="34" charset="0"/>
                <a:cs typeface="Arial" pitchFamily="34" charset="0"/>
              </a:rPr>
              <a:t>IV</a:t>
            </a:r>
            <a:r>
              <a:rPr lang="ro-RO" smtClean="0">
                <a:latin typeface="Arial" pitchFamily="34" charset="0"/>
                <a:cs typeface="Arial" pitchFamily="34" charset="0"/>
              </a:rPr>
              <a:t>, </a:t>
            </a:r>
            <a:r>
              <a:rPr lang="ro-RO" b="1" i="1" smtClean="0">
                <a:solidFill>
                  <a:srgbClr val="0070C0"/>
                </a:solidFill>
                <a:latin typeface="Arial" pitchFamily="34" charset="0"/>
                <a:cs typeface="Arial" pitchFamily="34" charset="0"/>
              </a:rPr>
              <a:t>produsul</a:t>
            </a:r>
            <a:r>
              <a:rPr lang="ro-RO" smtClean="0">
                <a:latin typeface="Arial" pitchFamily="34" charset="0"/>
                <a:cs typeface="Arial" pitchFamily="34" charset="0"/>
              </a:rPr>
              <a:t> nu este definit doar ca un </a:t>
            </a:r>
            <a:r>
              <a:rPr lang="ro-RO" b="1" i="1" smtClean="0">
                <a:solidFill>
                  <a:srgbClr val="0070C0"/>
                </a:solidFill>
                <a:latin typeface="Arial" pitchFamily="34" charset="0"/>
                <a:cs typeface="Arial" pitchFamily="34" charset="0"/>
              </a:rPr>
              <a:t>ansamblu de componente materiale (piese, subansamble)</a:t>
            </a:r>
            <a:r>
              <a:rPr lang="ro-RO" smtClean="0">
                <a:latin typeface="Arial" pitchFamily="34" charset="0"/>
                <a:cs typeface="Arial" pitchFamily="34" charset="0"/>
              </a:rPr>
              <a:t>, ci în primul rând ca un </a:t>
            </a:r>
            <a:r>
              <a:rPr lang="ro-RO" b="1" i="1" smtClean="0">
                <a:solidFill>
                  <a:schemeClr val="accent6">
                    <a:lumMod val="50000"/>
                  </a:schemeClr>
                </a:solidFill>
                <a:latin typeface="Arial" pitchFamily="34" charset="0"/>
                <a:cs typeface="Arial" pitchFamily="34" charset="0"/>
              </a:rPr>
              <a:t>ansamblu de utilități</a:t>
            </a:r>
            <a:r>
              <a:rPr lang="ro-RO" smtClean="0">
                <a:latin typeface="Arial" pitchFamily="34" charset="0"/>
                <a:cs typeface="Arial" pitchFamily="34" charset="0"/>
              </a:rPr>
              <a:t>, determinate de </a:t>
            </a:r>
            <a:r>
              <a:rPr lang="ro-RO" b="1" i="1" smtClean="0">
                <a:solidFill>
                  <a:srgbClr val="FF0000"/>
                </a:solidFill>
                <a:latin typeface="Arial" pitchFamily="34" charset="0"/>
                <a:cs typeface="Arial" pitchFamily="34" charset="0"/>
              </a:rPr>
              <a:t>relațiile dintre obiect, utilizator și mediu</a:t>
            </a:r>
          </a:p>
        </p:txBody>
      </p:sp>
      <p:sp>
        <p:nvSpPr>
          <p:cNvPr id="8" name="Rectangle 7"/>
          <p:cNvSpPr/>
          <p:nvPr/>
        </p:nvSpPr>
        <p:spPr>
          <a:xfrm>
            <a:off x="1828800" y="4876800"/>
            <a:ext cx="6477000" cy="1200329"/>
          </a:xfrm>
          <a:prstGeom prst="rect">
            <a:avLst/>
          </a:prstGeom>
          <a:noFill/>
        </p:spPr>
        <p:txBody>
          <a:bodyPr wrap="square">
            <a:spAutoFit/>
          </a:bodyPr>
          <a:lstStyle/>
          <a:p>
            <a:pPr algn="just"/>
            <a:r>
              <a:rPr lang="ro-RO" smtClean="0">
                <a:latin typeface="Arial" pitchFamily="34" charset="0"/>
                <a:cs typeface="Arial" pitchFamily="34" charset="0"/>
              </a:rPr>
              <a:t>În acest caz, </a:t>
            </a:r>
            <a:r>
              <a:rPr lang="ro-RO" b="1" i="1" smtClean="0">
                <a:solidFill>
                  <a:srgbClr val="FF0000"/>
                </a:solidFill>
                <a:latin typeface="Arial" pitchFamily="34" charset="0"/>
                <a:cs typeface="Arial" pitchFamily="34" charset="0"/>
              </a:rPr>
              <a:t>cheltuielile</a:t>
            </a:r>
            <a:r>
              <a:rPr lang="ro-RO" smtClean="0">
                <a:latin typeface="Arial" pitchFamily="34" charset="0"/>
                <a:cs typeface="Arial" pitchFamily="34" charset="0"/>
              </a:rPr>
              <a:t> vor fi evaluate în raport cu </a:t>
            </a:r>
            <a:r>
              <a:rPr lang="ro-RO" b="1" i="1" smtClean="0">
                <a:solidFill>
                  <a:schemeClr val="accent6">
                    <a:lumMod val="50000"/>
                  </a:schemeClr>
                </a:solidFill>
                <a:latin typeface="Arial" pitchFamily="34" charset="0"/>
                <a:cs typeface="Arial" pitchFamily="34" charset="0"/>
              </a:rPr>
              <a:t>serviciile</a:t>
            </a:r>
            <a:r>
              <a:rPr lang="ro-RO" smtClean="0">
                <a:latin typeface="Arial" pitchFamily="34" charset="0"/>
                <a:cs typeface="Arial" pitchFamily="34" charset="0"/>
              </a:rPr>
              <a:t> pe care </a:t>
            </a:r>
            <a:r>
              <a:rPr lang="ro-RO" b="1" i="1" smtClean="0">
                <a:solidFill>
                  <a:schemeClr val="accent6">
                    <a:lumMod val="50000"/>
                  </a:schemeClr>
                </a:solidFill>
                <a:latin typeface="Arial" pitchFamily="34" charset="0"/>
                <a:cs typeface="Arial" pitchFamily="34" charset="0"/>
              </a:rPr>
              <a:t>utilizatorul</a:t>
            </a:r>
            <a:r>
              <a:rPr lang="ro-RO" smtClean="0">
                <a:latin typeface="Arial" pitchFamily="34" charset="0"/>
                <a:cs typeface="Arial" pitchFamily="34" charset="0"/>
              </a:rPr>
              <a:t> le obține de la </a:t>
            </a:r>
            <a:r>
              <a:rPr lang="ro-RO" b="1" i="1" smtClean="0">
                <a:solidFill>
                  <a:srgbClr val="0070C0"/>
                </a:solidFill>
                <a:latin typeface="Arial" pitchFamily="34" charset="0"/>
                <a:cs typeface="Arial" pitchFamily="34" charset="0"/>
              </a:rPr>
              <a:t>produs</a:t>
            </a:r>
            <a:r>
              <a:rPr lang="ro-RO" smtClean="0">
                <a:latin typeface="Arial" pitchFamily="34" charset="0"/>
                <a:cs typeface="Arial" pitchFamily="34" charset="0"/>
              </a:rPr>
              <a:t>, </a:t>
            </a:r>
            <a:r>
              <a:rPr lang="ro-RO" b="1" i="1" smtClean="0">
                <a:solidFill>
                  <a:srgbClr val="FF0000"/>
                </a:solidFill>
                <a:latin typeface="Arial" pitchFamily="34" charset="0"/>
                <a:cs typeface="Arial" pitchFamily="34" charset="0"/>
              </a:rPr>
              <a:t>costurile</a:t>
            </a:r>
            <a:r>
              <a:rPr lang="ro-RO" smtClean="0">
                <a:latin typeface="Arial" pitchFamily="34" charset="0"/>
                <a:cs typeface="Arial" pitchFamily="34" charset="0"/>
              </a:rPr>
              <a:t> </a:t>
            </a:r>
            <a:r>
              <a:rPr lang="ro-RO" b="1" i="1" smtClean="0">
                <a:solidFill>
                  <a:srgbClr val="0070C0"/>
                </a:solidFill>
                <a:latin typeface="Arial" pitchFamily="34" charset="0"/>
                <a:cs typeface="Arial" pitchFamily="34" charset="0"/>
              </a:rPr>
              <a:t>funcțiilor</a:t>
            </a:r>
            <a:r>
              <a:rPr lang="ro-RO" smtClean="0">
                <a:latin typeface="Arial" pitchFamily="34" charset="0"/>
                <a:cs typeface="Arial" pitchFamily="34" charset="0"/>
              </a:rPr>
              <a:t> exprimând mult mai clar legătura dintre </a:t>
            </a:r>
            <a:r>
              <a:rPr lang="ro-RO" b="1" i="1" smtClean="0">
                <a:solidFill>
                  <a:srgbClr val="C00000"/>
                </a:solidFill>
                <a:latin typeface="Arial" pitchFamily="34" charset="0"/>
                <a:cs typeface="Arial" pitchFamily="34" charset="0"/>
              </a:rPr>
              <a:t>efortul economic</a:t>
            </a:r>
            <a:r>
              <a:rPr lang="ro-RO" smtClean="0">
                <a:latin typeface="Arial" pitchFamily="34" charset="0"/>
                <a:cs typeface="Arial" pitchFamily="34" charset="0"/>
              </a:rPr>
              <a:t> și </a:t>
            </a:r>
            <a:r>
              <a:rPr lang="ro-RO" b="1" i="1" smtClean="0">
                <a:solidFill>
                  <a:schemeClr val="accent6">
                    <a:lumMod val="50000"/>
                  </a:schemeClr>
                </a:solidFill>
                <a:latin typeface="Arial" pitchFamily="34" charset="0"/>
                <a:cs typeface="Arial" pitchFamily="34" charset="0"/>
              </a:rPr>
              <a:t>efectul economic</a:t>
            </a:r>
            <a:r>
              <a:rPr lang="ro-RO" smtClean="0">
                <a:latin typeface="Arial" pitchFamily="34" charset="0"/>
                <a:cs typeface="Arial" pitchFamily="34" charset="0"/>
              </a:rPr>
              <a:t>.</a:t>
            </a:r>
            <a:endParaRPr lang="ro-RO" b="1" i="1" smtClean="0">
              <a:solidFill>
                <a:schemeClr val="accent1">
                  <a:lumMod val="75000"/>
                </a:schemeClr>
              </a:solidFill>
              <a:latin typeface="Arial" pitchFamily="34" charset="0"/>
              <a:cs typeface="Arial" pitchFamily="34" charset="0"/>
            </a:endParaRPr>
          </a:p>
        </p:txBody>
      </p:sp>
      <p:cxnSp>
        <p:nvCxnSpPr>
          <p:cNvPr id="10" name="Shape 9"/>
          <p:cNvCxnSpPr>
            <a:stCxn id="7" idx="1"/>
            <a:endCxn id="8" idx="1"/>
          </p:cNvCxnSpPr>
          <p:nvPr/>
        </p:nvCxnSpPr>
        <p:spPr>
          <a:xfrm rot="10800000" flipH="1" flipV="1">
            <a:off x="1219200" y="3648165"/>
            <a:ext cx="609600" cy="1828800"/>
          </a:xfrm>
          <a:prstGeom prst="bentConnector3">
            <a:avLst>
              <a:gd name="adj1" fmla="val -37500"/>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112</a:t>
            </a:fld>
            <a:endParaRPr lang="en-US"/>
          </a:p>
        </p:txBody>
      </p:sp>
      <p:sp>
        <p:nvSpPr>
          <p:cNvPr id="3" name="Rectangle 2"/>
          <p:cNvSpPr/>
          <p:nvPr/>
        </p:nvSpPr>
        <p:spPr>
          <a:xfrm>
            <a:off x="609600" y="914400"/>
            <a:ext cx="1223412" cy="36933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none">
            <a:spAutoFit/>
          </a:bodyPr>
          <a:lstStyle/>
          <a:p>
            <a:r>
              <a:rPr lang="ro-RO" b="1" smtClean="0">
                <a:solidFill>
                  <a:schemeClr val="accent6">
                    <a:lumMod val="50000"/>
                  </a:schemeClr>
                </a:solidFill>
                <a:latin typeface="Arial" pitchFamily="34" charset="0"/>
                <a:cs typeface="Arial" pitchFamily="34" charset="0"/>
              </a:rPr>
              <a:t>Exemplu:</a:t>
            </a:r>
            <a:endParaRPr lang="en-US" b="1" i="1">
              <a:solidFill>
                <a:srgbClr val="C00000"/>
              </a:solidFill>
              <a:latin typeface="Arial" pitchFamily="34" charset="0"/>
              <a:cs typeface="Arial" pitchFamily="34" charset="0"/>
            </a:endParaRPr>
          </a:p>
        </p:txBody>
      </p:sp>
      <p:sp>
        <p:nvSpPr>
          <p:cNvPr id="4" name="Rectangle 3"/>
          <p:cNvSpPr/>
          <p:nvPr/>
        </p:nvSpPr>
        <p:spPr>
          <a:xfrm>
            <a:off x="838200" y="1752600"/>
            <a:ext cx="7848600" cy="2031325"/>
          </a:xfrm>
          <a:prstGeom prst="rect">
            <a:avLst/>
          </a:prstGeom>
          <a:solidFill>
            <a:schemeClr val="accent3">
              <a:lumMod val="20000"/>
              <a:lumOff val="80000"/>
            </a:schemeClr>
          </a:solidFill>
          <a:ln>
            <a:solidFill>
              <a:srgbClr val="C00000"/>
            </a:solidFill>
          </a:ln>
        </p:spPr>
        <p:txBody>
          <a:bodyPr wrap="square">
            <a:spAutoFit/>
          </a:bodyPr>
          <a:lstStyle/>
          <a:p>
            <a:pPr algn="just"/>
            <a:r>
              <a:rPr lang="ro-RO" i="1" smtClean="0">
                <a:latin typeface="Arial" pitchFamily="34" charset="0"/>
                <a:cs typeface="Arial" pitchFamily="34" charset="0"/>
              </a:rPr>
              <a:t>Pentru exemplul anterior, s-a constatat că:</a:t>
            </a:r>
          </a:p>
          <a:p>
            <a:pPr algn="just"/>
            <a:endParaRPr lang="ro-RO" b="1" i="1" smtClean="0">
              <a:solidFill>
                <a:schemeClr val="accent6">
                  <a:lumMod val="50000"/>
                </a:schemeClr>
              </a:solidFill>
              <a:latin typeface="Arial" pitchFamily="34" charset="0"/>
              <a:cs typeface="Arial" pitchFamily="34" charset="0"/>
            </a:endParaRPr>
          </a:p>
          <a:p>
            <a:pPr algn="just">
              <a:buFontTx/>
              <a:buChar char="-"/>
            </a:pPr>
            <a:r>
              <a:rPr lang="ro-RO" b="1" i="1" smtClean="0">
                <a:solidFill>
                  <a:schemeClr val="accent6">
                    <a:lumMod val="50000"/>
                  </a:schemeClr>
                </a:solidFill>
                <a:latin typeface="Arial" pitchFamily="34" charset="0"/>
                <a:cs typeface="Arial" pitchFamily="34" charset="0"/>
              </a:rPr>
              <a:t>”transferul cernelii” </a:t>
            </a:r>
            <a:r>
              <a:rPr lang="ro-RO" smtClean="0">
                <a:latin typeface="Arial" pitchFamily="34" charset="0"/>
                <a:cs typeface="Arial" pitchFamily="34" charset="0"/>
              </a:rPr>
              <a:t>nu este continuu, uniform, deși pentru peniță și capilar s-au cheltuit 77 lei.</a:t>
            </a:r>
          </a:p>
          <a:p>
            <a:pPr algn="just"/>
            <a:endParaRPr lang="ro-RO" smtClean="0">
              <a:latin typeface="Arial" pitchFamily="34" charset="0"/>
              <a:cs typeface="Arial" pitchFamily="34" charset="0"/>
            </a:endParaRPr>
          </a:p>
          <a:p>
            <a:pPr algn="just">
              <a:buFontTx/>
              <a:buChar char="-"/>
            </a:pPr>
            <a:r>
              <a:rPr lang="ro-RO" b="1" i="1" smtClean="0">
                <a:solidFill>
                  <a:schemeClr val="accent6">
                    <a:lumMod val="50000"/>
                  </a:schemeClr>
                </a:solidFill>
                <a:latin typeface="Arial" pitchFamily="34" charset="0"/>
                <a:cs typeface="Arial" pitchFamily="34" charset="0"/>
              </a:rPr>
              <a:t>” fiabilitatea”, ”estetica” și ”manevrabilitate” </a:t>
            </a:r>
            <a:r>
              <a:rPr lang="ro-RO" smtClean="0">
                <a:latin typeface="Arial" pitchFamily="34" charset="0"/>
                <a:cs typeface="Arial" pitchFamily="34" charset="0"/>
              </a:rPr>
              <a:t>sunt sub semnul întrebării, deși fiecare a necesitat un </a:t>
            </a:r>
            <a:r>
              <a:rPr lang="ro-RO" b="1" i="1" smtClean="0">
                <a:solidFill>
                  <a:srgbClr val="C00000"/>
                </a:solidFill>
                <a:latin typeface="Arial" pitchFamily="34" charset="0"/>
                <a:cs typeface="Arial" pitchFamily="34" charset="0"/>
              </a:rPr>
              <a:t>efort economic </a:t>
            </a:r>
            <a:r>
              <a:rPr lang="ro-RO" smtClean="0">
                <a:latin typeface="Arial" pitchFamily="34" charset="0"/>
                <a:cs typeface="Arial" pitchFamily="34" charset="0"/>
              </a:rPr>
              <a:t>considerabil.</a:t>
            </a:r>
            <a:endParaRPr lang="ro-RO" b="1" i="1" smtClean="0">
              <a:solidFill>
                <a:schemeClr val="accent6">
                  <a:lumMod val="50000"/>
                </a:schemeClr>
              </a:solidFill>
              <a:latin typeface="Arial" pitchFamily="34" charset="0"/>
              <a:cs typeface="Arial" pitchFamily="34" charset="0"/>
            </a:endParaRPr>
          </a:p>
        </p:txBody>
      </p:sp>
      <p:sp>
        <p:nvSpPr>
          <p:cNvPr id="5" name="Right Arrow 4"/>
          <p:cNvSpPr/>
          <p:nvPr/>
        </p:nvSpPr>
        <p:spPr>
          <a:xfrm rot="5400000">
            <a:off x="4305300" y="4076700"/>
            <a:ext cx="685800" cy="762000"/>
          </a:xfrm>
          <a:prstGeom prst="rightArrow">
            <a:avLst/>
          </a:prstGeom>
          <a:solidFill>
            <a:srgbClr val="00B05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43000" y="5105400"/>
            <a:ext cx="7239000" cy="923330"/>
          </a:xfrm>
          <a:prstGeom prst="rect">
            <a:avLst/>
          </a:prstGeom>
          <a:solidFill>
            <a:srgbClr val="FFFF99"/>
          </a:solidFill>
        </p:spPr>
        <p:txBody>
          <a:bodyPr wrap="square">
            <a:spAutoFit/>
          </a:bodyPr>
          <a:lstStyle/>
          <a:p>
            <a:pPr algn="just"/>
            <a:r>
              <a:rPr lang="ro-RO" smtClean="0">
                <a:latin typeface="Arial" pitchFamily="34" charset="0"/>
                <a:cs typeface="Arial" pitchFamily="34" charset="0"/>
              </a:rPr>
              <a:t>Se poate concluziona că </a:t>
            </a:r>
            <a:r>
              <a:rPr lang="ro-RO" b="1" i="1" smtClean="0">
                <a:solidFill>
                  <a:srgbClr val="FF0000"/>
                </a:solidFill>
                <a:latin typeface="Arial" pitchFamily="34" charset="0"/>
                <a:cs typeface="Arial" pitchFamily="34" charset="0"/>
              </a:rPr>
              <a:t>s-a cheltuit prea mult </a:t>
            </a:r>
            <a:r>
              <a:rPr lang="ro-RO" smtClean="0">
                <a:latin typeface="Arial" pitchFamily="34" charset="0"/>
                <a:cs typeface="Arial" pitchFamily="34" charset="0"/>
              </a:rPr>
              <a:t>pentru unele </a:t>
            </a:r>
            <a:r>
              <a:rPr lang="ro-RO" b="1" i="1" smtClean="0">
                <a:solidFill>
                  <a:schemeClr val="accent6">
                    <a:lumMod val="50000"/>
                  </a:schemeClr>
                </a:solidFill>
                <a:latin typeface="Arial" pitchFamily="34" charset="0"/>
                <a:cs typeface="Arial" pitchFamily="34" charset="0"/>
              </a:rPr>
              <a:t>însușiri</a:t>
            </a:r>
            <a:r>
              <a:rPr lang="ro-RO" smtClean="0">
                <a:latin typeface="Arial" pitchFamily="34" charset="0"/>
                <a:cs typeface="Arial" pitchFamily="34" charset="0"/>
              </a:rPr>
              <a:t> ale </a:t>
            </a:r>
            <a:r>
              <a:rPr lang="ro-RO" b="1" i="1" smtClean="0">
                <a:solidFill>
                  <a:srgbClr val="0070C0"/>
                </a:solidFill>
                <a:latin typeface="Arial" pitchFamily="34" charset="0"/>
                <a:cs typeface="Arial" pitchFamily="34" charset="0"/>
              </a:rPr>
              <a:t>stiloului</a:t>
            </a:r>
            <a:r>
              <a:rPr lang="ro-RO" smtClean="0">
                <a:latin typeface="Arial" pitchFamily="34" charset="0"/>
                <a:cs typeface="Arial" pitchFamily="34" charset="0"/>
              </a:rPr>
              <a:t>, atât </a:t>
            </a:r>
            <a:r>
              <a:rPr lang="ro-RO" b="1" i="1" smtClean="0">
                <a:solidFill>
                  <a:srgbClr val="FF0000"/>
                </a:solidFill>
                <a:latin typeface="Arial" pitchFamily="34" charset="0"/>
                <a:cs typeface="Arial" pitchFamily="34" charset="0"/>
              </a:rPr>
              <a:t>costurile</a:t>
            </a:r>
            <a:r>
              <a:rPr lang="ro-RO" smtClean="0">
                <a:latin typeface="Arial" pitchFamily="34" charset="0"/>
                <a:cs typeface="Arial" pitchFamily="34" charset="0"/>
              </a:rPr>
              <a:t> unor </a:t>
            </a:r>
            <a:r>
              <a:rPr lang="ro-RO" b="1" i="1" smtClean="0">
                <a:solidFill>
                  <a:srgbClr val="0070C0"/>
                </a:solidFill>
                <a:latin typeface="Arial" pitchFamily="34" charset="0"/>
                <a:cs typeface="Arial" pitchFamily="34" charset="0"/>
              </a:rPr>
              <a:t>funcții</a:t>
            </a:r>
            <a:r>
              <a:rPr lang="ro-RO" smtClean="0">
                <a:latin typeface="Arial" pitchFamily="34" charset="0"/>
                <a:cs typeface="Arial" pitchFamily="34" charset="0"/>
              </a:rPr>
              <a:t> cât și </a:t>
            </a:r>
            <a:r>
              <a:rPr lang="ro-RO" b="1" i="1" smtClean="0">
                <a:solidFill>
                  <a:srgbClr val="FF0000"/>
                </a:solidFill>
                <a:latin typeface="Arial" pitchFamily="34" charset="0"/>
                <a:cs typeface="Arial" pitchFamily="34" charset="0"/>
              </a:rPr>
              <a:t>costul total </a:t>
            </a:r>
            <a:r>
              <a:rPr lang="ro-RO" smtClean="0">
                <a:latin typeface="Arial" pitchFamily="34" charset="0"/>
                <a:cs typeface="Arial" pitchFamily="34" charset="0"/>
              </a:rPr>
              <a:t>sunt </a:t>
            </a:r>
            <a:r>
              <a:rPr lang="ro-RO" b="1" i="1" smtClean="0">
                <a:solidFill>
                  <a:srgbClr val="C00000"/>
                </a:solidFill>
                <a:latin typeface="Arial" pitchFamily="34" charset="0"/>
                <a:cs typeface="Arial" pitchFamily="34" charset="0"/>
              </a:rPr>
              <a:t>prea mari</a:t>
            </a:r>
            <a:r>
              <a:rPr lang="ro-RO" smtClean="0">
                <a:latin typeface="Arial" pitchFamily="34" charset="0"/>
                <a:cs typeface="Arial" pitchFamily="34" charset="0"/>
              </a:rPr>
              <a:t>.</a:t>
            </a:r>
            <a:endParaRPr lang="ro-RO" b="1" i="1" smtClean="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113</a:t>
            </a:fld>
            <a:endParaRPr lang="en-US"/>
          </a:p>
        </p:txBody>
      </p:sp>
      <p:sp>
        <p:nvSpPr>
          <p:cNvPr id="3" name="Rectangle 2"/>
          <p:cNvSpPr/>
          <p:nvPr/>
        </p:nvSpPr>
        <p:spPr>
          <a:xfrm>
            <a:off x="381000" y="10668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4" name="Rectangle 3"/>
          <p:cNvSpPr/>
          <p:nvPr/>
        </p:nvSpPr>
        <p:spPr>
          <a:xfrm>
            <a:off x="1066800" y="1219200"/>
            <a:ext cx="7620000" cy="5334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Pentru a realiza </a:t>
            </a:r>
            <a:r>
              <a:rPr lang="ro-RO" b="1" i="1" smtClean="0">
                <a:solidFill>
                  <a:srgbClr val="C00000"/>
                </a:solidFill>
                <a:latin typeface="Arial" pitchFamily="34" charset="0"/>
                <a:cs typeface="Arial" pitchFamily="34" charset="0"/>
              </a:rPr>
              <a:t>dimensionarea economică </a:t>
            </a:r>
            <a:r>
              <a:rPr lang="ro-RO" smtClean="0">
                <a:solidFill>
                  <a:schemeClr val="tx1"/>
                </a:solidFill>
                <a:latin typeface="Arial" pitchFamily="34" charset="0"/>
                <a:cs typeface="Arial" pitchFamily="34" charset="0"/>
              </a:rPr>
              <a:t>a </a:t>
            </a:r>
            <a:r>
              <a:rPr lang="ro-RO" b="1" i="1" smtClean="0">
                <a:solidFill>
                  <a:srgbClr val="0070C0"/>
                </a:solidFill>
                <a:latin typeface="Arial" pitchFamily="34" charset="0"/>
                <a:cs typeface="Arial" pitchFamily="34" charset="0"/>
              </a:rPr>
              <a:t>funcțiilor</a:t>
            </a:r>
            <a:r>
              <a:rPr lang="ro-RO" smtClean="0">
                <a:solidFill>
                  <a:schemeClr val="tx1"/>
                </a:solidFill>
                <a:latin typeface="Arial" pitchFamily="34" charset="0"/>
                <a:cs typeface="Arial" pitchFamily="34" charset="0"/>
              </a:rPr>
              <a:t>, se folosesc următoarele </a:t>
            </a:r>
            <a:r>
              <a:rPr lang="ro-RO" b="1" i="1" smtClean="0">
                <a:solidFill>
                  <a:schemeClr val="accent6">
                    <a:lumMod val="50000"/>
                  </a:schemeClr>
                </a:solidFill>
                <a:latin typeface="Arial" pitchFamily="34" charset="0"/>
                <a:cs typeface="Arial" pitchFamily="34" charset="0"/>
              </a:rPr>
              <a:t>noțiuni de bază</a:t>
            </a:r>
            <a:r>
              <a:rPr lang="ro-RO" smtClean="0">
                <a:solidFill>
                  <a:schemeClr val="tx1"/>
                </a:solidFill>
                <a:latin typeface="Arial" pitchFamily="34" charset="0"/>
                <a:cs typeface="Arial" pitchFamily="34" charset="0"/>
              </a:rPr>
              <a:t>, cu referire la </a:t>
            </a:r>
            <a:r>
              <a:rPr lang="ro-RO" b="1" i="1" smtClean="0">
                <a:solidFill>
                  <a:srgbClr val="0070C0"/>
                </a:solidFill>
                <a:latin typeface="Arial" pitchFamily="34" charset="0"/>
                <a:cs typeface="Arial" pitchFamily="34" charset="0"/>
              </a:rPr>
              <a:t>produs</a:t>
            </a:r>
            <a:r>
              <a:rPr lang="ro-RO" smtClean="0">
                <a:solidFill>
                  <a:schemeClr val="tx1"/>
                </a:solidFill>
                <a:latin typeface="Arial" pitchFamily="34" charset="0"/>
                <a:cs typeface="Arial" pitchFamily="34" charset="0"/>
              </a:rPr>
              <a:t>:</a:t>
            </a:r>
          </a:p>
        </p:txBody>
      </p:sp>
      <p:sp>
        <p:nvSpPr>
          <p:cNvPr id="5" name="Right Arrow 4"/>
          <p:cNvSpPr/>
          <p:nvPr/>
        </p:nvSpPr>
        <p:spPr>
          <a:xfrm>
            <a:off x="304800" y="22860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43000" y="2209800"/>
            <a:ext cx="7239000" cy="646331"/>
          </a:xfrm>
          <a:prstGeom prst="rect">
            <a:avLst/>
          </a:prstGeom>
          <a:solidFill>
            <a:srgbClr val="FFFF99"/>
          </a:solidFill>
        </p:spPr>
        <p:txBody>
          <a:bodyPr wrap="square">
            <a:spAutoFit/>
          </a:bodyPr>
          <a:lstStyle/>
          <a:p>
            <a:pPr algn="just"/>
            <a:r>
              <a:rPr lang="ro-RO" b="1" i="1" smtClean="0">
                <a:solidFill>
                  <a:srgbClr val="0070C0"/>
                </a:solidFill>
                <a:latin typeface="Arial" pitchFamily="34" charset="0"/>
                <a:cs typeface="Arial" pitchFamily="34" charset="0"/>
              </a:rPr>
              <a:t>Funcția</a:t>
            </a:r>
            <a:r>
              <a:rPr lang="ro-RO" smtClean="0">
                <a:latin typeface="Arial" pitchFamily="34" charset="0"/>
                <a:cs typeface="Arial" pitchFamily="34" charset="0"/>
              </a:rPr>
              <a:t> este </a:t>
            </a:r>
            <a:r>
              <a:rPr lang="ro-RO" b="1" i="1" smtClean="0">
                <a:solidFill>
                  <a:srgbClr val="0070C0"/>
                </a:solidFill>
                <a:latin typeface="Arial" pitchFamily="34" charset="0"/>
                <a:cs typeface="Arial" pitchFamily="34" charset="0"/>
              </a:rPr>
              <a:t>determinată (materializată), </a:t>
            </a:r>
            <a:r>
              <a:rPr lang="ro-RO" smtClean="0">
                <a:latin typeface="Arial" pitchFamily="34" charset="0"/>
                <a:cs typeface="Arial" pitchFamily="34" charset="0"/>
              </a:rPr>
              <a:t>de </a:t>
            </a:r>
            <a:r>
              <a:rPr lang="ro-RO" b="1" i="1" smtClean="0">
                <a:solidFill>
                  <a:srgbClr val="C00000"/>
                </a:solidFill>
                <a:latin typeface="Arial" pitchFamily="34" charset="0"/>
                <a:cs typeface="Arial" pitchFamily="34" charset="0"/>
              </a:rPr>
              <a:t>o parte </a:t>
            </a:r>
            <a:r>
              <a:rPr lang="ro-RO" smtClean="0">
                <a:latin typeface="Arial" pitchFamily="34" charset="0"/>
                <a:cs typeface="Arial" pitchFamily="34" charset="0"/>
              </a:rPr>
              <a:t>a a obiectului studiat, de </a:t>
            </a:r>
            <a:r>
              <a:rPr lang="ro-RO" b="1" i="1" smtClean="0">
                <a:solidFill>
                  <a:srgbClr val="C00000"/>
                </a:solidFill>
                <a:latin typeface="Arial" pitchFamily="34" charset="0"/>
                <a:cs typeface="Arial" pitchFamily="34" charset="0"/>
              </a:rPr>
              <a:t>una sau mai multe piese </a:t>
            </a:r>
            <a:r>
              <a:rPr lang="ro-RO" smtClean="0">
                <a:latin typeface="Arial" pitchFamily="34" charset="0"/>
                <a:cs typeface="Arial" pitchFamily="34" charset="0"/>
              </a:rPr>
              <a:t>luate integral sau parțial. </a:t>
            </a:r>
            <a:endParaRPr lang="ro-RO" b="1" i="1" smtClean="0">
              <a:solidFill>
                <a:srgbClr val="C00000"/>
              </a:solidFill>
              <a:latin typeface="Arial" pitchFamily="34" charset="0"/>
              <a:cs typeface="Arial" pitchFamily="34" charset="0"/>
            </a:endParaRPr>
          </a:p>
        </p:txBody>
      </p:sp>
      <p:sp>
        <p:nvSpPr>
          <p:cNvPr id="7" name="Right Arrow 6"/>
          <p:cNvSpPr/>
          <p:nvPr/>
        </p:nvSpPr>
        <p:spPr>
          <a:xfrm>
            <a:off x="381000" y="32766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43000" y="3200400"/>
            <a:ext cx="7239000" cy="738664"/>
          </a:xfrm>
          <a:prstGeom prst="rect">
            <a:avLst/>
          </a:prstGeom>
          <a:solidFill>
            <a:srgbClr val="FFFF99"/>
          </a:solidFill>
        </p:spPr>
        <p:txBody>
          <a:bodyPr wrap="square">
            <a:spAutoFit/>
          </a:bodyPr>
          <a:lstStyle/>
          <a:p>
            <a:pPr algn="just"/>
            <a:r>
              <a:rPr lang="ro-RO" smtClean="0">
                <a:latin typeface="Arial" pitchFamily="34" charset="0"/>
                <a:cs typeface="Arial" pitchFamily="34" charset="0"/>
              </a:rPr>
              <a:t>Fiecare piesă </a:t>
            </a:r>
            <a:r>
              <a:rPr lang="ro-RO" sz="2400" smtClean="0">
                <a:latin typeface="Arial" pitchFamily="34" charset="0"/>
                <a:cs typeface="Arial" pitchFamily="34" charset="0"/>
              </a:rPr>
              <a:t>R</a:t>
            </a:r>
            <a:r>
              <a:rPr lang="ro-RO" sz="2400" baseline="-25000" smtClean="0">
                <a:latin typeface="Arial" pitchFamily="34" charset="0"/>
                <a:cs typeface="Arial" pitchFamily="34" charset="0"/>
              </a:rPr>
              <a:t>i</a:t>
            </a:r>
            <a:r>
              <a:rPr lang="ro-RO" smtClean="0">
                <a:latin typeface="Arial" pitchFamily="34" charset="0"/>
                <a:cs typeface="Arial" pitchFamily="34" charset="0"/>
              </a:rPr>
              <a:t> ar</a:t>
            </a:r>
            <a:r>
              <a:rPr lang="en-US" smtClean="0">
                <a:latin typeface="Arial" pitchFamily="34" charset="0"/>
                <a:cs typeface="Arial" pitchFamily="34" charset="0"/>
              </a:rPr>
              <a:t>e</a:t>
            </a:r>
            <a:r>
              <a:rPr lang="ro-RO" smtClean="0">
                <a:latin typeface="Arial" pitchFamily="34" charset="0"/>
                <a:cs typeface="Arial" pitchFamily="34" charset="0"/>
              </a:rPr>
              <a:t> un cost </a:t>
            </a:r>
            <a:r>
              <a:rPr lang="ro-RO" sz="2400" smtClean="0">
                <a:latin typeface="Arial" pitchFamily="34" charset="0"/>
                <a:cs typeface="Arial" pitchFamily="34" charset="0"/>
              </a:rPr>
              <a:t>(c</a:t>
            </a:r>
            <a:r>
              <a:rPr lang="ro-RO" sz="2400" baseline="-25000" smtClean="0">
                <a:latin typeface="Arial" pitchFamily="34" charset="0"/>
                <a:cs typeface="Arial" pitchFamily="34" charset="0"/>
              </a:rPr>
              <a:t>i</a:t>
            </a:r>
            <a:r>
              <a:rPr lang="ro-RO" sz="2400" smtClean="0">
                <a:latin typeface="Arial" pitchFamily="34" charset="0"/>
                <a:cs typeface="Arial" pitchFamily="34" charset="0"/>
              </a:rPr>
              <a:t>)</a:t>
            </a:r>
            <a:r>
              <a:rPr lang="ro-RO" smtClean="0">
                <a:latin typeface="Arial" pitchFamily="34" charset="0"/>
                <a:cs typeface="Arial" pitchFamily="34" charset="0"/>
              </a:rPr>
              <a:t>, format din următoarele articole de cheltuieli:</a:t>
            </a:r>
            <a:endParaRPr lang="ro-RO" b="1" i="1" smtClean="0">
              <a:solidFill>
                <a:srgbClr val="C00000"/>
              </a:solidFill>
              <a:latin typeface="Arial" pitchFamily="34" charset="0"/>
              <a:cs typeface="Arial" pitchFamily="34" charset="0"/>
            </a:endParaRPr>
          </a:p>
        </p:txBody>
      </p:sp>
      <p:sp>
        <p:nvSpPr>
          <p:cNvPr id="1208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0833" name="Object 1"/>
          <p:cNvGraphicFramePr>
            <a:graphicFrameLocks noChangeAspect="1"/>
          </p:cNvGraphicFramePr>
          <p:nvPr/>
        </p:nvGraphicFramePr>
        <p:xfrm>
          <a:off x="2895600" y="4473388"/>
          <a:ext cx="3429000" cy="739589"/>
        </p:xfrm>
        <a:graphic>
          <a:graphicData uri="http://schemas.openxmlformats.org/presentationml/2006/ole">
            <p:oleObj spid="_x0000_s120833" name="Equation" r:id="rId3" imgW="1155700" imgH="241300" progId="Equation.3">
              <p:embed/>
            </p:oleObj>
          </a:graphicData>
        </a:graphic>
      </p:graphicFrame>
      <p:sp>
        <p:nvSpPr>
          <p:cNvPr id="11" name="Rectangle 10"/>
          <p:cNvSpPr/>
          <p:nvPr/>
        </p:nvSpPr>
        <p:spPr>
          <a:xfrm>
            <a:off x="762000" y="5562600"/>
            <a:ext cx="7620000" cy="7620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2400" smtClean="0">
                <a:solidFill>
                  <a:schemeClr val="tx1"/>
                </a:solidFill>
                <a:latin typeface="Arial" pitchFamily="34" charset="0"/>
                <a:cs typeface="Arial" pitchFamily="34" charset="0"/>
              </a:rPr>
              <a:t>c</a:t>
            </a:r>
            <a:r>
              <a:rPr lang="ro-RO" sz="2400" baseline="-25000" smtClean="0">
                <a:solidFill>
                  <a:schemeClr val="tx1"/>
                </a:solidFill>
                <a:latin typeface="Arial" pitchFamily="34" charset="0"/>
                <a:cs typeface="Arial" pitchFamily="34" charset="0"/>
              </a:rPr>
              <a:t>mi</a:t>
            </a:r>
            <a:r>
              <a:rPr lang="ro-RO" smtClean="0">
                <a:solidFill>
                  <a:schemeClr val="tx1"/>
                </a:solidFill>
                <a:latin typeface="Arial" pitchFamily="34" charset="0"/>
                <a:cs typeface="Arial" pitchFamily="34" charset="0"/>
              </a:rPr>
              <a:t> – cheltuieli materiale, </a:t>
            </a:r>
            <a:r>
              <a:rPr lang="ro-RO" sz="2400" smtClean="0">
                <a:solidFill>
                  <a:schemeClr val="tx1"/>
                </a:solidFill>
                <a:latin typeface="Arial" pitchFamily="34" charset="0"/>
                <a:cs typeface="Arial" pitchFamily="34" charset="0"/>
              </a:rPr>
              <a:t>c</a:t>
            </a:r>
            <a:r>
              <a:rPr lang="ro-RO" sz="2400" baseline="-25000" smtClean="0">
                <a:solidFill>
                  <a:schemeClr val="tx1"/>
                </a:solidFill>
                <a:latin typeface="Arial" pitchFamily="34" charset="0"/>
                <a:cs typeface="Arial" pitchFamily="34" charset="0"/>
              </a:rPr>
              <a:t>si</a:t>
            </a:r>
            <a:r>
              <a:rPr lang="ro-RO" smtClean="0">
                <a:solidFill>
                  <a:schemeClr val="tx1"/>
                </a:solidFill>
                <a:latin typeface="Arial" pitchFamily="34" charset="0"/>
                <a:cs typeface="Arial" pitchFamily="34" charset="0"/>
              </a:rPr>
              <a:t> – cheltuieli cu salariile (munca directă), </a:t>
            </a:r>
          </a:p>
          <a:p>
            <a:pPr algn="just"/>
            <a:r>
              <a:rPr lang="ro-RO" sz="2400" smtClean="0">
                <a:solidFill>
                  <a:schemeClr val="tx1"/>
                </a:solidFill>
                <a:latin typeface="Arial" pitchFamily="34" charset="0"/>
                <a:cs typeface="Arial" pitchFamily="34" charset="0"/>
              </a:rPr>
              <a:t>c</a:t>
            </a:r>
            <a:r>
              <a:rPr lang="ro-RO" sz="2400" baseline="-25000" smtClean="0">
                <a:solidFill>
                  <a:schemeClr val="tx1"/>
                </a:solidFill>
                <a:latin typeface="Arial" pitchFamily="34" charset="0"/>
                <a:cs typeface="Arial" pitchFamily="34" charset="0"/>
              </a:rPr>
              <a:t>gi</a:t>
            </a:r>
            <a:r>
              <a:rPr lang="ro-RO" smtClean="0">
                <a:solidFill>
                  <a:schemeClr val="tx1"/>
                </a:solidFill>
                <a:latin typeface="Arial" pitchFamily="34" charset="0"/>
                <a:cs typeface="Arial" pitchFamily="34" charset="0"/>
              </a:rPr>
              <a:t> – cheltuieli generale de secție </a:t>
            </a:r>
          </a:p>
        </p:txBody>
      </p:sp>
      <p:sp>
        <p:nvSpPr>
          <p:cNvPr id="12" name="Rectangle 11"/>
          <p:cNvSpPr/>
          <p:nvPr/>
        </p:nvSpPr>
        <p:spPr>
          <a:xfrm>
            <a:off x="6781800" y="46482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4.1)</a:t>
            </a:r>
            <a:endParaRPr lang="en-US" baseline="-25000">
              <a:solidFill>
                <a:schemeClr val="tx1"/>
              </a:solidFill>
              <a:latin typeface="Arial" pitchFamily="34" charset="0"/>
              <a:cs typeface="Arial" pitchFamily="34" charset="0"/>
            </a:endParaRPr>
          </a:p>
        </p:txBody>
      </p:sp>
      <p:sp>
        <p:nvSpPr>
          <p:cNvPr id="1208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114</a:t>
            </a:fld>
            <a:endParaRPr lang="en-US"/>
          </a:p>
        </p:txBody>
      </p:sp>
      <p:sp>
        <p:nvSpPr>
          <p:cNvPr id="4" name="Rectangle 3"/>
          <p:cNvSpPr/>
          <p:nvPr/>
        </p:nvSpPr>
        <p:spPr>
          <a:xfrm>
            <a:off x="5943600" y="12192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4.2)</a:t>
            </a:r>
            <a:endParaRPr lang="en-US" baseline="-25000">
              <a:solidFill>
                <a:schemeClr val="tx1"/>
              </a:solidFill>
              <a:latin typeface="Arial" pitchFamily="34" charset="0"/>
              <a:cs typeface="Arial" pitchFamily="34" charset="0"/>
            </a:endParaRPr>
          </a:p>
        </p:txBody>
      </p:sp>
      <p:sp>
        <p:nvSpPr>
          <p:cNvPr id="5" name="Rectangle 4"/>
          <p:cNvSpPr/>
          <p:nvPr/>
        </p:nvSpPr>
        <p:spPr>
          <a:xfrm>
            <a:off x="838200" y="2743200"/>
            <a:ext cx="7620000" cy="5334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rPr>
              <a:t>c</a:t>
            </a:r>
            <a:r>
              <a:rPr lang="ro-RO" sz="2400" baseline="-25000" smtClean="0">
                <a:solidFill>
                  <a:schemeClr val="tx1"/>
                </a:solidFill>
                <a:latin typeface="Arial" pitchFamily="34" charset="0"/>
                <a:cs typeface="Arial" pitchFamily="34" charset="0"/>
              </a:rPr>
              <a:t>sik</a:t>
            </a:r>
            <a:r>
              <a:rPr lang="ro-RO" smtClean="0">
                <a:solidFill>
                  <a:schemeClr val="tx1"/>
                </a:solidFill>
                <a:latin typeface="Arial" pitchFamily="34" charset="0"/>
                <a:cs typeface="Arial" pitchFamily="34" charset="0"/>
              </a:rPr>
              <a:t> – cheltuieli cu salariile (munca directă) pentru fiecare operație tehnologică ”k”.</a:t>
            </a:r>
          </a:p>
        </p:txBody>
      </p:sp>
      <p:sp>
        <p:nvSpPr>
          <p:cNvPr id="130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0051" name="Object 3"/>
          <p:cNvGraphicFramePr>
            <a:graphicFrameLocks noChangeAspect="1"/>
          </p:cNvGraphicFramePr>
          <p:nvPr/>
        </p:nvGraphicFramePr>
        <p:xfrm>
          <a:off x="2958123" y="838200"/>
          <a:ext cx="2325077" cy="1295400"/>
        </p:xfrm>
        <a:graphic>
          <a:graphicData uri="http://schemas.openxmlformats.org/presentationml/2006/ole">
            <p:oleObj spid="_x0000_s130051" name="Equation" r:id="rId3" imgW="787400" imgH="431800" progId="Equation.3">
              <p:embed/>
            </p:oleObj>
          </a:graphicData>
        </a:graphic>
      </p:graphicFrame>
      <p:sp>
        <p:nvSpPr>
          <p:cNvPr id="130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0053" name="Object 5"/>
          <p:cNvGraphicFramePr>
            <a:graphicFrameLocks noChangeAspect="1"/>
          </p:cNvGraphicFramePr>
          <p:nvPr/>
        </p:nvGraphicFramePr>
        <p:xfrm>
          <a:off x="3124200" y="3657600"/>
          <a:ext cx="1955800" cy="1066800"/>
        </p:xfrm>
        <a:graphic>
          <a:graphicData uri="http://schemas.openxmlformats.org/presentationml/2006/ole">
            <p:oleObj spid="_x0000_s130053" name="Equation" r:id="rId4" imgW="748975" imgH="406224" progId="Equation.3">
              <p:embed/>
            </p:oleObj>
          </a:graphicData>
        </a:graphic>
      </p:graphicFrame>
      <p:sp>
        <p:nvSpPr>
          <p:cNvPr id="10" name="Rectangle 9"/>
          <p:cNvSpPr/>
          <p:nvPr/>
        </p:nvSpPr>
        <p:spPr>
          <a:xfrm>
            <a:off x="5943600" y="40386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4.3)</a:t>
            </a:r>
            <a:endParaRPr lang="en-US" baseline="-25000">
              <a:solidFill>
                <a:schemeClr val="tx1"/>
              </a:solidFill>
              <a:latin typeface="Arial" pitchFamily="34" charset="0"/>
              <a:cs typeface="Arial" pitchFamily="34" charset="0"/>
            </a:endParaRPr>
          </a:p>
        </p:txBody>
      </p:sp>
      <p:sp>
        <p:nvSpPr>
          <p:cNvPr id="11" name="Rectangle 10"/>
          <p:cNvSpPr/>
          <p:nvPr/>
        </p:nvSpPr>
        <p:spPr>
          <a:xfrm>
            <a:off x="914400" y="5105400"/>
            <a:ext cx="7848600" cy="10668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d – cheia de repartiție a cheltuielilor generale de secție pentru piesa ”i”, </a:t>
            </a:r>
          </a:p>
          <a:p>
            <a:pPr algn="just"/>
            <a:r>
              <a:rPr lang="ro-RO" smtClean="0">
                <a:solidFill>
                  <a:schemeClr val="tx1"/>
                </a:solidFill>
                <a:latin typeface="Arial" pitchFamily="34" charset="0"/>
                <a:cs typeface="Arial" pitchFamily="34" charset="0"/>
              </a:rPr>
              <a:t>n – numărul total de piese, i = 1...n</a:t>
            </a:r>
          </a:p>
          <a:p>
            <a:pPr algn="just"/>
            <a:r>
              <a:rPr lang="ro-RO" smtClean="0">
                <a:solidFill>
                  <a:schemeClr val="tx1"/>
                </a:solidFill>
                <a:latin typeface="Arial" pitchFamily="34" charset="0"/>
                <a:cs typeface="Arial" pitchFamily="34" charset="0"/>
              </a:rPr>
              <a:t>K – numărul de operații tehnologice</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115</a:t>
            </a:fld>
            <a:endParaRPr lang="en-US"/>
          </a:p>
        </p:txBody>
      </p:sp>
      <p:sp>
        <p:nvSpPr>
          <p:cNvPr id="3" name="Rectangle 2"/>
          <p:cNvSpPr/>
          <p:nvPr/>
        </p:nvSpPr>
        <p:spPr>
          <a:xfrm>
            <a:off x="304800" y="8382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4" name="Rectangle 3"/>
          <p:cNvSpPr/>
          <p:nvPr/>
        </p:nvSpPr>
        <p:spPr>
          <a:xfrm>
            <a:off x="990600" y="1066800"/>
            <a:ext cx="7620000" cy="12954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În raport cu posibilitățile de cunoaștere a acestor </a:t>
            </a:r>
            <a:r>
              <a:rPr lang="ro-RO" b="1" i="1" smtClean="0">
                <a:solidFill>
                  <a:srgbClr val="FF0000"/>
                </a:solidFill>
                <a:latin typeface="Arial" pitchFamily="34" charset="0"/>
                <a:cs typeface="Arial" pitchFamily="34" charset="0"/>
              </a:rPr>
              <a:t>componente ale costului</a:t>
            </a:r>
            <a:r>
              <a:rPr lang="ro-RO" smtClean="0">
                <a:solidFill>
                  <a:schemeClr val="tx1"/>
                </a:solidFill>
                <a:latin typeface="Arial" pitchFamily="34" charset="0"/>
                <a:cs typeface="Arial" pitchFamily="34" charset="0"/>
              </a:rPr>
              <a:t>, de </a:t>
            </a:r>
            <a:r>
              <a:rPr lang="ro-RO" b="1" i="1" smtClean="0">
                <a:solidFill>
                  <a:schemeClr val="accent6">
                    <a:lumMod val="50000"/>
                  </a:schemeClr>
                </a:solidFill>
                <a:latin typeface="Arial" pitchFamily="34" charset="0"/>
                <a:cs typeface="Arial" pitchFamily="34" charset="0"/>
              </a:rPr>
              <a:t>timpul disponibil pentru efectuarea studiului </a:t>
            </a:r>
            <a:r>
              <a:rPr lang="ro-RO" smtClean="0">
                <a:solidFill>
                  <a:schemeClr val="tx1"/>
                </a:solidFill>
                <a:latin typeface="Arial" pitchFamily="34" charset="0"/>
                <a:cs typeface="Arial" pitchFamily="34" charset="0"/>
              </a:rPr>
              <a:t>și de interesul manifestat pentru aprofundare, </a:t>
            </a:r>
            <a:r>
              <a:rPr lang="ro-RO" b="1" i="1" smtClean="0">
                <a:solidFill>
                  <a:srgbClr val="C00000"/>
                </a:solidFill>
                <a:latin typeface="Arial" pitchFamily="34" charset="0"/>
                <a:cs typeface="Arial" pitchFamily="34" charset="0"/>
              </a:rPr>
              <a:t>dimensionarea economică </a:t>
            </a:r>
            <a:r>
              <a:rPr lang="ro-RO" smtClean="0">
                <a:solidFill>
                  <a:schemeClr val="tx1"/>
                </a:solidFill>
                <a:latin typeface="Arial" pitchFamily="34" charset="0"/>
                <a:cs typeface="Arial" pitchFamily="34" charset="0"/>
              </a:rPr>
              <a:t>a </a:t>
            </a:r>
            <a:r>
              <a:rPr lang="ro-RO" b="1" i="1" smtClean="0">
                <a:solidFill>
                  <a:srgbClr val="0070C0"/>
                </a:solidFill>
                <a:latin typeface="Arial" pitchFamily="34" charset="0"/>
                <a:cs typeface="Arial" pitchFamily="34" charset="0"/>
              </a:rPr>
              <a:t>funcțiilor</a:t>
            </a:r>
            <a:r>
              <a:rPr lang="ro-RO" smtClean="0">
                <a:solidFill>
                  <a:schemeClr val="tx1"/>
                </a:solidFill>
                <a:latin typeface="Arial" pitchFamily="34" charset="0"/>
                <a:cs typeface="Arial" pitchFamily="34" charset="0"/>
              </a:rPr>
              <a:t> poate fi realizată </a:t>
            </a:r>
            <a:r>
              <a:rPr lang="ro-RO" b="1" i="1" smtClean="0">
                <a:solidFill>
                  <a:schemeClr val="accent2">
                    <a:lumMod val="75000"/>
                  </a:schemeClr>
                </a:solidFill>
                <a:latin typeface="Arial" pitchFamily="34" charset="0"/>
                <a:cs typeface="Arial" pitchFamily="34" charset="0"/>
              </a:rPr>
              <a:t>global</a:t>
            </a:r>
            <a:r>
              <a:rPr lang="ro-RO" smtClean="0">
                <a:solidFill>
                  <a:schemeClr val="tx1"/>
                </a:solidFill>
                <a:latin typeface="Arial" pitchFamily="34" charset="0"/>
                <a:cs typeface="Arial" pitchFamily="34" charset="0"/>
              </a:rPr>
              <a:t> sau </a:t>
            </a:r>
            <a:r>
              <a:rPr lang="ro-RO" b="1" i="1" smtClean="0">
                <a:solidFill>
                  <a:schemeClr val="accent2">
                    <a:lumMod val="75000"/>
                  </a:schemeClr>
                </a:solidFill>
                <a:latin typeface="Arial" pitchFamily="34" charset="0"/>
                <a:cs typeface="Arial" pitchFamily="34" charset="0"/>
              </a:rPr>
              <a:t>detaliat</a:t>
            </a:r>
            <a:r>
              <a:rPr lang="ro-RO" smtClean="0">
                <a:solidFill>
                  <a:schemeClr val="tx1"/>
                </a:solidFill>
                <a:latin typeface="Arial" pitchFamily="34" charset="0"/>
                <a:cs typeface="Arial" pitchFamily="34" charset="0"/>
              </a:rPr>
              <a:t>, parcurgând următoarele etape:</a:t>
            </a:r>
          </a:p>
        </p:txBody>
      </p:sp>
      <p:sp>
        <p:nvSpPr>
          <p:cNvPr id="5" name="Rectangle 4"/>
          <p:cNvSpPr/>
          <p:nvPr/>
        </p:nvSpPr>
        <p:spPr>
          <a:xfrm>
            <a:off x="1143000" y="2667000"/>
            <a:ext cx="7239000" cy="3693319"/>
          </a:xfrm>
          <a:prstGeom prst="rect">
            <a:avLst/>
          </a:prstGeom>
          <a:solidFill>
            <a:srgbClr val="FFFF99"/>
          </a:solidFill>
        </p:spPr>
        <p:txBody>
          <a:bodyPr wrap="square">
            <a:spAutoFit/>
          </a:bodyPr>
          <a:lstStyle/>
          <a:p>
            <a:pPr marL="342900" indent="-342900" algn="just">
              <a:buAutoNum type="alphaLcParenR"/>
            </a:pPr>
            <a:r>
              <a:rPr lang="ro-RO" b="1" smtClean="0">
                <a:latin typeface="Arial" pitchFamily="34" charset="0"/>
                <a:cs typeface="Arial" pitchFamily="34" charset="0"/>
              </a:rPr>
              <a:t>Elaborarea</a:t>
            </a:r>
            <a:r>
              <a:rPr lang="ro-RO" smtClean="0">
                <a:latin typeface="Arial" pitchFamily="34" charset="0"/>
                <a:cs typeface="Arial" pitchFamily="34" charset="0"/>
              </a:rPr>
              <a:t> </a:t>
            </a:r>
            <a:r>
              <a:rPr lang="ro-RO" b="1" i="1" smtClean="0">
                <a:solidFill>
                  <a:schemeClr val="accent6">
                    <a:lumMod val="50000"/>
                  </a:schemeClr>
                </a:solidFill>
                <a:latin typeface="Arial" pitchFamily="34" charset="0"/>
                <a:cs typeface="Arial" pitchFamily="34" charset="0"/>
              </a:rPr>
              <a:t>diagramei de relații </a:t>
            </a:r>
            <a:r>
              <a:rPr lang="ro-RO" smtClean="0">
                <a:latin typeface="Arial" pitchFamily="34" charset="0"/>
                <a:cs typeface="Arial" pitchFamily="34" charset="0"/>
              </a:rPr>
              <a:t>dintre </a:t>
            </a:r>
            <a:r>
              <a:rPr lang="ro-RO" b="1" i="1" smtClean="0">
                <a:solidFill>
                  <a:srgbClr val="FF0000"/>
                </a:solidFill>
                <a:latin typeface="Arial" pitchFamily="34" charset="0"/>
                <a:cs typeface="Arial" pitchFamily="34" charset="0"/>
              </a:rPr>
              <a:t>piese</a:t>
            </a:r>
            <a:r>
              <a:rPr lang="ro-RO" smtClean="0">
                <a:latin typeface="Arial" pitchFamily="34" charset="0"/>
                <a:cs typeface="Arial" pitchFamily="34" charset="0"/>
              </a:rPr>
              <a:t> și </a:t>
            </a:r>
            <a:r>
              <a:rPr lang="ro-RO" b="1" i="1" smtClean="0">
                <a:solidFill>
                  <a:srgbClr val="0070C0"/>
                </a:solidFill>
                <a:latin typeface="Arial" pitchFamily="34" charset="0"/>
                <a:cs typeface="Arial" pitchFamily="34" charset="0"/>
              </a:rPr>
              <a:t>funcții</a:t>
            </a:r>
            <a:r>
              <a:rPr lang="ro-RO" smtClean="0">
                <a:latin typeface="Arial" pitchFamily="34" charset="0"/>
                <a:cs typeface="Arial" pitchFamily="34" charset="0"/>
              </a:rPr>
              <a:t> și dintre </a:t>
            </a:r>
            <a:r>
              <a:rPr lang="ro-RO" b="1" i="1" smtClean="0">
                <a:solidFill>
                  <a:srgbClr val="FF0000"/>
                </a:solidFill>
                <a:latin typeface="Arial" pitchFamily="34" charset="0"/>
                <a:cs typeface="Arial" pitchFamily="34" charset="0"/>
              </a:rPr>
              <a:t>operații tehnologice </a:t>
            </a:r>
            <a:r>
              <a:rPr lang="ro-RO" smtClean="0">
                <a:latin typeface="Arial" pitchFamily="34" charset="0"/>
                <a:cs typeface="Arial" pitchFamily="34" charset="0"/>
              </a:rPr>
              <a:t>și </a:t>
            </a:r>
            <a:r>
              <a:rPr lang="ro-RO" b="1" i="1" smtClean="0">
                <a:solidFill>
                  <a:srgbClr val="0070C0"/>
                </a:solidFill>
                <a:latin typeface="Arial" pitchFamily="34" charset="0"/>
                <a:cs typeface="Arial" pitchFamily="34" charset="0"/>
              </a:rPr>
              <a:t>funcții</a:t>
            </a:r>
            <a:r>
              <a:rPr lang="ro-RO" smtClean="0">
                <a:latin typeface="Arial" pitchFamily="34" charset="0"/>
                <a:cs typeface="Arial" pitchFamily="34" charset="0"/>
              </a:rPr>
              <a:t>.</a:t>
            </a:r>
          </a:p>
          <a:p>
            <a:pPr marL="342900" indent="-342900" algn="just">
              <a:buAutoNum type="alphaLcParenR"/>
            </a:pPr>
            <a:endParaRPr lang="ro-RO" smtClean="0">
              <a:latin typeface="Arial" pitchFamily="34" charset="0"/>
              <a:cs typeface="Arial" pitchFamily="34" charset="0"/>
            </a:endParaRPr>
          </a:p>
          <a:p>
            <a:pPr marL="342900" indent="-342900" algn="just">
              <a:buAutoNum type="alphaLcParenR"/>
            </a:pPr>
            <a:r>
              <a:rPr lang="ro-RO" b="1" smtClean="0">
                <a:latin typeface="Arial" pitchFamily="34" charset="0"/>
                <a:cs typeface="Arial" pitchFamily="34" charset="0"/>
              </a:rPr>
              <a:t>Stabilirea</a:t>
            </a:r>
            <a:r>
              <a:rPr lang="ro-RO" smtClean="0">
                <a:latin typeface="Arial" pitchFamily="34" charset="0"/>
                <a:cs typeface="Arial" pitchFamily="34" charset="0"/>
              </a:rPr>
              <a:t> </a:t>
            </a:r>
            <a:r>
              <a:rPr lang="ro-RO" b="1" i="1" smtClean="0">
                <a:solidFill>
                  <a:schemeClr val="accent6">
                    <a:lumMod val="50000"/>
                  </a:schemeClr>
                </a:solidFill>
                <a:latin typeface="Arial" pitchFamily="34" charset="0"/>
                <a:cs typeface="Arial" pitchFamily="34" charset="0"/>
              </a:rPr>
              <a:t>ponderilor de participare </a:t>
            </a:r>
            <a:r>
              <a:rPr lang="ro-RO" smtClean="0">
                <a:latin typeface="Arial" pitchFamily="34" charset="0"/>
                <a:cs typeface="Arial" pitchFamily="34" charset="0"/>
              </a:rPr>
              <a:t>a fiecărei </a:t>
            </a:r>
            <a:r>
              <a:rPr lang="ro-RO" b="1" i="1" smtClean="0">
                <a:solidFill>
                  <a:srgbClr val="FF0000"/>
                </a:solidFill>
                <a:latin typeface="Arial" pitchFamily="34" charset="0"/>
                <a:cs typeface="Arial" pitchFamily="34" charset="0"/>
              </a:rPr>
              <a:t>piese</a:t>
            </a:r>
            <a:r>
              <a:rPr lang="ro-RO" smtClean="0">
                <a:latin typeface="Arial" pitchFamily="34" charset="0"/>
                <a:cs typeface="Arial" pitchFamily="34" charset="0"/>
              </a:rPr>
              <a:t> </a:t>
            </a:r>
            <a:r>
              <a:rPr lang="ro-RO" sz="2400" smtClean="0">
                <a:latin typeface="Arial" pitchFamily="34" charset="0"/>
                <a:cs typeface="Arial" pitchFamily="34" charset="0"/>
              </a:rPr>
              <a:t>R</a:t>
            </a:r>
            <a:r>
              <a:rPr lang="ro-RO" sz="2400" baseline="-25000" smtClean="0">
                <a:latin typeface="Arial" pitchFamily="34" charset="0"/>
                <a:cs typeface="Arial" pitchFamily="34" charset="0"/>
              </a:rPr>
              <a:t>i</a:t>
            </a:r>
            <a:r>
              <a:rPr lang="ro-RO" smtClean="0">
                <a:latin typeface="Arial" pitchFamily="34" charset="0"/>
                <a:cs typeface="Arial" pitchFamily="34" charset="0"/>
              </a:rPr>
              <a:t> la </a:t>
            </a:r>
            <a:r>
              <a:rPr lang="ro-RO" b="1" i="1" smtClean="0">
                <a:solidFill>
                  <a:srgbClr val="0070C0"/>
                </a:solidFill>
                <a:latin typeface="Arial" pitchFamily="34" charset="0"/>
                <a:cs typeface="Arial" pitchFamily="34" charset="0"/>
              </a:rPr>
              <a:t>funcțiile</a:t>
            </a:r>
            <a:r>
              <a:rPr lang="ro-RO" smtClean="0">
                <a:latin typeface="Arial" pitchFamily="34" charset="0"/>
                <a:cs typeface="Arial" pitchFamily="34" charset="0"/>
              </a:rPr>
              <a:t> </a:t>
            </a:r>
            <a:r>
              <a:rPr lang="ro-RO" sz="2400" smtClean="0">
                <a:latin typeface="Arial" pitchFamily="34" charset="0"/>
                <a:cs typeface="Arial" pitchFamily="34" charset="0"/>
              </a:rPr>
              <a:t>F</a:t>
            </a:r>
            <a:r>
              <a:rPr lang="ro-RO" sz="2400" baseline="-25000" smtClean="0">
                <a:latin typeface="Arial" pitchFamily="34" charset="0"/>
                <a:cs typeface="Arial" pitchFamily="34" charset="0"/>
              </a:rPr>
              <a:t>j</a:t>
            </a:r>
            <a:r>
              <a:rPr lang="ro-RO" smtClean="0">
                <a:latin typeface="Arial" pitchFamily="34" charset="0"/>
                <a:cs typeface="Arial" pitchFamily="34" charset="0"/>
              </a:rPr>
              <a:t>, respectiv a fiecărei </a:t>
            </a:r>
            <a:r>
              <a:rPr lang="ro-RO" b="1" i="1" smtClean="0">
                <a:solidFill>
                  <a:srgbClr val="FF0000"/>
                </a:solidFill>
                <a:latin typeface="Arial" pitchFamily="34" charset="0"/>
                <a:cs typeface="Arial" pitchFamily="34" charset="0"/>
              </a:rPr>
              <a:t>operații tehnologic</a:t>
            </a:r>
            <a:r>
              <a:rPr lang="en-US" b="1" i="1" smtClean="0">
                <a:solidFill>
                  <a:srgbClr val="FF0000"/>
                </a:solidFill>
                <a:latin typeface="Arial" pitchFamily="34" charset="0"/>
                <a:cs typeface="Arial" pitchFamily="34" charset="0"/>
              </a:rPr>
              <a:t>e</a:t>
            </a:r>
            <a:r>
              <a:rPr lang="ro-RO" b="1" i="1" smtClean="0">
                <a:solidFill>
                  <a:srgbClr val="FF0000"/>
                </a:solidFill>
                <a:latin typeface="Arial" pitchFamily="34" charset="0"/>
                <a:cs typeface="Arial" pitchFamily="34" charset="0"/>
              </a:rPr>
              <a:t> </a:t>
            </a:r>
            <a:r>
              <a:rPr lang="ro-RO" sz="2400" smtClean="0">
                <a:latin typeface="Arial" pitchFamily="34" charset="0"/>
                <a:cs typeface="Arial" pitchFamily="34" charset="0"/>
              </a:rPr>
              <a:t>(k)</a:t>
            </a:r>
            <a:r>
              <a:rPr lang="ro-RO" smtClean="0">
                <a:latin typeface="Arial" pitchFamily="34" charset="0"/>
                <a:cs typeface="Arial" pitchFamily="34" charset="0"/>
              </a:rPr>
              <a:t> la </a:t>
            </a:r>
            <a:r>
              <a:rPr lang="ro-RO" b="1" i="1" smtClean="0">
                <a:solidFill>
                  <a:srgbClr val="0070C0"/>
                </a:solidFill>
                <a:latin typeface="Arial" pitchFamily="34" charset="0"/>
                <a:cs typeface="Arial" pitchFamily="34" charset="0"/>
              </a:rPr>
              <a:t>funcția</a:t>
            </a:r>
            <a:r>
              <a:rPr lang="ro-RO" b="1" i="1" smtClean="0">
                <a:latin typeface="Arial" pitchFamily="34" charset="0"/>
                <a:cs typeface="Arial" pitchFamily="34" charset="0"/>
              </a:rPr>
              <a:t> </a:t>
            </a:r>
            <a:r>
              <a:rPr lang="ro-RO" sz="2400" smtClean="0">
                <a:latin typeface="Arial" pitchFamily="34" charset="0"/>
                <a:cs typeface="Arial" pitchFamily="34" charset="0"/>
              </a:rPr>
              <a:t>F</a:t>
            </a:r>
            <a:r>
              <a:rPr lang="ro-RO" sz="2400" baseline="-25000" smtClean="0">
                <a:latin typeface="Arial" pitchFamily="34" charset="0"/>
                <a:cs typeface="Arial" pitchFamily="34" charset="0"/>
              </a:rPr>
              <a:t>j</a:t>
            </a:r>
            <a:r>
              <a:rPr lang="ro-RO" smtClean="0">
                <a:latin typeface="Arial" pitchFamily="34" charset="0"/>
                <a:cs typeface="Arial" pitchFamily="34" charset="0"/>
              </a:rPr>
              <a:t>.</a:t>
            </a:r>
          </a:p>
          <a:p>
            <a:pPr marL="342900" indent="-342900" algn="just">
              <a:buAutoNum type="alphaLcParenR"/>
            </a:pPr>
            <a:endParaRPr lang="ro-RO" smtClean="0">
              <a:latin typeface="Arial" pitchFamily="34" charset="0"/>
              <a:cs typeface="Arial" pitchFamily="34" charset="0"/>
            </a:endParaRPr>
          </a:p>
          <a:p>
            <a:pPr marL="342900" indent="-342900" algn="just">
              <a:buAutoNum type="alphaLcParenR"/>
            </a:pPr>
            <a:r>
              <a:rPr lang="ro-RO" b="1" smtClean="0">
                <a:latin typeface="Arial" pitchFamily="34" charset="0"/>
                <a:cs typeface="Arial" pitchFamily="34" charset="0"/>
              </a:rPr>
              <a:t>Repartizarea</a:t>
            </a:r>
            <a:r>
              <a:rPr lang="ro-RO" smtClean="0">
                <a:latin typeface="Arial" pitchFamily="34" charset="0"/>
                <a:cs typeface="Arial" pitchFamily="34" charset="0"/>
              </a:rPr>
              <a:t> </a:t>
            </a:r>
            <a:r>
              <a:rPr lang="ro-RO" b="1" i="1" smtClean="0">
                <a:solidFill>
                  <a:srgbClr val="FF0000"/>
                </a:solidFill>
                <a:latin typeface="Arial" pitchFamily="34" charset="0"/>
                <a:cs typeface="Arial" pitchFamily="34" charset="0"/>
              </a:rPr>
              <a:t>cheltuielilor materiale și de manoperă </a:t>
            </a:r>
            <a:r>
              <a:rPr lang="ro-RO" smtClean="0">
                <a:latin typeface="Arial" pitchFamily="34" charset="0"/>
                <a:cs typeface="Arial" pitchFamily="34" charset="0"/>
              </a:rPr>
              <a:t>ale </a:t>
            </a:r>
            <a:r>
              <a:rPr lang="ro-RO" b="1" i="1" smtClean="0">
                <a:solidFill>
                  <a:srgbClr val="FF0000"/>
                </a:solidFill>
                <a:latin typeface="Arial" pitchFamily="34" charset="0"/>
                <a:cs typeface="Arial" pitchFamily="34" charset="0"/>
              </a:rPr>
              <a:t>pieselor</a:t>
            </a:r>
            <a:r>
              <a:rPr lang="ro-RO" smtClean="0">
                <a:latin typeface="Arial" pitchFamily="34" charset="0"/>
                <a:cs typeface="Arial" pitchFamily="34" charset="0"/>
              </a:rPr>
              <a:t> pe fiecare </a:t>
            </a:r>
            <a:r>
              <a:rPr lang="ro-RO" b="1" i="1" smtClean="0">
                <a:solidFill>
                  <a:srgbClr val="0070C0"/>
                </a:solidFill>
                <a:latin typeface="Arial" pitchFamily="34" charset="0"/>
                <a:cs typeface="Arial" pitchFamily="34" charset="0"/>
              </a:rPr>
              <a:t>funcție</a:t>
            </a:r>
            <a:r>
              <a:rPr lang="ro-RO" smtClean="0">
                <a:latin typeface="Arial" pitchFamily="34" charset="0"/>
                <a:cs typeface="Arial" pitchFamily="34" charset="0"/>
              </a:rPr>
              <a:t>.</a:t>
            </a:r>
          </a:p>
          <a:p>
            <a:pPr marL="342900" indent="-342900" algn="just">
              <a:buAutoNum type="alphaLcParenR"/>
            </a:pPr>
            <a:endParaRPr lang="ro-RO" smtClean="0">
              <a:latin typeface="Arial" pitchFamily="34" charset="0"/>
              <a:cs typeface="Arial" pitchFamily="34" charset="0"/>
            </a:endParaRPr>
          </a:p>
          <a:p>
            <a:pPr marL="342900" indent="-342900" algn="just">
              <a:buAutoNum type="alphaLcParenR"/>
            </a:pPr>
            <a:r>
              <a:rPr lang="ro-RO" b="1" smtClean="0">
                <a:latin typeface="Arial" pitchFamily="34" charset="0"/>
                <a:cs typeface="Arial" pitchFamily="34" charset="0"/>
              </a:rPr>
              <a:t>Calculul </a:t>
            </a:r>
            <a:r>
              <a:rPr lang="ro-RO" b="1" i="1" smtClean="0">
                <a:solidFill>
                  <a:srgbClr val="FF0000"/>
                </a:solidFill>
                <a:latin typeface="Arial" pitchFamily="34" charset="0"/>
                <a:cs typeface="Arial" pitchFamily="34" charset="0"/>
              </a:rPr>
              <a:t>costurilor</a:t>
            </a:r>
            <a:r>
              <a:rPr lang="ro-RO" smtClean="0">
                <a:latin typeface="Arial" pitchFamily="34" charset="0"/>
                <a:cs typeface="Arial" pitchFamily="34" charset="0"/>
              </a:rPr>
              <a:t> și a </a:t>
            </a:r>
            <a:r>
              <a:rPr lang="ro-RO" b="1" i="1" smtClean="0">
                <a:solidFill>
                  <a:srgbClr val="0070C0"/>
                </a:solidFill>
                <a:latin typeface="Arial" pitchFamily="34" charset="0"/>
                <a:cs typeface="Arial" pitchFamily="34" charset="0"/>
              </a:rPr>
              <a:t>ponderilor funcțiilor </a:t>
            </a:r>
            <a:r>
              <a:rPr lang="ro-RO" smtClean="0">
                <a:latin typeface="Arial" pitchFamily="34" charset="0"/>
                <a:cs typeface="Arial" pitchFamily="34" charset="0"/>
              </a:rPr>
              <a:t>în </a:t>
            </a:r>
            <a:r>
              <a:rPr lang="ro-RO" b="1" i="1" smtClean="0">
                <a:solidFill>
                  <a:srgbClr val="FF0000"/>
                </a:solidFill>
                <a:latin typeface="Arial" pitchFamily="34" charset="0"/>
                <a:cs typeface="Arial" pitchFamily="34" charset="0"/>
              </a:rPr>
              <a:t>costul total </a:t>
            </a:r>
            <a:r>
              <a:rPr lang="ro-RO" smtClean="0">
                <a:latin typeface="Arial" pitchFamily="34" charset="0"/>
                <a:cs typeface="Arial" pitchFamily="34" charset="0"/>
              </a:rPr>
              <a:t>al </a:t>
            </a:r>
            <a:r>
              <a:rPr lang="ro-RO" b="1" i="1" smtClean="0">
                <a:solidFill>
                  <a:srgbClr val="FF0000"/>
                </a:solidFill>
                <a:latin typeface="Arial" pitchFamily="34" charset="0"/>
                <a:cs typeface="Arial" pitchFamily="34" charset="0"/>
              </a:rPr>
              <a:t>produsului</a:t>
            </a:r>
            <a:r>
              <a:rPr lang="ro-RO" smtClean="0">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116</a:t>
            </a:fld>
            <a:endParaRPr lang="en-US"/>
          </a:p>
        </p:txBody>
      </p:sp>
      <p:sp>
        <p:nvSpPr>
          <p:cNvPr id="3" name="Rectangle 2"/>
          <p:cNvSpPr/>
          <p:nvPr/>
        </p:nvSpPr>
        <p:spPr>
          <a:xfrm>
            <a:off x="304800" y="914400"/>
            <a:ext cx="8305800" cy="400110"/>
          </a:xfrm>
          <a:prstGeom prst="rect">
            <a:avLst/>
          </a:prstGeom>
          <a:effectLst>
            <a:outerShdw blurRad="50800" dist="38100" algn="l" rotWithShape="0">
              <a:prstClr val="black">
                <a:alpha val="40000"/>
              </a:prstClr>
            </a:outerShdw>
          </a:effectLst>
        </p:spPr>
        <p:txBody>
          <a:bodyPr wrap="square">
            <a:spAutoFit/>
          </a:bodyPr>
          <a:lstStyle/>
          <a:p>
            <a:r>
              <a:rPr lang="ro-RO" sz="2000" b="1" smtClean="0">
                <a:solidFill>
                  <a:srgbClr val="7030A0"/>
                </a:solidFill>
                <a:latin typeface="Arial" pitchFamily="34" charset="0"/>
                <a:cs typeface="Arial" pitchFamily="34" charset="0"/>
              </a:rPr>
              <a:t>4.2.1 </a:t>
            </a:r>
            <a:r>
              <a:rPr lang="en-US" sz="2000" b="1" smtClean="0">
                <a:solidFill>
                  <a:srgbClr val="7030A0"/>
                </a:solidFill>
                <a:latin typeface="Arial" pitchFamily="34" charset="0"/>
                <a:cs typeface="Arial" pitchFamily="34" charset="0"/>
              </a:rPr>
              <a:t> </a:t>
            </a:r>
            <a:r>
              <a:rPr lang="ro-RO" sz="2000" b="1" smtClean="0">
                <a:solidFill>
                  <a:srgbClr val="7030A0"/>
                </a:solidFill>
                <a:latin typeface="Arial" pitchFamily="34" charset="0"/>
                <a:cs typeface="Arial" pitchFamily="34" charset="0"/>
              </a:rPr>
              <a:t>Metoda globală de dimensionare economică a funcțiilor</a:t>
            </a:r>
          </a:p>
        </p:txBody>
      </p:sp>
      <p:sp>
        <p:nvSpPr>
          <p:cNvPr id="4" name="Rectangle 3"/>
          <p:cNvSpPr/>
          <p:nvPr/>
        </p:nvSpPr>
        <p:spPr>
          <a:xfrm>
            <a:off x="381000" y="15240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5" name="Rectangle 4"/>
          <p:cNvSpPr/>
          <p:nvPr/>
        </p:nvSpPr>
        <p:spPr>
          <a:xfrm>
            <a:off x="990600" y="1676400"/>
            <a:ext cx="7620000" cy="8382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smtClean="0">
                <a:solidFill>
                  <a:schemeClr val="accent6">
                    <a:lumMod val="50000"/>
                  </a:schemeClr>
                </a:solidFill>
                <a:latin typeface="Arial" pitchFamily="34" charset="0"/>
                <a:cs typeface="Arial" pitchFamily="34" charset="0"/>
              </a:rPr>
              <a:t>Metoda globală </a:t>
            </a:r>
            <a:r>
              <a:rPr lang="ro-RO" smtClean="0">
                <a:solidFill>
                  <a:schemeClr val="tx1"/>
                </a:solidFill>
                <a:latin typeface="Arial" pitchFamily="34" charset="0"/>
                <a:cs typeface="Arial" pitchFamily="34" charset="0"/>
              </a:rPr>
              <a:t>de </a:t>
            </a:r>
            <a:r>
              <a:rPr lang="ro-RO" b="1" i="1" smtClean="0">
                <a:solidFill>
                  <a:srgbClr val="C00000"/>
                </a:solidFill>
                <a:latin typeface="Arial" pitchFamily="34" charset="0"/>
                <a:cs typeface="Arial" pitchFamily="34" charset="0"/>
              </a:rPr>
              <a:t>dimensionare economică </a:t>
            </a:r>
            <a:r>
              <a:rPr lang="ro-RO" smtClean="0">
                <a:solidFill>
                  <a:schemeClr val="tx1"/>
                </a:solidFill>
                <a:latin typeface="Arial" pitchFamily="34" charset="0"/>
                <a:cs typeface="Arial" pitchFamily="34" charset="0"/>
              </a:rPr>
              <a:t>a </a:t>
            </a:r>
            <a:r>
              <a:rPr lang="ro-RO" b="1" i="1" smtClean="0">
                <a:solidFill>
                  <a:srgbClr val="0070C0"/>
                </a:solidFill>
                <a:latin typeface="Arial" pitchFamily="34" charset="0"/>
                <a:cs typeface="Arial" pitchFamily="34" charset="0"/>
              </a:rPr>
              <a:t>funcțiilor</a:t>
            </a:r>
            <a:r>
              <a:rPr lang="ro-RO" smtClean="0">
                <a:solidFill>
                  <a:schemeClr val="tx1"/>
                </a:solidFill>
                <a:latin typeface="Arial" pitchFamily="34" charset="0"/>
                <a:cs typeface="Arial" pitchFamily="34" charset="0"/>
              </a:rPr>
              <a:t>, implică utilizarea </a:t>
            </a:r>
            <a:r>
              <a:rPr lang="ro-RO" b="1" i="1" smtClean="0">
                <a:solidFill>
                  <a:schemeClr val="accent6">
                    <a:lumMod val="50000"/>
                  </a:schemeClr>
                </a:solidFill>
                <a:latin typeface="Arial" pitchFamily="34" charset="0"/>
                <a:cs typeface="Arial" pitchFamily="34" charset="0"/>
              </a:rPr>
              <a:t>valorilor globale </a:t>
            </a:r>
            <a:r>
              <a:rPr lang="ro-RO" sz="2400" smtClean="0">
                <a:solidFill>
                  <a:schemeClr val="tx1"/>
                </a:solidFill>
                <a:latin typeface="Arial" pitchFamily="34" charset="0"/>
                <a:cs typeface="Arial" pitchFamily="34" charset="0"/>
              </a:rPr>
              <a:t>(c</a:t>
            </a:r>
            <a:r>
              <a:rPr lang="ro-RO" sz="2400" baseline="-25000" smtClean="0">
                <a:solidFill>
                  <a:schemeClr val="tx1"/>
                </a:solidFill>
                <a:latin typeface="Arial" pitchFamily="34" charset="0"/>
                <a:cs typeface="Arial" pitchFamily="34" charset="0"/>
              </a:rPr>
              <a:t>i</a:t>
            </a:r>
            <a:r>
              <a:rPr lang="ro-RO" sz="2400" smtClean="0">
                <a:solidFill>
                  <a:schemeClr val="tx1"/>
                </a:solidFill>
                <a:latin typeface="Arial" pitchFamily="34" charset="0"/>
                <a:cs typeface="Arial" pitchFamily="34" charset="0"/>
              </a:rPr>
              <a:t>) </a:t>
            </a:r>
            <a:r>
              <a:rPr lang="ro-RO" smtClean="0">
                <a:solidFill>
                  <a:schemeClr val="tx1"/>
                </a:solidFill>
                <a:latin typeface="Arial" pitchFamily="34" charset="0"/>
                <a:cs typeface="Arial" pitchFamily="34" charset="0"/>
              </a:rPr>
              <a:t>ale </a:t>
            </a:r>
            <a:r>
              <a:rPr lang="ro-RO" b="1" i="1" smtClean="0">
                <a:solidFill>
                  <a:srgbClr val="FF0000"/>
                </a:solidFill>
                <a:latin typeface="Arial" pitchFamily="34" charset="0"/>
                <a:cs typeface="Arial" pitchFamily="34" charset="0"/>
              </a:rPr>
              <a:t>costurilor pieselor</a:t>
            </a:r>
            <a:r>
              <a:rPr lang="ro-RO" smtClean="0">
                <a:solidFill>
                  <a:schemeClr val="tx1"/>
                </a:solidFill>
                <a:latin typeface="Arial" pitchFamily="34" charset="0"/>
                <a:cs typeface="Arial" pitchFamily="34" charset="0"/>
              </a:rPr>
              <a:t>, nefiind necesară detalierea pe componente materiale, salarii și regie</a:t>
            </a:r>
          </a:p>
        </p:txBody>
      </p:sp>
      <p:sp>
        <p:nvSpPr>
          <p:cNvPr id="6" name="Rectangle 5"/>
          <p:cNvSpPr/>
          <p:nvPr/>
        </p:nvSpPr>
        <p:spPr>
          <a:xfrm>
            <a:off x="457200" y="2895600"/>
            <a:ext cx="8305800" cy="400110"/>
          </a:xfrm>
          <a:prstGeom prst="rect">
            <a:avLst/>
          </a:prstGeom>
          <a:effectLst>
            <a:outerShdw blurRad="50800" dist="38100" algn="l" rotWithShape="0">
              <a:prstClr val="black">
                <a:alpha val="40000"/>
              </a:prstClr>
            </a:outerShdw>
          </a:effectLst>
        </p:spPr>
        <p:txBody>
          <a:bodyPr wrap="square">
            <a:spAutoFit/>
          </a:bodyPr>
          <a:lstStyle/>
          <a:p>
            <a:r>
              <a:rPr lang="ro-RO" sz="2000" b="1" smtClean="0">
                <a:solidFill>
                  <a:schemeClr val="accent6">
                    <a:lumMod val="50000"/>
                  </a:schemeClr>
                </a:solidFill>
                <a:latin typeface="Arial" pitchFamily="34" charset="0"/>
                <a:cs typeface="Arial" pitchFamily="34" charset="0"/>
              </a:rPr>
              <a:t>a. Elaborarea diagramei / matricei de relații funcții – piese </a:t>
            </a:r>
          </a:p>
        </p:txBody>
      </p:sp>
      <p:sp>
        <p:nvSpPr>
          <p:cNvPr id="7" name="Rectangle 6"/>
          <p:cNvSpPr/>
          <p:nvPr/>
        </p:nvSpPr>
        <p:spPr>
          <a:xfrm>
            <a:off x="304800" y="34290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8" name="Rectangle 7"/>
          <p:cNvSpPr/>
          <p:nvPr/>
        </p:nvSpPr>
        <p:spPr>
          <a:xfrm>
            <a:off x="914400" y="3429000"/>
            <a:ext cx="7620000" cy="8382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Pentru elaborarea </a:t>
            </a:r>
            <a:r>
              <a:rPr lang="ro-RO" b="1" i="1" smtClean="0">
                <a:solidFill>
                  <a:schemeClr val="accent5">
                    <a:lumMod val="50000"/>
                  </a:schemeClr>
                </a:solidFill>
                <a:latin typeface="Arial" pitchFamily="34" charset="0"/>
                <a:cs typeface="Arial" pitchFamily="34" charset="0"/>
              </a:rPr>
              <a:t>diagramei / matricei de relații </a:t>
            </a:r>
            <a:r>
              <a:rPr lang="ro-RO" b="1" i="1" smtClean="0">
                <a:solidFill>
                  <a:srgbClr val="FF0000"/>
                </a:solidFill>
                <a:latin typeface="Arial" pitchFamily="34" charset="0"/>
                <a:cs typeface="Arial" pitchFamily="34" charset="0"/>
              </a:rPr>
              <a:t>piese</a:t>
            </a:r>
            <a:r>
              <a:rPr lang="ro-RO" smtClean="0">
                <a:solidFill>
                  <a:schemeClr val="tx1"/>
                </a:solidFill>
                <a:latin typeface="Arial" pitchFamily="34" charset="0"/>
                <a:cs typeface="Arial" pitchFamily="34" charset="0"/>
              </a:rPr>
              <a:t> – </a:t>
            </a:r>
            <a:r>
              <a:rPr lang="ro-RO" b="1" i="1" smtClean="0">
                <a:solidFill>
                  <a:srgbClr val="0070C0"/>
                </a:solidFill>
                <a:latin typeface="Arial" pitchFamily="34" charset="0"/>
                <a:cs typeface="Arial" pitchFamily="34" charset="0"/>
              </a:rPr>
              <a:t>funcții</a:t>
            </a:r>
            <a:r>
              <a:rPr lang="ro-RO" smtClean="0">
                <a:solidFill>
                  <a:schemeClr val="tx1"/>
                </a:solidFill>
                <a:latin typeface="Arial" pitchFamily="34" charset="0"/>
                <a:cs typeface="Arial" pitchFamily="34" charset="0"/>
              </a:rPr>
              <a:t>, tabelul 4.1, este foarte util să se cunoască </a:t>
            </a:r>
            <a:r>
              <a:rPr lang="ro-RO" b="1" smtClean="0">
                <a:solidFill>
                  <a:srgbClr val="C00000"/>
                </a:solidFill>
                <a:latin typeface="Arial" pitchFamily="34" charset="0"/>
                <a:cs typeface="Arial" pitchFamily="34" charset="0"/>
              </a:rPr>
              <a:t>diagrama de montaj a produsului</a:t>
            </a:r>
            <a:r>
              <a:rPr lang="ro-RO" smtClean="0">
                <a:solidFill>
                  <a:schemeClr val="tx1"/>
                </a:solidFill>
                <a:latin typeface="Arial" pitchFamily="34" charset="0"/>
                <a:cs typeface="Arial" pitchFamily="34" charset="0"/>
              </a:rPr>
              <a:t>.</a:t>
            </a:r>
          </a:p>
        </p:txBody>
      </p:sp>
      <p:sp>
        <p:nvSpPr>
          <p:cNvPr id="9" name="Rectangle 8"/>
          <p:cNvSpPr/>
          <p:nvPr/>
        </p:nvSpPr>
        <p:spPr>
          <a:xfrm>
            <a:off x="228600" y="43434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10" name="Rectangle 9"/>
          <p:cNvSpPr/>
          <p:nvPr/>
        </p:nvSpPr>
        <p:spPr>
          <a:xfrm>
            <a:off x="914400" y="4495800"/>
            <a:ext cx="7620000" cy="8382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5">
                    <a:lumMod val="50000"/>
                  </a:schemeClr>
                </a:solidFill>
                <a:latin typeface="Arial" pitchFamily="34" charset="0"/>
                <a:cs typeface="Arial" pitchFamily="34" charset="0"/>
              </a:rPr>
              <a:t>Matricea </a:t>
            </a:r>
            <a:r>
              <a:rPr lang="ro-RO" smtClean="0">
                <a:solidFill>
                  <a:schemeClr val="tx1"/>
                </a:solidFill>
                <a:latin typeface="Arial" pitchFamily="34" charset="0"/>
                <a:cs typeface="Arial" pitchFamily="34" charset="0"/>
              </a:rPr>
              <a:t>din tabelul 4.2 poate fi elaborată numai </a:t>
            </a:r>
            <a:r>
              <a:rPr lang="ro-RO" b="1" i="1" smtClean="0">
                <a:solidFill>
                  <a:srgbClr val="FF0000"/>
                </a:solidFill>
                <a:latin typeface="Arial" pitchFamily="34" charset="0"/>
                <a:cs typeface="Arial" pitchFamily="34" charset="0"/>
              </a:rPr>
              <a:t>pe baza raționamentului logic, ingineresc</a:t>
            </a:r>
            <a:r>
              <a:rPr lang="ro-RO" smtClean="0">
                <a:solidFill>
                  <a:schemeClr val="tx1"/>
                </a:solidFill>
                <a:latin typeface="Arial" pitchFamily="34" charset="0"/>
                <a:cs typeface="Arial" pitchFamily="34" charset="0"/>
              </a:rPr>
              <a:t>, asupra </a:t>
            </a:r>
            <a:r>
              <a:rPr lang="ro-RO" b="1" i="1" smtClean="0">
                <a:solidFill>
                  <a:srgbClr val="C00000"/>
                </a:solidFill>
                <a:latin typeface="Arial" pitchFamily="34" charset="0"/>
                <a:cs typeface="Arial" pitchFamily="34" charset="0"/>
              </a:rPr>
              <a:t>funcționalității fiecărei componente</a:t>
            </a:r>
            <a:r>
              <a:rPr lang="ro-RO" smtClean="0">
                <a:solidFill>
                  <a:schemeClr val="tx1"/>
                </a:solidFill>
                <a:latin typeface="Arial" pitchFamily="34" charset="0"/>
                <a:cs typeface="Arial" pitchFamily="34" charset="0"/>
              </a:rPr>
              <a:t> a obiectului analizat (subansamble, piese etc)</a:t>
            </a:r>
          </a:p>
        </p:txBody>
      </p:sp>
      <p:sp>
        <p:nvSpPr>
          <p:cNvPr id="11" name="Rectangle 10"/>
          <p:cNvSpPr/>
          <p:nvPr/>
        </p:nvSpPr>
        <p:spPr>
          <a:xfrm>
            <a:off x="304800" y="54864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12" name="Rectangle 11"/>
          <p:cNvSpPr/>
          <p:nvPr/>
        </p:nvSpPr>
        <p:spPr>
          <a:xfrm>
            <a:off x="914400" y="5638800"/>
            <a:ext cx="7620000" cy="8382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5">
                    <a:lumMod val="50000"/>
                  </a:schemeClr>
                </a:solidFill>
                <a:latin typeface="Arial" pitchFamily="34" charset="0"/>
                <a:cs typeface="Arial" pitchFamily="34" charset="0"/>
              </a:rPr>
              <a:t>Relațiile </a:t>
            </a:r>
            <a:r>
              <a:rPr lang="ro-RO" smtClean="0">
                <a:solidFill>
                  <a:schemeClr val="tx1"/>
                </a:solidFill>
                <a:latin typeface="Arial" pitchFamily="34" charset="0"/>
                <a:cs typeface="Arial" pitchFamily="34" charset="0"/>
              </a:rPr>
              <a:t>dintre </a:t>
            </a:r>
            <a:r>
              <a:rPr lang="ro-RO" b="1" i="1" smtClean="0">
                <a:solidFill>
                  <a:srgbClr val="C00000"/>
                </a:solidFill>
                <a:latin typeface="Arial" pitchFamily="34" charset="0"/>
                <a:cs typeface="Arial" pitchFamily="34" charset="0"/>
              </a:rPr>
              <a:t>componentele obiectului studiat </a:t>
            </a:r>
            <a:r>
              <a:rPr lang="ro-RO" smtClean="0">
                <a:solidFill>
                  <a:schemeClr val="tx1"/>
                </a:solidFill>
                <a:latin typeface="Arial" pitchFamily="34" charset="0"/>
                <a:cs typeface="Arial" pitchFamily="34" charset="0"/>
              </a:rPr>
              <a:t>și </a:t>
            </a:r>
            <a:r>
              <a:rPr lang="ro-RO" b="1" i="1" smtClean="0">
                <a:solidFill>
                  <a:srgbClr val="0070C0"/>
                </a:solidFill>
                <a:latin typeface="Arial" pitchFamily="34" charset="0"/>
                <a:cs typeface="Arial" pitchFamily="34" charset="0"/>
              </a:rPr>
              <a:t>funcțiile</a:t>
            </a:r>
            <a:r>
              <a:rPr lang="ro-RO" smtClean="0">
                <a:solidFill>
                  <a:schemeClr val="tx1"/>
                </a:solidFill>
                <a:latin typeface="Arial" pitchFamily="34" charset="0"/>
                <a:cs typeface="Arial" pitchFamily="34" charset="0"/>
              </a:rPr>
              <a:t> acestuia, sunt marcate în mod convențional cu un simbol, de exemplu ”</a:t>
            </a:r>
            <a:r>
              <a:rPr lang="ro-RO" sz="2400" b="1" smtClean="0">
                <a:solidFill>
                  <a:schemeClr val="tx1"/>
                </a:solidFill>
                <a:latin typeface="Arial" pitchFamily="34" charset="0"/>
                <a:cs typeface="Arial" pitchFamily="34" charset="0"/>
              </a:rPr>
              <a:t>x</a:t>
            </a:r>
            <a:r>
              <a:rPr lang="ro-RO" smtClean="0">
                <a:solidFill>
                  <a:schemeClr val="tx1"/>
                </a:solidFill>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117</a:t>
            </a:fld>
            <a:endParaRPr lang="en-US"/>
          </a:p>
        </p:txBody>
      </p:sp>
      <p:sp>
        <p:nvSpPr>
          <p:cNvPr id="3" name="Rectangle 2"/>
          <p:cNvSpPr/>
          <p:nvPr/>
        </p:nvSpPr>
        <p:spPr>
          <a:xfrm>
            <a:off x="381000" y="685800"/>
            <a:ext cx="8305800" cy="830997"/>
          </a:xfrm>
          <a:prstGeom prst="rect">
            <a:avLst/>
          </a:prstGeom>
          <a:effectLst>
            <a:outerShdw blurRad="50800" dist="38100" algn="l" rotWithShape="0">
              <a:prstClr val="black">
                <a:alpha val="40000"/>
              </a:prstClr>
            </a:outerShdw>
          </a:effectLst>
        </p:spPr>
        <p:txBody>
          <a:bodyPr wrap="square">
            <a:spAutoFit/>
          </a:bodyPr>
          <a:lstStyle/>
          <a:p>
            <a:r>
              <a:rPr lang="ro-RO" sz="2000" b="1" smtClean="0">
                <a:solidFill>
                  <a:schemeClr val="accent6">
                    <a:lumMod val="50000"/>
                  </a:schemeClr>
                </a:solidFill>
                <a:latin typeface="Arial" pitchFamily="34" charset="0"/>
                <a:cs typeface="Arial" pitchFamily="34" charset="0"/>
              </a:rPr>
              <a:t>b.  Stabilirea ponderilor cu care fiecare componentă </a:t>
            </a:r>
            <a:r>
              <a:rPr lang="ro-RO" sz="2400" b="1" smtClean="0">
                <a:solidFill>
                  <a:schemeClr val="accent6">
                    <a:lumMod val="50000"/>
                  </a:schemeClr>
                </a:solidFill>
                <a:latin typeface="Arial" pitchFamily="34" charset="0"/>
                <a:cs typeface="Arial" pitchFamily="34" charset="0"/>
              </a:rPr>
              <a:t>R</a:t>
            </a:r>
            <a:r>
              <a:rPr lang="ro-RO" sz="2400" b="1" baseline="-25000" smtClean="0">
                <a:solidFill>
                  <a:schemeClr val="accent6">
                    <a:lumMod val="50000"/>
                  </a:schemeClr>
                </a:solidFill>
                <a:latin typeface="Arial" pitchFamily="34" charset="0"/>
                <a:cs typeface="Arial" pitchFamily="34" charset="0"/>
              </a:rPr>
              <a:t>i</a:t>
            </a:r>
            <a:r>
              <a:rPr lang="ro-RO" sz="2000" b="1" smtClean="0">
                <a:solidFill>
                  <a:schemeClr val="accent6">
                    <a:lumMod val="50000"/>
                  </a:schemeClr>
                </a:solidFill>
                <a:latin typeface="Arial" pitchFamily="34" charset="0"/>
                <a:cs typeface="Arial" pitchFamily="34" charset="0"/>
              </a:rPr>
              <a:t> participă la </a:t>
            </a:r>
          </a:p>
          <a:p>
            <a:r>
              <a:rPr lang="ro-RO" sz="2000" b="1" smtClean="0">
                <a:solidFill>
                  <a:schemeClr val="accent6">
                    <a:lumMod val="50000"/>
                  </a:schemeClr>
                </a:solidFill>
                <a:latin typeface="Arial" pitchFamily="34" charset="0"/>
                <a:cs typeface="Arial" pitchFamily="34" charset="0"/>
              </a:rPr>
              <a:t>     materializarea funcțiilor </a:t>
            </a:r>
            <a:r>
              <a:rPr lang="ro-RO" sz="2400" b="1" smtClean="0">
                <a:solidFill>
                  <a:schemeClr val="accent6">
                    <a:lumMod val="50000"/>
                  </a:schemeClr>
                </a:solidFill>
                <a:latin typeface="Arial" pitchFamily="34" charset="0"/>
                <a:cs typeface="Arial" pitchFamily="34" charset="0"/>
              </a:rPr>
              <a:t>F</a:t>
            </a:r>
            <a:r>
              <a:rPr lang="ro-RO" sz="2400" b="1" baseline="-25000" smtClean="0">
                <a:solidFill>
                  <a:schemeClr val="accent6">
                    <a:lumMod val="50000"/>
                  </a:schemeClr>
                </a:solidFill>
                <a:latin typeface="Arial" pitchFamily="34" charset="0"/>
                <a:cs typeface="Arial" pitchFamily="34" charset="0"/>
              </a:rPr>
              <a:t>j</a:t>
            </a:r>
            <a:r>
              <a:rPr lang="ro-RO" sz="2000" b="1" smtClean="0">
                <a:solidFill>
                  <a:schemeClr val="accent6">
                    <a:lumMod val="50000"/>
                  </a:schemeClr>
                </a:solidFill>
                <a:latin typeface="Arial" pitchFamily="34" charset="0"/>
                <a:cs typeface="Arial" pitchFamily="34" charset="0"/>
              </a:rPr>
              <a:t>, </a:t>
            </a:r>
            <a:r>
              <a:rPr lang="en-US" sz="2000" b="1" smtClean="0">
                <a:solidFill>
                  <a:schemeClr val="accent6">
                    <a:lumMod val="50000"/>
                  </a:schemeClr>
                </a:solidFill>
                <a:latin typeface="Arial" pitchFamily="34" charset="0"/>
                <a:cs typeface="Arial" pitchFamily="34" charset="0"/>
              </a:rPr>
              <a:t>[</a:t>
            </a:r>
            <a:r>
              <a:rPr lang="ro-RO" sz="2400" b="1" smtClean="0">
                <a:solidFill>
                  <a:schemeClr val="accent6">
                    <a:lumMod val="50000"/>
                  </a:schemeClr>
                </a:solidFill>
                <a:latin typeface="Arial" pitchFamily="34" charset="0"/>
                <a:cs typeface="Arial" pitchFamily="34" charset="0"/>
              </a:rPr>
              <a:t>g</a:t>
            </a:r>
            <a:r>
              <a:rPr lang="ro-RO" sz="2400" b="1" baseline="-25000" smtClean="0">
                <a:solidFill>
                  <a:schemeClr val="accent6">
                    <a:lumMod val="50000"/>
                  </a:schemeClr>
                </a:solidFill>
                <a:latin typeface="Arial" pitchFamily="34" charset="0"/>
                <a:cs typeface="Arial" pitchFamily="34" charset="0"/>
              </a:rPr>
              <a:t>ij</a:t>
            </a:r>
            <a:r>
              <a:rPr lang="ro-RO" sz="2000" b="1" smtClean="0">
                <a:solidFill>
                  <a:schemeClr val="accent6">
                    <a:lumMod val="50000"/>
                  </a:schemeClr>
                </a:solidFill>
                <a:latin typeface="Arial" pitchFamily="34" charset="0"/>
                <a:cs typeface="Arial" pitchFamily="34" charset="0"/>
              </a:rPr>
              <a:t> %</a:t>
            </a:r>
            <a:r>
              <a:rPr lang="en-US" sz="2000" b="1" smtClean="0">
                <a:solidFill>
                  <a:schemeClr val="accent6">
                    <a:lumMod val="50000"/>
                  </a:schemeClr>
                </a:solidFill>
                <a:latin typeface="Arial" pitchFamily="34" charset="0"/>
                <a:cs typeface="Arial" pitchFamily="34" charset="0"/>
              </a:rPr>
              <a:t>]</a:t>
            </a:r>
            <a:r>
              <a:rPr lang="ro-RO" sz="2000" b="1" smtClean="0">
                <a:solidFill>
                  <a:schemeClr val="accent6">
                    <a:lumMod val="50000"/>
                  </a:schemeClr>
                </a:solidFill>
                <a:latin typeface="Arial" pitchFamily="34" charset="0"/>
                <a:cs typeface="Arial" pitchFamily="34" charset="0"/>
              </a:rPr>
              <a:t> </a:t>
            </a:r>
          </a:p>
        </p:txBody>
      </p:sp>
      <p:sp>
        <p:nvSpPr>
          <p:cNvPr id="4" name="Rectangle 3"/>
          <p:cNvSpPr/>
          <p:nvPr/>
        </p:nvSpPr>
        <p:spPr>
          <a:xfrm>
            <a:off x="228600" y="14478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5" name="Rectangle 4"/>
          <p:cNvSpPr/>
          <p:nvPr/>
        </p:nvSpPr>
        <p:spPr>
          <a:xfrm>
            <a:off x="838200" y="1524000"/>
            <a:ext cx="7620000" cy="12192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Prin procesul aprofundat de analiză a </a:t>
            </a:r>
            <a:r>
              <a:rPr lang="ro-RO" b="1" i="1" smtClean="0">
                <a:solidFill>
                  <a:schemeClr val="accent6">
                    <a:lumMod val="50000"/>
                  </a:schemeClr>
                </a:solidFill>
                <a:latin typeface="Arial" pitchFamily="34" charset="0"/>
                <a:cs typeface="Arial" pitchFamily="34" charset="0"/>
              </a:rPr>
              <a:t>relațiilor</a:t>
            </a:r>
            <a:r>
              <a:rPr lang="ro-RO" smtClean="0">
                <a:solidFill>
                  <a:schemeClr val="tx1"/>
                </a:solidFill>
                <a:latin typeface="Arial" pitchFamily="34" charset="0"/>
                <a:cs typeface="Arial" pitchFamily="34" charset="0"/>
              </a:rPr>
              <a:t> </a:t>
            </a:r>
            <a:r>
              <a:rPr lang="ro-RO" b="1" i="1" smtClean="0">
                <a:solidFill>
                  <a:srgbClr val="FF0000"/>
                </a:solidFill>
                <a:latin typeface="Arial" pitchFamily="34" charset="0"/>
                <a:cs typeface="Arial" pitchFamily="34" charset="0"/>
              </a:rPr>
              <a:t>piese</a:t>
            </a:r>
            <a:r>
              <a:rPr lang="ro-RO" smtClean="0">
                <a:solidFill>
                  <a:schemeClr val="tx1"/>
                </a:solidFill>
                <a:latin typeface="Arial" pitchFamily="34" charset="0"/>
                <a:cs typeface="Arial" pitchFamily="34" charset="0"/>
              </a:rPr>
              <a:t> – </a:t>
            </a:r>
            <a:r>
              <a:rPr lang="ro-RO" b="1" i="1" smtClean="0">
                <a:solidFill>
                  <a:srgbClr val="0070C0"/>
                </a:solidFill>
                <a:latin typeface="Arial" pitchFamily="34" charset="0"/>
                <a:cs typeface="Arial" pitchFamily="34" charset="0"/>
              </a:rPr>
              <a:t>funcții</a:t>
            </a:r>
            <a:r>
              <a:rPr lang="ro-RO" smtClean="0">
                <a:solidFill>
                  <a:schemeClr val="tx1"/>
                </a:solidFill>
                <a:latin typeface="Arial" pitchFamily="34" charset="0"/>
                <a:cs typeface="Arial" pitchFamily="34" charset="0"/>
              </a:rPr>
              <a:t>, se efectuează </a:t>
            </a:r>
            <a:r>
              <a:rPr lang="ro-RO" b="1" i="1" smtClean="0">
                <a:solidFill>
                  <a:srgbClr val="C00000"/>
                </a:solidFill>
                <a:latin typeface="Arial" pitchFamily="34" charset="0"/>
                <a:cs typeface="Arial" pitchFamily="34" charset="0"/>
              </a:rPr>
              <a:t>aprecierea cantitativă </a:t>
            </a:r>
            <a:r>
              <a:rPr lang="ro-RO" smtClean="0">
                <a:solidFill>
                  <a:schemeClr val="tx1"/>
                </a:solidFill>
                <a:latin typeface="Arial" pitchFamily="34" charset="0"/>
                <a:cs typeface="Arial" pitchFamily="34" charset="0"/>
              </a:rPr>
              <a:t>a participării </a:t>
            </a:r>
            <a:r>
              <a:rPr lang="ro-RO" b="1" i="1" smtClean="0">
                <a:solidFill>
                  <a:srgbClr val="F52B56"/>
                </a:solidFill>
                <a:latin typeface="Arial" pitchFamily="34" charset="0"/>
                <a:cs typeface="Arial" pitchFamily="34" charset="0"/>
              </a:rPr>
              <a:t>pieselor</a:t>
            </a:r>
            <a:r>
              <a:rPr lang="ro-RO"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rPr>
              <a:t>R</a:t>
            </a:r>
            <a:r>
              <a:rPr lang="ro-RO" sz="2400" baseline="-25000" smtClean="0">
                <a:solidFill>
                  <a:schemeClr val="tx1"/>
                </a:solidFill>
                <a:latin typeface="Arial" pitchFamily="34" charset="0"/>
                <a:cs typeface="Arial" pitchFamily="34" charset="0"/>
              </a:rPr>
              <a:t>i</a:t>
            </a:r>
            <a:r>
              <a:rPr lang="ro-RO" smtClean="0">
                <a:solidFill>
                  <a:schemeClr val="tx1"/>
                </a:solidFill>
                <a:latin typeface="Arial" pitchFamily="34" charset="0"/>
                <a:cs typeface="Arial" pitchFamily="34" charset="0"/>
              </a:rPr>
              <a:t> la </a:t>
            </a:r>
            <a:r>
              <a:rPr lang="ro-RO" b="1" i="1" smtClean="0">
                <a:solidFill>
                  <a:srgbClr val="0070C0"/>
                </a:solidFill>
                <a:latin typeface="Arial" pitchFamily="34" charset="0"/>
                <a:cs typeface="Arial" pitchFamily="34" charset="0"/>
              </a:rPr>
              <a:t>materializarea funcțiilor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j</a:t>
            </a:r>
            <a:r>
              <a:rPr lang="ro-RO" smtClean="0">
                <a:solidFill>
                  <a:schemeClr val="tx1"/>
                </a:solidFill>
                <a:latin typeface="Arial" pitchFamily="34" charset="0"/>
                <a:cs typeface="Arial" pitchFamily="34" charset="0"/>
              </a:rPr>
              <a:t>.</a:t>
            </a:r>
          </a:p>
        </p:txBody>
      </p:sp>
      <p:sp>
        <p:nvSpPr>
          <p:cNvPr id="6" name="Rectangle 5"/>
          <p:cNvSpPr/>
          <p:nvPr/>
        </p:nvSpPr>
        <p:spPr>
          <a:xfrm>
            <a:off x="1295400" y="2743200"/>
            <a:ext cx="7239000" cy="1384995"/>
          </a:xfrm>
          <a:prstGeom prst="rect">
            <a:avLst/>
          </a:prstGeom>
          <a:solidFill>
            <a:srgbClr val="FFFF99"/>
          </a:solidFill>
          <a:ln>
            <a:solidFill>
              <a:schemeClr val="accent1">
                <a:shade val="50000"/>
              </a:schemeClr>
            </a:solidFill>
          </a:ln>
        </p:spPr>
        <p:txBody>
          <a:bodyPr wrap="square">
            <a:spAutoFit/>
          </a:bodyPr>
          <a:lstStyle/>
          <a:p>
            <a:pPr algn="just"/>
            <a:r>
              <a:rPr lang="ro-RO" smtClean="0">
                <a:latin typeface="Arial" pitchFamily="34" charset="0"/>
                <a:cs typeface="Arial" pitchFamily="34" charset="0"/>
              </a:rPr>
              <a:t>Aceasă apreciere se face răspunzând la întrebări de genul:</a:t>
            </a:r>
          </a:p>
          <a:p>
            <a:pPr algn="just"/>
            <a:endParaRPr lang="ro-RO" b="1" i="1" smtClean="0">
              <a:solidFill>
                <a:srgbClr val="C00000"/>
              </a:solidFill>
              <a:latin typeface="Arial" pitchFamily="34" charset="0"/>
              <a:cs typeface="Arial" pitchFamily="34" charset="0"/>
            </a:endParaRPr>
          </a:p>
          <a:p>
            <a:pPr algn="just"/>
            <a:r>
              <a:rPr lang="ro-RO" b="1" i="1" smtClean="0">
                <a:solidFill>
                  <a:srgbClr val="C00000"/>
                </a:solidFill>
                <a:latin typeface="Arial" pitchFamily="34" charset="0"/>
                <a:cs typeface="Arial" pitchFamily="34" charset="0"/>
              </a:rPr>
              <a:t>”Cu cât ?”, ”În ce proporție ?”,</a:t>
            </a:r>
            <a:r>
              <a:rPr lang="ro-RO" smtClean="0">
                <a:latin typeface="Arial" pitchFamily="34" charset="0"/>
                <a:cs typeface="Arial" pitchFamily="34" charset="0"/>
              </a:rPr>
              <a:t> participă componenta </a:t>
            </a:r>
            <a:r>
              <a:rPr lang="ro-RO" sz="2400" smtClean="0">
                <a:latin typeface="Arial" pitchFamily="34" charset="0"/>
                <a:cs typeface="Arial" pitchFamily="34" charset="0"/>
              </a:rPr>
              <a:t>R</a:t>
            </a:r>
            <a:r>
              <a:rPr lang="ro-RO" sz="2400" baseline="-25000" smtClean="0">
                <a:latin typeface="Arial" pitchFamily="34" charset="0"/>
                <a:cs typeface="Arial" pitchFamily="34" charset="0"/>
              </a:rPr>
              <a:t>i</a:t>
            </a:r>
            <a:r>
              <a:rPr lang="ro-RO" smtClean="0">
                <a:latin typeface="Arial" pitchFamily="34" charset="0"/>
                <a:cs typeface="Arial" pitchFamily="34" charset="0"/>
              </a:rPr>
              <a:t> la funcția </a:t>
            </a:r>
            <a:r>
              <a:rPr lang="ro-RO" sz="2400" smtClean="0">
                <a:latin typeface="Arial" pitchFamily="34" charset="0"/>
                <a:cs typeface="Arial" pitchFamily="34" charset="0"/>
              </a:rPr>
              <a:t>F</a:t>
            </a:r>
            <a:r>
              <a:rPr lang="ro-RO" sz="2400" baseline="-25000" smtClean="0">
                <a:latin typeface="Arial" pitchFamily="34" charset="0"/>
                <a:cs typeface="Arial" pitchFamily="34" charset="0"/>
              </a:rPr>
              <a:t>j</a:t>
            </a:r>
            <a:r>
              <a:rPr lang="ro-RO" sz="2400" smtClean="0">
                <a:latin typeface="Arial" pitchFamily="34" charset="0"/>
                <a:cs typeface="Arial" pitchFamily="34" charset="0"/>
              </a:rPr>
              <a:t> </a:t>
            </a:r>
            <a:r>
              <a:rPr lang="ro-RO" smtClean="0">
                <a:latin typeface="Arial" pitchFamily="34" charset="0"/>
                <a:cs typeface="Arial" pitchFamily="34" charset="0"/>
              </a:rPr>
              <a:t>, completându-se tabelul 4.1 cu ponderile de participare </a:t>
            </a:r>
            <a:r>
              <a:rPr lang="ro-RO" sz="2400" smtClean="0">
                <a:latin typeface="Arial" pitchFamily="34" charset="0"/>
                <a:cs typeface="Arial" pitchFamily="34" charset="0"/>
              </a:rPr>
              <a:t>g</a:t>
            </a:r>
            <a:r>
              <a:rPr lang="ro-RO" sz="2400" baseline="-25000" smtClean="0">
                <a:latin typeface="Arial" pitchFamily="34" charset="0"/>
                <a:cs typeface="Arial" pitchFamily="34" charset="0"/>
              </a:rPr>
              <a:t>ij</a:t>
            </a:r>
            <a:r>
              <a:rPr lang="ro-RO" smtClean="0">
                <a:latin typeface="Arial" pitchFamily="34" charset="0"/>
                <a:cs typeface="Arial" pitchFamily="34" charset="0"/>
              </a:rPr>
              <a:t>.</a:t>
            </a:r>
            <a:endParaRPr lang="ro-RO" sz="2400" smtClean="0">
              <a:latin typeface="Arial" pitchFamily="34" charset="0"/>
              <a:cs typeface="Arial" pitchFamily="34" charset="0"/>
            </a:endParaRPr>
          </a:p>
        </p:txBody>
      </p:sp>
      <p:sp>
        <p:nvSpPr>
          <p:cNvPr id="7" name="Right Arrow 6"/>
          <p:cNvSpPr/>
          <p:nvPr/>
        </p:nvSpPr>
        <p:spPr>
          <a:xfrm>
            <a:off x="609600" y="3352800"/>
            <a:ext cx="609600" cy="228600"/>
          </a:xfrm>
          <a:prstGeom prst="rightArrow">
            <a:avLst/>
          </a:prstGeom>
          <a:solidFill>
            <a:schemeClr val="accent4">
              <a:lumMod val="40000"/>
              <a:lumOff val="6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3400" y="4343400"/>
            <a:ext cx="8305800" cy="461665"/>
          </a:xfrm>
          <a:prstGeom prst="rect">
            <a:avLst/>
          </a:prstGeom>
          <a:effectLst>
            <a:outerShdw blurRad="50800" dist="38100" algn="l" rotWithShape="0">
              <a:prstClr val="black">
                <a:alpha val="40000"/>
              </a:prstClr>
            </a:outerShdw>
          </a:effectLst>
        </p:spPr>
        <p:txBody>
          <a:bodyPr wrap="square">
            <a:spAutoFit/>
          </a:bodyPr>
          <a:lstStyle/>
          <a:p>
            <a:r>
              <a:rPr lang="ro-RO" sz="2000" b="1" smtClean="0">
                <a:solidFill>
                  <a:schemeClr val="accent6">
                    <a:lumMod val="50000"/>
                  </a:schemeClr>
                </a:solidFill>
                <a:latin typeface="Arial" pitchFamily="34" charset="0"/>
                <a:cs typeface="Arial" pitchFamily="34" charset="0"/>
              </a:rPr>
              <a:t>c.  Repartizarea costurilor pieselor </a:t>
            </a:r>
            <a:r>
              <a:rPr lang="ro-RO" sz="2400" b="1" smtClean="0">
                <a:solidFill>
                  <a:schemeClr val="accent6">
                    <a:lumMod val="50000"/>
                  </a:schemeClr>
                </a:solidFill>
                <a:latin typeface="Arial" pitchFamily="34" charset="0"/>
                <a:cs typeface="Arial" pitchFamily="34" charset="0"/>
              </a:rPr>
              <a:t>(c</a:t>
            </a:r>
            <a:r>
              <a:rPr lang="ro-RO" sz="2400" b="1" baseline="-25000" smtClean="0">
                <a:solidFill>
                  <a:schemeClr val="accent6">
                    <a:lumMod val="50000"/>
                  </a:schemeClr>
                </a:solidFill>
                <a:latin typeface="Arial" pitchFamily="34" charset="0"/>
                <a:cs typeface="Arial" pitchFamily="34" charset="0"/>
              </a:rPr>
              <a:t>i</a:t>
            </a:r>
            <a:r>
              <a:rPr lang="ro-RO" sz="2400" b="1" smtClean="0">
                <a:solidFill>
                  <a:schemeClr val="accent6">
                    <a:lumMod val="50000"/>
                  </a:schemeClr>
                </a:solidFill>
                <a:latin typeface="Arial" pitchFamily="34" charset="0"/>
                <a:cs typeface="Arial" pitchFamily="34" charset="0"/>
              </a:rPr>
              <a:t>) </a:t>
            </a:r>
            <a:r>
              <a:rPr lang="ro-RO" sz="2000" b="1" smtClean="0">
                <a:solidFill>
                  <a:schemeClr val="accent6">
                    <a:lumMod val="50000"/>
                  </a:schemeClr>
                </a:solidFill>
                <a:latin typeface="Arial" pitchFamily="34" charset="0"/>
                <a:cs typeface="Arial" pitchFamily="34" charset="0"/>
              </a:rPr>
              <a:t>pe funcțiile </a:t>
            </a:r>
            <a:r>
              <a:rPr lang="ro-RO" sz="2400" b="1" smtClean="0">
                <a:solidFill>
                  <a:schemeClr val="accent6">
                    <a:lumMod val="50000"/>
                  </a:schemeClr>
                </a:solidFill>
                <a:latin typeface="Arial" pitchFamily="34" charset="0"/>
                <a:cs typeface="Arial" pitchFamily="34" charset="0"/>
              </a:rPr>
              <a:t>F</a:t>
            </a:r>
            <a:r>
              <a:rPr lang="ro-RO" sz="2400" b="1" baseline="-25000" smtClean="0">
                <a:solidFill>
                  <a:schemeClr val="accent6">
                    <a:lumMod val="50000"/>
                  </a:schemeClr>
                </a:solidFill>
                <a:latin typeface="Arial" pitchFamily="34" charset="0"/>
                <a:cs typeface="Arial" pitchFamily="34" charset="0"/>
              </a:rPr>
              <a:t>j</a:t>
            </a:r>
            <a:r>
              <a:rPr lang="ro-RO" sz="2000" b="1" smtClean="0">
                <a:solidFill>
                  <a:schemeClr val="accent6">
                    <a:lumMod val="50000"/>
                  </a:schemeClr>
                </a:solidFill>
                <a:latin typeface="Arial" pitchFamily="34" charset="0"/>
                <a:cs typeface="Arial" pitchFamily="34" charset="0"/>
              </a:rPr>
              <a:t> </a:t>
            </a:r>
          </a:p>
        </p:txBody>
      </p:sp>
      <p:sp>
        <p:nvSpPr>
          <p:cNvPr id="9" name="Rectangle 8"/>
          <p:cNvSpPr/>
          <p:nvPr/>
        </p:nvSpPr>
        <p:spPr>
          <a:xfrm>
            <a:off x="381000" y="50292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10" name="Rectangle 9"/>
          <p:cNvSpPr/>
          <p:nvPr/>
        </p:nvSpPr>
        <p:spPr>
          <a:xfrm>
            <a:off x="990600" y="5105400"/>
            <a:ext cx="7620000" cy="6858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Repartizarea </a:t>
            </a:r>
            <a:r>
              <a:rPr lang="ro-RO" b="1" i="1" smtClean="0">
                <a:solidFill>
                  <a:srgbClr val="FF0000"/>
                </a:solidFill>
                <a:latin typeface="Arial" pitchFamily="34" charset="0"/>
                <a:cs typeface="Arial" pitchFamily="34" charset="0"/>
              </a:rPr>
              <a:t>costurilor componentelor </a:t>
            </a:r>
            <a:r>
              <a:rPr lang="ro-RO" sz="2400" smtClean="0">
                <a:solidFill>
                  <a:schemeClr val="tx1"/>
                </a:solidFill>
                <a:latin typeface="Arial" pitchFamily="34" charset="0"/>
                <a:cs typeface="Arial" pitchFamily="34" charset="0"/>
              </a:rPr>
              <a:t>R</a:t>
            </a:r>
            <a:r>
              <a:rPr lang="ro-RO" sz="2400" baseline="-25000" smtClean="0">
                <a:solidFill>
                  <a:schemeClr val="tx1"/>
                </a:solidFill>
                <a:latin typeface="Arial" pitchFamily="34" charset="0"/>
                <a:cs typeface="Arial" pitchFamily="34" charset="0"/>
              </a:rPr>
              <a:t>i</a:t>
            </a:r>
            <a:r>
              <a:rPr lang="ro-RO" smtClean="0">
                <a:solidFill>
                  <a:schemeClr val="tx1"/>
                </a:solidFill>
                <a:latin typeface="Arial" pitchFamily="34" charset="0"/>
                <a:cs typeface="Arial" pitchFamily="34" charset="0"/>
              </a:rPr>
              <a:t> pe </a:t>
            </a:r>
            <a:r>
              <a:rPr lang="ro-RO" b="1" i="1" smtClean="0">
                <a:solidFill>
                  <a:srgbClr val="0070C0"/>
                </a:solidFill>
                <a:latin typeface="Arial" pitchFamily="34" charset="0"/>
                <a:cs typeface="Arial" pitchFamily="34" charset="0"/>
              </a:rPr>
              <a:t>funcțiile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j</a:t>
            </a:r>
            <a:r>
              <a:rPr lang="ro-RO" smtClean="0">
                <a:solidFill>
                  <a:schemeClr val="tx1"/>
                </a:solidFill>
                <a:latin typeface="Arial" pitchFamily="34" charset="0"/>
                <a:cs typeface="Arial" pitchFamily="34" charset="0"/>
              </a:rPr>
              <a:t> se face cu relația (4.4), completându-se tabelul 4.1 cu informațiile corespunzătoare.</a:t>
            </a:r>
          </a:p>
        </p:txBody>
      </p:sp>
      <p:sp>
        <p:nvSpPr>
          <p:cNvPr id="131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1073" name="Object 1"/>
          <p:cNvGraphicFramePr>
            <a:graphicFrameLocks noChangeAspect="1"/>
          </p:cNvGraphicFramePr>
          <p:nvPr/>
        </p:nvGraphicFramePr>
        <p:xfrm>
          <a:off x="3429000" y="5867400"/>
          <a:ext cx="2112818" cy="762000"/>
        </p:xfrm>
        <a:graphic>
          <a:graphicData uri="http://schemas.openxmlformats.org/presentationml/2006/ole">
            <p:oleObj spid="_x0000_s131073" name="Equation" r:id="rId3" imgW="685800" imgH="241300" progId="Equation.3">
              <p:embed/>
            </p:oleObj>
          </a:graphicData>
        </a:graphic>
      </p:graphicFrame>
      <p:sp>
        <p:nvSpPr>
          <p:cNvPr id="13" name="Rectangle 12"/>
          <p:cNvSpPr/>
          <p:nvPr/>
        </p:nvSpPr>
        <p:spPr>
          <a:xfrm>
            <a:off x="6096000" y="60198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4.4)</a:t>
            </a:r>
            <a:endParaRPr lang="en-US" baseline="-2500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118</a:t>
            </a:fld>
            <a:endParaRPr lang="en-US"/>
          </a:p>
        </p:txBody>
      </p:sp>
      <p:graphicFrame>
        <p:nvGraphicFramePr>
          <p:cNvPr id="3" name="Table 2"/>
          <p:cNvGraphicFramePr>
            <a:graphicFrameLocks noGrp="1"/>
          </p:cNvGraphicFramePr>
          <p:nvPr/>
        </p:nvGraphicFramePr>
        <p:xfrm>
          <a:off x="609600" y="1066800"/>
          <a:ext cx="7772402" cy="5516880"/>
        </p:xfrm>
        <a:graphic>
          <a:graphicData uri="http://schemas.openxmlformats.org/drawingml/2006/table">
            <a:tbl>
              <a:tblPr firstRow="1" bandRow="1">
                <a:tableStyleId>{5C22544A-7EE6-4342-B048-85BDC9FD1C3A}</a:tableStyleId>
              </a:tblPr>
              <a:tblGrid>
                <a:gridCol w="978331"/>
                <a:gridCol w="1053588"/>
                <a:gridCol w="711281"/>
                <a:gridCol w="757094"/>
                <a:gridCol w="638803"/>
                <a:gridCol w="813903"/>
                <a:gridCol w="609600"/>
                <a:gridCol w="762000"/>
                <a:gridCol w="1447802"/>
              </a:tblGrid>
              <a:tr h="609600">
                <a:tc rowSpan="2">
                  <a:txBody>
                    <a:bodyPr/>
                    <a:lstStyle/>
                    <a:p>
                      <a:pPr algn="ctr"/>
                      <a:r>
                        <a:rPr lang="ro-RO" sz="1600" baseline="0" smtClean="0">
                          <a:latin typeface="Arial" pitchFamily="34" charset="0"/>
                          <a:cs typeface="Arial" pitchFamily="34" charset="0"/>
                        </a:rPr>
                        <a:t>Piese</a:t>
                      </a:r>
                    </a:p>
                    <a:p>
                      <a:pPr algn="ctr"/>
                      <a:r>
                        <a:rPr lang="ro-RO" sz="1600" baseline="0" smtClean="0">
                          <a:latin typeface="Arial" pitchFamily="34" charset="0"/>
                          <a:cs typeface="Arial" pitchFamily="34" charset="0"/>
                        </a:rPr>
                        <a:t>(repere)</a:t>
                      </a:r>
                    </a:p>
                    <a:p>
                      <a:pPr algn="ctr"/>
                      <a:r>
                        <a:rPr lang="ro-RO" sz="1600" baseline="0" smtClean="0">
                          <a:latin typeface="Arial" pitchFamily="34" charset="0"/>
                          <a:cs typeface="Arial" pitchFamily="34" charset="0"/>
                        </a:rPr>
                        <a:t>R</a:t>
                      </a:r>
                      <a:r>
                        <a:rPr lang="ro-RO" sz="1600" baseline="-25000" smtClean="0">
                          <a:latin typeface="Arial" pitchFamily="34" charset="0"/>
                          <a:cs typeface="Arial" pitchFamily="34" charset="0"/>
                        </a:rPr>
                        <a:t>i</a:t>
                      </a:r>
                      <a:endParaRPr lang="en-US" sz="1600" baseline="-25000">
                        <a:latin typeface="Arial" pitchFamily="34" charset="0"/>
                        <a:cs typeface="Arial" pitchFamily="34" charset="0"/>
                      </a:endParaRPr>
                    </a:p>
                  </a:txBody>
                  <a:tcPr/>
                </a:tc>
                <a:tc rowSpan="2">
                  <a:txBody>
                    <a:bodyPr/>
                    <a:lstStyle/>
                    <a:p>
                      <a:pPr algn="ctr"/>
                      <a:r>
                        <a:rPr lang="ro-RO" sz="1600" baseline="0" smtClean="0">
                          <a:latin typeface="Arial" pitchFamily="34" charset="0"/>
                          <a:cs typeface="Arial" pitchFamily="34" charset="0"/>
                        </a:rPr>
                        <a:t>Costuri</a:t>
                      </a:r>
                    </a:p>
                    <a:p>
                      <a:pPr algn="ctr"/>
                      <a:r>
                        <a:rPr lang="ro-RO" sz="1600" baseline="0" smtClean="0">
                          <a:latin typeface="Arial" pitchFamily="34" charset="0"/>
                          <a:cs typeface="Arial" pitchFamily="34" charset="0"/>
                        </a:rPr>
                        <a:t>c</a:t>
                      </a:r>
                      <a:r>
                        <a:rPr lang="ro-RO" sz="1600" baseline="-25000" smtClean="0">
                          <a:latin typeface="Arial" pitchFamily="34" charset="0"/>
                          <a:cs typeface="Arial" pitchFamily="34" charset="0"/>
                        </a:rPr>
                        <a:t>i</a:t>
                      </a:r>
                    </a:p>
                    <a:p>
                      <a:pPr algn="ctr"/>
                      <a:r>
                        <a:rPr lang="ro-RO" sz="1600" baseline="0" smtClean="0">
                          <a:latin typeface="Arial" pitchFamily="34" charset="0"/>
                          <a:cs typeface="Arial" pitchFamily="34" charset="0"/>
                        </a:rPr>
                        <a:t>(lei/buc)</a:t>
                      </a:r>
                      <a:endParaRPr lang="en-US" sz="1600" baseline="0">
                        <a:latin typeface="Arial" pitchFamily="34" charset="0"/>
                        <a:cs typeface="Arial" pitchFamily="34" charset="0"/>
                      </a:endParaRPr>
                    </a:p>
                  </a:txBody>
                  <a:tcPr/>
                </a:tc>
                <a:tc gridSpan="6">
                  <a:txBody>
                    <a:bodyPr/>
                    <a:lstStyle/>
                    <a:p>
                      <a:pPr algn="ctr"/>
                      <a:r>
                        <a:rPr lang="ro-RO" sz="1600" baseline="0" smtClean="0">
                          <a:latin typeface="Arial" pitchFamily="34" charset="0"/>
                          <a:cs typeface="Arial" pitchFamily="34" charset="0"/>
                        </a:rPr>
                        <a:t>Funcții</a:t>
                      </a:r>
                      <a:endParaRPr lang="en-US" sz="1600" baseline="0">
                        <a:latin typeface="Arial" pitchFamily="34" charset="0"/>
                        <a:cs typeface="Arial" pitchFamily="34" charset="0"/>
                      </a:endParaRPr>
                    </a:p>
                  </a:txBody>
                  <a:tcPr/>
                </a:tc>
                <a:tc hMerge="1">
                  <a:txBody>
                    <a:bodyPr/>
                    <a:lstStyle/>
                    <a:p>
                      <a:pPr algn="ctr"/>
                      <a:endParaRPr lang="en-US" sz="1600" baseline="-25000">
                        <a:latin typeface="Arial" pitchFamily="34" charset="0"/>
                        <a:cs typeface="Arial" pitchFamily="34" charset="0"/>
                      </a:endParaRPr>
                    </a:p>
                  </a:txBody>
                  <a:tcPr/>
                </a:tc>
                <a:tc hMerge="1">
                  <a:txBody>
                    <a:bodyPr/>
                    <a:lstStyle/>
                    <a:p>
                      <a:pPr algn="ctr"/>
                      <a:endParaRPr lang="en-US" sz="1600" baseline="-25000">
                        <a:latin typeface="Arial" pitchFamily="34" charset="0"/>
                        <a:cs typeface="Arial" pitchFamily="34" charset="0"/>
                      </a:endParaRPr>
                    </a:p>
                  </a:txBody>
                  <a:tcPr/>
                </a:tc>
                <a:tc hMerge="1">
                  <a:txBody>
                    <a:bodyPr/>
                    <a:lstStyle/>
                    <a:p>
                      <a:pPr algn="ctr"/>
                      <a:endParaRPr lang="en-US" sz="1400" baseline="0">
                        <a:latin typeface="Arial" pitchFamily="34" charset="0"/>
                        <a:cs typeface="Arial" pitchFamily="34" charset="0"/>
                      </a:endParaRPr>
                    </a:p>
                  </a:txBody>
                  <a:tcPr/>
                </a:tc>
                <a:tc hMerge="1">
                  <a:txBody>
                    <a:bodyPr/>
                    <a:lstStyle/>
                    <a:p>
                      <a:endParaRPr lang="en-US"/>
                    </a:p>
                  </a:txBody>
                  <a:tcPr/>
                </a:tc>
                <a:tc hMerge="1">
                  <a:txBody>
                    <a:bodyPr/>
                    <a:lstStyle/>
                    <a:p>
                      <a:pPr algn="ctr"/>
                      <a:endParaRPr lang="en-US" sz="1600" baseline="-25000">
                        <a:latin typeface="Arial" pitchFamily="34" charset="0"/>
                        <a:cs typeface="Arial" pitchFamily="34" charset="0"/>
                      </a:endParaRPr>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600" smtClean="0">
                          <a:latin typeface="Arial" pitchFamily="34" charset="0"/>
                          <a:cs typeface="Arial" pitchFamily="34" charset="0"/>
                        </a:rPr>
                        <a:t>Cheltuieli nejustificate</a:t>
                      </a:r>
                      <a:endParaRPr lang="en-US" sz="1600">
                        <a:latin typeface="Arial" pitchFamily="34" charset="0"/>
                        <a:cs typeface="Arial" pitchFamily="34" charset="0"/>
                      </a:endParaRPr>
                    </a:p>
                  </a:txBody>
                  <a:tcPr/>
                </a:tc>
              </a:tr>
              <a:tr h="411480">
                <a:tc vMerge="1">
                  <a:txBody>
                    <a:bodyPr/>
                    <a:lstStyle/>
                    <a:p>
                      <a:endParaRPr lang="en-US"/>
                    </a:p>
                  </a:txBody>
                  <a:tcPr/>
                </a:tc>
                <a:tc vMerge="1">
                  <a:txBody>
                    <a:bodyPr/>
                    <a:lstStyle/>
                    <a:p>
                      <a:endParaRPr lang="en-US"/>
                    </a:p>
                  </a:txBody>
                  <a:tcPr/>
                </a:tc>
                <a:tc>
                  <a:txBody>
                    <a:bodyPr/>
                    <a:lstStyle/>
                    <a:p>
                      <a:pPr algn="ctr"/>
                      <a:r>
                        <a:rPr lang="ro-RO" sz="1800" b="1" baseline="0" smtClean="0">
                          <a:latin typeface="Arial" pitchFamily="34" charset="0"/>
                          <a:cs typeface="Arial" pitchFamily="34" charset="0"/>
                        </a:rPr>
                        <a:t>F</a:t>
                      </a:r>
                      <a:r>
                        <a:rPr lang="ro-RO" sz="1800" b="1" baseline="-25000" smtClean="0">
                          <a:latin typeface="Arial" pitchFamily="34" charset="0"/>
                          <a:cs typeface="Arial" pitchFamily="34" charset="0"/>
                        </a:rPr>
                        <a:t>1</a:t>
                      </a:r>
                      <a:endParaRPr lang="en-US" sz="1800" b="1" baseline="-25000">
                        <a:latin typeface="Arial" pitchFamily="34" charset="0"/>
                        <a:cs typeface="Arial" pitchFamily="34" charset="0"/>
                      </a:endParaRPr>
                    </a:p>
                  </a:txBody>
                  <a:tcPr/>
                </a:tc>
                <a:tc>
                  <a:txBody>
                    <a:bodyPr/>
                    <a:lstStyle/>
                    <a:p>
                      <a:pPr algn="ctr"/>
                      <a:r>
                        <a:rPr lang="ro-RO" sz="1800" b="1" baseline="0" smtClean="0">
                          <a:latin typeface="Arial" pitchFamily="34" charset="0"/>
                          <a:cs typeface="Arial" pitchFamily="34" charset="0"/>
                        </a:rPr>
                        <a:t>F</a:t>
                      </a:r>
                      <a:r>
                        <a:rPr lang="ro-RO" sz="1800" b="1" baseline="-25000" smtClean="0">
                          <a:latin typeface="Arial" pitchFamily="34" charset="0"/>
                          <a:cs typeface="Arial" pitchFamily="34" charset="0"/>
                        </a:rPr>
                        <a:t>2</a:t>
                      </a:r>
                      <a:endParaRPr lang="en-US" sz="1800" b="1" baseline="-25000">
                        <a:latin typeface="Arial" pitchFamily="34" charset="0"/>
                        <a:cs typeface="Arial" pitchFamily="34" charset="0"/>
                      </a:endParaRPr>
                    </a:p>
                  </a:txBody>
                  <a:tcPr/>
                </a:tc>
                <a:tc>
                  <a:txBody>
                    <a:bodyPr/>
                    <a:lstStyle/>
                    <a:p>
                      <a:pPr algn="ctr"/>
                      <a:r>
                        <a:rPr lang="ro-RO" sz="1800" b="1" baseline="0" smtClean="0">
                          <a:latin typeface="Arial" pitchFamily="34" charset="0"/>
                          <a:cs typeface="Arial" pitchFamily="34" charset="0"/>
                        </a:rPr>
                        <a:t>...</a:t>
                      </a:r>
                      <a:endParaRPr lang="en-US" sz="1800" b="1" baseline="0">
                        <a:latin typeface="Arial" pitchFamily="34" charset="0"/>
                        <a:cs typeface="Arial" pitchFamily="34" charset="0"/>
                      </a:endParaRPr>
                    </a:p>
                  </a:txBody>
                  <a:tcPr/>
                </a:tc>
                <a:tc>
                  <a:txBody>
                    <a:bodyPr/>
                    <a:lstStyle/>
                    <a:p>
                      <a:pPr algn="ctr"/>
                      <a:r>
                        <a:rPr lang="ro-RO" sz="1800" b="1" baseline="0" smtClean="0">
                          <a:latin typeface="Arial" pitchFamily="34" charset="0"/>
                          <a:cs typeface="Arial" pitchFamily="34" charset="0"/>
                        </a:rPr>
                        <a:t>F</a:t>
                      </a:r>
                      <a:r>
                        <a:rPr lang="ro-RO" sz="1800" b="1" baseline="-25000" smtClean="0">
                          <a:latin typeface="Arial" pitchFamily="34" charset="0"/>
                          <a:cs typeface="Arial" pitchFamily="34" charset="0"/>
                        </a:rPr>
                        <a:t>j</a:t>
                      </a:r>
                      <a:endParaRPr lang="en-US" sz="1800" b="1" baseline="-25000">
                        <a:latin typeface="Arial" pitchFamily="34" charset="0"/>
                        <a:cs typeface="Arial" pitchFamily="34" charset="0"/>
                      </a:endParaRPr>
                    </a:p>
                  </a:txBody>
                  <a:tcPr/>
                </a:tc>
                <a:tc>
                  <a:txBody>
                    <a:bodyPr/>
                    <a:lstStyle/>
                    <a:p>
                      <a:pPr algn="ctr"/>
                      <a:r>
                        <a:rPr lang="ro-RO" sz="1800" b="1" baseline="0" smtClean="0">
                          <a:latin typeface="Arial" pitchFamily="34" charset="0"/>
                          <a:cs typeface="Arial" pitchFamily="34" charset="0"/>
                        </a:rPr>
                        <a:t>...</a:t>
                      </a:r>
                      <a:endParaRPr lang="en-US" sz="1800" b="1" baseline="0">
                        <a:latin typeface="Arial" pitchFamily="34" charset="0"/>
                        <a:cs typeface="Arial" pitchFamily="34" charset="0"/>
                      </a:endParaRPr>
                    </a:p>
                  </a:txBody>
                  <a:tcPr/>
                </a:tc>
                <a:tc>
                  <a:txBody>
                    <a:bodyPr/>
                    <a:lstStyle/>
                    <a:p>
                      <a:pPr algn="ctr"/>
                      <a:r>
                        <a:rPr lang="ro-RO" sz="1800" b="1" baseline="0" smtClean="0">
                          <a:latin typeface="Arial" pitchFamily="34" charset="0"/>
                          <a:cs typeface="Arial" pitchFamily="34" charset="0"/>
                        </a:rPr>
                        <a:t>F</a:t>
                      </a:r>
                      <a:r>
                        <a:rPr lang="ro-RO" sz="1800" b="1" baseline="-25000" smtClean="0">
                          <a:latin typeface="Arial" pitchFamily="34" charset="0"/>
                          <a:cs typeface="Arial" pitchFamily="34" charset="0"/>
                        </a:rPr>
                        <a:t>N</a:t>
                      </a:r>
                      <a:endParaRPr lang="en-US" sz="1800" b="1" baseline="-25000">
                        <a:latin typeface="Arial" pitchFamily="34" charset="0"/>
                        <a:cs typeface="Arial" pitchFamily="34" charset="0"/>
                      </a:endParaRPr>
                    </a:p>
                  </a:txBody>
                  <a:tcPr/>
                </a:tc>
                <a:tc vMerge="1">
                  <a:txBody>
                    <a:bodyPr/>
                    <a:lstStyle/>
                    <a:p>
                      <a:endParaRPr lang="en-US"/>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smtClean="0">
                          <a:latin typeface="Arial" pitchFamily="34" charset="0"/>
                          <a:cs typeface="Arial" pitchFamily="34" charset="0"/>
                        </a:rPr>
                        <a:t>R</a:t>
                      </a:r>
                      <a:r>
                        <a:rPr lang="ro-RO" sz="1800" baseline="-25000" smtClean="0">
                          <a:latin typeface="Arial" pitchFamily="34" charset="0"/>
                          <a:cs typeface="Arial" pitchFamily="34" charset="0"/>
                        </a:rPr>
                        <a:t>1</a:t>
                      </a:r>
                      <a:endParaRPr lang="en-US" sz="1800" baseline="-250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c</a:t>
                      </a:r>
                      <a:r>
                        <a:rPr lang="ro-RO" sz="1800" b="0" i="0" baseline="-25000" smtClean="0">
                          <a:solidFill>
                            <a:schemeClr val="tx1"/>
                          </a:solidFill>
                          <a:latin typeface="Arial" pitchFamily="34" charset="0"/>
                          <a:cs typeface="Arial" pitchFamily="34" charset="0"/>
                        </a:rPr>
                        <a:t>1</a:t>
                      </a:r>
                      <a:endParaRPr lang="en-US" sz="1800" b="0" i="0" baseline="-2500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x</a:t>
                      </a:r>
                    </a:p>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g</a:t>
                      </a:r>
                      <a:r>
                        <a:rPr lang="ro-RO" sz="1800" b="0" i="0" baseline="-25000" smtClean="0">
                          <a:solidFill>
                            <a:schemeClr val="tx1"/>
                          </a:solidFill>
                          <a:latin typeface="Arial" pitchFamily="34" charset="0"/>
                          <a:cs typeface="Arial" pitchFamily="34" charset="0"/>
                        </a:rPr>
                        <a:t>11</a:t>
                      </a:r>
                    </a:p>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c</a:t>
                      </a:r>
                      <a:r>
                        <a:rPr lang="ro-RO" sz="1800" b="0" i="0" baseline="-25000" smtClean="0">
                          <a:solidFill>
                            <a:schemeClr val="tx1"/>
                          </a:solidFill>
                          <a:latin typeface="Arial" pitchFamily="34" charset="0"/>
                          <a:cs typeface="Arial" pitchFamily="34" charset="0"/>
                        </a:rPr>
                        <a:t>11</a:t>
                      </a:r>
                      <a:endParaRPr lang="en-US" sz="1800" b="0" i="0" baseline="-2500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baseline="0" smtClean="0">
                          <a:solidFill>
                            <a:schemeClr val="tx1"/>
                          </a:solidFill>
                          <a:latin typeface="Arial" pitchFamily="34" charset="0"/>
                          <a:cs typeface="Arial" pitchFamily="34" charset="0"/>
                        </a:rPr>
                        <a:t>x</a:t>
                      </a:r>
                    </a:p>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g</a:t>
                      </a:r>
                      <a:r>
                        <a:rPr lang="ro-RO" sz="1800" b="0" i="0" baseline="-25000" smtClean="0">
                          <a:solidFill>
                            <a:schemeClr val="tx1"/>
                          </a:solidFill>
                          <a:latin typeface="Arial" pitchFamily="34" charset="0"/>
                          <a:cs typeface="Arial" pitchFamily="34" charset="0"/>
                        </a:rPr>
                        <a:t>12</a:t>
                      </a:r>
                    </a:p>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c</a:t>
                      </a:r>
                      <a:r>
                        <a:rPr lang="ro-RO" sz="1800" b="0" i="0" baseline="-25000" smtClean="0">
                          <a:solidFill>
                            <a:schemeClr val="tx1"/>
                          </a:solidFill>
                          <a:latin typeface="Arial" pitchFamily="34" charset="0"/>
                          <a:cs typeface="Arial" pitchFamily="34" charset="0"/>
                        </a:rPr>
                        <a:t>12</a:t>
                      </a:r>
                      <a:endParaRPr lang="en-US" sz="18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x</a:t>
                      </a:r>
                    </a:p>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g</a:t>
                      </a:r>
                      <a:r>
                        <a:rPr lang="ro-RO" sz="1800" b="0" i="0" baseline="-25000" smtClean="0">
                          <a:solidFill>
                            <a:schemeClr val="tx1"/>
                          </a:solidFill>
                          <a:latin typeface="Arial" pitchFamily="34" charset="0"/>
                          <a:cs typeface="Arial" pitchFamily="34" charset="0"/>
                        </a:rPr>
                        <a:t>1N</a:t>
                      </a:r>
                    </a:p>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c</a:t>
                      </a:r>
                      <a:r>
                        <a:rPr lang="ro-RO" sz="1800" b="0" i="0" baseline="-25000" smtClean="0">
                          <a:solidFill>
                            <a:schemeClr val="tx1"/>
                          </a:solidFill>
                          <a:latin typeface="Arial" pitchFamily="34" charset="0"/>
                          <a:cs typeface="Arial" pitchFamily="34" charset="0"/>
                        </a:rPr>
                        <a:t>1N</a:t>
                      </a:r>
                      <a:endParaRPr lang="en-US" sz="1800" b="0" i="0" baseline="-2500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c</a:t>
                      </a:r>
                      <a:r>
                        <a:rPr lang="ro-RO" sz="1800" b="0" i="0" baseline="-25000" smtClean="0">
                          <a:solidFill>
                            <a:schemeClr val="tx1"/>
                          </a:solidFill>
                          <a:latin typeface="Arial" pitchFamily="34" charset="0"/>
                          <a:cs typeface="Arial" pitchFamily="34" charset="0"/>
                        </a:rPr>
                        <a:t>1f</a:t>
                      </a:r>
                      <a:endParaRPr lang="en-US" sz="1800" b="0" i="0" baseline="-25000">
                        <a:solidFill>
                          <a:schemeClr val="tx1"/>
                        </a:solidFill>
                        <a:latin typeface="Arial" pitchFamily="34" charset="0"/>
                        <a:cs typeface="Arial"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smtClean="0">
                          <a:latin typeface="Arial" pitchFamily="34" charset="0"/>
                          <a:cs typeface="Arial" pitchFamily="34" charset="0"/>
                        </a:rPr>
                        <a:t>R</a:t>
                      </a:r>
                      <a:r>
                        <a:rPr lang="ro-RO" sz="1800" baseline="-25000" smtClean="0">
                          <a:latin typeface="Arial" pitchFamily="34" charset="0"/>
                          <a:cs typeface="Arial" pitchFamily="34" charset="0"/>
                        </a:rPr>
                        <a:t>2</a:t>
                      </a:r>
                      <a:endParaRPr lang="en-US" sz="1800" baseline="-250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c</a:t>
                      </a:r>
                      <a:r>
                        <a:rPr lang="ro-RO" sz="1800" b="0" i="0" baseline="-25000" smtClean="0">
                          <a:solidFill>
                            <a:schemeClr val="tx1"/>
                          </a:solidFill>
                          <a:latin typeface="Arial" pitchFamily="34" charset="0"/>
                          <a:cs typeface="Arial" pitchFamily="34" charset="0"/>
                        </a:rPr>
                        <a:t>2</a:t>
                      </a:r>
                      <a:endParaRPr lang="en-US" sz="1800" b="0" i="0" baseline="-2500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x</a:t>
                      </a:r>
                    </a:p>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g</a:t>
                      </a:r>
                      <a:r>
                        <a:rPr lang="ro-RO" sz="1800" b="0" i="0" baseline="-25000" smtClean="0">
                          <a:solidFill>
                            <a:schemeClr val="tx1"/>
                          </a:solidFill>
                          <a:latin typeface="Arial" pitchFamily="34" charset="0"/>
                          <a:cs typeface="Arial" pitchFamily="34" charset="0"/>
                        </a:rPr>
                        <a:t>22</a:t>
                      </a:r>
                    </a:p>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c</a:t>
                      </a:r>
                      <a:r>
                        <a:rPr lang="ro-RO" sz="1800" b="0" i="0" baseline="-25000" smtClean="0">
                          <a:solidFill>
                            <a:schemeClr val="tx1"/>
                          </a:solidFill>
                          <a:latin typeface="Arial" pitchFamily="34" charset="0"/>
                          <a:cs typeface="Arial" pitchFamily="34" charset="0"/>
                        </a:rPr>
                        <a:t>22</a:t>
                      </a: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x</a:t>
                      </a:r>
                    </a:p>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g</a:t>
                      </a:r>
                      <a:r>
                        <a:rPr lang="ro-RO" sz="1800" b="0" i="0" baseline="-25000" smtClean="0">
                          <a:solidFill>
                            <a:schemeClr val="tx1"/>
                          </a:solidFill>
                          <a:latin typeface="Arial" pitchFamily="34" charset="0"/>
                          <a:cs typeface="Arial" pitchFamily="34" charset="0"/>
                        </a:rPr>
                        <a:t>2j</a:t>
                      </a:r>
                    </a:p>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c</a:t>
                      </a:r>
                      <a:r>
                        <a:rPr lang="ro-RO" sz="1800" b="0" i="0" baseline="-25000" smtClean="0">
                          <a:solidFill>
                            <a:schemeClr val="tx1"/>
                          </a:solidFill>
                          <a:latin typeface="Arial" pitchFamily="34" charset="0"/>
                          <a:cs typeface="Arial" pitchFamily="34" charset="0"/>
                        </a:rPr>
                        <a:t>2j</a:t>
                      </a: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x</a:t>
                      </a:r>
                    </a:p>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g</a:t>
                      </a:r>
                      <a:r>
                        <a:rPr lang="ro-RO" sz="1800" b="0" i="0" baseline="-25000" smtClean="0">
                          <a:solidFill>
                            <a:schemeClr val="tx1"/>
                          </a:solidFill>
                          <a:latin typeface="Arial" pitchFamily="34" charset="0"/>
                          <a:cs typeface="Arial" pitchFamily="34" charset="0"/>
                        </a:rPr>
                        <a:t>2N</a:t>
                      </a:r>
                    </a:p>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c</a:t>
                      </a:r>
                      <a:r>
                        <a:rPr lang="ro-RO" sz="1800" b="0" i="0" baseline="-25000" smtClean="0">
                          <a:solidFill>
                            <a:schemeClr val="tx1"/>
                          </a:solidFill>
                          <a:latin typeface="Arial" pitchFamily="34" charset="0"/>
                          <a:cs typeface="Arial" pitchFamily="34" charset="0"/>
                        </a:rPr>
                        <a:t>2N</a:t>
                      </a: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a:solidFill>
                          <a:schemeClr val="tx1"/>
                        </a:solidFill>
                        <a:latin typeface="Arial" pitchFamily="34" charset="0"/>
                        <a:cs typeface="Arial"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smtClean="0">
                          <a:latin typeface="Arial" pitchFamily="34" charset="0"/>
                          <a:cs typeface="Arial" pitchFamily="34" charset="0"/>
                        </a:rPr>
                        <a:t>...</a:t>
                      </a:r>
                      <a:endParaRPr lang="en-US" sz="1800" b="1">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i="1" smtClean="0">
                          <a:solidFill>
                            <a:schemeClr val="accent1">
                              <a:lumMod val="75000"/>
                            </a:schemeClr>
                          </a:solidFill>
                          <a:latin typeface="Arial" pitchFamily="34" charset="0"/>
                          <a:cs typeface="Arial" pitchFamily="34" charset="0"/>
                        </a:rPr>
                        <a:t>...</a:t>
                      </a:r>
                      <a:endParaRPr lang="en-US" sz="1800" b="1" i="1">
                        <a:solidFill>
                          <a:schemeClr val="accent1">
                            <a:lumMod val="75000"/>
                          </a:schemeClr>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i="1" smtClean="0">
                          <a:solidFill>
                            <a:schemeClr val="accent1">
                              <a:lumMod val="75000"/>
                            </a:schemeClr>
                          </a:solidFill>
                          <a:latin typeface="Arial" pitchFamily="34" charset="0"/>
                          <a:cs typeface="Arial" pitchFamily="34" charset="0"/>
                        </a:rPr>
                        <a:t>...</a:t>
                      </a:r>
                      <a:endParaRPr lang="en-US" sz="1800" b="1" i="1">
                        <a:solidFill>
                          <a:schemeClr val="accent1">
                            <a:lumMod val="75000"/>
                          </a:schemeClr>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i="1" smtClean="0">
                          <a:solidFill>
                            <a:schemeClr val="accent1">
                              <a:lumMod val="75000"/>
                            </a:schemeClr>
                          </a:solidFill>
                          <a:latin typeface="Arial" pitchFamily="34" charset="0"/>
                          <a:cs typeface="Arial" pitchFamily="34" charset="0"/>
                        </a:rPr>
                        <a:t>...</a:t>
                      </a:r>
                      <a:endParaRPr lang="en-US" sz="1800" b="1" i="1">
                        <a:solidFill>
                          <a:schemeClr val="accent1">
                            <a:lumMod val="75000"/>
                          </a:schemeClr>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i="1" smtClean="0">
                          <a:solidFill>
                            <a:schemeClr val="accent1">
                              <a:lumMod val="75000"/>
                            </a:schemeClr>
                          </a:solidFill>
                          <a:latin typeface="Arial" pitchFamily="34" charset="0"/>
                          <a:cs typeface="Arial" pitchFamily="34" charset="0"/>
                        </a:rPr>
                        <a:t>...</a:t>
                      </a:r>
                      <a:endParaRPr lang="en-US" sz="1800" b="1" i="1">
                        <a:solidFill>
                          <a:schemeClr val="accent1">
                            <a:lumMod val="75000"/>
                          </a:schemeClr>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smtClean="0">
                          <a:solidFill>
                            <a:srgbClr val="0070C0"/>
                          </a:solidFill>
                          <a:latin typeface="Arial" pitchFamily="34" charset="0"/>
                          <a:cs typeface="Arial" pitchFamily="34" charset="0"/>
                        </a:rPr>
                        <a:t>...</a:t>
                      </a:r>
                      <a:endParaRPr lang="en-US" sz="1800" b="1">
                        <a:solidFill>
                          <a:srgbClr val="0070C0"/>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smtClean="0">
                          <a:solidFill>
                            <a:srgbClr val="0070C0"/>
                          </a:solidFill>
                          <a:latin typeface="Arial" pitchFamily="34" charset="0"/>
                          <a:cs typeface="Arial" pitchFamily="34" charset="0"/>
                        </a:rPr>
                        <a:t>...</a:t>
                      </a:r>
                      <a:endParaRPr lang="en-US" sz="1800" b="1">
                        <a:solidFill>
                          <a:srgbClr val="0070C0"/>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smtClean="0">
                          <a:solidFill>
                            <a:srgbClr val="0070C0"/>
                          </a:solidFill>
                          <a:latin typeface="Arial" pitchFamily="34" charset="0"/>
                          <a:cs typeface="Arial" pitchFamily="34" charset="0"/>
                        </a:rPr>
                        <a:t>...</a:t>
                      </a:r>
                      <a:endParaRPr lang="en-US" sz="1800" b="1">
                        <a:solidFill>
                          <a:srgbClr val="0070C0"/>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smtClean="0">
                          <a:solidFill>
                            <a:srgbClr val="0070C0"/>
                          </a:solidFill>
                          <a:latin typeface="Arial" pitchFamily="34" charset="0"/>
                          <a:cs typeface="Arial" pitchFamily="34" charset="0"/>
                        </a:rPr>
                        <a:t>...</a:t>
                      </a:r>
                      <a:endParaRPr lang="en-US" sz="1800" b="1">
                        <a:solidFill>
                          <a:srgbClr val="0070C0"/>
                        </a:solidFill>
                        <a:latin typeface="Arial" pitchFamily="34" charset="0"/>
                        <a:cs typeface="Arial"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smtClean="0">
                          <a:latin typeface="Arial" pitchFamily="34" charset="0"/>
                          <a:cs typeface="Arial" pitchFamily="34" charset="0"/>
                        </a:rPr>
                        <a:t>Ri</a:t>
                      </a:r>
                      <a:endParaRPr lang="en-US" sz="18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c</a:t>
                      </a:r>
                      <a:r>
                        <a:rPr lang="ro-RO" sz="1800" b="0" i="0" baseline="-25000" smtClean="0">
                          <a:solidFill>
                            <a:schemeClr val="tx1"/>
                          </a:solidFill>
                          <a:latin typeface="Arial" pitchFamily="34" charset="0"/>
                          <a:cs typeface="Arial" pitchFamily="34" charset="0"/>
                        </a:rPr>
                        <a:t>i</a:t>
                      </a:r>
                      <a:endParaRPr lang="en-US" sz="1800" b="0" i="0" baseline="-2500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baseline="3000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c</a:t>
                      </a:r>
                      <a:r>
                        <a:rPr lang="ro-RO" sz="1800" b="0" i="0" baseline="-25000" smtClean="0">
                          <a:solidFill>
                            <a:schemeClr val="tx1"/>
                          </a:solidFill>
                          <a:latin typeface="Arial" pitchFamily="34" charset="0"/>
                          <a:cs typeface="Arial" pitchFamily="34" charset="0"/>
                        </a:rPr>
                        <a:t>if</a:t>
                      </a:r>
                      <a:endParaRPr lang="en-US" sz="1800" b="0" i="0">
                        <a:solidFill>
                          <a:schemeClr val="tx1"/>
                        </a:solidFill>
                        <a:latin typeface="Arial" pitchFamily="34" charset="0"/>
                        <a:cs typeface="Arial" pitchFamily="34" charset="0"/>
                      </a:endParaRPr>
                    </a:p>
                  </a:txBody>
                  <a:tcPr/>
                </a:tc>
              </a:tr>
              <a:tr h="411480">
                <a:tc>
                  <a:txBody>
                    <a:bodyPr/>
                    <a:lstStyle/>
                    <a:p>
                      <a:pPr algn="ctr"/>
                      <a:r>
                        <a:rPr lang="ro-RO" sz="1800" b="1" smtClean="0">
                          <a:solidFill>
                            <a:srgbClr val="0070C0"/>
                          </a:solidFill>
                          <a:latin typeface="Arial" pitchFamily="34" charset="0"/>
                          <a:cs typeface="Arial" pitchFamily="34" charset="0"/>
                        </a:rPr>
                        <a:t>.</a:t>
                      </a:r>
                    </a:p>
                    <a:p>
                      <a:pPr algn="ctr"/>
                      <a:r>
                        <a:rPr lang="ro-RO" sz="1800" b="1" smtClean="0">
                          <a:solidFill>
                            <a:srgbClr val="0070C0"/>
                          </a:solidFill>
                          <a:latin typeface="Arial" pitchFamily="34" charset="0"/>
                          <a:cs typeface="Arial" pitchFamily="34" charset="0"/>
                        </a:rPr>
                        <a:t>.</a:t>
                      </a:r>
                    </a:p>
                  </a:txBody>
                  <a:tcPr/>
                </a:tc>
                <a:tc>
                  <a:txBody>
                    <a:bodyPr/>
                    <a:lstStyle/>
                    <a:p>
                      <a:pPr algn="ctr"/>
                      <a:endParaRPr lang="ro-RO" sz="1800" b="1" i="1" smtClean="0">
                        <a:solidFill>
                          <a:schemeClr val="accent1">
                            <a:lumMod val="75000"/>
                          </a:schemeClr>
                        </a:solidFill>
                        <a:latin typeface="Arial" pitchFamily="34" charset="0"/>
                        <a:cs typeface="Arial" pitchFamily="34" charset="0"/>
                      </a:endParaRPr>
                    </a:p>
                  </a:txBody>
                  <a:tcPr/>
                </a:tc>
                <a:tc>
                  <a:txBody>
                    <a:bodyPr/>
                    <a:lstStyle/>
                    <a:p>
                      <a:pPr algn="ctr"/>
                      <a:endParaRPr lang="ro-RO" sz="1800" b="0" i="0" smtClean="0">
                        <a:solidFill>
                          <a:schemeClr val="tx1"/>
                        </a:solidFill>
                        <a:latin typeface="Arial" pitchFamily="34" charset="0"/>
                        <a:cs typeface="Arial" pitchFamily="34" charset="0"/>
                      </a:endParaRPr>
                    </a:p>
                  </a:txBody>
                  <a:tcPr/>
                </a:tc>
                <a:tc>
                  <a:txBody>
                    <a:bodyPr/>
                    <a:lstStyle/>
                    <a:p>
                      <a:pPr algn="ctr"/>
                      <a:endParaRPr lang="ro-RO" sz="1800" b="0" i="0" smtClean="0">
                        <a:solidFill>
                          <a:schemeClr val="tx1"/>
                        </a:solidFill>
                        <a:latin typeface="Arial" pitchFamily="34" charset="0"/>
                        <a:cs typeface="Arial" pitchFamily="34" charset="0"/>
                      </a:endParaRPr>
                    </a:p>
                  </a:txBody>
                  <a:tcPr/>
                </a:tc>
                <a:tc>
                  <a:txBody>
                    <a:bodyPr/>
                    <a:lstStyle/>
                    <a:p>
                      <a:pPr algn="ctr"/>
                      <a:endParaRPr lang="ro-RO" sz="1800" b="0" i="0" smtClean="0">
                        <a:solidFill>
                          <a:schemeClr val="tx1"/>
                        </a:solidFill>
                        <a:latin typeface="Arial" pitchFamily="34" charset="0"/>
                        <a:cs typeface="Arial" pitchFamily="34" charset="0"/>
                      </a:endParaRPr>
                    </a:p>
                  </a:txBody>
                  <a:tcPr/>
                </a:tc>
                <a:tc>
                  <a:txBody>
                    <a:bodyPr/>
                    <a:lstStyle/>
                    <a:p>
                      <a:pPr algn="ctr"/>
                      <a:endParaRPr lang="ro-RO" sz="1800" b="0" i="0" smtClean="0">
                        <a:solidFill>
                          <a:schemeClr val="tx1"/>
                        </a:solidFill>
                        <a:latin typeface="Arial" pitchFamily="34" charset="0"/>
                        <a:cs typeface="Arial" pitchFamily="34" charset="0"/>
                      </a:endParaRPr>
                    </a:p>
                  </a:txBody>
                  <a:tcPr/>
                </a:tc>
                <a:tc>
                  <a:txBody>
                    <a:bodyPr/>
                    <a:lstStyle/>
                    <a:p>
                      <a:pPr algn="ctr"/>
                      <a:endParaRPr lang="ro-RO" sz="1800" b="0" i="0" smtClean="0">
                        <a:solidFill>
                          <a:schemeClr val="tx1"/>
                        </a:solidFill>
                        <a:latin typeface="Arial" pitchFamily="34" charset="0"/>
                        <a:cs typeface="Arial" pitchFamily="34" charset="0"/>
                      </a:endParaRPr>
                    </a:p>
                  </a:txBody>
                  <a:tcPr/>
                </a:tc>
                <a:tc>
                  <a:txBody>
                    <a:bodyPr/>
                    <a:lstStyle/>
                    <a:p>
                      <a:pPr algn="ctr"/>
                      <a:endParaRPr lang="ro-RO" sz="1800" b="0" i="0" smtClean="0">
                        <a:solidFill>
                          <a:schemeClr val="tx1"/>
                        </a:solidFill>
                        <a:latin typeface="Arial" pitchFamily="34" charset="0"/>
                        <a:cs typeface="Arial" pitchFamily="34" charset="0"/>
                      </a:endParaRPr>
                    </a:p>
                  </a:txBody>
                  <a:tcPr/>
                </a:tc>
                <a:tc>
                  <a:txBody>
                    <a:bodyPr/>
                    <a:lstStyle/>
                    <a:p>
                      <a:pPr algn="ctr"/>
                      <a:endParaRPr lang="ro-RO" sz="1800" b="0" i="0" smtClean="0">
                        <a:solidFill>
                          <a:schemeClr val="tx1"/>
                        </a:solidFill>
                        <a:latin typeface="Arial" pitchFamily="34" charset="0"/>
                        <a:cs typeface="Arial" pitchFamily="34" charset="0"/>
                      </a:endParaRPr>
                    </a:p>
                  </a:txBody>
                  <a:tcPr/>
                </a:tc>
              </a:tr>
              <a:tr h="411480">
                <a:tc>
                  <a:txBody>
                    <a:bodyPr/>
                    <a:lstStyle/>
                    <a:p>
                      <a:pPr algn="ctr"/>
                      <a:r>
                        <a:rPr lang="ro-RO" sz="1800" smtClean="0">
                          <a:latin typeface="Arial" pitchFamily="34" charset="0"/>
                          <a:cs typeface="Arial" pitchFamily="34" charset="0"/>
                        </a:rPr>
                        <a:t>R</a:t>
                      </a:r>
                      <a:r>
                        <a:rPr lang="ro-RO" sz="1800" baseline="-25000" smtClean="0">
                          <a:latin typeface="Arial" pitchFamily="34" charset="0"/>
                          <a:cs typeface="Arial" pitchFamily="34" charset="0"/>
                        </a:rPr>
                        <a:t>n</a:t>
                      </a:r>
                    </a:p>
                  </a:txBody>
                  <a:tcPr/>
                </a:tc>
                <a:tc>
                  <a:txBody>
                    <a:bodyPr/>
                    <a:lstStyle/>
                    <a:p>
                      <a:pPr algn="ctr"/>
                      <a:r>
                        <a:rPr lang="ro-RO" sz="1800" b="0" i="0" smtClean="0">
                          <a:solidFill>
                            <a:schemeClr val="tx1"/>
                          </a:solidFill>
                          <a:latin typeface="Arial" pitchFamily="34" charset="0"/>
                          <a:cs typeface="Arial" pitchFamily="34" charset="0"/>
                        </a:rPr>
                        <a:t>c</a:t>
                      </a:r>
                      <a:r>
                        <a:rPr lang="ro-RO" sz="1800" b="0" i="0" baseline="-25000" smtClean="0">
                          <a:solidFill>
                            <a:schemeClr val="tx1"/>
                          </a:solidFill>
                          <a:latin typeface="Arial" pitchFamily="34" charset="0"/>
                          <a:cs typeface="Arial" pitchFamily="34" charset="0"/>
                        </a:rPr>
                        <a:t>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x</a:t>
                      </a:r>
                    </a:p>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g</a:t>
                      </a:r>
                      <a:r>
                        <a:rPr lang="ro-RO" sz="1800" b="0" i="0" baseline="-25000" smtClean="0">
                          <a:solidFill>
                            <a:schemeClr val="tx1"/>
                          </a:solidFill>
                          <a:latin typeface="Arial" pitchFamily="34" charset="0"/>
                          <a:cs typeface="Arial" pitchFamily="34" charset="0"/>
                        </a:rPr>
                        <a:t>n1</a:t>
                      </a:r>
                    </a:p>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c</a:t>
                      </a:r>
                      <a:r>
                        <a:rPr lang="ro-RO" sz="1800" b="0" i="0" baseline="-25000" smtClean="0">
                          <a:solidFill>
                            <a:schemeClr val="tx1"/>
                          </a:solidFill>
                          <a:latin typeface="Arial" pitchFamily="34" charset="0"/>
                          <a:cs typeface="Arial" pitchFamily="34" charset="0"/>
                        </a:rPr>
                        <a:t>n1</a:t>
                      </a:r>
                      <a:endParaRPr lang="ro-RO" sz="1800" b="0" i="0" smtClean="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x</a:t>
                      </a:r>
                    </a:p>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g</a:t>
                      </a:r>
                      <a:r>
                        <a:rPr lang="ro-RO" sz="1800" b="0" i="0" baseline="-25000" smtClean="0">
                          <a:solidFill>
                            <a:schemeClr val="tx1"/>
                          </a:solidFill>
                          <a:latin typeface="Arial" pitchFamily="34" charset="0"/>
                          <a:cs typeface="Arial" pitchFamily="34" charset="0"/>
                        </a:rPr>
                        <a:t>n2</a:t>
                      </a:r>
                    </a:p>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c</a:t>
                      </a:r>
                      <a:r>
                        <a:rPr lang="ro-RO" sz="1800" b="0" i="0" baseline="-25000" smtClean="0">
                          <a:solidFill>
                            <a:schemeClr val="tx1"/>
                          </a:solidFill>
                          <a:latin typeface="Arial" pitchFamily="34" charset="0"/>
                          <a:cs typeface="Arial" pitchFamily="34" charset="0"/>
                        </a:rPr>
                        <a:t>n2</a:t>
                      </a:r>
                      <a:endParaRPr lang="ro-RO" sz="1800" b="0" i="0" smtClean="0">
                        <a:solidFill>
                          <a:schemeClr val="tx1"/>
                        </a:solidFill>
                        <a:latin typeface="Arial" pitchFamily="34" charset="0"/>
                        <a:cs typeface="Arial" pitchFamily="34" charset="0"/>
                      </a:endParaRPr>
                    </a:p>
                  </a:txBody>
                  <a:tcPr/>
                </a:tc>
                <a:tc>
                  <a:txBody>
                    <a:bodyPr/>
                    <a:lstStyle/>
                    <a:p>
                      <a:pPr algn="ctr"/>
                      <a:endParaRPr lang="ro-RO" sz="1800" b="0" i="0" smtClean="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x</a:t>
                      </a:r>
                    </a:p>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g</a:t>
                      </a:r>
                      <a:r>
                        <a:rPr lang="ro-RO" sz="1800" b="0" i="0" baseline="-25000" smtClean="0">
                          <a:solidFill>
                            <a:schemeClr val="tx1"/>
                          </a:solidFill>
                          <a:latin typeface="Arial" pitchFamily="34" charset="0"/>
                          <a:cs typeface="Arial" pitchFamily="34" charset="0"/>
                        </a:rPr>
                        <a:t>nj</a:t>
                      </a:r>
                    </a:p>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c</a:t>
                      </a:r>
                      <a:r>
                        <a:rPr lang="ro-RO" sz="1800" b="0" i="0" baseline="-25000" smtClean="0">
                          <a:solidFill>
                            <a:schemeClr val="tx1"/>
                          </a:solidFill>
                          <a:latin typeface="Arial" pitchFamily="34" charset="0"/>
                          <a:cs typeface="Arial" pitchFamily="34" charset="0"/>
                        </a:rPr>
                        <a:t>nj</a:t>
                      </a:r>
                      <a:endParaRPr lang="ro-RO" sz="1800" b="0" i="0" smtClean="0">
                        <a:solidFill>
                          <a:schemeClr val="tx1"/>
                        </a:solidFill>
                        <a:latin typeface="Arial" pitchFamily="34" charset="0"/>
                        <a:cs typeface="Arial" pitchFamily="34" charset="0"/>
                      </a:endParaRPr>
                    </a:p>
                  </a:txBody>
                  <a:tcPr/>
                </a:tc>
                <a:tc>
                  <a:txBody>
                    <a:bodyPr/>
                    <a:lstStyle/>
                    <a:p>
                      <a:pPr algn="ctr"/>
                      <a:endParaRPr lang="ro-RO" sz="1800" b="0" i="0" smtClean="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x</a:t>
                      </a:r>
                    </a:p>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g</a:t>
                      </a:r>
                      <a:r>
                        <a:rPr lang="ro-RO" sz="1800" b="0" i="0" baseline="-25000" smtClean="0">
                          <a:solidFill>
                            <a:schemeClr val="tx1"/>
                          </a:solidFill>
                          <a:latin typeface="Arial" pitchFamily="34" charset="0"/>
                          <a:cs typeface="Arial" pitchFamily="34" charset="0"/>
                        </a:rPr>
                        <a:t>nN</a:t>
                      </a:r>
                    </a:p>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c</a:t>
                      </a:r>
                      <a:r>
                        <a:rPr lang="ro-RO" sz="1800" b="0" i="0" baseline="-25000" smtClean="0">
                          <a:solidFill>
                            <a:schemeClr val="tx1"/>
                          </a:solidFill>
                          <a:latin typeface="Arial" pitchFamily="34" charset="0"/>
                          <a:cs typeface="Arial" pitchFamily="34" charset="0"/>
                        </a:rPr>
                        <a:t>nN</a:t>
                      </a:r>
                      <a:endParaRPr lang="ro-RO" sz="1800" b="0" i="0" smtClean="0">
                        <a:solidFill>
                          <a:schemeClr val="tx1"/>
                        </a:solidFill>
                        <a:latin typeface="Arial" pitchFamily="34" charset="0"/>
                        <a:cs typeface="Arial" pitchFamily="34" charset="0"/>
                      </a:endParaRPr>
                    </a:p>
                  </a:txBody>
                  <a:tcPr/>
                </a:tc>
                <a:tc>
                  <a:txBody>
                    <a:bodyPr/>
                    <a:lstStyle/>
                    <a:p>
                      <a:pPr algn="ctr"/>
                      <a:endParaRPr lang="ro-RO" sz="1800" b="0" i="0" smtClean="0">
                        <a:solidFill>
                          <a:schemeClr val="tx1"/>
                        </a:solidFill>
                        <a:latin typeface="Arial" pitchFamily="34" charset="0"/>
                        <a:cs typeface="Arial" pitchFamily="34" charset="0"/>
                      </a:endParaRPr>
                    </a:p>
                  </a:txBody>
                  <a:tcPr/>
                </a:tc>
              </a:tr>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smtClean="0">
                          <a:latin typeface="Arial" pitchFamily="34" charset="0"/>
                          <a:cs typeface="Arial" pitchFamily="34" charset="0"/>
                        </a:rPr>
                        <a:t>C</a:t>
                      </a:r>
                      <a:r>
                        <a:rPr lang="ro-RO" sz="1800" baseline="-25000" smtClean="0">
                          <a:latin typeface="Arial" pitchFamily="34" charset="0"/>
                          <a:cs typeface="Arial" pitchFamily="34" charset="0"/>
                        </a:rPr>
                        <a:t>i</a:t>
                      </a:r>
                      <a:endParaRPr lang="en-US" sz="1800" baseline="-25000">
                        <a:latin typeface="Arial" pitchFamily="34" charset="0"/>
                        <a:cs typeface="Arial" pitchFamily="34" charset="0"/>
                      </a:endParaRP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i="1">
                        <a:solidFill>
                          <a:schemeClr val="accent1">
                            <a:lumMod val="75000"/>
                          </a:schemeClr>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smtClean="0">
                          <a:latin typeface="Arial" pitchFamily="34" charset="0"/>
                          <a:cs typeface="Arial" pitchFamily="34" charset="0"/>
                        </a:rPr>
                        <a:t>C</a:t>
                      </a:r>
                      <a:r>
                        <a:rPr lang="ro-RO" sz="1800" baseline="-25000" smtClean="0">
                          <a:latin typeface="Arial" pitchFamily="34" charset="0"/>
                          <a:cs typeface="Arial" pitchFamily="34" charset="0"/>
                        </a:rPr>
                        <a:t>1</a:t>
                      </a: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smtClean="0">
                          <a:latin typeface="Arial" pitchFamily="34" charset="0"/>
                          <a:cs typeface="Arial" pitchFamily="34" charset="0"/>
                        </a:rPr>
                        <a:t>C</a:t>
                      </a:r>
                      <a:r>
                        <a:rPr lang="ro-RO" sz="1800" baseline="-25000" smtClean="0">
                          <a:latin typeface="Arial" pitchFamily="34" charset="0"/>
                          <a:cs typeface="Arial" pitchFamily="34" charset="0"/>
                        </a:rPr>
                        <a:t>2</a:t>
                      </a: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smtClean="0">
                          <a:latin typeface="Arial" pitchFamily="34" charset="0"/>
                          <a:cs typeface="Arial" pitchFamily="34" charset="0"/>
                        </a:rPr>
                        <a:t>C</a:t>
                      </a:r>
                      <a:r>
                        <a:rPr lang="ro-RO" sz="1800" baseline="-25000" smtClean="0">
                          <a:latin typeface="Arial" pitchFamily="34" charset="0"/>
                          <a:cs typeface="Arial" pitchFamily="34" charset="0"/>
                        </a:rPr>
                        <a:t>j</a:t>
                      </a: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smtClean="0">
                          <a:latin typeface="Arial" pitchFamily="34" charset="0"/>
                          <a:cs typeface="Arial" pitchFamily="34" charset="0"/>
                        </a:rPr>
                        <a:t>C</a:t>
                      </a:r>
                      <a:r>
                        <a:rPr lang="ro-RO" sz="1800" baseline="-25000" smtClean="0">
                          <a:latin typeface="Arial" pitchFamily="34" charset="0"/>
                          <a:cs typeface="Arial" pitchFamily="34" charset="0"/>
                        </a:rPr>
                        <a:t>N</a:t>
                      </a: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smtClean="0">
                          <a:latin typeface="Arial" pitchFamily="34" charset="0"/>
                          <a:cs typeface="Arial" pitchFamily="34" charset="0"/>
                        </a:rPr>
                        <a:t>C</a:t>
                      </a:r>
                      <a:r>
                        <a:rPr lang="ro-RO" sz="1800" baseline="-25000" smtClean="0">
                          <a:latin typeface="Arial" pitchFamily="34" charset="0"/>
                          <a:cs typeface="Arial" pitchFamily="34" charset="0"/>
                        </a:rPr>
                        <a:t>nf</a:t>
                      </a:r>
                      <a:endParaRPr lang="en-US" sz="1800" b="0" i="0">
                        <a:solidFill>
                          <a:schemeClr val="tx1"/>
                        </a:solidFill>
                        <a:latin typeface="Arial" pitchFamily="34" charset="0"/>
                        <a:cs typeface="Arial" pitchFamily="34" charset="0"/>
                      </a:endParaRPr>
                    </a:p>
                  </a:txBody>
                  <a:tcPr/>
                </a:tc>
              </a:tr>
            </a:tbl>
          </a:graphicData>
        </a:graphic>
      </p:graphicFrame>
      <p:sp>
        <p:nvSpPr>
          <p:cNvPr id="4" name="Rectangle 3"/>
          <p:cNvSpPr/>
          <p:nvPr/>
        </p:nvSpPr>
        <p:spPr>
          <a:xfrm>
            <a:off x="7239000" y="533400"/>
            <a:ext cx="10668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tx1"/>
                </a:solidFill>
                <a:latin typeface="Arial" pitchFamily="34" charset="0"/>
                <a:cs typeface="Arial" pitchFamily="34" charset="0"/>
              </a:rPr>
              <a:t>Tab. 4.1</a:t>
            </a:r>
            <a:endParaRPr lang="en-US" b="1" baseline="-2500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119</a:t>
            </a:fld>
            <a:endParaRPr lang="en-US"/>
          </a:p>
        </p:txBody>
      </p:sp>
      <p:sp>
        <p:nvSpPr>
          <p:cNvPr id="3" name="Rectangle 2"/>
          <p:cNvSpPr/>
          <p:nvPr/>
        </p:nvSpPr>
        <p:spPr>
          <a:xfrm>
            <a:off x="457200" y="914400"/>
            <a:ext cx="4572000" cy="400110"/>
          </a:xfrm>
          <a:prstGeom prst="rect">
            <a:avLst/>
          </a:prstGeom>
          <a:effectLst>
            <a:outerShdw blurRad="50800" dist="38100" algn="l" rotWithShape="0">
              <a:prstClr val="black">
                <a:alpha val="40000"/>
              </a:prstClr>
            </a:outerShdw>
          </a:effectLst>
        </p:spPr>
        <p:txBody>
          <a:bodyPr wrap="square">
            <a:spAutoFit/>
          </a:bodyPr>
          <a:lstStyle/>
          <a:p>
            <a:r>
              <a:rPr lang="ro-RO" sz="2000" b="1" smtClean="0">
                <a:solidFill>
                  <a:schemeClr val="accent6">
                    <a:lumMod val="50000"/>
                  </a:schemeClr>
                </a:solidFill>
                <a:latin typeface="Arial" pitchFamily="34" charset="0"/>
                <a:cs typeface="Arial" pitchFamily="34" charset="0"/>
              </a:rPr>
              <a:t>d.  Calculul costurilor funcțiilor </a:t>
            </a:r>
          </a:p>
        </p:txBody>
      </p:sp>
      <p:sp>
        <p:nvSpPr>
          <p:cNvPr id="4" name="Rectangle 3"/>
          <p:cNvSpPr/>
          <p:nvPr/>
        </p:nvSpPr>
        <p:spPr>
          <a:xfrm>
            <a:off x="228600" y="14478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5" name="Rectangle 4"/>
          <p:cNvSpPr/>
          <p:nvPr/>
        </p:nvSpPr>
        <p:spPr>
          <a:xfrm>
            <a:off x="838200" y="1676400"/>
            <a:ext cx="7620000" cy="6096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Cu rezultalele preliminare din tabelul 4.1, se calculează </a:t>
            </a:r>
            <a:r>
              <a:rPr lang="ro-RO" b="1" i="1" smtClean="0">
                <a:solidFill>
                  <a:srgbClr val="FF0000"/>
                </a:solidFill>
                <a:latin typeface="Arial" pitchFamily="34" charset="0"/>
                <a:cs typeface="Arial" pitchFamily="34" charset="0"/>
              </a:rPr>
              <a:t>costul</a:t>
            </a:r>
            <a:r>
              <a:rPr lang="ro-RO" smtClean="0">
                <a:solidFill>
                  <a:schemeClr val="tx1"/>
                </a:solidFill>
                <a:latin typeface="Arial" pitchFamily="34" charset="0"/>
                <a:cs typeface="Arial" pitchFamily="34" charset="0"/>
              </a:rPr>
              <a:t> fiecărei </a:t>
            </a:r>
            <a:r>
              <a:rPr lang="ro-RO" b="1" i="1" smtClean="0">
                <a:solidFill>
                  <a:srgbClr val="0070C0"/>
                </a:solidFill>
                <a:latin typeface="Arial" pitchFamily="34" charset="0"/>
                <a:cs typeface="Arial" pitchFamily="34" charset="0"/>
              </a:rPr>
              <a:t>funcții</a:t>
            </a:r>
            <a:r>
              <a:rPr lang="ro-RO"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rPr>
              <a:t>(C</a:t>
            </a:r>
            <a:r>
              <a:rPr lang="ro-RO" sz="2400" baseline="-25000" smtClean="0">
                <a:solidFill>
                  <a:schemeClr val="tx1"/>
                </a:solidFill>
                <a:latin typeface="Arial" pitchFamily="34" charset="0"/>
                <a:cs typeface="Arial" pitchFamily="34" charset="0"/>
              </a:rPr>
              <a:t>j</a:t>
            </a:r>
            <a:r>
              <a:rPr lang="ro-RO" sz="2400" smtClean="0">
                <a:solidFill>
                  <a:schemeClr val="tx1"/>
                </a:solidFill>
                <a:latin typeface="Arial" pitchFamily="34" charset="0"/>
                <a:cs typeface="Arial" pitchFamily="34" charset="0"/>
              </a:rPr>
              <a:t>) </a:t>
            </a:r>
            <a:r>
              <a:rPr lang="ro-RO" smtClean="0">
                <a:solidFill>
                  <a:schemeClr val="tx1"/>
                </a:solidFill>
                <a:latin typeface="Arial" pitchFamily="34" charset="0"/>
                <a:cs typeface="Arial" pitchFamily="34" charset="0"/>
              </a:rPr>
              <a:t>cu relația 4.5.</a:t>
            </a:r>
          </a:p>
        </p:txBody>
      </p:sp>
      <p:sp>
        <p:nvSpPr>
          <p:cNvPr id="134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4145" name="Object 1"/>
          <p:cNvGraphicFramePr>
            <a:graphicFrameLocks noChangeAspect="1"/>
          </p:cNvGraphicFramePr>
          <p:nvPr/>
        </p:nvGraphicFramePr>
        <p:xfrm>
          <a:off x="3581400" y="2514600"/>
          <a:ext cx="1695938" cy="1066800"/>
        </p:xfrm>
        <a:graphic>
          <a:graphicData uri="http://schemas.openxmlformats.org/presentationml/2006/ole">
            <p:oleObj spid="_x0000_s134145" name="Equation" r:id="rId3" imgW="698197" imgH="431613" progId="Equation.3">
              <p:embed/>
            </p:oleObj>
          </a:graphicData>
        </a:graphic>
      </p:graphicFrame>
      <p:sp>
        <p:nvSpPr>
          <p:cNvPr id="8" name="Rectangle 7"/>
          <p:cNvSpPr/>
          <p:nvPr/>
        </p:nvSpPr>
        <p:spPr>
          <a:xfrm>
            <a:off x="6019800" y="52578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4.6)</a:t>
            </a:r>
            <a:endParaRPr lang="en-US" baseline="-25000">
              <a:solidFill>
                <a:schemeClr val="tx1"/>
              </a:solidFill>
              <a:latin typeface="Arial" pitchFamily="34" charset="0"/>
              <a:cs typeface="Arial" pitchFamily="34" charset="0"/>
            </a:endParaRPr>
          </a:p>
        </p:txBody>
      </p:sp>
      <p:sp>
        <p:nvSpPr>
          <p:cNvPr id="9" name="Rectangle 8"/>
          <p:cNvSpPr/>
          <p:nvPr/>
        </p:nvSpPr>
        <p:spPr>
          <a:xfrm>
            <a:off x="304800" y="40386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10" name="Rectangle 9"/>
          <p:cNvSpPr/>
          <p:nvPr/>
        </p:nvSpPr>
        <p:spPr>
          <a:xfrm>
            <a:off x="1066800" y="4267200"/>
            <a:ext cx="7620000" cy="6096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Ponderea fiecărei </a:t>
            </a:r>
            <a:r>
              <a:rPr lang="ro-RO" b="1" i="1" smtClean="0">
                <a:solidFill>
                  <a:srgbClr val="0070C0"/>
                </a:solidFill>
                <a:latin typeface="Arial" pitchFamily="34" charset="0"/>
                <a:cs typeface="Arial" pitchFamily="34" charset="0"/>
              </a:rPr>
              <a:t>funcții</a:t>
            </a:r>
            <a:r>
              <a:rPr lang="ro-RO" smtClean="0">
                <a:solidFill>
                  <a:schemeClr val="tx1"/>
                </a:solidFill>
                <a:latin typeface="Arial" pitchFamily="34" charset="0"/>
                <a:cs typeface="Arial" pitchFamily="34" charset="0"/>
              </a:rPr>
              <a:t> în </a:t>
            </a:r>
            <a:r>
              <a:rPr lang="ro-RO" b="1" i="1" smtClean="0">
                <a:solidFill>
                  <a:srgbClr val="FF0000"/>
                </a:solidFill>
                <a:latin typeface="Arial" pitchFamily="34" charset="0"/>
                <a:cs typeface="Arial" pitchFamily="34" charset="0"/>
              </a:rPr>
              <a:t>costul total a produsului </a:t>
            </a:r>
            <a:r>
              <a:rPr lang="ro-RO" smtClean="0">
                <a:solidFill>
                  <a:schemeClr val="tx1"/>
                </a:solidFill>
                <a:latin typeface="Arial" pitchFamily="34" charset="0"/>
                <a:cs typeface="Arial" pitchFamily="34" charset="0"/>
              </a:rPr>
              <a:t>se determină cu relația 4.6.</a:t>
            </a:r>
          </a:p>
        </p:txBody>
      </p:sp>
      <p:sp>
        <p:nvSpPr>
          <p:cNvPr id="1341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4147" name="Object 3"/>
          <p:cNvGraphicFramePr>
            <a:graphicFrameLocks noChangeAspect="1"/>
          </p:cNvGraphicFramePr>
          <p:nvPr/>
        </p:nvGraphicFramePr>
        <p:xfrm>
          <a:off x="3195320" y="4953000"/>
          <a:ext cx="2692400" cy="1524000"/>
        </p:xfrm>
        <a:graphic>
          <a:graphicData uri="http://schemas.openxmlformats.org/presentationml/2006/ole">
            <p:oleObj spid="_x0000_s134147" name="Equation" r:id="rId4" imgW="1193800" imgH="673100" progId="Equation.3">
              <p:embed/>
            </p:oleObj>
          </a:graphicData>
        </a:graphic>
      </p:graphicFrame>
      <p:sp>
        <p:nvSpPr>
          <p:cNvPr id="13" name="Rectangle 12"/>
          <p:cNvSpPr/>
          <p:nvPr/>
        </p:nvSpPr>
        <p:spPr>
          <a:xfrm>
            <a:off x="5943600" y="29718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4.5)</a:t>
            </a:r>
            <a:endParaRPr lang="en-US" baseline="-2500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12</a:t>
            </a:fld>
            <a:endParaRPr lang="en-US"/>
          </a:p>
        </p:txBody>
      </p:sp>
      <p:sp>
        <p:nvSpPr>
          <p:cNvPr id="3" name="Rectangle 2"/>
          <p:cNvSpPr/>
          <p:nvPr/>
        </p:nvSpPr>
        <p:spPr>
          <a:xfrm>
            <a:off x="228600" y="914400"/>
            <a:ext cx="762000" cy="533400"/>
          </a:xfrm>
          <a:prstGeom prst="rect">
            <a:avLst/>
          </a:prstGeom>
          <a:solidFill>
            <a:srgbClr val="FFFF99"/>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smtClean="0">
                <a:solidFill>
                  <a:schemeClr val="accent1">
                    <a:lumMod val="75000"/>
                  </a:schemeClr>
                </a:solidFill>
                <a:latin typeface="Arial" pitchFamily="34" charset="0"/>
                <a:cs typeface="Arial" pitchFamily="34" charset="0"/>
              </a:rPr>
              <a:t>VI</a:t>
            </a:r>
            <a:r>
              <a:rPr lang="ro-RO" sz="2400" b="1" baseline="-25000" smtClean="0">
                <a:solidFill>
                  <a:schemeClr val="accent1">
                    <a:lumMod val="75000"/>
                  </a:schemeClr>
                </a:solidFill>
                <a:latin typeface="Arial" pitchFamily="34" charset="0"/>
                <a:cs typeface="Arial" pitchFamily="34" charset="0"/>
              </a:rPr>
              <a:t>T</a:t>
            </a:r>
            <a:endParaRPr lang="en-US" sz="2400" b="1" baseline="-25000">
              <a:solidFill>
                <a:schemeClr val="accent1">
                  <a:lumMod val="75000"/>
                </a:schemeClr>
              </a:solidFill>
              <a:latin typeface="Arial" pitchFamily="34" charset="0"/>
              <a:cs typeface="Arial" pitchFamily="34" charset="0"/>
            </a:endParaRPr>
          </a:p>
        </p:txBody>
      </p:sp>
      <p:sp>
        <p:nvSpPr>
          <p:cNvPr id="4" name="Rectangle 3"/>
          <p:cNvSpPr/>
          <p:nvPr/>
        </p:nvSpPr>
        <p:spPr>
          <a:xfrm>
            <a:off x="228600" y="1905000"/>
            <a:ext cx="762000" cy="533400"/>
          </a:xfrm>
          <a:prstGeom prst="rect">
            <a:avLst/>
          </a:prstGeom>
          <a:solidFill>
            <a:srgbClr val="FFFF99"/>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smtClean="0">
                <a:solidFill>
                  <a:schemeClr val="accent1">
                    <a:lumMod val="75000"/>
                  </a:schemeClr>
                </a:solidFill>
                <a:latin typeface="Arial" pitchFamily="34" charset="0"/>
                <a:cs typeface="Arial" pitchFamily="34" charset="0"/>
              </a:rPr>
              <a:t> VI</a:t>
            </a:r>
            <a:r>
              <a:rPr lang="ro-RO" sz="2400" b="1" baseline="-25000" smtClean="0">
                <a:solidFill>
                  <a:schemeClr val="accent1">
                    <a:lumMod val="75000"/>
                  </a:schemeClr>
                </a:solidFill>
                <a:latin typeface="Arial" pitchFamily="34" charset="0"/>
                <a:cs typeface="Arial" pitchFamily="34" charset="0"/>
              </a:rPr>
              <a:t>E</a:t>
            </a:r>
            <a:endParaRPr lang="en-US" sz="2400" b="1" baseline="-25000">
              <a:solidFill>
                <a:schemeClr val="accent1">
                  <a:lumMod val="75000"/>
                </a:schemeClr>
              </a:solidFill>
              <a:latin typeface="Arial" pitchFamily="34" charset="0"/>
              <a:cs typeface="Arial" pitchFamily="34" charset="0"/>
            </a:endParaRPr>
          </a:p>
        </p:txBody>
      </p:sp>
      <p:sp>
        <p:nvSpPr>
          <p:cNvPr id="5" name="Rectangle 4"/>
          <p:cNvSpPr/>
          <p:nvPr/>
        </p:nvSpPr>
        <p:spPr>
          <a:xfrm>
            <a:off x="228600" y="2895600"/>
            <a:ext cx="762000" cy="533400"/>
          </a:xfrm>
          <a:prstGeom prst="rect">
            <a:avLst/>
          </a:prstGeom>
          <a:solidFill>
            <a:srgbClr val="FFFF99"/>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smtClean="0">
                <a:solidFill>
                  <a:schemeClr val="accent1">
                    <a:lumMod val="75000"/>
                  </a:schemeClr>
                </a:solidFill>
                <a:latin typeface="Arial" pitchFamily="34" charset="0"/>
                <a:cs typeface="Arial" pitchFamily="34" charset="0"/>
              </a:rPr>
              <a:t>VI</a:t>
            </a:r>
            <a:r>
              <a:rPr lang="ro-RO" sz="2400" b="1" baseline="-25000" smtClean="0">
                <a:solidFill>
                  <a:schemeClr val="accent1">
                    <a:lumMod val="75000"/>
                  </a:schemeClr>
                </a:solidFill>
                <a:latin typeface="Arial" pitchFamily="34" charset="0"/>
                <a:cs typeface="Arial" pitchFamily="34" charset="0"/>
              </a:rPr>
              <a:t>S</a:t>
            </a:r>
            <a:endParaRPr lang="en-US" sz="2400" b="1" baseline="-25000">
              <a:solidFill>
                <a:schemeClr val="accent1">
                  <a:lumMod val="75000"/>
                </a:schemeClr>
              </a:solidFill>
              <a:latin typeface="Arial" pitchFamily="34" charset="0"/>
              <a:cs typeface="Arial" pitchFamily="34" charset="0"/>
            </a:endParaRPr>
          </a:p>
        </p:txBody>
      </p:sp>
      <p:sp>
        <p:nvSpPr>
          <p:cNvPr id="6" name="Rectangle 5"/>
          <p:cNvSpPr/>
          <p:nvPr/>
        </p:nvSpPr>
        <p:spPr>
          <a:xfrm>
            <a:off x="228600" y="3886200"/>
            <a:ext cx="762000" cy="533400"/>
          </a:xfrm>
          <a:prstGeom prst="rect">
            <a:avLst/>
          </a:prstGeom>
          <a:solidFill>
            <a:srgbClr val="FFFF99"/>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smtClean="0">
                <a:solidFill>
                  <a:schemeClr val="accent1">
                    <a:lumMod val="75000"/>
                  </a:schemeClr>
                </a:solidFill>
                <a:latin typeface="Arial" pitchFamily="34" charset="0"/>
                <a:cs typeface="Arial" pitchFamily="34" charset="0"/>
              </a:rPr>
              <a:t>VI</a:t>
            </a:r>
            <a:r>
              <a:rPr lang="ro-RO" sz="2400" b="1" baseline="-25000" smtClean="0">
                <a:solidFill>
                  <a:schemeClr val="accent1">
                    <a:lumMod val="75000"/>
                  </a:schemeClr>
                </a:solidFill>
                <a:latin typeface="Arial" pitchFamily="34" charset="0"/>
                <a:cs typeface="Arial" pitchFamily="34" charset="0"/>
              </a:rPr>
              <a:t>M</a:t>
            </a:r>
            <a:r>
              <a:rPr lang="ro-RO" sz="2400" b="1" smtClean="0">
                <a:solidFill>
                  <a:schemeClr val="accent1">
                    <a:lumMod val="75000"/>
                  </a:schemeClr>
                </a:solidFill>
                <a:latin typeface="Arial" pitchFamily="34" charset="0"/>
                <a:cs typeface="Arial" pitchFamily="34" charset="0"/>
              </a:rPr>
              <a:t> </a:t>
            </a:r>
            <a:endParaRPr lang="en-US" sz="2400" b="1" baseline="-25000">
              <a:solidFill>
                <a:schemeClr val="accent1">
                  <a:lumMod val="75000"/>
                </a:schemeClr>
              </a:solidFill>
              <a:latin typeface="Arial" pitchFamily="34" charset="0"/>
              <a:cs typeface="Arial" pitchFamily="34" charset="0"/>
            </a:endParaRPr>
          </a:p>
        </p:txBody>
      </p:sp>
      <p:sp>
        <p:nvSpPr>
          <p:cNvPr id="7" name="Rectangle 6"/>
          <p:cNvSpPr/>
          <p:nvPr/>
        </p:nvSpPr>
        <p:spPr>
          <a:xfrm>
            <a:off x="228600" y="4800600"/>
            <a:ext cx="762000" cy="533400"/>
          </a:xfrm>
          <a:prstGeom prst="rect">
            <a:avLst/>
          </a:prstGeom>
          <a:solidFill>
            <a:srgbClr val="FFFF99"/>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smtClean="0">
                <a:solidFill>
                  <a:schemeClr val="accent1">
                    <a:lumMod val="75000"/>
                  </a:schemeClr>
                </a:solidFill>
                <a:latin typeface="Arial" pitchFamily="34" charset="0"/>
                <a:cs typeface="Arial" pitchFamily="34" charset="0"/>
              </a:rPr>
              <a:t>VI</a:t>
            </a:r>
            <a:r>
              <a:rPr lang="ro-RO" sz="2400" b="1" baseline="-25000" smtClean="0">
                <a:solidFill>
                  <a:schemeClr val="accent1">
                    <a:lumMod val="75000"/>
                  </a:schemeClr>
                </a:solidFill>
                <a:latin typeface="Arial" pitchFamily="34" charset="0"/>
                <a:cs typeface="Arial" pitchFamily="34" charset="0"/>
              </a:rPr>
              <a:t>R</a:t>
            </a:r>
            <a:endParaRPr lang="en-US" sz="2400" b="1" baseline="-25000">
              <a:solidFill>
                <a:schemeClr val="accent1">
                  <a:lumMod val="75000"/>
                </a:schemeClr>
              </a:solidFill>
              <a:latin typeface="Arial" pitchFamily="34" charset="0"/>
              <a:cs typeface="Arial" pitchFamily="34" charset="0"/>
            </a:endParaRPr>
          </a:p>
        </p:txBody>
      </p:sp>
      <p:sp>
        <p:nvSpPr>
          <p:cNvPr id="8" name="Rectangle 7"/>
          <p:cNvSpPr/>
          <p:nvPr/>
        </p:nvSpPr>
        <p:spPr>
          <a:xfrm>
            <a:off x="228600" y="5715000"/>
            <a:ext cx="762000" cy="533400"/>
          </a:xfrm>
          <a:prstGeom prst="rect">
            <a:avLst/>
          </a:prstGeom>
          <a:solidFill>
            <a:srgbClr val="FFFF99"/>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smtClean="0">
                <a:solidFill>
                  <a:schemeClr val="accent1">
                    <a:lumMod val="75000"/>
                  </a:schemeClr>
                </a:solidFill>
                <a:latin typeface="Arial" pitchFamily="34" charset="0"/>
                <a:cs typeface="Arial" pitchFamily="34" charset="0"/>
              </a:rPr>
              <a:t> VI</a:t>
            </a:r>
            <a:r>
              <a:rPr lang="ro-RO" sz="2400" b="1" baseline="-25000" smtClean="0">
                <a:solidFill>
                  <a:schemeClr val="accent1">
                    <a:lumMod val="75000"/>
                  </a:schemeClr>
                </a:solidFill>
                <a:latin typeface="Arial" pitchFamily="34" charset="0"/>
                <a:cs typeface="Arial" pitchFamily="34" charset="0"/>
              </a:rPr>
              <a:t>A</a:t>
            </a:r>
            <a:endParaRPr lang="en-US" sz="2400" b="1" baseline="-25000">
              <a:solidFill>
                <a:schemeClr val="accent1">
                  <a:lumMod val="75000"/>
                </a:schemeClr>
              </a:solidFill>
              <a:latin typeface="Arial" pitchFamily="34" charset="0"/>
              <a:cs typeface="Arial" pitchFamily="34" charset="0"/>
            </a:endParaRPr>
          </a:p>
        </p:txBody>
      </p:sp>
      <p:sp>
        <p:nvSpPr>
          <p:cNvPr id="9" name="Right Arrow 8"/>
          <p:cNvSpPr/>
          <p:nvPr/>
        </p:nvSpPr>
        <p:spPr>
          <a:xfrm>
            <a:off x="1143000" y="1066800"/>
            <a:ext cx="533400" cy="228600"/>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752600" y="914400"/>
            <a:ext cx="6705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smtClean="0">
                <a:solidFill>
                  <a:schemeClr val="accent1">
                    <a:lumMod val="75000"/>
                  </a:schemeClr>
                </a:solidFill>
                <a:latin typeface="Arial" pitchFamily="34" charset="0"/>
                <a:cs typeface="Arial" pitchFamily="34" charset="0"/>
              </a:rPr>
              <a:t>Valoarea tehnică </a:t>
            </a:r>
            <a:r>
              <a:rPr lang="ro-RO" smtClean="0">
                <a:solidFill>
                  <a:schemeClr val="tx1"/>
                </a:solidFill>
                <a:latin typeface="Arial" pitchFamily="34" charset="0"/>
                <a:cs typeface="Arial" pitchFamily="34" charset="0"/>
              </a:rPr>
              <a:t>– determinată de </a:t>
            </a:r>
            <a:r>
              <a:rPr lang="ro-RO" b="1" i="1" smtClean="0">
                <a:solidFill>
                  <a:schemeClr val="accent6">
                    <a:lumMod val="50000"/>
                  </a:schemeClr>
                </a:solidFill>
                <a:latin typeface="Arial" pitchFamily="34" charset="0"/>
                <a:cs typeface="Arial" pitchFamily="34" charset="0"/>
              </a:rPr>
              <a:t>caracteristicile tehnice ale obiectului studiat</a:t>
            </a:r>
            <a:endParaRPr lang="en-US" b="1" i="1">
              <a:solidFill>
                <a:schemeClr val="accent6">
                  <a:lumMod val="50000"/>
                </a:schemeClr>
              </a:solidFill>
              <a:latin typeface="Arial" pitchFamily="34" charset="0"/>
              <a:cs typeface="Arial" pitchFamily="34" charset="0"/>
            </a:endParaRPr>
          </a:p>
        </p:txBody>
      </p:sp>
      <p:sp>
        <p:nvSpPr>
          <p:cNvPr id="11" name="Rectangle 10"/>
          <p:cNvSpPr/>
          <p:nvPr/>
        </p:nvSpPr>
        <p:spPr>
          <a:xfrm>
            <a:off x="1752600" y="1905000"/>
            <a:ext cx="6705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smtClean="0">
                <a:solidFill>
                  <a:schemeClr val="accent1">
                    <a:lumMod val="75000"/>
                  </a:schemeClr>
                </a:solidFill>
                <a:latin typeface="Arial" pitchFamily="34" charset="0"/>
                <a:cs typeface="Arial" pitchFamily="34" charset="0"/>
              </a:rPr>
              <a:t>Valoarea estetică </a:t>
            </a:r>
            <a:r>
              <a:rPr lang="ro-RO" smtClean="0">
                <a:solidFill>
                  <a:schemeClr val="tx1"/>
                </a:solidFill>
                <a:latin typeface="Arial" pitchFamily="34" charset="0"/>
                <a:cs typeface="Arial" pitchFamily="34" charset="0"/>
              </a:rPr>
              <a:t>– determinată de efectele psihosenzoriale, generate de îmbinarea formelor, culorilor și dimensiunilor </a:t>
            </a:r>
            <a:endParaRPr lang="en-US">
              <a:solidFill>
                <a:schemeClr val="tx1"/>
              </a:solidFill>
              <a:latin typeface="Arial" pitchFamily="34" charset="0"/>
              <a:cs typeface="Arial" pitchFamily="34" charset="0"/>
            </a:endParaRPr>
          </a:p>
        </p:txBody>
      </p:sp>
      <p:sp>
        <p:nvSpPr>
          <p:cNvPr id="12" name="Right Arrow 11"/>
          <p:cNvSpPr/>
          <p:nvPr/>
        </p:nvSpPr>
        <p:spPr>
          <a:xfrm>
            <a:off x="1143000" y="2133600"/>
            <a:ext cx="533400" cy="228600"/>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828800" y="2819400"/>
            <a:ext cx="67056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smtClean="0">
                <a:solidFill>
                  <a:schemeClr val="accent1">
                    <a:lumMod val="75000"/>
                  </a:schemeClr>
                </a:solidFill>
                <a:latin typeface="Arial" pitchFamily="34" charset="0"/>
                <a:cs typeface="Arial" pitchFamily="34" charset="0"/>
              </a:rPr>
              <a:t>Valoarea de schimb </a:t>
            </a:r>
            <a:r>
              <a:rPr lang="ro-RO" smtClean="0">
                <a:solidFill>
                  <a:schemeClr val="tx1"/>
                </a:solidFill>
                <a:latin typeface="Arial" pitchFamily="34" charset="0"/>
                <a:cs typeface="Arial" pitchFamily="34" charset="0"/>
              </a:rPr>
              <a:t>– determinată de opțiunea utilizatorului de a înlocui un obiect vechi (existent) cu unul nou. Poate fi cuantificată prin prețul dispus să-l plătească utilizatorul </a:t>
            </a:r>
            <a:endParaRPr lang="en-US">
              <a:solidFill>
                <a:schemeClr val="tx1"/>
              </a:solidFill>
              <a:latin typeface="Arial" pitchFamily="34" charset="0"/>
              <a:cs typeface="Arial" pitchFamily="34" charset="0"/>
            </a:endParaRPr>
          </a:p>
        </p:txBody>
      </p:sp>
      <p:sp>
        <p:nvSpPr>
          <p:cNvPr id="14" name="Right Arrow 13"/>
          <p:cNvSpPr/>
          <p:nvPr/>
        </p:nvSpPr>
        <p:spPr>
          <a:xfrm>
            <a:off x="1143000" y="3048000"/>
            <a:ext cx="533400" cy="228600"/>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828800" y="3810000"/>
            <a:ext cx="6705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smtClean="0">
                <a:solidFill>
                  <a:schemeClr val="accent1">
                    <a:lumMod val="75000"/>
                  </a:schemeClr>
                </a:solidFill>
                <a:latin typeface="Arial" pitchFamily="34" charset="0"/>
                <a:cs typeface="Arial" pitchFamily="34" charset="0"/>
              </a:rPr>
              <a:t>Valoarea morală </a:t>
            </a:r>
            <a:r>
              <a:rPr lang="ro-RO" smtClean="0">
                <a:solidFill>
                  <a:schemeClr val="tx1"/>
                </a:solidFill>
                <a:latin typeface="Arial" pitchFamily="34" charset="0"/>
                <a:cs typeface="Arial" pitchFamily="34" charset="0"/>
              </a:rPr>
              <a:t>– determinată de impactul obiectului studiat asupra valorilor morale ale societății</a:t>
            </a:r>
            <a:endParaRPr lang="en-US">
              <a:solidFill>
                <a:schemeClr val="tx1"/>
              </a:solidFill>
              <a:latin typeface="Arial" pitchFamily="34" charset="0"/>
              <a:cs typeface="Arial" pitchFamily="34" charset="0"/>
            </a:endParaRPr>
          </a:p>
        </p:txBody>
      </p:sp>
      <p:sp>
        <p:nvSpPr>
          <p:cNvPr id="16" name="Right Arrow 15"/>
          <p:cNvSpPr/>
          <p:nvPr/>
        </p:nvSpPr>
        <p:spPr>
          <a:xfrm>
            <a:off x="1143000" y="4038600"/>
            <a:ext cx="533400" cy="228600"/>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752600" y="4724400"/>
            <a:ext cx="6705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smtClean="0">
                <a:solidFill>
                  <a:schemeClr val="accent1">
                    <a:lumMod val="75000"/>
                  </a:schemeClr>
                </a:solidFill>
                <a:latin typeface="Arial" pitchFamily="34" charset="0"/>
                <a:cs typeface="Arial" pitchFamily="34" charset="0"/>
              </a:rPr>
              <a:t>Valoarea de raritate </a:t>
            </a:r>
            <a:r>
              <a:rPr lang="ro-RO" smtClean="0">
                <a:solidFill>
                  <a:schemeClr val="tx1"/>
                </a:solidFill>
                <a:latin typeface="Arial" pitchFamily="34" charset="0"/>
                <a:cs typeface="Arial" pitchFamily="34" charset="0"/>
              </a:rPr>
              <a:t>– determinată de caracterul de unicat sau serie foarte mică a obiectului studiat</a:t>
            </a:r>
            <a:endParaRPr lang="en-US">
              <a:solidFill>
                <a:schemeClr val="tx1"/>
              </a:solidFill>
              <a:latin typeface="Arial" pitchFamily="34" charset="0"/>
              <a:cs typeface="Arial" pitchFamily="34" charset="0"/>
            </a:endParaRPr>
          </a:p>
        </p:txBody>
      </p:sp>
      <p:sp>
        <p:nvSpPr>
          <p:cNvPr id="18" name="Right Arrow 17"/>
          <p:cNvSpPr/>
          <p:nvPr/>
        </p:nvSpPr>
        <p:spPr>
          <a:xfrm>
            <a:off x="1143000" y="4953000"/>
            <a:ext cx="533400" cy="228600"/>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828800" y="5638800"/>
            <a:ext cx="6705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smtClean="0">
                <a:solidFill>
                  <a:schemeClr val="accent1">
                    <a:lumMod val="75000"/>
                  </a:schemeClr>
                </a:solidFill>
                <a:latin typeface="Arial" pitchFamily="34" charset="0"/>
                <a:cs typeface="Arial" pitchFamily="34" charset="0"/>
              </a:rPr>
              <a:t>Valoarea afectivă </a:t>
            </a:r>
            <a:r>
              <a:rPr lang="ro-RO" smtClean="0">
                <a:solidFill>
                  <a:schemeClr val="tx1"/>
                </a:solidFill>
                <a:latin typeface="Arial" pitchFamily="34" charset="0"/>
                <a:cs typeface="Arial" pitchFamily="34" charset="0"/>
              </a:rPr>
              <a:t>– determinată de inducerea unor sentimente de către obiectul studiat </a:t>
            </a:r>
            <a:endParaRPr lang="en-US">
              <a:solidFill>
                <a:schemeClr val="tx1"/>
              </a:solidFill>
              <a:latin typeface="Arial" pitchFamily="34" charset="0"/>
              <a:cs typeface="Arial" pitchFamily="34" charset="0"/>
            </a:endParaRPr>
          </a:p>
        </p:txBody>
      </p:sp>
      <p:sp>
        <p:nvSpPr>
          <p:cNvPr id="20" name="Right Arrow 19"/>
          <p:cNvSpPr/>
          <p:nvPr/>
        </p:nvSpPr>
        <p:spPr>
          <a:xfrm>
            <a:off x="1219200" y="5867400"/>
            <a:ext cx="533400" cy="228600"/>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120</a:t>
            </a:fld>
            <a:endParaRPr lang="en-US"/>
          </a:p>
        </p:txBody>
      </p:sp>
      <p:sp>
        <p:nvSpPr>
          <p:cNvPr id="3" name="Rectangle 2"/>
          <p:cNvSpPr/>
          <p:nvPr/>
        </p:nvSpPr>
        <p:spPr>
          <a:xfrm>
            <a:off x="304800" y="1143000"/>
            <a:ext cx="1864613" cy="400110"/>
          </a:xfrm>
          <a:prstGeom prst="rect">
            <a:avLst/>
          </a:prstGeom>
          <a:effectLst>
            <a:outerShdw blurRad="50800" dist="38100" dir="2700000" algn="tl" rotWithShape="0">
              <a:prstClr val="black">
                <a:alpha val="40000"/>
              </a:prstClr>
            </a:outerShdw>
          </a:effectLst>
        </p:spPr>
        <p:txBody>
          <a:bodyPr wrap="none">
            <a:spAutoFit/>
          </a:bodyPr>
          <a:lstStyle/>
          <a:p>
            <a:r>
              <a:rPr kumimoji="0" lang="en-US" sz="2000" b="1" i="1"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sym typeface="Wingdings"/>
              </a:rPr>
              <a:t> </a:t>
            </a:r>
            <a:r>
              <a:rPr kumimoji="0" lang="en-US" sz="2000" b="1" i="1"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rPr>
              <a:t>Observaţi</a:t>
            </a:r>
            <a:r>
              <a:rPr lang="ro-RO" sz="2000" b="1" i="1" smtClean="0">
                <a:solidFill>
                  <a:schemeClr val="accent1">
                    <a:lumMod val="75000"/>
                  </a:schemeClr>
                </a:solidFill>
                <a:latin typeface="Arial" pitchFamily="34" charset="0"/>
                <a:ea typeface="Times New Roman" pitchFamily="18" charset="0"/>
                <a:cs typeface="Arial" pitchFamily="34" charset="0"/>
              </a:rPr>
              <a:t>i:</a:t>
            </a:r>
            <a:r>
              <a:rPr kumimoji="0" lang="en-US" sz="2000" b="1" i="0"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rPr>
              <a:t> </a:t>
            </a:r>
            <a:endParaRPr lang="en-US" sz="2000">
              <a:solidFill>
                <a:schemeClr val="accent1">
                  <a:lumMod val="75000"/>
                </a:schemeClr>
              </a:solidFill>
            </a:endParaRPr>
          </a:p>
        </p:txBody>
      </p:sp>
      <p:sp>
        <p:nvSpPr>
          <p:cNvPr id="4" name="Right Arrow 3"/>
          <p:cNvSpPr/>
          <p:nvPr/>
        </p:nvSpPr>
        <p:spPr>
          <a:xfrm>
            <a:off x="304800" y="19050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66800" y="1752600"/>
            <a:ext cx="7239000" cy="1015663"/>
          </a:xfrm>
          <a:prstGeom prst="rect">
            <a:avLst/>
          </a:prstGeom>
          <a:solidFill>
            <a:srgbClr val="FFFF99"/>
          </a:solidFill>
        </p:spPr>
        <p:txBody>
          <a:bodyPr wrap="square">
            <a:spAutoFit/>
          </a:bodyPr>
          <a:lstStyle/>
          <a:p>
            <a:pPr algn="just"/>
            <a:r>
              <a:rPr lang="ro-RO" sz="2400" smtClean="0">
                <a:latin typeface="Arial" pitchFamily="34" charset="0"/>
                <a:cs typeface="Arial" pitchFamily="34" charset="0"/>
              </a:rPr>
              <a:t>p</a:t>
            </a:r>
            <a:r>
              <a:rPr lang="ro-RO" sz="2400" baseline="-25000" smtClean="0">
                <a:latin typeface="Arial" pitchFamily="34" charset="0"/>
                <a:cs typeface="Arial" pitchFamily="34" charset="0"/>
              </a:rPr>
              <a:t>j</a:t>
            </a:r>
            <a:r>
              <a:rPr lang="ro-RO" smtClean="0">
                <a:latin typeface="Arial" pitchFamily="34" charset="0"/>
                <a:cs typeface="Arial" pitchFamily="34" charset="0"/>
              </a:rPr>
              <a:t> se referă, de regulă, numai la </a:t>
            </a:r>
            <a:r>
              <a:rPr lang="ro-RO" b="1" i="1" smtClean="0">
                <a:solidFill>
                  <a:srgbClr val="0070C0"/>
                </a:solidFill>
                <a:latin typeface="Arial" pitchFamily="34" charset="0"/>
                <a:cs typeface="Arial" pitchFamily="34" charset="0"/>
              </a:rPr>
              <a:t>funcțiile principale</a:t>
            </a:r>
            <a:r>
              <a:rPr lang="ro-RO" smtClean="0">
                <a:latin typeface="Arial" pitchFamily="34" charset="0"/>
                <a:cs typeface="Arial" pitchFamily="34" charset="0"/>
              </a:rPr>
              <a:t>, </a:t>
            </a:r>
            <a:r>
              <a:rPr lang="ro-RO" b="1" i="1" smtClean="0">
                <a:solidFill>
                  <a:srgbClr val="FF0000"/>
                </a:solidFill>
                <a:latin typeface="Arial" pitchFamily="34" charset="0"/>
                <a:cs typeface="Arial" pitchFamily="34" charset="0"/>
              </a:rPr>
              <a:t>costul</a:t>
            </a:r>
            <a:r>
              <a:rPr lang="ro-RO" smtClean="0">
                <a:latin typeface="Arial" pitchFamily="34" charset="0"/>
                <a:cs typeface="Arial" pitchFamily="34" charset="0"/>
              </a:rPr>
              <a:t> </a:t>
            </a:r>
            <a:r>
              <a:rPr lang="ro-RO" b="1" i="1" smtClean="0">
                <a:solidFill>
                  <a:schemeClr val="accent6">
                    <a:lumMod val="50000"/>
                  </a:schemeClr>
                </a:solidFill>
                <a:latin typeface="Arial" pitchFamily="34" charset="0"/>
                <a:cs typeface="Arial" pitchFamily="34" charset="0"/>
              </a:rPr>
              <a:t>funcțiilor secundare</a:t>
            </a:r>
            <a:r>
              <a:rPr lang="ro-RO" smtClean="0">
                <a:latin typeface="Arial" pitchFamily="34" charset="0"/>
                <a:cs typeface="Arial" pitchFamily="34" charset="0"/>
              </a:rPr>
              <a:t> se recomandă a se repartiza pe </a:t>
            </a:r>
            <a:r>
              <a:rPr lang="ro-RO" b="1" i="1" smtClean="0">
                <a:solidFill>
                  <a:srgbClr val="0070C0"/>
                </a:solidFill>
                <a:latin typeface="Arial" pitchFamily="34" charset="0"/>
                <a:cs typeface="Arial" pitchFamily="34" charset="0"/>
              </a:rPr>
              <a:t>funcțiile principale</a:t>
            </a:r>
            <a:r>
              <a:rPr lang="ro-RO" smtClean="0">
                <a:latin typeface="Arial" pitchFamily="34" charset="0"/>
                <a:cs typeface="Arial" pitchFamily="34" charset="0"/>
              </a:rPr>
              <a:t> cărora le creează condiții de existență </a:t>
            </a:r>
          </a:p>
        </p:txBody>
      </p:sp>
      <p:sp>
        <p:nvSpPr>
          <p:cNvPr id="136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6193" name="Object 1"/>
          <p:cNvGraphicFramePr>
            <a:graphicFrameLocks noChangeAspect="1"/>
          </p:cNvGraphicFramePr>
          <p:nvPr/>
        </p:nvGraphicFramePr>
        <p:xfrm>
          <a:off x="2514600" y="3200400"/>
          <a:ext cx="3481137" cy="533400"/>
        </p:xfrm>
        <a:graphic>
          <a:graphicData uri="http://schemas.openxmlformats.org/presentationml/2006/ole">
            <p:oleObj spid="_x0000_s136193" name="Equation" r:id="rId3" imgW="1396394" imgH="215806" progId="Equation.3">
              <p:embed/>
            </p:oleObj>
          </a:graphicData>
        </a:graphic>
      </p:graphicFrame>
      <p:sp>
        <p:nvSpPr>
          <p:cNvPr id="8" name="Rectangle 7"/>
          <p:cNvSpPr/>
          <p:nvPr/>
        </p:nvSpPr>
        <p:spPr>
          <a:xfrm>
            <a:off x="6172200" y="54864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4.9)</a:t>
            </a:r>
            <a:endParaRPr lang="en-US" baseline="-25000">
              <a:solidFill>
                <a:schemeClr val="tx1"/>
              </a:solidFill>
              <a:latin typeface="Arial" pitchFamily="34" charset="0"/>
              <a:cs typeface="Arial" pitchFamily="34" charset="0"/>
            </a:endParaRPr>
          </a:p>
        </p:txBody>
      </p:sp>
      <p:sp>
        <p:nvSpPr>
          <p:cNvPr id="136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6195" name="Object 3"/>
          <p:cNvGraphicFramePr>
            <a:graphicFrameLocks noChangeAspect="1"/>
          </p:cNvGraphicFramePr>
          <p:nvPr/>
        </p:nvGraphicFramePr>
        <p:xfrm>
          <a:off x="3429000" y="4038600"/>
          <a:ext cx="1676400" cy="1066800"/>
        </p:xfrm>
        <a:graphic>
          <a:graphicData uri="http://schemas.openxmlformats.org/presentationml/2006/ole">
            <p:oleObj spid="_x0000_s136195" name="Equation" r:id="rId4" imgW="749300" imgH="469900" progId="Equation.3">
              <p:embed/>
            </p:oleObj>
          </a:graphicData>
        </a:graphic>
      </p:graphicFrame>
      <p:sp>
        <p:nvSpPr>
          <p:cNvPr id="11" name="Rectangle 10"/>
          <p:cNvSpPr/>
          <p:nvPr/>
        </p:nvSpPr>
        <p:spPr>
          <a:xfrm>
            <a:off x="6172200" y="32766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4.7)</a:t>
            </a:r>
            <a:endParaRPr lang="en-US" baseline="-25000">
              <a:solidFill>
                <a:schemeClr val="tx1"/>
              </a:solidFill>
              <a:latin typeface="Arial" pitchFamily="34" charset="0"/>
              <a:cs typeface="Arial" pitchFamily="34" charset="0"/>
            </a:endParaRPr>
          </a:p>
        </p:txBody>
      </p:sp>
      <p:sp>
        <p:nvSpPr>
          <p:cNvPr id="1361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6197" name="Object 5"/>
          <p:cNvGraphicFramePr>
            <a:graphicFrameLocks noChangeAspect="1"/>
          </p:cNvGraphicFramePr>
          <p:nvPr/>
        </p:nvGraphicFramePr>
        <p:xfrm>
          <a:off x="3505200" y="5257800"/>
          <a:ext cx="1570892" cy="914400"/>
        </p:xfrm>
        <a:graphic>
          <a:graphicData uri="http://schemas.openxmlformats.org/presentationml/2006/ole">
            <p:oleObj spid="_x0000_s136197" name="Equation" r:id="rId5" imgW="761669" imgH="431613" progId="Equation.3">
              <p:embed/>
            </p:oleObj>
          </a:graphicData>
        </a:graphic>
      </p:graphicFrame>
      <p:sp>
        <p:nvSpPr>
          <p:cNvPr id="14" name="Rectangle 13"/>
          <p:cNvSpPr/>
          <p:nvPr/>
        </p:nvSpPr>
        <p:spPr>
          <a:xfrm>
            <a:off x="6172200" y="44196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4.8)</a:t>
            </a:r>
            <a:endParaRPr lang="en-US" baseline="-2500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121</a:t>
            </a:fld>
            <a:endParaRPr lang="en-US"/>
          </a:p>
        </p:txBody>
      </p:sp>
      <p:sp>
        <p:nvSpPr>
          <p:cNvPr id="3" name="Rectangle 2"/>
          <p:cNvSpPr/>
          <p:nvPr/>
        </p:nvSpPr>
        <p:spPr>
          <a:xfrm>
            <a:off x="1066800" y="1143000"/>
            <a:ext cx="7239000" cy="1200329"/>
          </a:xfrm>
          <a:prstGeom prst="rect">
            <a:avLst/>
          </a:prstGeom>
          <a:solidFill>
            <a:srgbClr val="FFFF99"/>
          </a:solidFill>
        </p:spPr>
        <p:txBody>
          <a:bodyPr wrap="square">
            <a:spAutoFit/>
          </a:bodyPr>
          <a:lstStyle/>
          <a:p>
            <a:pPr algn="just"/>
            <a:r>
              <a:rPr lang="ro-RO" smtClean="0">
                <a:latin typeface="Arial" pitchFamily="34" charset="0"/>
                <a:cs typeface="Arial" pitchFamily="34" charset="0"/>
              </a:rPr>
              <a:t>Conform relației 4.7, </a:t>
            </a:r>
            <a:r>
              <a:rPr lang="ro-RO" b="1" i="1" smtClean="0">
                <a:solidFill>
                  <a:srgbClr val="FF0000"/>
                </a:solidFill>
                <a:latin typeface="Arial" pitchFamily="34" charset="0"/>
                <a:cs typeface="Arial" pitchFamily="34" charset="0"/>
              </a:rPr>
              <a:t>din costul inițial al produsului </a:t>
            </a:r>
            <a:r>
              <a:rPr lang="ro-RO" sz="2400" smtClean="0">
                <a:latin typeface="Arial" pitchFamily="34" charset="0"/>
                <a:cs typeface="Arial" pitchFamily="34" charset="0"/>
              </a:rPr>
              <a:t>CP</a:t>
            </a:r>
            <a:r>
              <a:rPr lang="ro-RO" smtClean="0">
                <a:latin typeface="Arial" pitchFamily="34" charset="0"/>
                <a:cs typeface="Arial" pitchFamily="34" charset="0"/>
              </a:rPr>
              <a:t> se scade </a:t>
            </a:r>
            <a:r>
              <a:rPr lang="ro-RO" b="1" i="1" smtClean="0">
                <a:solidFill>
                  <a:srgbClr val="C00000"/>
                </a:solidFill>
                <a:latin typeface="Arial" pitchFamily="34" charset="0"/>
                <a:cs typeface="Arial" pitchFamily="34" charset="0"/>
              </a:rPr>
              <a:t>suma costurilor inutile </a:t>
            </a:r>
            <a:r>
              <a:rPr lang="ro-RO" sz="2400" smtClean="0">
                <a:latin typeface="Arial" pitchFamily="34" charset="0"/>
                <a:cs typeface="Arial" pitchFamily="34" charset="0"/>
              </a:rPr>
              <a:t>C</a:t>
            </a:r>
            <a:r>
              <a:rPr lang="ro-RO" sz="2400" baseline="-25000" smtClean="0">
                <a:latin typeface="Arial" pitchFamily="34" charset="0"/>
                <a:cs typeface="Arial" pitchFamily="34" charset="0"/>
              </a:rPr>
              <a:t>in</a:t>
            </a:r>
            <a:r>
              <a:rPr lang="ro-RO" smtClean="0">
                <a:latin typeface="Arial" pitchFamily="34" charset="0"/>
                <a:cs typeface="Arial" pitchFamily="34" charset="0"/>
              </a:rPr>
              <a:t> (relația (4.8) și </a:t>
            </a:r>
            <a:r>
              <a:rPr lang="ro-RO" b="1" i="1" smtClean="0">
                <a:solidFill>
                  <a:srgbClr val="C00000"/>
                </a:solidFill>
                <a:latin typeface="Arial" pitchFamily="34" charset="0"/>
                <a:cs typeface="Arial" pitchFamily="34" charset="0"/>
              </a:rPr>
              <a:t>suma costurilor nejustificate</a:t>
            </a:r>
            <a:r>
              <a:rPr lang="ro-RO" smtClean="0">
                <a:latin typeface="Arial" pitchFamily="34" charset="0"/>
                <a:cs typeface="Arial" pitchFamily="34" charset="0"/>
              </a:rPr>
              <a:t>  </a:t>
            </a:r>
            <a:r>
              <a:rPr lang="ro-RO" sz="2400" smtClean="0">
                <a:latin typeface="Arial" pitchFamily="34" charset="0"/>
                <a:cs typeface="Arial" pitchFamily="34" charset="0"/>
              </a:rPr>
              <a:t>C</a:t>
            </a:r>
            <a:r>
              <a:rPr lang="ro-RO" sz="2400" baseline="-25000" smtClean="0">
                <a:latin typeface="Arial" pitchFamily="34" charset="0"/>
                <a:cs typeface="Arial" pitchFamily="34" charset="0"/>
              </a:rPr>
              <a:t>nf</a:t>
            </a:r>
            <a:r>
              <a:rPr lang="ro-RO" smtClean="0">
                <a:latin typeface="Arial" pitchFamily="34" charset="0"/>
                <a:cs typeface="Arial" pitchFamily="34" charset="0"/>
              </a:rPr>
              <a:t> (relația 4.9)</a:t>
            </a:r>
          </a:p>
        </p:txBody>
      </p:sp>
      <p:sp>
        <p:nvSpPr>
          <p:cNvPr id="4" name="Right Arrow 3"/>
          <p:cNvSpPr/>
          <p:nvPr/>
        </p:nvSpPr>
        <p:spPr>
          <a:xfrm>
            <a:off x="304800" y="12954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381000" y="33528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43000" y="3276600"/>
            <a:ext cx="7239000" cy="923330"/>
          </a:xfrm>
          <a:prstGeom prst="rect">
            <a:avLst/>
          </a:prstGeom>
          <a:solidFill>
            <a:srgbClr val="FFFF99"/>
          </a:solidFill>
        </p:spPr>
        <p:txBody>
          <a:bodyPr wrap="square">
            <a:spAutoFit/>
          </a:bodyPr>
          <a:lstStyle/>
          <a:p>
            <a:pPr algn="just"/>
            <a:r>
              <a:rPr lang="ro-RO" smtClean="0">
                <a:latin typeface="Arial" pitchFamily="34" charset="0"/>
                <a:cs typeface="Arial" pitchFamily="34" charset="0"/>
              </a:rPr>
              <a:t>Această operație conduce și la o </a:t>
            </a:r>
            <a:r>
              <a:rPr lang="ro-RO" b="1" i="1" smtClean="0">
                <a:solidFill>
                  <a:srgbClr val="FF0000"/>
                </a:solidFill>
                <a:latin typeface="Arial" pitchFamily="34" charset="0"/>
                <a:cs typeface="Arial" pitchFamily="34" charset="0"/>
              </a:rPr>
              <a:t>primă ameliorare a costului produsului</a:t>
            </a:r>
            <a:r>
              <a:rPr lang="ro-RO" smtClean="0">
                <a:latin typeface="Arial" pitchFamily="34" charset="0"/>
                <a:cs typeface="Arial" pitchFamily="34" charset="0"/>
              </a:rPr>
              <a:t> prin </a:t>
            </a:r>
            <a:r>
              <a:rPr lang="ro-RO" b="1" i="1" smtClean="0">
                <a:solidFill>
                  <a:srgbClr val="C00000"/>
                </a:solidFill>
                <a:latin typeface="Arial" pitchFamily="34" charset="0"/>
                <a:cs typeface="Arial" pitchFamily="34" charset="0"/>
              </a:rPr>
              <a:t>eliminarea primelor cheltuieli identificate ca fiind inutile</a:t>
            </a:r>
          </a:p>
        </p:txBody>
      </p:sp>
      <p:sp>
        <p:nvSpPr>
          <p:cNvPr id="7" name="Right Arrow 6"/>
          <p:cNvSpPr/>
          <p:nvPr/>
        </p:nvSpPr>
        <p:spPr>
          <a:xfrm>
            <a:off x="381000" y="51816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5105400"/>
            <a:ext cx="7239000" cy="1015663"/>
          </a:xfrm>
          <a:prstGeom prst="rect">
            <a:avLst/>
          </a:prstGeom>
          <a:solidFill>
            <a:srgbClr val="FFFF99"/>
          </a:solidFill>
        </p:spPr>
        <p:txBody>
          <a:bodyPr wrap="square">
            <a:spAutoFit/>
          </a:bodyPr>
          <a:lstStyle/>
          <a:p>
            <a:pPr algn="just"/>
            <a:r>
              <a:rPr lang="ro-RO" smtClean="0">
                <a:latin typeface="Arial" pitchFamily="34" charset="0"/>
                <a:cs typeface="Arial" pitchFamily="34" charset="0"/>
              </a:rPr>
              <a:t>Pentru corectitudinea calculelor, </a:t>
            </a:r>
            <a:r>
              <a:rPr lang="ro-RO" b="1" i="1" smtClean="0">
                <a:solidFill>
                  <a:srgbClr val="C00000"/>
                </a:solidFill>
                <a:latin typeface="Arial" pitchFamily="34" charset="0"/>
                <a:cs typeface="Arial" pitchFamily="34" charset="0"/>
              </a:rPr>
              <a:t>cheltuielile din categoria celor nejustificate</a:t>
            </a:r>
            <a:r>
              <a:rPr lang="ro-RO" smtClean="0">
                <a:latin typeface="Arial" pitchFamily="34" charset="0"/>
                <a:cs typeface="Arial" pitchFamily="34" charset="0"/>
              </a:rPr>
              <a:t> se vor scădea și din </a:t>
            </a:r>
            <a:r>
              <a:rPr lang="ro-RO" b="1" i="1" smtClean="0">
                <a:solidFill>
                  <a:srgbClr val="FF0000"/>
                </a:solidFill>
                <a:latin typeface="Arial" pitchFamily="34" charset="0"/>
                <a:cs typeface="Arial" pitchFamily="34" charset="0"/>
              </a:rPr>
              <a:t>costurile</a:t>
            </a:r>
            <a:r>
              <a:rPr lang="ro-RO" smtClean="0">
                <a:latin typeface="Arial" pitchFamily="34" charset="0"/>
                <a:cs typeface="Arial" pitchFamily="34" charset="0"/>
              </a:rPr>
              <a:t> </a:t>
            </a:r>
            <a:r>
              <a:rPr lang="ro-RO" sz="2400" smtClean="0">
                <a:latin typeface="Arial" pitchFamily="34" charset="0"/>
                <a:cs typeface="Arial" pitchFamily="34" charset="0"/>
              </a:rPr>
              <a:t>C</a:t>
            </a:r>
            <a:r>
              <a:rPr lang="ro-RO" sz="2400" baseline="-25000" smtClean="0">
                <a:latin typeface="Arial" pitchFamily="34" charset="0"/>
                <a:cs typeface="Arial" pitchFamily="34" charset="0"/>
              </a:rPr>
              <a:t>j</a:t>
            </a:r>
            <a:r>
              <a:rPr lang="ro-RO" sz="2400" smtClean="0">
                <a:latin typeface="Arial" pitchFamily="34" charset="0"/>
                <a:cs typeface="Arial" pitchFamily="34" charset="0"/>
              </a:rPr>
              <a:t> </a:t>
            </a:r>
            <a:r>
              <a:rPr lang="ro-RO" smtClean="0">
                <a:latin typeface="Arial" pitchFamily="34" charset="0"/>
                <a:cs typeface="Arial" pitchFamily="34" charset="0"/>
              </a:rPr>
              <a:t>ale </a:t>
            </a:r>
            <a:r>
              <a:rPr lang="ro-RO" b="1" i="1" smtClean="0">
                <a:solidFill>
                  <a:srgbClr val="0070C0"/>
                </a:solidFill>
                <a:latin typeface="Arial" pitchFamily="34" charset="0"/>
                <a:cs typeface="Arial" pitchFamily="34" charset="0"/>
              </a:rPr>
              <a:t>funcțiilor</a:t>
            </a:r>
            <a:r>
              <a:rPr lang="ro-RO" smtClean="0">
                <a:latin typeface="Arial" pitchFamily="34" charset="0"/>
                <a:cs typeface="Arial" pitchFamily="34" charset="0"/>
              </a:rPr>
              <a:t> de la care provin</a:t>
            </a:r>
            <a:endParaRPr lang="ro-RO" b="1" i="1" smtClean="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122</a:t>
            </a:fld>
            <a:endParaRPr lang="en-US"/>
          </a:p>
        </p:txBody>
      </p:sp>
      <p:sp>
        <p:nvSpPr>
          <p:cNvPr id="3" name="Rectangle 2"/>
          <p:cNvSpPr/>
          <p:nvPr/>
        </p:nvSpPr>
        <p:spPr>
          <a:xfrm>
            <a:off x="304800" y="914400"/>
            <a:ext cx="8305800" cy="400110"/>
          </a:xfrm>
          <a:prstGeom prst="rect">
            <a:avLst/>
          </a:prstGeom>
          <a:effectLst>
            <a:outerShdw blurRad="50800" dist="38100" algn="l" rotWithShape="0">
              <a:prstClr val="black">
                <a:alpha val="40000"/>
              </a:prstClr>
            </a:outerShdw>
          </a:effectLst>
        </p:spPr>
        <p:txBody>
          <a:bodyPr wrap="square">
            <a:spAutoFit/>
          </a:bodyPr>
          <a:lstStyle/>
          <a:p>
            <a:r>
              <a:rPr lang="ro-RO" sz="2000" b="1" smtClean="0">
                <a:solidFill>
                  <a:srgbClr val="7030A0"/>
                </a:solidFill>
                <a:latin typeface="Arial" pitchFamily="34" charset="0"/>
                <a:cs typeface="Arial" pitchFamily="34" charset="0"/>
              </a:rPr>
              <a:t>4.2.</a:t>
            </a:r>
            <a:r>
              <a:rPr lang="en-US" sz="2000" b="1" smtClean="0">
                <a:solidFill>
                  <a:srgbClr val="7030A0"/>
                </a:solidFill>
                <a:latin typeface="Arial" pitchFamily="34" charset="0"/>
                <a:cs typeface="Arial" pitchFamily="34" charset="0"/>
              </a:rPr>
              <a:t>2</a:t>
            </a:r>
            <a:r>
              <a:rPr lang="ro-RO" sz="2000" b="1" smtClean="0">
                <a:solidFill>
                  <a:srgbClr val="7030A0"/>
                </a:solidFill>
                <a:latin typeface="Arial" pitchFamily="34" charset="0"/>
                <a:cs typeface="Arial" pitchFamily="34" charset="0"/>
              </a:rPr>
              <a:t> </a:t>
            </a:r>
            <a:r>
              <a:rPr lang="en-US" sz="2000" b="1" smtClean="0">
                <a:solidFill>
                  <a:srgbClr val="7030A0"/>
                </a:solidFill>
                <a:latin typeface="Arial" pitchFamily="34" charset="0"/>
                <a:cs typeface="Arial" pitchFamily="34" charset="0"/>
              </a:rPr>
              <a:t> </a:t>
            </a:r>
            <a:r>
              <a:rPr lang="ro-RO" sz="2000" b="1" smtClean="0">
                <a:solidFill>
                  <a:srgbClr val="7030A0"/>
                </a:solidFill>
                <a:latin typeface="Arial" pitchFamily="34" charset="0"/>
                <a:cs typeface="Arial" pitchFamily="34" charset="0"/>
              </a:rPr>
              <a:t>Metoda detaliată de dimensionare economică a funcțiilor</a:t>
            </a:r>
          </a:p>
        </p:txBody>
      </p:sp>
      <p:sp>
        <p:nvSpPr>
          <p:cNvPr id="4" name="Rectangle 3"/>
          <p:cNvSpPr/>
          <p:nvPr/>
        </p:nvSpPr>
        <p:spPr>
          <a:xfrm>
            <a:off x="228600" y="15240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5" name="Rectangle 4"/>
          <p:cNvSpPr/>
          <p:nvPr/>
        </p:nvSpPr>
        <p:spPr>
          <a:xfrm>
            <a:off x="838200" y="1600200"/>
            <a:ext cx="7620000" cy="12192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Între </a:t>
            </a:r>
            <a:r>
              <a:rPr lang="ro-RO" b="1" i="1" smtClean="0">
                <a:solidFill>
                  <a:schemeClr val="accent6">
                    <a:lumMod val="50000"/>
                  </a:schemeClr>
                </a:solidFill>
                <a:latin typeface="Arial" pitchFamily="34" charset="0"/>
                <a:cs typeface="Arial" pitchFamily="34" charset="0"/>
              </a:rPr>
              <a:t>metoda detaliată </a:t>
            </a:r>
            <a:r>
              <a:rPr lang="ro-RO" smtClean="0">
                <a:solidFill>
                  <a:schemeClr val="tx1"/>
                </a:solidFill>
                <a:latin typeface="Arial" pitchFamily="34" charset="0"/>
                <a:cs typeface="Arial" pitchFamily="34" charset="0"/>
              </a:rPr>
              <a:t>de dimensionare economică a funcțiilor și </a:t>
            </a:r>
            <a:r>
              <a:rPr lang="ro-RO" b="1" i="1" smtClean="0">
                <a:solidFill>
                  <a:schemeClr val="accent6">
                    <a:lumMod val="50000"/>
                  </a:schemeClr>
                </a:solidFill>
                <a:latin typeface="Arial" pitchFamily="34" charset="0"/>
                <a:cs typeface="Arial" pitchFamily="34" charset="0"/>
              </a:rPr>
              <a:t>metoda globală</a:t>
            </a:r>
            <a:r>
              <a:rPr lang="ro-RO" smtClean="0">
                <a:solidFill>
                  <a:schemeClr val="tx1"/>
                </a:solidFill>
                <a:latin typeface="Arial" pitchFamily="34" charset="0"/>
                <a:cs typeface="Arial" pitchFamily="34" charset="0"/>
              </a:rPr>
              <a:t> de dimensionare economică a funcțiilor, deosebirea constă numai în faptul că </a:t>
            </a:r>
            <a:r>
              <a:rPr lang="ro-RO" b="1" i="1" smtClean="0">
                <a:solidFill>
                  <a:srgbClr val="FF0000"/>
                </a:solidFill>
                <a:latin typeface="Arial" pitchFamily="34" charset="0"/>
                <a:cs typeface="Arial" pitchFamily="34" charset="0"/>
              </a:rPr>
              <a:t>cele trei elemente ale costului se repartizează în mod independent pe funcțiile produsului.</a:t>
            </a:r>
          </a:p>
        </p:txBody>
      </p:sp>
      <p:sp>
        <p:nvSpPr>
          <p:cNvPr id="6" name="Rectangle 5"/>
          <p:cNvSpPr/>
          <p:nvPr/>
        </p:nvSpPr>
        <p:spPr>
          <a:xfrm>
            <a:off x="304800" y="31242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7" name="Rectangle 6"/>
          <p:cNvSpPr/>
          <p:nvPr/>
        </p:nvSpPr>
        <p:spPr>
          <a:xfrm>
            <a:off x="914400" y="3276600"/>
            <a:ext cx="7620000" cy="9144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Ideea de bază este că </a:t>
            </a:r>
            <a:r>
              <a:rPr lang="ro-RO" b="1" i="1" smtClean="0">
                <a:solidFill>
                  <a:schemeClr val="accent6">
                    <a:lumMod val="50000"/>
                  </a:schemeClr>
                </a:solidFill>
                <a:latin typeface="Arial" pitchFamily="34" charset="0"/>
                <a:cs typeface="Arial" pitchFamily="34" charset="0"/>
              </a:rPr>
              <a:t>operațiile tehnologice ale aceleiași piese </a:t>
            </a:r>
            <a:r>
              <a:rPr lang="ro-RO" b="1" i="1" smtClean="0">
                <a:solidFill>
                  <a:srgbClr val="FF0000"/>
                </a:solidFill>
                <a:latin typeface="Arial" pitchFamily="34" charset="0"/>
                <a:cs typeface="Arial" pitchFamily="34" charset="0"/>
              </a:rPr>
              <a:t>pot participa și la materializarea altor funcții</a:t>
            </a:r>
            <a:r>
              <a:rPr lang="ro-RO" smtClean="0">
                <a:solidFill>
                  <a:schemeClr val="tx1"/>
                </a:solidFill>
                <a:latin typeface="Arial" pitchFamily="34" charset="0"/>
                <a:cs typeface="Arial" pitchFamily="34" charset="0"/>
              </a:rPr>
              <a:t> decât </a:t>
            </a:r>
            <a:r>
              <a:rPr lang="ro-RO" b="1" i="1" smtClean="0">
                <a:solidFill>
                  <a:schemeClr val="accent2">
                    <a:lumMod val="50000"/>
                  </a:schemeClr>
                </a:solidFill>
                <a:latin typeface="Arial" pitchFamily="34" charset="0"/>
                <a:cs typeface="Arial" pitchFamily="34" charset="0"/>
              </a:rPr>
              <a:t>cele care participă la partea materială a piesei.</a:t>
            </a:r>
          </a:p>
        </p:txBody>
      </p:sp>
      <p:sp>
        <p:nvSpPr>
          <p:cNvPr id="8" name="Rectangle 7"/>
          <p:cNvSpPr/>
          <p:nvPr/>
        </p:nvSpPr>
        <p:spPr>
          <a:xfrm>
            <a:off x="381000" y="46482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9" name="Rectangle 8"/>
          <p:cNvSpPr/>
          <p:nvPr/>
        </p:nvSpPr>
        <p:spPr>
          <a:xfrm>
            <a:off x="990600" y="4876800"/>
            <a:ext cx="7620000" cy="9144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2">
                    <a:lumMod val="50000"/>
                  </a:schemeClr>
                </a:solidFill>
                <a:latin typeface="Arial" pitchFamily="34" charset="0"/>
                <a:cs typeface="Arial" pitchFamily="34" charset="0"/>
              </a:rPr>
              <a:t>Volumul de muncă este mult mai mare </a:t>
            </a:r>
            <a:r>
              <a:rPr lang="ro-RO" smtClean="0">
                <a:solidFill>
                  <a:schemeClr val="tx1"/>
                </a:solidFill>
                <a:latin typeface="Arial" pitchFamily="34" charset="0"/>
                <a:cs typeface="Arial" pitchFamily="34" charset="0"/>
              </a:rPr>
              <a:t>în comparație cu </a:t>
            </a:r>
            <a:r>
              <a:rPr lang="ro-RO" b="1" i="1" smtClean="0">
                <a:solidFill>
                  <a:schemeClr val="accent5">
                    <a:lumMod val="50000"/>
                  </a:schemeClr>
                </a:solidFill>
                <a:latin typeface="Arial" pitchFamily="34" charset="0"/>
                <a:cs typeface="Arial" pitchFamily="34" charset="0"/>
              </a:rPr>
              <a:t>metoda de d</a:t>
            </a:r>
            <a:r>
              <a:rPr lang="en-US" b="1" i="1" smtClean="0">
                <a:solidFill>
                  <a:schemeClr val="accent5">
                    <a:lumMod val="50000"/>
                  </a:schemeClr>
                </a:solidFill>
                <a:latin typeface="Arial" pitchFamily="34" charset="0"/>
                <a:cs typeface="Arial" pitchFamily="34" charset="0"/>
              </a:rPr>
              <a:t>i</a:t>
            </a:r>
            <a:r>
              <a:rPr lang="ro-RO" b="1" i="1" smtClean="0">
                <a:solidFill>
                  <a:schemeClr val="accent5">
                    <a:lumMod val="50000"/>
                  </a:schemeClr>
                </a:solidFill>
                <a:latin typeface="Arial" pitchFamily="34" charset="0"/>
                <a:cs typeface="Arial" pitchFamily="34" charset="0"/>
              </a:rPr>
              <a:t>mensionare globală</a:t>
            </a:r>
            <a:r>
              <a:rPr lang="ro-RO" smtClean="0">
                <a:solidFill>
                  <a:schemeClr val="tx1"/>
                </a:solidFill>
                <a:latin typeface="Arial" pitchFamily="34" charset="0"/>
                <a:cs typeface="Arial" pitchFamily="34" charset="0"/>
              </a:rPr>
              <a:t>, dar </a:t>
            </a:r>
            <a:r>
              <a:rPr lang="ro-RO" b="1" i="1" smtClean="0">
                <a:solidFill>
                  <a:srgbClr val="FF0000"/>
                </a:solidFill>
                <a:latin typeface="Arial" pitchFamily="34" charset="0"/>
                <a:cs typeface="Arial" pitchFamily="34" charset="0"/>
              </a:rPr>
              <a:t>dimensionarea detaliată este mai riguroasă </a:t>
            </a:r>
            <a:r>
              <a:rPr lang="ro-RO" smtClean="0">
                <a:solidFill>
                  <a:schemeClr val="tx1"/>
                </a:solidFill>
                <a:latin typeface="Arial" pitchFamily="34" charset="0"/>
                <a:cs typeface="Arial" pitchFamily="34" charset="0"/>
              </a:rPr>
              <a:t>și pot fi identificate și alte posibilități de a exploata rezultatele finale.</a:t>
            </a:r>
            <a:endParaRPr lang="ro-RO" b="1" i="1" smtClean="0">
              <a:solidFill>
                <a:schemeClr val="accent2">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123</a:t>
            </a:fld>
            <a:endParaRPr lang="en-US"/>
          </a:p>
        </p:txBody>
      </p:sp>
      <p:sp>
        <p:nvSpPr>
          <p:cNvPr id="3" name="Rectangle 2"/>
          <p:cNvSpPr/>
          <p:nvPr/>
        </p:nvSpPr>
        <p:spPr>
          <a:xfrm>
            <a:off x="152400" y="2286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4" name="Rectangle 3"/>
          <p:cNvSpPr/>
          <p:nvPr/>
        </p:nvSpPr>
        <p:spPr>
          <a:xfrm>
            <a:off x="762000" y="381000"/>
            <a:ext cx="7620000" cy="381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smtClean="0">
                <a:solidFill>
                  <a:schemeClr val="tx1"/>
                </a:solidFill>
                <a:latin typeface="Arial" pitchFamily="34" charset="0"/>
                <a:cs typeface="Arial" pitchFamily="34" charset="0"/>
              </a:rPr>
              <a:t>Metodologia de analiză implică parcurgerea acelorași etape: </a:t>
            </a:r>
            <a:endParaRPr lang="ro-RO" b="1" i="1" smtClean="0">
              <a:solidFill>
                <a:srgbClr val="FF0000"/>
              </a:solidFill>
              <a:latin typeface="Arial" pitchFamily="34" charset="0"/>
              <a:cs typeface="Arial" pitchFamily="34" charset="0"/>
            </a:endParaRPr>
          </a:p>
        </p:txBody>
      </p:sp>
      <p:sp>
        <p:nvSpPr>
          <p:cNvPr id="5" name="Rectangle 4"/>
          <p:cNvSpPr/>
          <p:nvPr/>
        </p:nvSpPr>
        <p:spPr>
          <a:xfrm>
            <a:off x="457200" y="838200"/>
            <a:ext cx="8001000" cy="3416320"/>
          </a:xfrm>
          <a:prstGeom prst="rect">
            <a:avLst/>
          </a:prstGeom>
          <a:solidFill>
            <a:srgbClr val="FFFF99"/>
          </a:solidFill>
        </p:spPr>
        <p:txBody>
          <a:bodyPr wrap="square">
            <a:spAutoFit/>
          </a:bodyPr>
          <a:lstStyle/>
          <a:p>
            <a:pPr marL="342900" indent="-342900" algn="just">
              <a:buAutoNum type="alphaLcParenR"/>
            </a:pPr>
            <a:r>
              <a:rPr lang="ro-RO" b="1" smtClean="0">
                <a:latin typeface="Arial" pitchFamily="34" charset="0"/>
                <a:cs typeface="Arial" pitchFamily="34" charset="0"/>
              </a:rPr>
              <a:t>Elaborarea</a:t>
            </a:r>
            <a:r>
              <a:rPr lang="ro-RO" smtClean="0">
                <a:latin typeface="Arial" pitchFamily="34" charset="0"/>
                <a:cs typeface="Arial" pitchFamily="34" charset="0"/>
              </a:rPr>
              <a:t> </a:t>
            </a:r>
            <a:r>
              <a:rPr lang="ro-RO" b="1" i="1" smtClean="0">
                <a:solidFill>
                  <a:schemeClr val="accent6">
                    <a:lumMod val="50000"/>
                  </a:schemeClr>
                </a:solidFill>
                <a:latin typeface="Arial" pitchFamily="34" charset="0"/>
                <a:cs typeface="Arial" pitchFamily="34" charset="0"/>
              </a:rPr>
              <a:t>diagramei/matricei de relații </a:t>
            </a:r>
            <a:r>
              <a:rPr lang="ro-RO" smtClean="0">
                <a:latin typeface="Arial" pitchFamily="34" charset="0"/>
                <a:cs typeface="Arial" pitchFamily="34" charset="0"/>
              </a:rPr>
              <a:t>dintre </a:t>
            </a:r>
            <a:r>
              <a:rPr lang="ro-RO" b="1" i="1" smtClean="0">
                <a:solidFill>
                  <a:srgbClr val="FF0000"/>
                </a:solidFill>
                <a:latin typeface="Arial" pitchFamily="34" charset="0"/>
                <a:cs typeface="Arial" pitchFamily="34" charset="0"/>
              </a:rPr>
              <a:t>partea materială și operațiile tehnologice ale pieselor</a:t>
            </a:r>
            <a:r>
              <a:rPr lang="ro-RO" smtClean="0">
                <a:latin typeface="Arial" pitchFamily="34" charset="0"/>
                <a:cs typeface="Arial" pitchFamily="34" charset="0"/>
              </a:rPr>
              <a:t> și </a:t>
            </a:r>
            <a:r>
              <a:rPr lang="ro-RO" b="1" i="1" smtClean="0">
                <a:solidFill>
                  <a:srgbClr val="0070C0"/>
                </a:solidFill>
                <a:latin typeface="Arial" pitchFamily="34" charset="0"/>
                <a:cs typeface="Arial" pitchFamily="34" charset="0"/>
              </a:rPr>
              <a:t>funcțiile produsului</a:t>
            </a:r>
            <a:r>
              <a:rPr lang="ro-RO" smtClean="0">
                <a:latin typeface="Arial" pitchFamily="34" charset="0"/>
                <a:cs typeface="Arial" pitchFamily="34" charset="0"/>
              </a:rPr>
              <a:t> marcând relația respectivă cu un semn distinct </a:t>
            </a:r>
            <a:r>
              <a:rPr lang="ro-RO" b="1" smtClean="0">
                <a:latin typeface="Arial" pitchFamily="34" charset="0"/>
                <a:cs typeface="Arial" pitchFamily="34" charset="0"/>
              </a:rPr>
              <a:t>(x)</a:t>
            </a:r>
            <a:r>
              <a:rPr lang="ro-RO" smtClean="0">
                <a:latin typeface="Arial" pitchFamily="34" charset="0"/>
                <a:cs typeface="Arial" pitchFamily="34" charset="0"/>
              </a:rPr>
              <a:t>.</a:t>
            </a:r>
          </a:p>
          <a:p>
            <a:pPr marL="342900" indent="-342900" algn="just">
              <a:buAutoNum type="alphaLcParenR"/>
            </a:pPr>
            <a:endParaRPr lang="ro-RO" smtClean="0">
              <a:latin typeface="Arial" pitchFamily="34" charset="0"/>
              <a:cs typeface="Arial" pitchFamily="34" charset="0"/>
            </a:endParaRPr>
          </a:p>
          <a:p>
            <a:pPr marL="342900" indent="-342900" algn="just">
              <a:buAutoNum type="alphaLcParenR"/>
            </a:pPr>
            <a:r>
              <a:rPr lang="ro-RO" b="1" smtClean="0">
                <a:latin typeface="Arial" pitchFamily="34" charset="0"/>
                <a:cs typeface="Arial" pitchFamily="34" charset="0"/>
              </a:rPr>
              <a:t>Stabilirea</a:t>
            </a:r>
            <a:r>
              <a:rPr lang="ro-RO" smtClean="0">
                <a:latin typeface="Arial" pitchFamily="34" charset="0"/>
                <a:cs typeface="Arial" pitchFamily="34" charset="0"/>
              </a:rPr>
              <a:t> </a:t>
            </a:r>
            <a:r>
              <a:rPr lang="ro-RO" b="1" i="1" smtClean="0">
                <a:solidFill>
                  <a:schemeClr val="accent6">
                    <a:lumMod val="50000"/>
                  </a:schemeClr>
                </a:solidFill>
                <a:latin typeface="Arial" pitchFamily="34" charset="0"/>
                <a:cs typeface="Arial" pitchFamily="34" charset="0"/>
              </a:rPr>
              <a:t>ponderilor </a:t>
            </a:r>
            <a:r>
              <a:rPr lang="ro-RO" sz="2400" smtClean="0">
                <a:latin typeface="Arial" pitchFamily="34" charset="0"/>
                <a:cs typeface="Arial" pitchFamily="34" charset="0"/>
              </a:rPr>
              <a:t>(g</a:t>
            </a:r>
            <a:r>
              <a:rPr lang="ro-RO" sz="2400" baseline="-25000" smtClean="0">
                <a:latin typeface="Arial" pitchFamily="34" charset="0"/>
                <a:cs typeface="Arial" pitchFamily="34" charset="0"/>
              </a:rPr>
              <a:t>ijk</a:t>
            </a:r>
            <a:r>
              <a:rPr lang="ro-RO" sz="2400" smtClean="0">
                <a:latin typeface="Arial" pitchFamily="34" charset="0"/>
                <a:cs typeface="Arial" pitchFamily="34" charset="0"/>
              </a:rPr>
              <a:t>) </a:t>
            </a:r>
            <a:r>
              <a:rPr lang="ro-RO" smtClean="0">
                <a:latin typeface="Arial" pitchFamily="34" charset="0"/>
                <a:cs typeface="Arial" pitchFamily="34" charset="0"/>
              </a:rPr>
              <a:t>cu care respectivele componente participă la materializarea </a:t>
            </a:r>
            <a:r>
              <a:rPr lang="ro-RO" b="1" i="1" smtClean="0">
                <a:solidFill>
                  <a:srgbClr val="0070C0"/>
                </a:solidFill>
                <a:latin typeface="Arial" pitchFamily="34" charset="0"/>
                <a:cs typeface="Arial" pitchFamily="34" charset="0"/>
              </a:rPr>
              <a:t>funcțiilor</a:t>
            </a:r>
            <a:r>
              <a:rPr lang="ro-RO" smtClean="0">
                <a:latin typeface="Arial" pitchFamily="34" charset="0"/>
                <a:cs typeface="Arial" pitchFamily="34" charset="0"/>
              </a:rPr>
              <a:t> </a:t>
            </a:r>
            <a:r>
              <a:rPr lang="ro-RO" sz="2400" smtClean="0">
                <a:latin typeface="Arial" pitchFamily="34" charset="0"/>
                <a:cs typeface="Arial" pitchFamily="34" charset="0"/>
              </a:rPr>
              <a:t>F</a:t>
            </a:r>
            <a:r>
              <a:rPr lang="ro-RO" sz="2400" baseline="-25000" smtClean="0">
                <a:latin typeface="Arial" pitchFamily="34" charset="0"/>
                <a:cs typeface="Arial" pitchFamily="34" charset="0"/>
              </a:rPr>
              <a:t>j</a:t>
            </a:r>
            <a:r>
              <a:rPr lang="ro-RO" smtClean="0">
                <a:latin typeface="Arial" pitchFamily="34" charset="0"/>
                <a:cs typeface="Arial" pitchFamily="34" charset="0"/>
              </a:rPr>
              <a:t> (adică </a:t>
            </a:r>
            <a:r>
              <a:rPr lang="ro-RO" b="1" i="1" smtClean="0">
                <a:solidFill>
                  <a:schemeClr val="accent5">
                    <a:lumMod val="50000"/>
                  </a:schemeClr>
                </a:solidFill>
                <a:latin typeface="Arial" pitchFamily="34" charset="0"/>
                <a:cs typeface="Arial" pitchFamily="34" charset="0"/>
              </a:rPr>
              <a:t>procentele</a:t>
            </a:r>
            <a:r>
              <a:rPr lang="ro-RO" smtClean="0">
                <a:latin typeface="Arial" pitchFamily="34" charset="0"/>
                <a:cs typeface="Arial" pitchFamily="34" charset="0"/>
              </a:rPr>
              <a:t> cu care piesa </a:t>
            </a:r>
            <a:r>
              <a:rPr lang="ro-RO" sz="2400" smtClean="0">
                <a:latin typeface="Arial" pitchFamily="34" charset="0"/>
                <a:cs typeface="Arial" pitchFamily="34" charset="0"/>
              </a:rPr>
              <a:t>R</a:t>
            </a:r>
            <a:r>
              <a:rPr lang="ro-RO" sz="2400" baseline="-25000" smtClean="0">
                <a:latin typeface="Arial" pitchFamily="34" charset="0"/>
                <a:cs typeface="Arial" pitchFamily="34" charset="0"/>
              </a:rPr>
              <a:t>i</a:t>
            </a:r>
            <a:r>
              <a:rPr lang="ro-RO" baseline="-25000" smtClean="0">
                <a:latin typeface="Arial" pitchFamily="34" charset="0"/>
                <a:cs typeface="Arial" pitchFamily="34" charset="0"/>
              </a:rPr>
              <a:t> </a:t>
            </a:r>
            <a:r>
              <a:rPr lang="ro-RO" smtClean="0">
                <a:latin typeface="Arial" pitchFamily="34" charset="0"/>
                <a:cs typeface="Arial" pitchFamily="34" charset="0"/>
              </a:rPr>
              <a:t>participă la </a:t>
            </a:r>
            <a:r>
              <a:rPr lang="ro-RO" b="1" i="1" smtClean="0">
                <a:solidFill>
                  <a:srgbClr val="0070C0"/>
                </a:solidFill>
                <a:latin typeface="Arial" pitchFamily="34" charset="0"/>
                <a:cs typeface="Arial" pitchFamily="34" charset="0"/>
              </a:rPr>
              <a:t>funcția</a:t>
            </a:r>
            <a:r>
              <a:rPr lang="ro-RO" smtClean="0">
                <a:latin typeface="Arial" pitchFamily="34" charset="0"/>
                <a:cs typeface="Arial" pitchFamily="34" charset="0"/>
              </a:rPr>
              <a:t> </a:t>
            </a:r>
            <a:r>
              <a:rPr lang="ro-RO" sz="2400" smtClean="0">
                <a:latin typeface="Arial" pitchFamily="34" charset="0"/>
                <a:cs typeface="Arial" pitchFamily="34" charset="0"/>
              </a:rPr>
              <a:t>F</a:t>
            </a:r>
            <a:r>
              <a:rPr lang="ro-RO" sz="2400" baseline="-25000" smtClean="0">
                <a:latin typeface="Arial" pitchFamily="34" charset="0"/>
                <a:cs typeface="Arial" pitchFamily="34" charset="0"/>
              </a:rPr>
              <a:t>j</a:t>
            </a:r>
            <a:r>
              <a:rPr lang="ro-RO" smtClean="0">
                <a:latin typeface="Arial" pitchFamily="34" charset="0"/>
                <a:cs typeface="Arial" pitchFamily="34" charset="0"/>
              </a:rPr>
              <a:t>, atât datorită </a:t>
            </a:r>
            <a:r>
              <a:rPr lang="ro-RO" b="1" i="1" smtClean="0">
                <a:solidFill>
                  <a:srgbClr val="FF0000"/>
                </a:solidFill>
                <a:latin typeface="Arial" pitchFamily="34" charset="0"/>
                <a:cs typeface="Arial" pitchFamily="34" charset="0"/>
              </a:rPr>
              <a:t>părții materiale </a:t>
            </a:r>
            <a:r>
              <a:rPr lang="ro-RO" smtClean="0">
                <a:latin typeface="Arial" pitchFamily="34" charset="0"/>
                <a:cs typeface="Arial" pitchFamily="34" charset="0"/>
              </a:rPr>
              <a:t>cât și </a:t>
            </a:r>
            <a:r>
              <a:rPr lang="ro-RO" b="1" i="1" smtClean="0">
                <a:solidFill>
                  <a:srgbClr val="FF0000"/>
                </a:solidFill>
                <a:latin typeface="Arial" pitchFamily="34" charset="0"/>
                <a:cs typeface="Arial" pitchFamily="34" charset="0"/>
              </a:rPr>
              <a:t>operațiilor tehnologice</a:t>
            </a:r>
            <a:r>
              <a:rPr lang="ro-RO" smtClean="0">
                <a:latin typeface="Arial" pitchFamily="34" charset="0"/>
                <a:cs typeface="Arial" pitchFamily="34" charset="0"/>
              </a:rPr>
              <a:t>).</a:t>
            </a:r>
          </a:p>
          <a:p>
            <a:pPr marL="342900" indent="-342900" algn="just">
              <a:buAutoNum type="alphaLcParenR"/>
            </a:pPr>
            <a:endParaRPr lang="ro-RO" smtClean="0">
              <a:latin typeface="Arial" pitchFamily="34" charset="0"/>
              <a:cs typeface="Arial" pitchFamily="34" charset="0"/>
            </a:endParaRPr>
          </a:p>
          <a:p>
            <a:pPr marL="342900" indent="-342900" algn="just">
              <a:buAutoNum type="alphaLcParenR"/>
            </a:pPr>
            <a:r>
              <a:rPr lang="ro-RO" b="1" smtClean="0">
                <a:latin typeface="Arial" pitchFamily="34" charset="0"/>
                <a:cs typeface="Arial" pitchFamily="34" charset="0"/>
              </a:rPr>
              <a:t>Calculul </a:t>
            </a:r>
            <a:r>
              <a:rPr lang="ro-RO" b="1" i="1" smtClean="0">
                <a:solidFill>
                  <a:srgbClr val="FF0000"/>
                </a:solidFill>
                <a:latin typeface="Arial" pitchFamily="34" charset="0"/>
                <a:cs typeface="Arial" pitchFamily="34" charset="0"/>
              </a:rPr>
              <a:t>cheltuielilor </a:t>
            </a:r>
            <a:r>
              <a:rPr lang="ro-RO" smtClean="0">
                <a:latin typeface="Arial" pitchFamily="34" charset="0"/>
                <a:cs typeface="Arial" pitchFamily="34" charset="0"/>
              </a:rPr>
              <a:t>cu care fiecare componentă analizată participă la una sau mai multe </a:t>
            </a:r>
            <a:r>
              <a:rPr lang="ro-RO" b="1" i="1" smtClean="0">
                <a:solidFill>
                  <a:srgbClr val="0070C0"/>
                </a:solidFill>
                <a:latin typeface="Arial" pitchFamily="34" charset="0"/>
                <a:cs typeface="Arial" pitchFamily="34" charset="0"/>
              </a:rPr>
              <a:t>funcții</a:t>
            </a:r>
            <a:r>
              <a:rPr lang="ro-RO" smtClean="0">
                <a:latin typeface="Arial" pitchFamily="34" charset="0"/>
                <a:cs typeface="Arial" pitchFamily="34" charset="0"/>
              </a:rPr>
              <a:t> , în același mod ca la metoda globală.</a:t>
            </a:r>
          </a:p>
        </p:txBody>
      </p:sp>
      <p:sp>
        <p:nvSpPr>
          <p:cNvPr id="6" name="Rectangle 5"/>
          <p:cNvSpPr/>
          <p:nvPr/>
        </p:nvSpPr>
        <p:spPr>
          <a:xfrm>
            <a:off x="304800" y="4267200"/>
            <a:ext cx="1864613" cy="400110"/>
          </a:xfrm>
          <a:prstGeom prst="rect">
            <a:avLst/>
          </a:prstGeom>
          <a:effectLst>
            <a:outerShdw blurRad="50800" dist="38100" dir="2700000" algn="tl" rotWithShape="0">
              <a:prstClr val="black">
                <a:alpha val="40000"/>
              </a:prstClr>
            </a:outerShdw>
          </a:effectLst>
        </p:spPr>
        <p:txBody>
          <a:bodyPr wrap="none">
            <a:spAutoFit/>
          </a:bodyPr>
          <a:lstStyle/>
          <a:p>
            <a:r>
              <a:rPr kumimoji="0" lang="en-US" sz="2000" b="1" i="1"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sym typeface="Wingdings"/>
              </a:rPr>
              <a:t> </a:t>
            </a:r>
            <a:r>
              <a:rPr kumimoji="0" lang="en-US" sz="2000" b="1" i="1"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rPr>
              <a:t>Observaţi</a:t>
            </a:r>
            <a:r>
              <a:rPr lang="ro-RO" sz="2000" b="1" i="1" smtClean="0">
                <a:solidFill>
                  <a:schemeClr val="accent1">
                    <a:lumMod val="75000"/>
                  </a:schemeClr>
                </a:solidFill>
                <a:latin typeface="Arial" pitchFamily="34" charset="0"/>
                <a:ea typeface="Times New Roman" pitchFamily="18" charset="0"/>
                <a:cs typeface="Arial" pitchFamily="34" charset="0"/>
              </a:rPr>
              <a:t>i:</a:t>
            </a:r>
            <a:r>
              <a:rPr kumimoji="0" lang="en-US" sz="2000" b="1" i="0"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rPr>
              <a:t> </a:t>
            </a:r>
            <a:endParaRPr lang="en-US" sz="2000">
              <a:solidFill>
                <a:schemeClr val="accent1">
                  <a:lumMod val="75000"/>
                </a:schemeClr>
              </a:solidFill>
            </a:endParaRPr>
          </a:p>
        </p:txBody>
      </p:sp>
      <p:sp>
        <p:nvSpPr>
          <p:cNvPr id="7" name="Right Arrow 6"/>
          <p:cNvSpPr/>
          <p:nvPr/>
        </p:nvSpPr>
        <p:spPr>
          <a:xfrm>
            <a:off x="533400" y="48006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4648200"/>
            <a:ext cx="7620000" cy="8382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Rezultatele se pot sintetiza într-un tabelul 4.2, în care nu s-au mai trecut diagrama de relații și nici ponderile</a:t>
            </a:r>
            <a:r>
              <a:rPr lang="ro-RO" sz="2400" smtClean="0">
                <a:solidFill>
                  <a:prstClr val="black"/>
                </a:solidFill>
                <a:latin typeface="Arial" pitchFamily="34" charset="0"/>
                <a:cs typeface="Arial" pitchFamily="34" charset="0"/>
              </a:rPr>
              <a:t> g</a:t>
            </a:r>
            <a:r>
              <a:rPr lang="ro-RO" sz="2400" baseline="-25000" smtClean="0">
                <a:solidFill>
                  <a:prstClr val="black"/>
                </a:solidFill>
                <a:latin typeface="Arial" pitchFamily="34" charset="0"/>
                <a:cs typeface="Arial" pitchFamily="34" charset="0"/>
              </a:rPr>
              <a:t>ijk</a:t>
            </a:r>
            <a:r>
              <a:rPr lang="ro-RO" smtClean="0">
                <a:latin typeface="Arial" pitchFamily="34" charset="0"/>
                <a:cs typeface="Arial" pitchFamily="34" charset="0"/>
              </a:rPr>
              <a:t> </a:t>
            </a:r>
            <a:endParaRPr lang="ro-RO" b="1" i="1" smtClean="0">
              <a:solidFill>
                <a:srgbClr val="FF0000"/>
              </a:solidFill>
              <a:latin typeface="Arial" pitchFamily="34" charset="0"/>
              <a:cs typeface="Arial" pitchFamily="34" charset="0"/>
            </a:endParaRPr>
          </a:p>
        </p:txBody>
      </p:sp>
      <p:sp>
        <p:nvSpPr>
          <p:cNvPr id="9" name="Right Arrow 8"/>
          <p:cNvSpPr/>
          <p:nvPr/>
        </p:nvSpPr>
        <p:spPr>
          <a:xfrm>
            <a:off x="533400" y="54864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66800" y="5410200"/>
            <a:ext cx="7620000" cy="1143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Notațiile </a:t>
            </a:r>
            <a:r>
              <a:rPr lang="ro-RO" sz="2400" smtClean="0">
                <a:solidFill>
                  <a:schemeClr val="tx1"/>
                </a:solidFill>
                <a:latin typeface="Arial" pitchFamily="34" charset="0"/>
                <a:cs typeface="Arial" pitchFamily="34" charset="0"/>
              </a:rPr>
              <a:t>c</a:t>
            </a:r>
            <a:r>
              <a:rPr lang="ro-RO" sz="2400" baseline="-25000" smtClean="0">
                <a:solidFill>
                  <a:schemeClr val="tx1"/>
                </a:solidFill>
                <a:latin typeface="Arial" pitchFamily="34" charset="0"/>
                <a:cs typeface="Arial" pitchFamily="34" charset="0"/>
              </a:rPr>
              <a:t>mis</a:t>
            </a:r>
            <a:r>
              <a:rPr lang="ro-RO" sz="2400" smtClean="0">
                <a:solidFill>
                  <a:schemeClr val="tx1"/>
                </a:solidFill>
                <a:latin typeface="Arial" pitchFamily="34" charset="0"/>
                <a:cs typeface="Arial" pitchFamily="34" charset="0"/>
              </a:rPr>
              <a:t> , s</a:t>
            </a:r>
            <a:r>
              <a:rPr lang="ro-RO" sz="2400" baseline="-25000" smtClean="0">
                <a:solidFill>
                  <a:schemeClr val="tx1"/>
                </a:solidFill>
                <a:latin typeface="Arial" pitchFamily="34" charset="0"/>
                <a:cs typeface="Arial" pitchFamily="34" charset="0"/>
              </a:rPr>
              <a:t>ijk</a:t>
            </a:r>
            <a:r>
              <a:rPr lang="ro-RO" sz="2400" smtClean="0">
                <a:solidFill>
                  <a:schemeClr val="tx1"/>
                </a:solidFill>
                <a:latin typeface="Arial" pitchFamily="34" charset="0"/>
                <a:cs typeface="Arial" pitchFamily="34" charset="0"/>
              </a:rPr>
              <a:t> , a</a:t>
            </a:r>
            <a:r>
              <a:rPr lang="ro-RO" sz="2400" baseline="-25000" smtClean="0">
                <a:solidFill>
                  <a:schemeClr val="tx1"/>
                </a:solidFill>
                <a:latin typeface="Arial" pitchFamily="34" charset="0"/>
                <a:cs typeface="Arial" pitchFamily="34" charset="0"/>
              </a:rPr>
              <a:t>ijk</a:t>
            </a:r>
            <a:r>
              <a:rPr lang="ro-RO" sz="2400" smtClean="0">
                <a:solidFill>
                  <a:schemeClr val="tx1"/>
                </a:solidFill>
                <a:latin typeface="Arial" pitchFamily="34" charset="0"/>
                <a:cs typeface="Arial" pitchFamily="34" charset="0"/>
              </a:rPr>
              <a:t> </a:t>
            </a:r>
            <a:r>
              <a:rPr lang="ro-RO" smtClean="0">
                <a:solidFill>
                  <a:schemeClr val="tx1"/>
                </a:solidFill>
                <a:latin typeface="Arial" pitchFamily="34" charset="0"/>
                <a:cs typeface="Arial" pitchFamily="34" charset="0"/>
              </a:rPr>
              <a:t>reprezintă cotele de cheltuieli menționate anterior, ce sunt repartizate produsului (</a:t>
            </a:r>
            <a:r>
              <a:rPr lang="ro-RO" b="1" smtClean="0">
                <a:solidFill>
                  <a:schemeClr val="tx1"/>
                </a:solidFill>
                <a:latin typeface="Arial" pitchFamily="34" charset="0"/>
                <a:cs typeface="Arial" pitchFamily="34" charset="0"/>
              </a:rPr>
              <a:t>i = 1....n, n </a:t>
            </a:r>
            <a:r>
              <a:rPr lang="ro-RO" smtClean="0">
                <a:solidFill>
                  <a:schemeClr val="tx1"/>
                </a:solidFill>
                <a:latin typeface="Arial" pitchFamily="34" charset="0"/>
                <a:cs typeface="Arial" pitchFamily="34" charset="0"/>
              </a:rPr>
              <a:t>– numărul de piese;   </a:t>
            </a:r>
            <a:r>
              <a:rPr lang="ro-RO" b="1" smtClean="0">
                <a:solidFill>
                  <a:schemeClr val="tx1"/>
                </a:solidFill>
                <a:latin typeface="Arial" pitchFamily="34" charset="0"/>
                <a:cs typeface="Arial" pitchFamily="34" charset="0"/>
              </a:rPr>
              <a:t>j = 1....N, N </a:t>
            </a:r>
            <a:r>
              <a:rPr lang="ro-RO" smtClean="0">
                <a:solidFill>
                  <a:schemeClr val="tx1"/>
                </a:solidFill>
                <a:latin typeface="Arial" pitchFamily="34" charset="0"/>
                <a:cs typeface="Arial" pitchFamily="34" charset="0"/>
              </a:rPr>
              <a:t>– numărul de funcții; </a:t>
            </a:r>
            <a:r>
              <a:rPr lang="ro-RO" b="1" smtClean="0">
                <a:solidFill>
                  <a:schemeClr val="tx1"/>
                </a:solidFill>
                <a:latin typeface="Arial" pitchFamily="34" charset="0"/>
                <a:cs typeface="Arial" pitchFamily="34" charset="0"/>
              </a:rPr>
              <a:t>k = 1....K, K </a:t>
            </a:r>
            <a:r>
              <a:rPr lang="ro-RO" smtClean="0">
                <a:solidFill>
                  <a:schemeClr val="tx1"/>
                </a:solidFill>
                <a:latin typeface="Arial" pitchFamily="34" charset="0"/>
                <a:cs typeface="Arial" pitchFamily="34" charset="0"/>
              </a:rPr>
              <a:t>– numărul de operații tehnologice pentru fiecare piesă</a:t>
            </a:r>
            <a:endParaRPr lang="ro-RO" b="1" i="1" smtClean="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124</a:t>
            </a:fld>
            <a:endParaRPr lang="en-US"/>
          </a:p>
        </p:txBody>
      </p:sp>
      <p:graphicFrame>
        <p:nvGraphicFramePr>
          <p:cNvPr id="3" name="Table 2"/>
          <p:cNvGraphicFramePr>
            <a:graphicFrameLocks noGrp="1"/>
          </p:cNvGraphicFramePr>
          <p:nvPr/>
        </p:nvGraphicFramePr>
        <p:xfrm>
          <a:off x="228600" y="381000"/>
          <a:ext cx="8686799" cy="5953760"/>
        </p:xfrm>
        <a:graphic>
          <a:graphicData uri="http://schemas.openxmlformats.org/drawingml/2006/table">
            <a:tbl>
              <a:tblPr firstRow="1" bandRow="1">
                <a:tableStyleId>{5C22544A-7EE6-4342-B048-85BDC9FD1C3A}</a:tableStyleId>
              </a:tblPr>
              <a:tblGrid>
                <a:gridCol w="1447800"/>
                <a:gridCol w="914400"/>
                <a:gridCol w="838200"/>
                <a:gridCol w="914400"/>
                <a:gridCol w="609600"/>
                <a:gridCol w="811305"/>
                <a:gridCol w="788895"/>
                <a:gridCol w="838200"/>
                <a:gridCol w="1523999"/>
              </a:tblGrid>
              <a:tr h="609600">
                <a:tc rowSpan="2">
                  <a:txBody>
                    <a:bodyPr/>
                    <a:lstStyle/>
                    <a:p>
                      <a:pPr algn="ctr"/>
                      <a:r>
                        <a:rPr lang="ro-RO" sz="1600" baseline="0" smtClean="0">
                          <a:latin typeface="Arial" pitchFamily="34" charset="0"/>
                          <a:cs typeface="Arial" pitchFamily="34" charset="0"/>
                        </a:rPr>
                        <a:t>Piese</a:t>
                      </a:r>
                    </a:p>
                    <a:p>
                      <a:pPr algn="ctr"/>
                      <a:r>
                        <a:rPr lang="ro-RO" sz="1600" baseline="0" smtClean="0">
                          <a:latin typeface="Arial" pitchFamily="34" charset="0"/>
                          <a:cs typeface="Arial" pitchFamily="34" charset="0"/>
                        </a:rPr>
                        <a:t>și operații</a:t>
                      </a:r>
                    </a:p>
                  </a:txBody>
                  <a:tcPr/>
                </a:tc>
                <a:tc rowSpan="2">
                  <a:txBody>
                    <a:bodyPr/>
                    <a:lstStyle/>
                    <a:p>
                      <a:pPr algn="ctr"/>
                      <a:r>
                        <a:rPr lang="ro-RO" sz="1500" baseline="0" smtClean="0">
                          <a:latin typeface="Arial" pitchFamily="34" charset="0"/>
                          <a:cs typeface="Arial" pitchFamily="34" charset="0"/>
                        </a:rPr>
                        <a:t>Costuri</a:t>
                      </a:r>
                    </a:p>
                  </a:txBody>
                  <a:tcPr/>
                </a:tc>
                <a:tc gridSpan="6">
                  <a:txBody>
                    <a:bodyPr/>
                    <a:lstStyle/>
                    <a:p>
                      <a:pPr algn="ctr"/>
                      <a:r>
                        <a:rPr lang="ro-RO" sz="1600" baseline="0" smtClean="0">
                          <a:latin typeface="Arial" pitchFamily="34" charset="0"/>
                          <a:cs typeface="Arial" pitchFamily="34" charset="0"/>
                        </a:rPr>
                        <a:t>Funcții</a:t>
                      </a:r>
                      <a:endParaRPr lang="en-US" sz="1600" baseline="0">
                        <a:latin typeface="Arial" pitchFamily="34" charset="0"/>
                        <a:cs typeface="Arial" pitchFamily="34" charset="0"/>
                      </a:endParaRPr>
                    </a:p>
                  </a:txBody>
                  <a:tcPr/>
                </a:tc>
                <a:tc hMerge="1">
                  <a:txBody>
                    <a:bodyPr/>
                    <a:lstStyle/>
                    <a:p>
                      <a:pPr algn="ctr"/>
                      <a:endParaRPr lang="en-US" sz="1600" baseline="-25000">
                        <a:latin typeface="Arial" pitchFamily="34" charset="0"/>
                        <a:cs typeface="Arial" pitchFamily="34" charset="0"/>
                      </a:endParaRPr>
                    </a:p>
                  </a:txBody>
                  <a:tcPr/>
                </a:tc>
                <a:tc hMerge="1">
                  <a:txBody>
                    <a:bodyPr/>
                    <a:lstStyle/>
                    <a:p>
                      <a:pPr algn="ctr"/>
                      <a:endParaRPr lang="en-US" sz="1600" baseline="-25000">
                        <a:latin typeface="Arial" pitchFamily="34" charset="0"/>
                        <a:cs typeface="Arial" pitchFamily="34" charset="0"/>
                      </a:endParaRPr>
                    </a:p>
                  </a:txBody>
                  <a:tcPr/>
                </a:tc>
                <a:tc hMerge="1">
                  <a:txBody>
                    <a:bodyPr/>
                    <a:lstStyle/>
                    <a:p>
                      <a:pPr algn="ctr"/>
                      <a:endParaRPr lang="en-US" sz="1400" baseline="0">
                        <a:latin typeface="Arial" pitchFamily="34" charset="0"/>
                        <a:cs typeface="Arial" pitchFamily="34" charset="0"/>
                      </a:endParaRPr>
                    </a:p>
                  </a:txBody>
                  <a:tcPr/>
                </a:tc>
                <a:tc hMerge="1">
                  <a:txBody>
                    <a:bodyPr/>
                    <a:lstStyle/>
                    <a:p>
                      <a:endParaRPr lang="en-US"/>
                    </a:p>
                  </a:txBody>
                  <a:tcPr/>
                </a:tc>
                <a:tc hMerge="1">
                  <a:txBody>
                    <a:bodyPr/>
                    <a:lstStyle/>
                    <a:p>
                      <a:pPr algn="ctr"/>
                      <a:endParaRPr lang="en-US" sz="1600" baseline="-25000">
                        <a:latin typeface="Arial" pitchFamily="34" charset="0"/>
                        <a:cs typeface="Arial" pitchFamily="34" charset="0"/>
                      </a:endParaRPr>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600" smtClean="0">
                          <a:latin typeface="Arial" pitchFamily="34" charset="0"/>
                          <a:cs typeface="Arial" pitchFamily="34" charset="0"/>
                        </a:rPr>
                        <a:t>Cheltuieli nejustificate</a:t>
                      </a:r>
                      <a:endParaRPr lang="en-US" sz="1600">
                        <a:latin typeface="Arial" pitchFamily="34" charset="0"/>
                        <a:cs typeface="Arial" pitchFamily="34" charset="0"/>
                      </a:endParaRPr>
                    </a:p>
                  </a:txBody>
                  <a:tcPr/>
                </a:tc>
              </a:tr>
              <a:tr h="411480">
                <a:tc vMerge="1">
                  <a:txBody>
                    <a:bodyPr/>
                    <a:lstStyle/>
                    <a:p>
                      <a:endParaRPr lang="en-US"/>
                    </a:p>
                  </a:txBody>
                  <a:tcPr/>
                </a:tc>
                <a:tc vMerge="1">
                  <a:txBody>
                    <a:bodyPr/>
                    <a:lstStyle/>
                    <a:p>
                      <a:endParaRPr lang="en-US"/>
                    </a:p>
                  </a:txBody>
                  <a:tcPr/>
                </a:tc>
                <a:tc>
                  <a:txBody>
                    <a:bodyPr/>
                    <a:lstStyle/>
                    <a:p>
                      <a:pPr algn="ctr"/>
                      <a:r>
                        <a:rPr lang="ro-RO" sz="1800" b="1" baseline="0" smtClean="0">
                          <a:latin typeface="Arial" pitchFamily="34" charset="0"/>
                          <a:cs typeface="Arial" pitchFamily="34" charset="0"/>
                        </a:rPr>
                        <a:t>F</a:t>
                      </a:r>
                      <a:r>
                        <a:rPr lang="ro-RO" sz="1800" b="1" baseline="-25000" smtClean="0">
                          <a:latin typeface="Arial" pitchFamily="34" charset="0"/>
                          <a:cs typeface="Arial" pitchFamily="34" charset="0"/>
                        </a:rPr>
                        <a:t>1</a:t>
                      </a:r>
                      <a:endParaRPr lang="en-US" sz="1800" b="1" baseline="-25000">
                        <a:latin typeface="Arial" pitchFamily="34" charset="0"/>
                        <a:cs typeface="Arial" pitchFamily="34" charset="0"/>
                      </a:endParaRPr>
                    </a:p>
                  </a:txBody>
                  <a:tcPr/>
                </a:tc>
                <a:tc>
                  <a:txBody>
                    <a:bodyPr/>
                    <a:lstStyle/>
                    <a:p>
                      <a:pPr algn="ctr"/>
                      <a:r>
                        <a:rPr lang="ro-RO" sz="1800" b="1" baseline="0" smtClean="0">
                          <a:latin typeface="Arial" pitchFamily="34" charset="0"/>
                          <a:cs typeface="Arial" pitchFamily="34" charset="0"/>
                        </a:rPr>
                        <a:t>F</a:t>
                      </a:r>
                      <a:r>
                        <a:rPr lang="ro-RO" sz="1800" b="1" baseline="-25000" smtClean="0">
                          <a:latin typeface="Arial" pitchFamily="34" charset="0"/>
                          <a:cs typeface="Arial" pitchFamily="34" charset="0"/>
                        </a:rPr>
                        <a:t>2</a:t>
                      </a:r>
                      <a:endParaRPr lang="en-US" sz="1800" b="1" baseline="-25000">
                        <a:latin typeface="Arial" pitchFamily="34" charset="0"/>
                        <a:cs typeface="Arial" pitchFamily="34" charset="0"/>
                      </a:endParaRPr>
                    </a:p>
                  </a:txBody>
                  <a:tcPr/>
                </a:tc>
                <a:tc>
                  <a:txBody>
                    <a:bodyPr/>
                    <a:lstStyle/>
                    <a:p>
                      <a:pPr algn="ctr"/>
                      <a:r>
                        <a:rPr lang="ro-RO" sz="1800" b="1" baseline="0" smtClean="0">
                          <a:latin typeface="Arial" pitchFamily="34" charset="0"/>
                          <a:cs typeface="Arial" pitchFamily="34" charset="0"/>
                        </a:rPr>
                        <a:t>...</a:t>
                      </a:r>
                      <a:endParaRPr lang="en-US" sz="1800" b="1" baseline="0">
                        <a:latin typeface="Arial" pitchFamily="34" charset="0"/>
                        <a:cs typeface="Arial" pitchFamily="34" charset="0"/>
                      </a:endParaRPr>
                    </a:p>
                  </a:txBody>
                  <a:tcPr/>
                </a:tc>
                <a:tc>
                  <a:txBody>
                    <a:bodyPr/>
                    <a:lstStyle/>
                    <a:p>
                      <a:pPr algn="ctr"/>
                      <a:r>
                        <a:rPr lang="ro-RO" sz="1800" b="1" baseline="0" smtClean="0">
                          <a:latin typeface="Arial" pitchFamily="34" charset="0"/>
                          <a:cs typeface="Arial" pitchFamily="34" charset="0"/>
                        </a:rPr>
                        <a:t>F</a:t>
                      </a:r>
                      <a:r>
                        <a:rPr lang="ro-RO" sz="1800" b="1" baseline="-25000" smtClean="0">
                          <a:latin typeface="Arial" pitchFamily="34" charset="0"/>
                          <a:cs typeface="Arial" pitchFamily="34" charset="0"/>
                        </a:rPr>
                        <a:t>j</a:t>
                      </a:r>
                      <a:endParaRPr lang="en-US" sz="1800" b="1" baseline="-25000">
                        <a:latin typeface="Arial" pitchFamily="34" charset="0"/>
                        <a:cs typeface="Arial" pitchFamily="34" charset="0"/>
                      </a:endParaRPr>
                    </a:p>
                  </a:txBody>
                  <a:tcPr/>
                </a:tc>
                <a:tc>
                  <a:txBody>
                    <a:bodyPr/>
                    <a:lstStyle/>
                    <a:p>
                      <a:pPr algn="ctr"/>
                      <a:r>
                        <a:rPr lang="ro-RO" sz="1800" b="1" baseline="0" smtClean="0">
                          <a:latin typeface="Arial" pitchFamily="34" charset="0"/>
                          <a:cs typeface="Arial" pitchFamily="34" charset="0"/>
                        </a:rPr>
                        <a:t>...</a:t>
                      </a:r>
                      <a:endParaRPr lang="en-US" sz="1800" b="1" baseline="0">
                        <a:latin typeface="Arial" pitchFamily="34" charset="0"/>
                        <a:cs typeface="Arial" pitchFamily="34" charset="0"/>
                      </a:endParaRPr>
                    </a:p>
                  </a:txBody>
                  <a:tcPr/>
                </a:tc>
                <a:tc>
                  <a:txBody>
                    <a:bodyPr/>
                    <a:lstStyle/>
                    <a:p>
                      <a:pPr algn="ctr"/>
                      <a:r>
                        <a:rPr lang="ro-RO" sz="1800" b="1" baseline="0" smtClean="0">
                          <a:latin typeface="Arial" pitchFamily="34" charset="0"/>
                          <a:cs typeface="Arial" pitchFamily="34" charset="0"/>
                        </a:rPr>
                        <a:t>F</a:t>
                      </a:r>
                      <a:r>
                        <a:rPr lang="ro-RO" sz="1800" b="1" baseline="-25000" smtClean="0">
                          <a:latin typeface="Arial" pitchFamily="34" charset="0"/>
                          <a:cs typeface="Arial" pitchFamily="34" charset="0"/>
                        </a:rPr>
                        <a:t>N</a:t>
                      </a:r>
                      <a:endParaRPr lang="en-US" sz="1800" b="1" baseline="-25000">
                        <a:latin typeface="Arial" pitchFamily="34" charset="0"/>
                        <a:cs typeface="Arial" pitchFamily="34" charset="0"/>
                      </a:endParaRPr>
                    </a:p>
                  </a:txBody>
                  <a:tcPr/>
                </a:tc>
                <a:tc vMerge="1">
                  <a:txBody>
                    <a:bodyPr/>
                    <a:lstStyle/>
                    <a:p>
                      <a:endParaRPr lang="en-US"/>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i="1" baseline="0" smtClean="0">
                          <a:solidFill>
                            <a:srgbClr val="0070C0"/>
                          </a:solidFill>
                          <a:latin typeface="Arial" pitchFamily="34" charset="0"/>
                          <a:cs typeface="Arial" pitchFamily="34" charset="0"/>
                        </a:rPr>
                        <a:t>Piesa P</a:t>
                      </a:r>
                      <a:r>
                        <a:rPr lang="ro-RO" sz="1800" b="1" i="1" baseline="-25000" smtClean="0">
                          <a:solidFill>
                            <a:srgbClr val="0070C0"/>
                          </a:solidFill>
                          <a:latin typeface="Arial" pitchFamily="34" charset="0"/>
                          <a:cs typeface="Arial" pitchFamily="34" charset="0"/>
                        </a:rPr>
                        <a:t>1</a:t>
                      </a:r>
                      <a:endParaRPr lang="en-US" sz="1800" b="1" i="1" baseline="-25000">
                        <a:solidFill>
                          <a:srgbClr val="0070C0"/>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c</a:t>
                      </a:r>
                      <a:r>
                        <a:rPr lang="ro-RO" sz="1800" b="0" i="0" baseline="-25000" smtClean="0">
                          <a:solidFill>
                            <a:schemeClr val="tx1"/>
                          </a:solidFill>
                          <a:latin typeface="Arial" pitchFamily="34" charset="0"/>
                          <a:cs typeface="Arial" pitchFamily="34" charset="0"/>
                        </a:rPr>
                        <a:t>1</a:t>
                      </a:r>
                      <a:endParaRPr lang="en-US" sz="1800" b="0" i="0" baseline="-2500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baseline="0" smtClean="0">
                          <a:solidFill>
                            <a:schemeClr val="tx1"/>
                          </a:solidFill>
                          <a:latin typeface="Arial" pitchFamily="34" charset="0"/>
                          <a:cs typeface="Arial" pitchFamily="34" charset="0"/>
                        </a:rPr>
                        <a:t>-</a:t>
                      </a:r>
                      <a:endParaRPr lang="en-US" sz="1800" b="0" i="0" baseline="-2500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baseline="0" smtClean="0">
                          <a:solidFill>
                            <a:schemeClr val="tx1"/>
                          </a:solidFill>
                          <a:latin typeface="Arial" pitchFamily="34" charset="0"/>
                          <a:cs typeface="Arial" pitchFamily="34" charset="0"/>
                        </a:rPr>
                        <a:t>-</a:t>
                      </a:r>
                      <a:endParaRPr lang="en-US" sz="18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a:t>
                      </a: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a:t>
                      </a: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a:t>
                      </a: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baseline="-25000" smtClean="0">
                          <a:solidFill>
                            <a:schemeClr val="tx1"/>
                          </a:solidFill>
                          <a:latin typeface="Arial" pitchFamily="34" charset="0"/>
                          <a:cs typeface="Arial" pitchFamily="34" charset="0"/>
                        </a:rPr>
                        <a:t>-</a:t>
                      </a:r>
                      <a:endParaRPr lang="en-US" sz="1800" b="0" i="0" baseline="-2500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baseline="-25000" smtClean="0">
                          <a:solidFill>
                            <a:schemeClr val="tx1"/>
                          </a:solidFill>
                          <a:latin typeface="Arial" pitchFamily="34" charset="0"/>
                          <a:cs typeface="Arial" pitchFamily="34" charset="0"/>
                        </a:rPr>
                        <a:t>-</a:t>
                      </a:r>
                      <a:endParaRPr lang="en-US" sz="1800" b="0" i="0" baseline="-25000">
                        <a:solidFill>
                          <a:schemeClr val="tx1"/>
                        </a:solidFill>
                        <a:latin typeface="Arial" pitchFamily="34" charset="0"/>
                        <a:cs typeface="Arial" pitchFamily="34" charset="0"/>
                      </a:endParaRPr>
                    </a:p>
                  </a:txBody>
                  <a:tcPr/>
                </a:tc>
              </a:tr>
              <a:tr h="436880">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Char char="•"/>
                        <a:tabLst/>
                        <a:defRPr/>
                      </a:pPr>
                      <a:r>
                        <a:rPr lang="ro-RO" sz="1800" baseline="0" smtClean="0">
                          <a:latin typeface="Arial" pitchFamily="34" charset="0"/>
                          <a:cs typeface="Arial" pitchFamily="34" charset="0"/>
                        </a:rPr>
                        <a:t> </a:t>
                      </a:r>
                      <a:r>
                        <a:rPr lang="ro-RO" sz="1600" baseline="0" smtClean="0">
                          <a:latin typeface="Arial" pitchFamily="34" charset="0"/>
                          <a:cs typeface="Arial" pitchFamily="34" charset="0"/>
                        </a:rPr>
                        <a:t>material</a:t>
                      </a:r>
                      <a:endParaRPr lang="en-US" sz="1600" baseline="-250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c</a:t>
                      </a:r>
                      <a:r>
                        <a:rPr lang="ro-RO" sz="1800" b="0" i="0" baseline="-25000" smtClean="0">
                          <a:solidFill>
                            <a:schemeClr val="tx1"/>
                          </a:solidFill>
                          <a:latin typeface="Arial" pitchFamily="34" charset="0"/>
                          <a:cs typeface="Arial" pitchFamily="34" charset="0"/>
                        </a:rPr>
                        <a:t>m1</a:t>
                      </a:r>
                      <a:endParaRPr lang="en-US" sz="1800" b="0" i="0" baseline="-2500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c</a:t>
                      </a:r>
                      <a:r>
                        <a:rPr lang="ro-RO" sz="1800" b="0" i="0" baseline="-25000" smtClean="0">
                          <a:solidFill>
                            <a:schemeClr val="tx1"/>
                          </a:solidFill>
                          <a:latin typeface="Arial" pitchFamily="34" charset="0"/>
                          <a:cs typeface="Arial" pitchFamily="34" charset="0"/>
                        </a:rPr>
                        <a:t>m11</a:t>
                      </a: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c</a:t>
                      </a:r>
                      <a:r>
                        <a:rPr lang="ro-RO" sz="1800" b="0" i="0" baseline="-25000" smtClean="0">
                          <a:solidFill>
                            <a:schemeClr val="tx1"/>
                          </a:solidFill>
                          <a:latin typeface="Arial" pitchFamily="34" charset="0"/>
                          <a:cs typeface="Arial" pitchFamily="34" charset="0"/>
                        </a:rPr>
                        <a:t>m12</a:t>
                      </a:r>
                      <a:endParaRPr lang="en-US" sz="1800" b="0" i="0" baseline="-2500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a:t>
                      </a: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c</a:t>
                      </a:r>
                      <a:r>
                        <a:rPr lang="ro-RO" sz="1800" b="0" i="0" baseline="-25000" smtClean="0">
                          <a:solidFill>
                            <a:schemeClr val="tx1"/>
                          </a:solidFill>
                          <a:latin typeface="Arial" pitchFamily="34" charset="0"/>
                          <a:cs typeface="Arial" pitchFamily="34" charset="0"/>
                        </a:rPr>
                        <a:t>m1j</a:t>
                      </a:r>
                      <a:endParaRPr lang="en-US" sz="1800" b="0" i="0" baseline="-2500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c</a:t>
                      </a:r>
                      <a:r>
                        <a:rPr lang="ro-RO" sz="1800" b="0" i="0" baseline="-25000" smtClean="0">
                          <a:solidFill>
                            <a:schemeClr val="tx1"/>
                          </a:solidFill>
                          <a:latin typeface="Arial" pitchFamily="34" charset="0"/>
                          <a:cs typeface="Arial" pitchFamily="34" charset="0"/>
                        </a:rPr>
                        <a:t>m1N</a:t>
                      </a:r>
                      <a:endParaRPr lang="en-US" sz="1800" b="0" i="0" baseline="-2500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c</a:t>
                      </a:r>
                      <a:r>
                        <a:rPr lang="ro-RO" sz="1800" b="0" i="0" baseline="-25000" smtClean="0">
                          <a:solidFill>
                            <a:schemeClr val="tx1"/>
                          </a:solidFill>
                          <a:latin typeface="Arial" pitchFamily="34" charset="0"/>
                          <a:cs typeface="Arial" pitchFamily="34" charset="0"/>
                        </a:rPr>
                        <a:t>m1f</a:t>
                      </a:r>
                      <a:endParaRPr lang="en-US" sz="1800" b="0" i="0">
                        <a:solidFill>
                          <a:schemeClr val="tx1"/>
                        </a:solidFill>
                        <a:latin typeface="Arial" pitchFamily="34" charset="0"/>
                        <a:cs typeface="Arial"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Char char="•"/>
                        <a:tabLst/>
                        <a:defRPr/>
                      </a:pPr>
                      <a:r>
                        <a:rPr lang="ro-RO" sz="1600" b="0" baseline="0" smtClean="0">
                          <a:latin typeface="Arial" pitchFamily="34" charset="0"/>
                          <a:cs typeface="Arial" pitchFamily="34" charset="0"/>
                        </a:rPr>
                        <a:t> </a:t>
                      </a:r>
                      <a:r>
                        <a:rPr lang="ro-RO" sz="1600" b="0" u="sng" baseline="0" smtClean="0">
                          <a:latin typeface="Arial" pitchFamily="34" charset="0"/>
                          <a:cs typeface="Arial" pitchFamily="34" charset="0"/>
                        </a:rPr>
                        <a:t>operația 1.1</a:t>
                      </a:r>
                      <a:endParaRPr lang="en-US" sz="1600" b="0" u="sng">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1">
                        <a:solidFill>
                          <a:schemeClr val="accent1">
                            <a:lumMod val="75000"/>
                          </a:schemeClr>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1">
                        <a:solidFill>
                          <a:schemeClr val="accent1">
                            <a:lumMod val="75000"/>
                          </a:schemeClr>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1">
                        <a:solidFill>
                          <a:schemeClr val="accent1">
                            <a:lumMod val="75000"/>
                          </a:schemeClr>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1">
                        <a:solidFill>
                          <a:schemeClr val="accent1">
                            <a:lumMod val="75000"/>
                          </a:schemeClr>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a:solidFill>
                          <a:srgbClr val="0070C0"/>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a:solidFill>
                          <a:srgbClr val="0070C0"/>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a:solidFill>
                          <a:srgbClr val="0070C0"/>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a:solidFill>
                          <a:srgbClr val="0070C0"/>
                        </a:solidFill>
                        <a:latin typeface="Arial" pitchFamily="34" charset="0"/>
                        <a:cs typeface="Arial"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600" smtClean="0">
                          <a:latin typeface="Arial" pitchFamily="34" charset="0"/>
                          <a:cs typeface="Arial" pitchFamily="34" charset="0"/>
                        </a:rPr>
                        <a:t>materia</a:t>
                      </a:r>
                      <a:r>
                        <a:rPr lang="ro-RO" sz="1800" smtClean="0">
                          <a:latin typeface="Arial" pitchFamily="34" charset="0"/>
                          <a:cs typeface="Arial" pitchFamily="34" charset="0"/>
                        </a:rPr>
                        <a:t>l</a:t>
                      </a:r>
                      <a:endParaRPr lang="en-US" sz="18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baseline="0" smtClean="0">
                          <a:solidFill>
                            <a:schemeClr val="tx1"/>
                          </a:solidFill>
                          <a:latin typeface="Arial" pitchFamily="34" charset="0"/>
                          <a:cs typeface="Arial" pitchFamily="34" charset="0"/>
                        </a:rPr>
                        <a:t>a</a:t>
                      </a:r>
                      <a:r>
                        <a:rPr lang="ro-RO" sz="1800" b="0" i="0" baseline="-25000" smtClean="0">
                          <a:solidFill>
                            <a:schemeClr val="tx1"/>
                          </a:solidFill>
                          <a:latin typeface="Arial" pitchFamily="34" charset="0"/>
                          <a:cs typeface="Arial" pitchFamily="34" charset="0"/>
                        </a:rPr>
                        <a:t>11</a:t>
                      </a:r>
                      <a:endParaRPr lang="en-US" sz="1800" b="0" i="0" baseline="-2500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baseline="0" smtClean="0">
                          <a:solidFill>
                            <a:schemeClr val="tx1"/>
                          </a:solidFill>
                          <a:latin typeface="Arial" pitchFamily="34" charset="0"/>
                          <a:cs typeface="Arial" pitchFamily="34" charset="0"/>
                        </a:rPr>
                        <a:t>a</a:t>
                      </a:r>
                      <a:r>
                        <a:rPr lang="ro-RO" sz="1800" b="0" i="0" baseline="-25000" smtClean="0">
                          <a:solidFill>
                            <a:schemeClr val="tx1"/>
                          </a:solidFill>
                          <a:latin typeface="Arial" pitchFamily="34" charset="0"/>
                          <a:cs typeface="Arial" pitchFamily="34" charset="0"/>
                        </a:rPr>
                        <a:t>111</a:t>
                      </a: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baseline="0" smtClean="0">
                          <a:solidFill>
                            <a:schemeClr val="tx1"/>
                          </a:solidFill>
                          <a:latin typeface="Arial" pitchFamily="34" charset="0"/>
                          <a:cs typeface="Arial" pitchFamily="34" charset="0"/>
                        </a:rPr>
                        <a:t>a</a:t>
                      </a:r>
                      <a:r>
                        <a:rPr lang="ro-RO" sz="1800" b="0" i="0" baseline="-25000" smtClean="0">
                          <a:solidFill>
                            <a:schemeClr val="tx1"/>
                          </a:solidFill>
                          <a:latin typeface="Arial" pitchFamily="34" charset="0"/>
                          <a:cs typeface="Arial" pitchFamily="34" charset="0"/>
                        </a:rPr>
                        <a:t>112</a:t>
                      </a: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a:t>
                      </a: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baseline="0" smtClean="0">
                          <a:solidFill>
                            <a:schemeClr val="tx1"/>
                          </a:solidFill>
                          <a:latin typeface="Arial" pitchFamily="34" charset="0"/>
                          <a:cs typeface="Arial" pitchFamily="34" charset="0"/>
                        </a:rPr>
                        <a:t>a</a:t>
                      </a:r>
                      <a:r>
                        <a:rPr lang="ro-RO" sz="1800" b="0" i="0" baseline="-25000" smtClean="0">
                          <a:solidFill>
                            <a:schemeClr val="tx1"/>
                          </a:solidFill>
                          <a:latin typeface="Arial" pitchFamily="34" charset="0"/>
                          <a:cs typeface="Arial" pitchFamily="34" charset="0"/>
                        </a:rPr>
                        <a:t>11j</a:t>
                      </a: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a:t>
                      </a: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baseline="0" smtClean="0">
                          <a:solidFill>
                            <a:schemeClr val="tx1"/>
                          </a:solidFill>
                          <a:latin typeface="Arial" pitchFamily="34" charset="0"/>
                          <a:cs typeface="Arial" pitchFamily="34" charset="0"/>
                        </a:rPr>
                        <a:t>a</a:t>
                      </a:r>
                      <a:r>
                        <a:rPr lang="ro-RO" sz="1800" b="0" i="0" baseline="-25000" smtClean="0">
                          <a:solidFill>
                            <a:schemeClr val="tx1"/>
                          </a:solidFill>
                          <a:latin typeface="Arial" pitchFamily="34" charset="0"/>
                          <a:cs typeface="Arial" pitchFamily="34" charset="0"/>
                        </a:rPr>
                        <a:t>11N</a:t>
                      </a:r>
                      <a:endParaRPr lang="en-US" sz="1800" b="0" i="0" baseline="3000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baseline="0" smtClean="0">
                          <a:solidFill>
                            <a:schemeClr val="tx1"/>
                          </a:solidFill>
                          <a:latin typeface="Arial" pitchFamily="34" charset="0"/>
                          <a:cs typeface="Arial" pitchFamily="34" charset="0"/>
                        </a:rPr>
                        <a:t>a</a:t>
                      </a:r>
                      <a:r>
                        <a:rPr lang="ro-RO" sz="1800" b="0" i="0" baseline="-25000" smtClean="0">
                          <a:solidFill>
                            <a:schemeClr val="tx1"/>
                          </a:solidFill>
                          <a:latin typeface="Arial" pitchFamily="34" charset="0"/>
                          <a:cs typeface="Arial" pitchFamily="34" charset="0"/>
                        </a:rPr>
                        <a:t>11f</a:t>
                      </a:r>
                      <a:endParaRPr lang="en-US" sz="1800" b="0" i="0">
                        <a:solidFill>
                          <a:schemeClr val="tx1"/>
                        </a:solidFill>
                        <a:latin typeface="Arial" pitchFamily="34" charset="0"/>
                        <a:cs typeface="Arial" pitchFamily="34" charset="0"/>
                      </a:endParaRPr>
                    </a:p>
                  </a:txBody>
                  <a:tcPr/>
                </a:tc>
              </a:tr>
              <a:tr h="411480">
                <a:tc>
                  <a:txBody>
                    <a:bodyPr/>
                    <a:lstStyle/>
                    <a:p>
                      <a:pPr algn="ctr"/>
                      <a:r>
                        <a:rPr lang="ro-RO" sz="1600" b="0" smtClean="0">
                          <a:solidFill>
                            <a:schemeClr val="tx1"/>
                          </a:solidFill>
                          <a:latin typeface="Arial" pitchFamily="34" charset="0"/>
                          <a:cs typeface="Arial" pitchFamily="34" charset="0"/>
                        </a:rPr>
                        <a:t>manoperă</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baseline="0" smtClean="0">
                          <a:solidFill>
                            <a:schemeClr val="tx1"/>
                          </a:solidFill>
                          <a:latin typeface="Arial" pitchFamily="34" charset="0"/>
                          <a:cs typeface="Arial" pitchFamily="34" charset="0"/>
                        </a:rPr>
                        <a:t>s</a:t>
                      </a:r>
                      <a:r>
                        <a:rPr lang="ro-RO" sz="1800" b="0" i="0" baseline="-25000" smtClean="0">
                          <a:solidFill>
                            <a:schemeClr val="tx1"/>
                          </a:solidFill>
                          <a:latin typeface="Arial" pitchFamily="34" charset="0"/>
                          <a:cs typeface="Arial" pitchFamily="34" charset="0"/>
                        </a:rPr>
                        <a:t>11</a:t>
                      </a:r>
                      <a:endParaRPr lang="ro-RO" sz="1800" b="1" i="1" smtClean="0">
                        <a:solidFill>
                          <a:schemeClr val="accent1">
                            <a:lumMod val="75000"/>
                          </a:schemeClr>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baseline="0" smtClean="0">
                          <a:solidFill>
                            <a:schemeClr val="tx1"/>
                          </a:solidFill>
                          <a:latin typeface="Arial" pitchFamily="34" charset="0"/>
                          <a:cs typeface="Arial" pitchFamily="34" charset="0"/>
                        </a:rPr>
                        <a:t>s</a:t>
                      </a:r>
                      <a:r>
                        <a:rPr lang="ro-RO" sz="1800" b="0" i="0" baseline="-25000" smtClean="0">
                          <a:solidFill>
                            <a:schemeClr val="tx1"/>
                          </a:solidFill>
                          <a:latin typeface="Arial" pitchFamily="34" charset="0"/>
                          <a:cs typeface="Arial" pitchFamily="34" charset="0"/>
                        </a:rPr>
                        <a:t>111</a:t>
                      </a:r>
                      <a:endParaRPr lang="ro-RO" sz="1800" b="0" i="0" smtClean="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baseline="0" smtClean="0">
                          <a:solidFill>
                            <a:schemeClr val="tx1"/>
                          </a:solidFill>
                          <a:latin typeface="Arial" pitchFamily="34" charset="0"/>
                          <a:cs typeface="Arial" pitchFamily="34" charset="0"/>
                        </a:rPr>
                        <a:t>s</a:t>
                      </a:r>
                      <a:r>
                        <a:rPr lang="ro-RO" sz="1800" b="0" i="0" baseline="-25000" smtClean="0">
                          <a:solidFill>
                            <a:schemeClr val="tx1"/>
                          </a:solidFill>
                          <a:latin typeface="Arial" pitchFamily="34" charset="0"/>
                          <a:cs typeface="Arial" pitchFamily="34" charset="0"/>
                        </a:rPr>
                        <a:t>112</a:t>
                      </a:r>
                      <a:endParaRPr lang="ro-RO" sz="1800" b="0" i="0" smtClean="0">
                        <a:solidFill>
                          <a:schemeClr val="tx1"/>
                        </a:solidFill>
                        <a:latin typeface="Arial" pitchFamily="34" charset="0"/>
                        <a:cs typeface="Arial" pitchFamily="34" charset="0"/>
                      </a:endParaRPr>
                    </a:p>
                  </a:txBody>
                  <a:tcPr/>
                </a:tc>
                <a:tc>
                  <a:txBody>
                    <a:bodyPr/>
                    <a:lstStyle/>
                    <a:p>
                      <a:pPr algn="ctr"/>
                      <a:r>
                        <a:rPr lang="ro-RO" sz="1800" b="0" i="0" smtClean="0">
                          <a:solidFill>
                            <a:schemeClr val="tx1"/>
                          </a:solidFill>
                          <a:latin typeface="Arial" pitchFamily="34" charset="0"/>
                          <a:cs typeface="Arial" pitchFamily="34"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baseline="0" smtClean="0">
                          <a:solidFill>
                            <a:schemeClr val="tx1"/>
                          </a:solidFill>
                          <a:latin typeface="Arial" pitchFamily="34" charset="0"/>
                          <a:cs typeface="Arial" pitchFamily="34" charset="0"/>
                        </a:rPr>
                        <a:t>s</a:t>
                      </a:r>
                      <a:r>
                        <a:rPr lang="ro-RO" sz="1800" b="0" i="0" baseline="-25000" smtClean="0">
                          <a:solidFill>
                            <a:schemeClr val="tx1"/>
                          </a:solidFill>
                          <a:latin typeface="Arial" pitchFamily="34" charset="0"/>
                          <a:cs typeface="Arial" pitchFamily="34" charset="0"/>
                        </a:rPr>
                        <a:t>11f</a:t>
                      </a:r>
                      <a:endParaRPr lang="ro-RO" sz="1800" b="0" i="0" smtClean="0">
                        <a:solidFill>
                          <a:schemeClr val="tx1"/>
                        </a:solidFill>
                        <a:latin typeface="Arial" pitchFamily="34" charset="0"/>
                        <a:cs typeface="Arial" pitchFamily="34" charset="0"/>
                      </a:endParaRPr>
                    </a:p>
                  </a:txBody>
                  <a:tcPr/>
                </a:tc>
                <a:tc>
                  <a:txBody>
                    <a:bodyPr/>
                    <a:lstStyle/>
                    <a:p>
                      <a:pPr algn="ctr"/>
                      <a:endParaRPr lang="ro-RO" sz="1800" b="0" i="0" smtClean="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baseline="0" smtClean="0">
                          <a:solidFill>
                            <a:schemeClr val="tx1"/>
                          </a:solidFill>
                          <a:latin typeface="Arial" pitchFamily="34" charset="0"/>
                          <a:cs typeface="Arial" pitchFamily="34" charset="0"/>
                        </a:rPr>
                        <a:t>s</a:t>
                      </a:r>
                      <a:r>
                        <a:rPr lang="ro-RO" sz="1800" b="0" i="0" baseline="-25000" smtClean="0">
                          <a:solidFill>
                            <a:schemeClr val="tx1"/>
                          </a:solidFill>
                          <a:latin typeface="Arial" pitchFamily="34" charset="0"/>
                          <a:cs typeface="Arial" pitchFamily="34" charset="0"/>
                        </a:rPr>
                        <a:t>11N</a:t>
                      </a:r>
                      <a:endParaRPr lang="ro-RO" sz="1800" b="0" i="0" smtClean="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baseline="0" smtClean="0">
                          <a:solidFill>
                            <a:schemeClr val="tx1"/>
                          </a:solidFill>
                          <a:latin typeface="Arial" pitchFamily="34" charset="0"/>
                          <a:cs typeface="Arial" pitchFamily="34" charset="0"/>
                        </a:rPr>
                        <a:t>s</a:t>
                      </a:r>
                      <a:r>
                        <a:rPr lang="ro-RO" sz="1800" b="0" i="0" baseline="-25000" smtClean="0">
                          <a:solidFill>
                            <a:schemeClr val="tx1"/>
                          </a:solidFill>
                          <a:latin typeface="Arial" pitchFamily="34" charset="0"/>
                          <a:cs typeface="Arial" pitchFamily="34" charset="0"/>
                        </a:rPr>
                        <a:t>11f</a:t>
                      </a:r>
                      <a:endParaRPr lang="ro-RO" sz="1800" b="0" i="0" smtClean="0">
                        <a:solidFill>
                          <a:schemeClr val="tx1"/>
                        </a:solidFill>
                        <a:latin typeface="Arial" pitchFamily="34" charset="0"/>
                        <a:cs typeface="Arial" pitchFamily="34" charset="0"/>
                      </a:endParaRPr>
                    </a:p>
                  </a:txBody>
                  <a:tcPr/>
                </a:tc>
              </a:tr>
              <a:tr h="411480">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Char char="•"/>
                        <a:tabLst/>
                        <a:defRPr/>
                      </a:pPr>
                      <a:r>
                        <a:rPr lang="ro-RO" sz="1600" b="0" baseline="0" smtClean="0">
                          <a:latin typeface="Arial" pitchFamily="34" charset="0"/>
                          <a:cs typeface="Arial" pitchFamily="34" charset="0"/>
                        </a:rPr>
                        <a:t> </a:t>
                      </a:r>
                      <a:r>
                        <a:rPr lang="ro-RO" sz="1600" b="0" u="sng" baseline="0" smtClean="0">
                          <a:latin typeface="Arial" pitchFamily="34" charset="0"/>
                          <a:cs typeface="Arial" pitchFamily="34" charset="0"/>
                        </a:rPr>
                        <a:t>operația 1.2</a:t>
                      </a:r>
                      <a:endParaRPr lang="en-US" sz="1600" b="0" u="sng">
                        <a:latin typeface="Arial" pitchFamily="34" charset="0"/>
                        <a:cs typeface="Arial" pitchFamily="34" charset="0"/>
                      </a:endParaRPr>
                    </a:p>
                  </a:txBody>
                  <a:tcPr/>
                </a:tc>
                <a:tc>
                  <a:txBody>
                    <a:bodyPr/>
                    <a:lstStyle/>
                    <a:p>
                      <a:pPr algn="ctr"/>
                      <a:endParaRPr lang="ro-RO" sz="1800" b="0" i="0" baseline="-25000" smtClean="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o-RO" sz="1800" b="0" i="0" smtClean="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o-RO" sz="1800" b="0" i="0" smtClean="0">
                        <a:solidFill>
                          <a:schemeClr val="tx1"/>
                        </a:solidFill>
                        <a:latin typeface="Arial" pitchFamily="34" charset="0"/>
                        <a:cs typeface="Arial" pitchFamily="34" charset="0"/>
                      </a:endParaRPr>
                    </a:p>
                  </a:txBody>
                  <a:tcPr/>
                </a:tc>
                <a:tc>
                  <a:txBody>
                    <a:bodyPr/>
                    <a:lstStyle/>
                    <a:p>
                      <a:pPr algn="ctr"/>
                      <a:endParaRPr lang="ro-RO" sz="1800" b="0" i="0" smtClean="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o-RO" sz="1800" b="0" i="0" smtClean="0">
                        <a:solidFill>
                          <a:schemeClr val="tx1"/>
                        </a:solidFill>
                        <a:latin typeface="Arial" pitchFamily="34" charset="0"/>
                        <a:cs typeface="Arial" pitchFamily="34" charset="0"/>
                      </a:endParaRPr>
                    </a:p>
                  </a:txBody>
                  <a:tcPr/>
                </a:tc>
                <a:tc>
                  <a:txBody>
                    <a:bodyPr/>
                    <a:lstStyle/>
                    <a:p>
                      <a:pPr algn="ctr"/>
                      <a:endParaRPr lang="ro-RO" sz="1800" b="0" i="0" smtClean="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o-RO" sz="1800" b="0" i="0" smtClean="0">
                        <a:solidFill>
                          <a:schemeClr val="tx1"/>
                        </a:solidFill>
                        <a:latin typeface="Arial" pitchFamily="34" charset="0"/>
                        <a:cs typeface="Arial" pitchFamily="34" charset="0"/>
                      </a:endParaRPr>
                    </a:p>
                  </a:txBody>
                  <a:tcPr/>
                </a:tc>
                <a:tc>
                  <a:txBody>
                    <a:bodyPr/>
                    <a:lstStyle/>
                    <a:p>
                      <a:pPr algn="ctr"/>
                      <a:endParaRPr lang="ro-RO" sz="1800" b="0" i="0" smtClean="0">
                        <a:solidFill>
                          <a:schemeClr val="tx1"/>
                        </a:solidFill>
                        <a:latin typeface="Arial" pitchFamily="34" charset="0"/>
                        <a:cs typeface="Arial" pitchFamily="34" charset="0"/>
                      </a:endParaRPr>
                    </a:p>
                  </a:txBody>
                  <a:tcPr/>
                </a:tc>
              </a:tr>
              <a:tr h="411480">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ro-RO" sz="1600" smtClean="0">
                          <a:latin typeface="Arial" pitchFamily="34" charset="0"/>
                          <a:cs typeface="Arial" pitchFamily="34" charset="0"/>
                        </a:rPr>
                        <a:t>materia</a:t>
                      </a:r>
                      <a:r>
                        <a:rPr lang="ro-RO" sz="1800" smtClean="0">
                          <a:latin typeface="Arial" pitchFamily="34" charset="0"/>
                          <a:cs typeface="Arial" pitchFamily="34" charset="0"/>
                        </a:rPr>
                        <a:t>l</a:t>
                      </a:r>
                      <a:endParaRPr lang="en-US" sz="1600" b="0" u="sng">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baseline="0" smtClean="0">
                          <a:solidFill>
                            <a:schemeClr val="tx1"/>
                          </a:solidFill>
                          <a:latin typeface="Arial" pitchFamily="34" charset="0"/>
                          <a:cs typeface="Arial" pitchFamily="34" charset="0"/>
                        </a:rPr>
                        <a:t>a</a:t>
                      </a:r>
                      <a:r>
                        <a:rPr lang="ro-RO" sz="1800" b="0" i="0" baseline="-25000" smtClean="0">
                          <a:solidFill>
                            <a:schemeClr val="tx1"/>
                          </a:solidFill>
                          <a:latin typeface="Arial" pitchFamily="34" charset="0"/>
                          <a:cs typeface="Arial" pitchFamily="34" charset="0"/>
                        </a:rPr>
                        <a:t>12</a:t>
                      </a:r>
                      <a:endParaRPr lang="en-US" sz="1800" b="0" i="0" baseline="-2500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baseline="0" smtClean="0">
                          <a:solidFill>
                            <a:schemeClr val="tx1"/>
                          </a:solidFill>
                          <a:latin typeface="Arial" pitchFamily="34" charset="0"/>
                          <a:cs typeface="Arial" pitchFamily="34" charset="0"/>
                        </a:rPr>
                        <a:t>a</a:t>
                      </a:r>
                      <a:r>
                        <a:rPr lang="ro-RO" sz="1800" b="0" i="0" baseline="-25000" smtClean="0">
                          <a:solidFill>
                            <a:schemeClr val="tx1"/>
                          </a:solidFill>
                          <a:latin typeface="Arial" pitchFamily="34" charset="0"/>
                          <a:cs typeface="Arial" pitchFamily="34" charset="0"/>
                        </a:rPr>
                        <a:t>121</a:t>
                      </a: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baseline="0" smtClean="0">
                          <a:solidFill>
                            <a:schemeClr val="tx1"/>
                          </a:solidFill>
                          <a:latin typeface="Arial" pitchFamily="34" charset="0"/>
                          <a:cs typeface="Arial" pitchFamily="34" charset="0"/>
                        </a:rPr>
                        <a:t>a</a:t>
                      </a:r>
                      <a:r>
                        <a:rPr lang="ro-RO" sz="1800" b="0" i="0" baseline="-25000" smtClean="0">
                          <a:solidFill>
                            <a:schemeClr val="tx1"/>
                          </a:solidFill>
                          <a:latin typeface="Arial" pitchFamily="34" charset="0"/>
                          <a:cs typeface="Arial" pitchFamily="34" charset="0"/>
                        </a:rPr>
                        <a:t>122</a:t>
                      </a: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a:t>
                      </a: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baseline="0" smtClean="0">
                          <a:solidFill>
                            <a:schemeClr val="tx1"/>
                          </a:solidFill>
                          <a:latin typeface="Arial" pitchFamily="34" charset="0"/>
                          <a:cs typeface="Arial" pitchFamily="34" charset="0"/>
                        </a:rPr>
                        <a:t>a</a:t>
                      </a:r>
                      <a:r>
                        <a:rPr lang="ro-RO" sz="1800" b="0" i="0" baseline="-25000" smtClean="0">
                          <a:solidFill>
                            <a:schemeClr val="tx1"/>
                          </a:solidFill>
                          <a:latin typeface="Arial" pitchFamily="34" charset="0"/>
                          <a:cs typeface="Arial" pitchFamily="34" charset="0"/>
                        </a:rPr>
                        <a:t>12j</a:t>
                      </a: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a:t>
                      </a: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baseline="0" smtClean="0">
                          <a:solidFill>
                            <a:schemeClr val="tx1"/>
                          </a:solidFill>
                          <a:latin typeface="Arial" pitchFamily="34" charset="0"/>
                          <a:cs typeface="Arial" pitchFamily="34" charset="0"/>
                        </a:rPr>
                        <a:t>a</a:t>
                      </a:r>
                      <a:r>
                        <a:rPr lang="ro-RO" sz="1800" b="0" i="0" baseline="-25000" smtClean="0">
                          <a:solidFill>
                            <a:schemeClr val="tx1"/>
                          </a:solidFill>
                          <a:latin typeface="Arial" pitchFamily="34" charset="0"/>
                          <a:cs typeface="Arial" pitchFamily="34" charset="0"/>
                        </a:rPr>
                        <a:t>12N</a:t>
                      </a:r>
                      <a:endParaRPr lang="en-US" sz="1800" b="0" i="0" baseline="3000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baseline="0" smtClean="0">
                          <a:solidFill>
                            <a:schemeClr val="tx1"/>
                          </a:solidFill>
                          <a:latin typeface="Arial" pitchFamily="34" charset="0"/>
                          <a:cs typeface="Arial" pitchFamily="34" charset="0"/>
                        </a:rPr>
                        <a:t>a</a:t>
                      </a:r>
                      <a:r>
                        <a:rPr lang="ro-RO" sz="1800" b="0" i="0" baseline="-25000" smtClean="0">
                          <a:solidFill>
                            <a:schemeClr val="tx1"/>
                          </a:solidFill>
                          <a:latin typeface="Arial" pitchFamily="34" charset="0"/>
                          <a:cs typeface="Arial" pitchFamily="34" charset="0"/>
                        </a:rPr>
                        <a:t>12f</a:t>
                      </a:r>
                      <a:endParaRPr lang="en-US" sz="1800" b="0" i="0">
                        <a:solidFill>
                          <a:schemeClr val="tx1"/>
                        </a:solidFill>
                        <a:latin typeface="Arial" pitchFamily="34" charset="0"/>
                        <a:cs typeface="Arial" pitchFamily="34" charset="0"/>
                      </a:endParaRPr>
                    </a:p>
                  </a:txBody>
                  <a:tcPr/>
                </a:tc>
              </a:tr>
              <a:tr h="411480">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ro-RO" sz="1600" b="0" smtClean="0">
                          <a:solidFill>
                            <a:schemeClr val="tx1"/>
                          </a:solidFill>
                          <a:latin typeface="Arial" pitchFamily="34" charset="0"/>
                          <a:cs typeface="Arial" pitchFamily="34" charset="0"/>
                        </a:rPr>
                        <a:t>manoperă</a:t>
                      </a:r>
                      <a:endParaRPr lang="en-US" sz="1600" b="0" u="sng">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baseline="0" smtClean="0">
                          <a:solidFill>
                            <a:schemeClr val="tx1"/>
                          </a:solidFill>
                          <a:latin typeface="Arial" pitchFamily="34" charset="0"/>
                          <a:cs typeface="Arial" pitchFamily="34" charset="0"/>
                        </a:rPr>
                        <a:t>s</a:t>
                      </a:r>
                      <a:r>
                        <a:rPr lang="ro-RO" sz="1800" b="0" i="0" baseline="-25000" smtClean="0">
                          <a:solidFill>
                            <a:schemeClr val="tx1"/>
                          </a:solidFill>
                          <a:latin typeface="Arial" pitchFamily="34" charset="0"/>
                          <a:cs typeface="Arial" pitchFamily="34" charset="0"/>
                        </a:rPr>
                        <a:t>11</a:t>
                      </a:r>
                      <a:endParaRPr lang="ro-RO" sz="1800" b="1" i="1" smtClean="0">
                        <a:solidFill>
                          <a:schemeClr val="accent1">
                            <a:lumMod val="75000"/>
                          </a:schemeClr>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baseline="0" smtClean="0">
                          <a:solidFill>
                            <a:schemeClr val="tx1"/>
                          </a:solidFill>
                          <a:latin typeface="Arial" pitchFamily="34" charset="0"/>
                          <a:cs typeface="Arial" pitchFamily="34" charset="0"/>
                        </a:rPr>
                        <a:t>s</a:t>
                      </a:r>
                      <a:r>
                        <a:rPr lang="ro-RO" sz="1800" b="0" i="0" baseline="-25000" smtClean="0">
                          <a:solidFill>
                            <a:schemeClr val="tx1"/>
                          </a:solidFill>
                          <a:latin typeface="Arial" pitchFamily="34" charset="0"/>
                          <a:cs typeface="Arial" pitchFamily="34" charset="0"/>
                        </a:rPr>
                        <a:t>111</a:t>
                      </a:r>
                      <a:endParaRPr lang="ro-RO" sz="1800" b="0" i="0" smtClean="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baseline="0" smtClean="0">
                          <a:solidFill>
                            <a:schemeClr val="tx1"/>
                          </a:solidFill>
                          <a:latin typeface="Arial" pitchFamily="34" charset="0"/>
                          <a:cs typeface="Arial" pitchFamily="34" charset="0"/>
                        </a:rPr>
                        <a:t>s</a:t>
                      </a:r>
                      <a:r>
                        <a:rPr lang="ro-RO" sz="1800" b="0" i="0" baseline="-25000" smtClean="0">
                          <a:solidFill>
                            <a:schemeClr val="tx1"/>
                          </a:solidFill>
                          <a:latin typeface="Arial" pitchFamily="34" charset="0"/>
                          <a:cs typeface="Arial" pitchFamily="34" charset="0"/>
                        </a:rPr>
                        <a:t>112</a:t>
                      </a:r>
                      <a:endParaRPr lang="ro-RO" sz="1800" b="0" i="0" smtClean="0">
                        <a:solidFill>
                          <a:schemeClr val="tx1"/>
                        </a:solidFill>
                        <a:latin typeface="Arial" pitchFamily="34" charset="0"/>
                        <a:cs typeface="Arial" pitchFamily="34" charset="0"/>
                      </a:endParaRPr>
                    </a:p>
                  </a:txBody>
                  <a:tcPr/>
                </a:tc>
                <a:tc>
                  <a:txBody>
                    <a:bodyPr/>
                    <a:lstStyle/>
                    <a:p>
                      <a:pPr algn="ctr"/>
                      <a:r>
                        <a:rPr lang="ro-RO" sz="1800" b="0" i="0" smtClean="0">
                          <a:solidFill>
                            <a:schemeClr val="tx1"/>
                          </a:solidFill>
                          <a:latin typeface="Arial" pitchFamily="34" charset="0"/>
                          <a:cs typeface="Arial" pitchFamily="34"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baseline="0" smtClean="0">
                          <a:solidFill>
                            <a:schemeClr val="tx1"/>
                          </a:solidFill>
                          <a:latin typeface="Arial" pitchFamily="34" charset="0"/>
                          <a:cs typeface="Arial" pitchFamily="34" charset="0"/>
                        </a:rPr>
                        <a:t>s</a:t>
                      </a:r>
                      <a:r>
                        <a:rPr lang="ro-RO" sz="1800" b="0" i="0" baseline="-25000" smtClean="0">
                          <a:solidFill>
                            <a:schemeClr val="tx1"/>
                          </a:solidFill>
                          <a:latin typeface="Arial" pitchFamily="34" charset="0"/>
                          <a:cs typeface="Arial" pitchFamily="34" charset="0"/>
                        </a:rPr>
                        <a:t>11f</a:t>
                      </a:r>
                      <a:endParaRPr lang="ro-RO" sz="1800" b="0" i="0" smtClean="0">
                        <a:solidFill>
                          <a:schemeClr val="tx1"/>
                        </a:solidFill>
                        <a:latin typeface="Arial" pitchFamily="34" charset="0"/>
                        <a:cs typeface="Arial" pitchFamily="34" charset="0"/>
                      </a:endParaRPr>
                    </a:p>
                  </a:txBody>
                  <a:tcPr/>
                </a:tc>
                <a:tc>
                  <a:txBody>
                    <a:bodyPr/>
                    <a:lstStyle/>
                    <a:p>
                      <a:pPr algn="ctr"/>
                      <a:endParaRPr lang="ro-RO" sz="1800" b="0" i="0" smtClean="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baseline="0" smtClean="0">
                          <a:solidFill>
                            <a:schemeClr val="tx1"/>
                          </a:solidFill>
                          <a:latin typeface="Arial" pitchFamily="34" charset="0"/>
                          <a:cs typeface="Arial" pitchFamily="34" charset="0"/>
                        </a:rPr>
                        <a:t>s</a:t>
                      </a:r>
                      <a:r>
                        <a:rPr lang="ro-RO" sz="1800" b="0" i="0" baseline="-25000" smtClean="0">
                          <a:solidFill>
                            <a:schemeClr val="tx1"/>
                          </a:solidFill>
                          <a:latin typeface="Arial" pitchFamily="34" charset="0"/>
                          <a:cs typeface="Arial" pitchFamily="34" charset="0"/>
                        </a:rPr>
                        <a:t>11N</a:t>
                      </a:r>
                      <a:endParaRPr lang="ro-RO" sz="1800" b="0" i="0" smtClean="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baseline="0" smtClean="0">
                          <a:solidFill>
                            <a:schemeClr val="tx1"/>
                          </a:solidFill>
                          <a:latin typeface="Arial" pitchFamily="34" charset="0"/>
                          <a:cs typeface="Arial" pitchFamily="34" charset="0"/>
                        </a:rPr>
                        <a:t>s</a:t>
                      </a:r>
                      <a:r>
                        <a:rPr lang="ro-RO" sz="1800" b="0" i="0" baseline="-25000" smtClean="0">
                          <a:solidFill>
                            <a:schemeClr val="tx1"/>
                          </a:solidFill>
                          <a:latin typeface="Arial" pitchFamily="34" charset="0"/>
                          <a:cs typeface="Arial" pitchFamily="34" charset="0"/>
                        </a:rPr>
                        <a:t>11f</a:t>
                      </a:r>
                      <a:endParaRPr lang="ro-RO" sz="1800" b="0" i="0" smtClean="0">
                        <a:solidFill>
                          <a:schemeClr val="tx1"/>
                        </a:solidFill>
                        <a:latin typeface="Arial" pitchFamily="34" charset="0"/>
                        <a:cs typeface="Arial" pitchFamily="34" charset="0"/>
                      </a:endParaRPr>
                    </a:p>
                  </a:txBody>
                  <a:tcPr/>
                </a:tc>
              </a:tr>
              <a:tr h="411480">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ro-RO" sz="1600" b="0" u="none" smtClean="0">
                          <a:latin typeface="Arial" pitchFamily="34" charset="0"/>
                          <a:cs typeface="Arial" pitchFamily="34" charset="0"/>
                        </a:rPr>
                        <a:t>.....</a:t>
                      </a:r>
                      <a:endParaRPr lang="en-US" sz="1600" b="0" u="none">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a:t>
                      </a:r>
                      <a:endParaRPr lang="ro-RO" sz="1800" b="0" i="0" baseline="-25000" smtClean="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a:t>
                      </a:r>
                    </a:p>
                  </a:txBody>
                  <a:tcPr/>
                </a:tc>
                <a:tc>
                  <a:txBody>
                    <a:bodyPr/>
                    <a:lstStyle/>
                    <a:p>
                      <a:pPr algn="ctr"/>
                      <a:r>
                        <a:rPr lang="ro-RO" sz="1800" b="0" i="0" smtClean="0">
                          <a:solidFill>
                            <a:schemeClr val="tx1"/>
                          </a:solidFill>
                          <a:latin typeface="Arial" pitchFamily="34" charset="0"/>
                          <a:cs typeface="Arial" pitchFamily="34"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a:t>
                      </a:r>
                    </a:p>
                  </a:txBody>
                  <a:tcPr/>
                </a:tc>
                <a:tc>
                  <a:txBody>
                    <a:bodyPr/>
                    <a:lstStyle/>
                    <a:p>
                      <a:pPr algn="ctr"/>
                      <a:r>
                        <a:rPr lang="ro-RO" sz="1800" b="0" i="0" smtClean="0">
                          <a:solidFill>
                            <a:schemeClr val="tx1"/>
                          </a:solidFill>
                          <a:latin typeface="Arial" pitchFamily="34" charset="0"/>
                          <a:cs typeface="Arial" pitchFamily="34"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a:t>
                      </a:r>
                    </a:p>
                  </a:txBody>
                  <a:tcPr/>
                </a:tc>
                <a:tc>
                  <a:txBody>
                    <a:bodyPr/>
                    <a:lstStyle/>
                    <a:p>
                      <a:pPr algn="ctr"/>
                      <a:r>
                        <a:rPr lang="ro-RO" sz="1800" b="0" i="0" smtClean="0">
                          <a:solidFill>
                            <a:schemeClr val="tx1"/>
                          </a:solidFill>
                          <a:latin typeface="Arial" pitchFamily="34" charset="0"/>
                          <a:cs typeface="Arial" pitchFamily="34" charset="0"/>
                        </a:rPr>
                        <a:t>....</a:t>
                      </a:r>
                    </a:p>
                  </a:txBody>
                  <a:tcPr/>
                </a:tc>
              </a:tr>
              <a:tr h="411480">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ro-RO" sz="1600" b="1" i="1" baseline="0" smtClean="0">
                          <a:solidFill>
                            <a:srgbClr val="0070C0"/>
                          </a:solidFill>
                          <a:latin typeface="Arial" pitchFamily="34" charset="0"/>
                          <a:cs typeface="Arial" pitchFamily="34" charset="0"/>
                        </a:rPr>
                        <a:t>Piesa P</a:t>
                      </a:r>
                      <a:r>
                        <a:rPr lang="ro-RO" sz="1600" b="1" i="1" baseline="-25000" smtClean="0">
                          <a:solidFill>
                            <a:srgbClr val="0070C0"/>
                          </a:solidFill>
                          <a:latin typeface="Arial" pitchFamily="34" charset="0"/>
                          <a:cs typeface="Arial" pitchFamily="34" charset="0"/>
                        </a:rPr>
                        <a:t>i</a:t>
                      </a:r>
                      <a:endParaRPr lang="en-US" sz="1600" b="1" i="1" baseline="-25000" smtClean="0">
                        <a:solidFill>
                          <a:srgbClr val="0070C0"/>
                        </a:solidFill>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 typeface="Arial" pitchFamily="34" charset="0"/>
                        <a:buChar char="•"/>
                        <a:tabLst/>
                        <a:defRPr/>
                      </a:pPr>
                      <a:endParaRPr lang="en-US" sz="1600" b="0" u="sng">
                        <a:latin typeface="Arial" pitchFamily="34" charset="0"/>
                        <a:cs typeface="Arial" pitchFamily="34" charset="0"/>
                      </a:endParaRPr>
                    </a:p>
                  </a:txBody>
                  <a:tcPr/>
                </a:tc>
                <a:tc>
                  <a:txBody>
                    <a:bodyPr/>
                    <a:lstStyle/>
                    <a:p>
                      <a:pPr algn="ctr"/>
                      <a:endParaRPr lang="ro-RO" sz="1800" b="0" i="0" baseline="-25000" smtClean="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o-RO" sz="1800" b="0" i="0" smtClean="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o-RO" sz="1800" b="0" i="0" smtClean="0">
                        <a:solidFill>
                          <a:schemeClr val="tx1"/>
                        </a:solidFill>
                        <a:latin typeface="Arial" pitchFamily="34" charset="0"/>
                        <a:cs typeface="Arial" pitchFamily="34" charset="0"/>
                      </a:endParaRPr>
                    </a:p>
                  </a:txBody>
                  <a:tcPr/>
                </a:tc>
                <a:tc>
                  <a:txBody>
                    <a:bodyPr/>
                    <a:lstStyle/>
                    <a:p>
                      <a:pPr algn="ctr"/>
                      <a:endParaRPr lang="ro-RO" sz="1800" b="0" i="0" smtClean="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baseline="0" smtClean="0">
                          <a:solidFill>
                            <a:schemeClr val="tx1"/>
                          </a:solidFill>
                          <a:latin typeface="Arial" pitchFamily="34" charset="0"/>
                          <a:cs typeface="Arial" pitchFamily="34" charset="0"/>
                        </a:rPr>
                        <a:t>c</a:t>
                      </a:r>
                      <a:r>
                        <a:rPr lang="ro-RO" sz="1800" b="0" i="0" baseline="-25000" smtClean="0">
                          <a:solidFill>
                            <a:schemeClr val="tx1"/>
                          </a:solidFill>
                          <a:latin typeface="Arial" pitchFamily="34" charset="0"/>
                          <a:cs typeface="Arial" pitchFamily="34" charset="0"/>
                        </a:rPr>
                        <a:t>mij</a:t>
                      </a:r>
                    </a:p>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baseline="0" smtClean="0">
                          <a:solidFill>
                            <a:schemeClr val="tx1"/>
                          </a:solidFill>
                          <a:latin typeface="Arial" pitchFamily="34" charset="0"/>
                          <a:cs typeface="Arial" pitchFamily="34" charset="0"/>
                        </a:rPr>
                        <a:t>a</a:t>
                      </a:r>
                      <a:r>
                        <a:rPr lang="ro-RO" sz="1800" b="0" i="0" baseline="-25000" smtClean="0">
                          <a:solidFill>
                            <a:schemeClr val="tx1"/>
                          </a:solidFill>
                          <a:latin typeface="Arial" pitchFamily="34" charset="0"/>
                          <a:cs typeface="Arial" pitchFamily="34" charset="0"/>
                        </a:rPr>
                        <a:t>ijk</a:t>
                      </a:r>
                    </a:p>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baseline="0" smtClean="0">
                          <a:solidFill>
                            <a:schemeClr val="tx1"/>
                          </a:solidFill>
                          <a:latin typeface="Arial" pitchFamily="34" charset="0"/>
                          <a:cs typeface="Arial" pitchFamily="34" charset="0"/>
                        </a:rPr>
                        <a:t>s</a:t>
                      </a:r>
                      <a:r>
                        <a:rPr lang="ro-RO" sz="1800" b="0" i="0" baseline="-25000" smtClean="0">
                          <a:solidFill>
                            <a:schemeClr val="tx1"/>
                          </a:solidFill>
                          <a:latin typeface="Arial" pitchFamily="34" charset="0"/>
                          <a:cs typeface="Arial" pitchFamily="34" charset="0"/>
                        </a:rPr>
                        <a:t>ijk</a:t>
                      </a:r>
                      <a:endParaRPr lang="ro-RO" sz="1800" b="0" i="0" smtClean="0">
                        <a:solidFill>
                          <a:schemeClr val="tx1"/>
                        </a:solidFill>
                        <a:latin typeface="Arial" pitchFamily="34" charset="0"/>
                        <a:cs typeface="Arial" pitchFamily="34" charset="0"/>
                      </a:endParaRPr>
                    </a:p>
                  </a:txBody>
                  <a:tcPr/>
                </a:tc>
                <a:tc>
                  <a:txBody>
                    <a:bodyPr/>
                    <a:lstStyle/>
                    <a:p>
                      <a:pPr algn="ctr"/>
                      <a:endParaRPr lang="ro-RO" sz="1800" b="0" i="0" smtClean="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o-RO" sz="1800" b="0" i="0" smtClean="0">
                        <a:solidFill>
                          <a:schemeClr val="tx1"/>
                        </a:solidFill>
                        <a:latin typeface="Arial" pitchFamily="34" charset="0"/>
                        <a:cs typeface="Arial" pitchFamily="34" charset="0"/>
                      </a:endParaRPr>
                    </a:p>
                  </a:txBody>
                  <a:tcPr/>
                </a:tc>
                <a:tc>
                  <a:txBody>
                    <a:bodyPr/>
                    <a:lstStyle/>
                    <a:p>
                      <a:pPr algn="ctr"/>
                      <a:endParaRPr lang="ro-RO" sz="1800" b="0" i="0" smtClean="0">
                        <a:solidFill>
                          <a:schemeClr val="tx1"/>
                        </a:solidFill>
                        <a:latin typeface="Arial" pitchFamily="34" charset="0"/>
                        <a:cs typeface="Arial" pitchFamily="34" charset="0"/>
                      </a:endParaRPr>
                    </a:p>
                  </a:txBody>
                  <a:tcPr/>
                </a:tc>
              </a:tr>
              <a:tr h="411480">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ro-RO" sz="1600" b="0" u="none" smtClean="0">
                          <a:latin typeface="Arial" pitchFamily="34" charset="0"/>
                          <a:cs typeface="Arial" pitchFamily="34" charset="0"/>
                        </a:rPr>
                        <a:t>...</a:t>
                      </a:r>
                      <a:endParaRPr lang="en-US" sz="1600" b="0" u="none">
                        <a:latin typeface="Arial" pitchFamily="34" charset="0"/>
                        <a:cs typeface="Arial" pitchFamily="34" charset="0"/>
                      </a:endParaRPr>
                    </a:p>
                  </a:txBody>
                  <a:tcPr/>
                </a:tc>
                <a:tc>
                  <a:txBody>
                    <a:bodyPr/>
                    <a:lstStyle/>
                    <a:p>
                      <a:pPr algn="ctr"/>
                      <a:r>
                        <a:rPr lang="ro-RO" sz="1800" b="0" i="0" baseline="-25000" smtClean="0">
                          <a:solidFill>
                            <a:schemeClr val="tx1"/>
                          </a:solidFill>
                          <a:latin typeface="Arial" pitchFamily="34" charset="0"/>
                          <a:cs typeface="Arial" pitchFamily="34"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a:t>
                      </a:r>
                    </a:p>
                  </a:txBody>
                  <a:tcPr/>
                </a:tc>
                <a:tc>
                  <a:txBody>
                    <a:bodyPr/>
                    <a:lstStyle/>
                    <a:p>
                      <a:pPr algn="ctr"/>
                      <a:r>
                        <a:rPr lang="ro-RO" sz="1800" b="0" i="0" smtClean="0">
                          <a:solidFill>
                            <a:schemeClr val="tx1"/>
                          </a:solidFill>
                          <a:latin typeface="Arial" pitchFamily="34" charset="0"/>
                          <a:cs typeface="Arial" pitchFamily="34"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a:t>
                      </a:r>
                    </a:p>
                  </a:txBody>
                  <a:tcPr/>
                </a:tc>
                <a:tc>
                  <a:txBody>
                    <a:bodyPr/>
                    <a:lstStyle/>
                    <a:p>
                      <a:pPr algn="ctr"/>
                      <a:r>
                        <a:rPr lang="ro-RO" sz="1800" b="0" i="0" smtClean="0">
                          <a:solidFill>
                            <a:schemeClr val="tx1"/>
                          </a:solidFill>
                          <a:latin typeface="Arial" pitchFamily="34" charset="0"/>
                          <a:cs typeface="Arial" pitchFamily="34"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a:t>
                      </a:r>
                    </a:p>
                  </a:txBody>
                  <a:tcPr/>
                </a:tc>
                <a:tc>
                  <a:txBody>
                    <a:bodyPr/>
                    <a:lstStyle/>
                    <a:p>
                      <a:pPr algn="ctr"/>
                      <a:r>
                        <a:rPr lang="ro-RO" sz="1800" b="0" i="0" smtClean="0">
                          <a:solidFill>
                            <a:schemeClr val="tx1"/>
                          </a:solidFill>
                          <a:latin typeface="Arial" pitchFamily="34" charset="0"/>
                          <a:cs typeface="Arial" pitchFamily="34" charset="0"/>
                        </a:rPr>
                        <a:t>....</a:t>
                      </a:r>
                    </a:p>
                  </a:txBody>
                  <a:tcPr/>
                </a:tc>
              </a:tr>
            </a:tbl>
          </a:graphicData>
        </a:graphic>
      </p:graphicFrame>
      <p:sp>
        <p:nvSpPr>
          <p:cNvPr id="4" name="Rectangle 3"/>
          <p:cNvSpPr/>
          <p:nvPr/>
        </p:nvSpPr>
        <p:spPr>
          <a:xfrm>
            <a:off x="7543800" y="0"/>
            <a:ext cx="1066800" cy="381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tx1"/>
                </a:solidFill>
                <a:latin typeface="Arial" pitchFamily="34" charset="0"/>
                <a:cs typeface="Arial" pitchFamily="34" charset="0"/>
              </a:rPr>
              <a:t>Tab. 4.2</a:t>
            </a:r>
            <a:endParaRPr lang="en-US" b="1" baseline="-2500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125</a:t>
            </a:fld>
            <a:endParaRPr lang="en-US"/>
          </a:p>
        </p:txBody>
      </p:sp>
      <p:sp>
        <p:nvSpPr>
          <p:cNvPr id="3" name="Rectangle 2"/>
          <p:cNvSpPr/>
          <p:nvPr/>
        </p:nvSpPr>
        <p:spPr>
          <a:xfrm>
            <a:off x="6019800" y="685800"/>
            <a:ext cx="2514600" cy="381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tx1"/>
                </a:solidFill>
                <a:latin typeface="Arial" pitchFamily="34" charset="0"/>
                <a:cs typeface="Arial" pitchFamily="34" charset="0"/>
              </a:rPr>
              <a:t>Tab. 4.2 (continuare)</a:t>
            </a:r>
            <a:endParaRPr lang="en-US" b="1" baseline="-25000">
              <a:solidFill>
                <a:schemeClr val="tx1"/>
              </a:solidFill>
              <a:latin typeface="Arial" pitchFamily="34" charset="0"/>
              <a:cs typeface="Arial" pitchFamily="34" charset="0"/>
            </a:endParaRPr>
          </a:p>
        </p:txBody>
      </p:sp>
      <p:graphicFrame>
        <p:nvGraphicFramePr>
          <p:cNvPr id="4" name="Table 3"/>
          <p:cNvGraphicFramePr>
            <a:graphicFrameLocks noGrp="1"/>
          </p:cNvGraphicFramePr>
          <p:nvPr/>
        </p:nvGraphicFramePr>
        <p:xfrm>
          <a:off x="533400" y="1143000"/>
          <a:ext cx="7924802" cy="2504440"/>
        </p:xfrm>
        <a:graphic>
          <a:graphicData uri="http://schemas.openxmlformats.org/drawingml/2006/table">
            <a:tbl>
              <a:tblPr firstRow="1" bandRow="1">
                <a:tableStyleId>{5C22544A-7EE6-4342-B048-85BDC9FD1C3A}</a:tableStyleId>
              </a:tblPr>
              <a:tblGrid>
                <a:gridCol w="1295400"/>
                <a:gridCol w="888919"/>
                <a:gridCol w="711281"/>
                <a:gridCol w="757094"/>
                <a:gridCol w="638803"/>
                <a:gridCol w="813903"/>
                <a:gridCol w="609600"/>
                <a:gridCol w="762000"/>
                <a:gridCol w="1447802"/>
              </a:tblGrid>
              <a:tr h="609600">
                <a:tc rowSpan="2">
                  <a:txBody>
                    <a:bodyPr/>
                    <a:lstStyle/>
                    <a:p>
                      <a:pPr algn="ctr"/>
                      <a:r>
                        <a:rPr lang="ro-RO" sz="1600" baseline="0" smtClean="0">
                          <a:latin typeface="Arial" pitchFamily="34" charset="0"/>
                          <a:cs typeface="Arial" pitchFamily="34" charset="0"/>
                        </a:rPr>
                        <a:t>Piese</a:t>
                      </a:r>
                    </a:p>
                    <a:p>
                      <a:pPr algn="ctr"/>
                      <a:r>
                        <a:rPr lang="ro-RO" sz="1600" baseline="0" smtClean="0">
                          <a:latin typeface="Arial" pitchFamily="34" charset="0"/>
                          <a:cs typeface="Arial" pitchFamily="34" charset="0"/>
                        </a:rPr>
                        <a:t>și operații</a:t>
                      </a:r>
                    </a:p>
                  </a:txBody>
                  <a:tcPr/>
                </a:tc>
                <a:tc rowSpan="2">
                  <a:txBody>
                    <a:bodyPr/>
                    <a:lstStyle/>
                    <a:p>
                      <a:pPr algn="ctr"/>
                      <a:r>
                        <a:rPr lang="ro-RO" sz="1500" baseline="0" smtClean="0">
                          <a:latin typeface="Arial" pitchFamily="34" charset="0"/>
                          <a:cs typeface="Arial" pitchFamily="34" charset="0"/>
                        </a:rPr>
                        <a:t>Costuri</a:t>
                      </a:r>
                    </a:p>
                  </a:txBody>
                  <a:tcPr/>
                </a:tc>
                <a:tc gridSpan="6">
                  <a:txBody>
                    <a:bodyPr/>
                    <a:lstStyle/>
                    <a:p>
                      <a:pPr algn="ctr"/>
                      <a:r>
                        <a:rPr lang="ro-RO" sz="1600" baseline="0" smtClean="0">
                          <a:latin typeface="Arial" pitchFamily="34" charset="0"/>
                          <a:cs typeface="Arial" pitchFamily="34" charset="0"/>
                        </a:rPr>
                        <a:t>Funcții</a:t>
                      </a:r>
                      <a:endParaRPr lang="en-US" sz="1600" baseline="0">
                        <a:latin typeface="Arial" pitchFamily="34" charset="0"/>
                        <a:cs typeface="Arial" pitchFamily="34" charset="0"/>
                      </a:endParaRPr>
                    </a:p>
                  </a:txBody>
                  <a:tcPr/>
                </a:tc>
                <a:tc hMerge="1">
                  <a:txBody>
                    <a:bodyPr/>
                    <a:lstStyle/>
                    <a:p>
                      <a:pPr algn="ctr"/>
                      <a:endParaRPr lang="en-US" sz="1600" baseline="-25000">
                        <a:latin typeface="Arial" pitchFamily="34" charset="0"/>
                        <a:cs typeface="Arial" pitchFamily="34" charset="0"/>
                      </a:endParaRPr>
                    </a:p>
                  </a:txBody>
                  <a:tcPr/>
                </a:tc>
                <a:tc hMerge="1">
                  <a:txBody>
                    <a:bodyPr/>
                    <a:lstStyle/>
                    <a:p>
                      <a:pPr algn="ctr"/>
                      <a:endParaRPr lang="en-US" sz="1600" baseline="-25000">
                        <a:latin typeface="Arial" pitchFamily="34" charset="0"/>
                        <a:cs typeface="Arial" pitchFamily="34" charset="0"/>
                      </a:endParaRPr>
                    </a:p>
                  </a:txBody>
                  <a:tcPr/>
                </a:tc>
                <a:tc hMerge="1">
                  <a:txBody>
                    <a:bodyPr/>
                    <a:lstStyle/>
                    <a:p>
                      <a:pPr algn="ctr"/>
                      <a:endParaRPr lang="en-US" sz="1400" baseline="0">
                        <a:latin typeface="Arial" pitchFamily="34" charset="0"/>
                        <a:cs typeface="Arial" pitchFamily="34" charset="0"/>
                      </a:endParaRPr>
                    </a:p>
                  </a:txBody>
                  <a:tcPr/>
                </a:tc>
                <a:tc hMerge="1">
                  <a:txBody>
                    <a:bodyPr/>
                    <a:lstStyle/>
                    <a:p>
                      <a:endParaRPr lang="en-US"/>
                    </a:p>
                  </a:txBody>
                  <a:tcPr/>
                </a:tc>
                <a:tc hMerge="1">
                  <a:txBody>
                    <a:bodyPr/>
                    <a:lstStyle/>
                    <a:p>
                      <a:pPr algn="ctr"/>
                      <a:endParaRPr lang="en-US" sz="1600" baseline="-25000">
                        <a:latin typeface="Arial" pitchFamily="34" charset="0"/>
                        <a:cs typeface="Arial" pitchFamily="34" charset="0"/>
                      </a:endParaRPr>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600" smtClean="0">
                          <a:latin typeface="Arial" pitchFamily="34" charset="0"/>
                          <a:cs typeface="Arial" pitchFamily="34" charset="0"/>
                        </a:rPr>
                        <a:t>Cheltuieli nejustificate</a:t>
                      </a:r>
                      <a:endParaRPr lang="en-US" sz="1600">
                        <a:latin typeface="Arial" pitchFamily="34" charset="0"/>
                        <a:cs typeface="Arial" pitchFamily="34" charset="0"/>
                      </a:endParaRPr>
                    </a:p>
                  </a:txBody>
                  <a:tcPr/>
                </a:tc>
              </a:tr>
              <a:tr h="411480">
                <a:tc vMerge="1">
                  <a:txBody>
                    <a:bodyPr/>
                    <a:lstStyle/>
                    <a:p>
                      <a:endParaRPr lang="en-US"/>
                    </a:p>
                  </a:txBody>
                  <a:tcPr/>
                </a:tc>
                <a:tc vMerge="1">
                  <a:txBody>
                    <a:bodyPr/>
                    <a:lstStyle/>
                    <a:p>
                      <a:endParaRPr lang="en-US"/>
                    </a:p>
                  </a:txBody>
                  <a:tcPr/>
                </a:tc>
                <a:tc>
                  <a:txBody>
                    <a:bodyPr/>
                    <a:lstStyle/>
                    <a:p>
                      <a:pPr algn="ctr"/>
                      <a:r>
                        <a:rPr lang="ro-RO" sz="1800" b="1" baseline="0" smtClean="0">
                          <a:latin typeface="Arial" pitchFamily="34" charset="0"/>
                          <a:cs typeface="Arial" pitchFamily="34" charset="0"/>
                        </a:rPr>
                        <a:t>F</a:t>
                      </a:r>
                      <a:r>
                        <a:rPr lang="ro-RO" sz="1800" b="1" baseline="-25000" smtClean="0">
                          <a:latin typeface="Arial" pitchFamily="34" charset="0"/>
                          <a:cs typeface="Arial" pitchFamily="34" charset="0"/>
                        </a:rPr>
                        <a:t>1</a:t>
                      </a:r>
                      <a:endParaRPr lang="en-US" sz="1800" b="1" baseline="-25000">
                        <a:latin typeface="Arial" pitchFamily="34" charset="0"/>
                        <a:cs typeface="Arial" pitchFamily="34" charset="0"/>
                      </a:endParaRPr>
                    </a:p>
                  </a:txBody>
                  <a:tcPr/>
                </a:tc>
                <a:tc>
                  <a:txBody>
                    <a:bodyPr/>
                    <a:lstStyle/>
                    <a:p>
                      <a:pPr algn="ctr"/>
                      <a:r>
                        <a:rPr lang="ro-RO" sz="1800" b="1" baseline="0" smtClean="0">
                          <a:latin typeface="Arial" pitchFamily="34" charset="0"/>
                          <a:cs typeface="Arial" pitchFamily="34" charset="0"/>
                        </a:rPr>
                        <a:t>F</a:t>
                      </a:r>
                      <a:r>
                        <a:rPr lang="ro-RO" sz="1800" b="1" baseline="-25000" smtClean="0">
                          <a:latin typeface="Arial" pitchFamily="34" charset="0"/>
                          <a:cs typeface="Arial" pitchFamily="34" charset="0"/>
                        </a:rPr>
                        <a:t>2</a:t>
                      </a:r>
                      <a:endParaRPr lang="en-US" sz="1800" b="1" baseline="-25000">
                        <a:latin typeface="Arial" pitchFamily="34" charset="0"/>
                        <a:cs typeface="Arial" pitchFamily="34" charset="0"/>
                      </a:endParaRPr>
                    </a:p>
                  </a:txBody>
                  <a:tcPr/>
                </a:tc>
                <a:tc>
                  <a:txBody>
                    <a:bodyPr/>
                    <a:lstStyle/>
                    <a:p>
                      <a:pPr algn="ctr"/>
                      <a:r>
                        <a:rPr lang="ro-RO" sz="1800" b="1" baseline="0" smtClean="0">
                          <a:latin typeface="Arial" pitchFamily="34" charset="0"/>
                          <a:cs typeface="Arial" pitchFamily="34" charset="0"/>
                        </a:rPr>
                        <a:t>....</a:t>
                      </a:r>
                      <a:endParaRPr lang="en-US" sz="1800" b="1" baseline="0">
                        <a:latin typeface="Arial" pitchFamily="34" charset="0"/>
                        <a:cs typeface="Arial" pitchFamily="34" charset="0"/>
                      </a:endParaRPr>
                    </a:p>
                  </a:txBody>
                  <a:tcPr/>
                </a:tc>
                <a:tc>
                  <a:txBody>
                    <a:bodyPr/>
                    <a:lstStyle/>
                    <a:p>
                      <a:pPr algn="ctr"/>
                      <a:r>
                        <a:rPr lang="ro-RO" sz="1800" b="1" baseline="0" smtClean="0">
                          <a:latin typeface="Arial" pitchFamily="34" charset="0"/>
                          <a:cs typeface="Arial" pitchFamily="34" charset="0"/>
                        </a:rPr>
                        <a:t>F</a:t>
                      </a:r>
                      <a:r>
                        <a:rPr lang="ro-RO" sz="1800" b="1" baseline="-25000" smtClean="0">
                          <a:latin typeface="Arial" pitchFamily="34" charset="0"/>
                          <a:cs typeface="Arial" pitchFamily="34" charset="0"/>
                        </a:rPr>
                        <a:t>j</a:t>
                      </a:r>
                      <a:endParaRPr lang="en-US" sz="1800" b="1" baseline="-25000">
                        <a:latin typeface="Arial" pitchFamily="34" charset="0"/>
                        <a:cs typeface="Arial" pitchFamily="34" charset="0"/>
                      </a:endParaRPr>
                    </a:p>
                  </a:txBody>
                  <a:tcPr/>
                </a:tc>
                <a:tc>
                  <a:txBody>
                    <a:bodyPr/>
                    <a:lstStyle/>
                    <a:p>
                      <a:pPr algn="ctr"/>
                      <a:r>
                        <a:rPr lang="ro-RO" sz="1800" b="1" baseline="0" smtClean="0">
                          <a:latin typeface="Arial" pitchFamily="34" charset="0"/>
                          <a:cs typeface="Arial" pitchFamily="34" charset="0"/>
                        </a:rPr>
                        <a:t>...</a:t>
                      </a:r>
                      <a:endParaRPr lang="en-US" sz="1800" b="1" baseline="0">
                        <a:latin typeface="Arial" pitchFamily="34" charset="0"/>
                        <a:cs typeface="Arial" pitchFamily="34" charset="0"/>
                      </a:endParaRPr>
                    </a:p>
                  </a:txBody>
                  <a:tcPr/>
                </a:tc>
                <a:tc>
                  <a:txBody>
                    <a:bodyPr/>
                    <a:lstStyle/>
                    <a:p>
                      <a:pPr algn="ctr"/>
                      <a:r>
                        <a:rPr lang="ro-RO" sz="1800" b="1" baseline="0" smtClean="0">
                          <a:latin typeface="Arial" pitchFamily="34" charset="0"/>
                          <a:cs typeface="Arial" pitchFamily="34" charset="0"/>
                        </a:rPr>
                        <a:t>F</a:t>
                      </a:r>
                      <a:r>
                        <a:rPr lang="ro-RO" sz="1800" b="1" baseline="-25000" smtClean="0">
                          <a:latin typeface="Arial" pitchFamily="34" charset="0"/>
                          <a:cs typeface="Arial" pitchFamily="34" charset="0"/>
                        </a:rPr>
                        <a:t>N</a:t>
                      </a:r>
                      <a:endParaRPr lang="en-US" sz="1800" b="1" baseline="-25000">
                        <a:latin typeface="Arial" pitchFamily="34" charset="0"/>
                        <a:cs typeface="Arial" pitchFamily="34" charset="0"/>
                      </a:endParaRPr>
                    </a:p>
                  </a:txBody>
                  <a:tcPr/>
                </a:tc>
                <a:tc vMerge="1">
                  <a:txBody>
                    <a:bodyPr/>
                    <a:lstStyle/>
                    <a:p>
                      <a:endParaRPr lang="en-US"/>
                    </a:p>
                  </a:txBody>
                  <a:tcPr/>
                </a:tc>
              </a:tr>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smtClean="0">
                          <a:latin typeface="Arial" pitchFamily="34" charset="0"/>
                          <a:cs typeface="Arial" pitchFamily="34" charset="0"/>
                        </a:rPr>
                        <a:t>C</a:t>
                      </a:r>
                      <a:r>
                        <a:rPr lang="ro-RO" sz="1800" baseline="-25000" smtClean="0">
                          <a:latin typeface="Arial" pitchFamily="34" charset="0"/>
                          <a:cs typeface="Arial" pitchFamily="34" charset="0"/>
                        </a:rPr>
                        <a:t>sj</a:t>
                      </a:r>
                      <a:endParaRPr lang="en-US" sz="1800" baseline="-25000">
                        <a:latin typeface="Arial" pitchFamily="34" charset="0"/>
                        <a:cs typeface="Arial" pitchFamily="34" charset="0"/>
                      </a:endParaRP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i="1">
                        <a:solidFill>
                          <a:schemeClr val="accent1">
                            <a:lumMod val="75000"/>
                          </a:schemeClr>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smtClean="0">
                          <a:latin typeface="Arial" pitchFamily="34" charset="0"/>
                          <a:cs typeface="Arial" pitchFamily="34" charset="0"/>
                        </a:rPr>
                        <a:t>C</a:t>
                      </a:r>
                      <a:r>
                        <a:rPr lang="ro-RO" sz="1800" baseline="-25000" smtClean="0">
                          <a:latin typeface="Arial" pitchFamily="34" charset="0"/>
                          <a:cs typeface="Arial" pitchFamily="34" charset="0"/>
                        </a:rPr>
                        <a:t>s1</a:t>
                      </a: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smtClean="0">
                          <a:latin typeface="Arial" pitchFamily="34" charset="0"/>
                          <a:cs typeface="Arial" pitchFamily="34" charset="0"/>
                        </a:rPr>
                        <a:t>C</a:t>
                      </a:r>
                      <a:r>
                        <a:rPr lang="ro-RO" sz="1800" baseline="-25000" smtClean="0">
                          <a:latin typeface="Arial" pitchFamily="34" charset="0"/>
                          <a:cs typeface="Arial" pitchFamily="34" charset="0"/>
                        </a:rPr>
                        <a:t>s2</a:t>
                      </a: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smtClean="0">
                          <a:solidFill>
                            <a:schemeClr val="tx1"/>
                          </a:solidFill>
                          <a:latin typeface="Arial" pitchFamily="34" charset="0"/>
                          <a:cs typeface="Arial" pitchFamily="34" charset="0"/>
                        </a:rPr>
                        <a:t>....</a:t>
                      </a: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smtClean="0">
                          <a:latin typeface="Arial" pitchFamily="34" charset="0"/>
                          <a:cs typeface="Arial" pitchFamily="34" charset="0"/>
                        </a:rPr>
                        <a:t>C</a:t>
                      </a:r>
                      <a:r>
                        <a:rPr lang="ro-RO" sz="1800" baseline="-25000" smtClean="0">
                          <a:latin typeface="Arial" pitchFamily="34" charset="0"/>
                          <a:cs typeface="Arial" pitchFamily="34" charset="0"/>
                        </a:rPr>
                        <a:t>sj</a:t>
                      </a: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smtClean="0">
                          <a:latin typeface="Arial" pitchFamily="34" charset="0"/>
                          <a:cs typeface="Arial" pitchFamily="34" charset="0"/>
                        </a:rPr>
                        <a:t>C</a:t>
                      </a:r>
                      <a:r>
                        <a:rPr lang="ro-RO" sz="1800" baseline="-25000" smtClean="0">
                          <a:latin typeface="Arial" pitchFamily="34" charset="0"/>
                          <a:cs typeface="Arial" pitchFamily="34" charset="0"/>
                        </a:rPr>
                        <a:t>sN</a:t>
                      </a: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smtClean="0">
                          <a:latin typeface="Arial" pitchFamily="34" charset="0"/>
                          <a:cs typeface="Arial" pitchFamily="34" charset="0"/>
                        </a:rPr>
                        <a:t>C</a:t>
                      </a:r>
                      <a:r>
                        <a:rPr lang="ro-RO" sz="1800" baseline="-25000" smtClean="0">
                          <a:latin typeface="Arial" pitchFamily="34" charset="0"/>
                          <a:cs typeface="Arial" pitchFamily="34" charset="0"/>
                        </a:rPr>
                        <a:t>sf</a:t>
                      </a:r>
                      <a:endParaRPr lang="en-US" sz="1800" b="0" i="0">
                        <a:solidFill>
                          <a:schemeClr val="tx1"/>
                        </a:solidFill>
                        <a:latin typeface="Arial" pitchFamily="34" charset="0"/>
                        <a:cs typeface="Arial" pitchFamily="34" charset="0"/>
                      </a:endParaRPr>
                    </a:p>
                  </a:txBody>
                  <a:tcPr/>
                </a:tc>
              </a:tr>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aseline="0" smtClean="0">
                          <a:latin typeface="Arial" pitchFamily="34" charset="0"/>
                          <a:cs typeface="Arial" pitchFamily="34" charset="0"/>
                        </a:rPr>
                        <a:t>U</a:t>
                      </a:r>
                      <a:r>
                        <a:rPr lang="ro-RO" sz="1800" baseline="-25000" smtClean="0">
                          <a:latin typeface="Arial" pitchFamily="34" charset="0"/>
                          <a:cs typeface="Arial" pitchFamily="34" charset="0"/>
                        </a:rPr>
                        <a:t>j</a:t>
                      </a:r>
                      <a:endParaRPr lang="en-US" sz="1800" baseline="-25000">
                        <a:latin typeface="Arial" pitchFamily="34" charset="0"/>
                        <a:cs typeface="Arial" pitchFamily="34" charset="0"/>
                      </a:endParaRPr>
                    </a:p>
                  </a:txBody>
                  <a:tcP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aseline="0" smtClean="0">
                          <a:latin typeface="Arial" pitchFamily="34" charset="0"/>
                          <a:cs typeface="Arial" pitchFamily="34" charset="0"/>
                        </a:rPr>
                        <a:t>U</a:t>
                      </a:r>
                      <a:r>
                        <a:rPr lang="ro-RO" sz="1800" baseline="-25000" smtClean="0">
                          <a:latin typeface="Arial" pitchFamily="34" charset="0"/>
                          <a:cs typeface="Arial" pitchFamily="34" charset="0"/>
                        </a:rPr>
                        <a:t>1</a:t>
                      </a: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aseline="0" smtClean="0">
                          <a:latin typeface="Arial" pitchFamily="34" charset="0"/>
                          <a:cs typeface="Arial" pitchFamily="34" charset="0"/>
                        </a:rPr>
                        <a:t>U</a:t>
                      </a:r>
                      <a:r>
                        <a:rPr lang="ro-RO" sz="1800" baseline="-25000" smtClean="0">
                          <a:latin typeface="Arial" pitchFamily="34" charset="0"/>
                          <a:cs typeface="Arial" pitchFamily="34" charset="0"/>
                        </a:rPr>
                        <a:t>2</a:t>
                      </a: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aseline="0" smtClean="0">
                          <a:latin typeface="Arial" pitchFamily="34" charset="0"/>
                          <a:cs typeface="Arial" pitchFamily="34" charset="0"/>
                        </a:rPr>
                        <a:t>U</a:t>
                      </a:r>
                      <a:r>
                        <a:rPr lang="ro-RO" sz="1800" baseline="-25000" smtClean="0">
                          <a:latin typeface="Arial" pitchFamily="34" charset="0"/>
                          <a:cs typeface="Arial" pitchFamily="34" charset="0"/>
                        </a:rPr>
                        <a:t>j</a:t>
                      </a:r>
                      <a:endParaRPr lang="en-US" sz="1800" baseline="-250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aseline="0" smtClean="0">
                          <a:latin typeface="Arial" pitchFamily="34" charset="0"/>
                          <a:cs typeface="Arial" pitchFamily="34" charset="0"/>
                        </a:rPr>
                        <a:t>U</a:t>
                      </a:r>
                      <a:r>
                        <a:rPr lang="ro-RO" sz="1800" baseline="-25000" smtClean="0">
                          <a:latin typeface="Arial" pitchFamily="34" charset="0"/>
                          <a:cs typeface="Arial" pitchFamily="34" charset="0"/>
                        </a:rPr>
                        <a:t>N</a:t>
                      </a: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a:solidFill>
                          <a:schemeClr val="tx1"/>
                        </a:solidFill>
                        <a:latin typeface="Arial" pitchFamily="34" charset="0"/>
                        <a:cs typeface="Arial" pitchFamily="34" charset="0"/>
                      </a:endParaRPr>
                    </a:p>
                  </a:txBody>
                  <a:tcPr/>
                </a:tc>
              </a:tr>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smtClean="0">
                          <a:latin typeface="Arial" pitchFamily="34" charset="0"/>
                          <a:cs typeface="Arial" pitchFamily="34" charset="0"/>
                        </a:rPr>
                        <a:t>C</a:t>
                      </a:r>
                      <a:r>
                        <a:rPr lang="ro-RO" sz="1800" baseline="-25000" smtClean="0">
                          <a:latin typeface="Arial" pitchFamily="34" charset="0"/>
                          <a:cs typeface="Arial" pitchFamily="34" charset="0"/>
                        </a:rPr>
                        <a:t>mi</a:t>
                      </a:r>
                      <a:endParaRPr lang="en-US" sz="1800" baseline="-25000">
                        <a:latin typeface="Arial" pitchFamily="34" charset="0"/>
                        <a:cs typeface="Arial" pitchFamily="34" charset="0"/>
                      </a:endParaRPr>
                    </a:p>
                  </a:txBody>
                  <a:tcP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smtClean="0">
                          <a:latin typeface="Arial" pitchFamily="34" charset="0"/>
                          <a:cs typeface="Arial" pitchFamily="34" charset="0"/>
                        </a:rPr>
                        <a:t>C</a:t>
                      </a:r>
                      <a:r>
                        <a:rPr lang="ro-RO" sz="1800" baseline="-25000" smtClean="0">
                          <a:latin typeface="Arial" pitchFamily="34" charset="0"/>
                          <a:cs typeface="Arial" pitchFamily="34" charset="0"/>
                        </a:rPr>
                        <a:t>m1</a:t>
                      </a: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smtClean="0">
                          <a:latin typeface="Arial" pitchFamily="34" charset="0"/>
                          <a:cs typeface="Arial" pitchFamily="34" charset="0"/>
                        </a:rPr>
                        <a:t>C</a:t>
                      </a:r>
                      <a:r>
                        <a:rPr lang="ro-RO" sz="1800" baseline="-25000" smtClean="0">
                          <a:latin typeface="Arial" pitchFamily="34" charset="0"/>
                          <a:cs typeface="Arial" pitchFamily="34" charset="0"/>
                        </a:rPr>
                        <a:t>m2</a:t>
                      </a: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smtClean="0">
                          <a:latin typeface="Arial" pitchFamily="34" charset="0"/>
                          <a:cs typeface="Arial" pitchFamily="34" charset="0"/>
                        </a:rPr>
                        <a:t>C</a:t>
                      </a:r>
                      <a:r>
                        <a:rPr lang="ro-RO" sz="1800" baseline="-25000" smtClean="0">
                          <a:latin typeface="Arial" pitchFamily="34" charset="0"/>
                          <a:cs typeface="Arial" pitchFamily="34" charset="0"/>
                        </a:rPr>
                        <a:t>mj</a:t>
                      </a: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smtClean="0">
                          <a:latin typeface="Arial" pitchFamily="34" charset="0"/>
                          <a:cs typeface="Arial" pitchFamily="34" charset="0"/>
                        </a:rPr>
                        <a:t>C</a:t>
                      </a:r>
                      <a:r>
                        <a:rPr lang="ro-RO" sz="1800" baseline="-25000" smtClean="0">
                          <a:latin typeface="Arial" pitchFamily="34" charset="0"/>
                          <a:cs typeface="Arial" pitchFamily="34" charset="0"/>
                        </a:rPr>
                        <a:t>mN</a:t>
                      </a: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smtClean="0">
                          <a:latin typeface="Arial" pitchFamily="34" charset="0"/>
                          <a:cs typeface="Arial" pitchFamily="34" charset="0"/>
                        </a:rPr>
                        <a:t>C</a:t>
                      </a:r>
                      <a:r>
                        <a:rPr lang="ro-RO" sz="1800" baseline="-25000" smtClean="0">
                          <a:latin typeface="Arial" pitchFamily="34" charset="0"/>
                          <a:cs typeface="Arial" pitchFamily="34" charset="0"/>
                        </a:rPr>
                        <a:t>mf</a:t>
                      </a:r>
                      <a:endParaRPr lang="en-US" sz="1800" b="0" i="0">
                        <a:solidFill>
                          <a:schemeClr val="tx1"/>
                        </a:solidFill>
                        <a:latin typeface="Arial" pitchFamily="34" charset="0"/>
                        <a:cs typeface="Arial" pitchFamily="34" charset="0"/>
                      </a:endParaRPr>
                    </a:p>
                  </a:txBody>
                  <a:tcPr/>
                </a:tc>
              </a:tr>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smtClean="0">
                          <a:latin typeface="Arial" pitchFamily="34" charset="0"/>
                          <a:cs typeface="Arial" pitchFamily="34" charset="0"/>
                        </a:rPr>
                        <a:t>C</a:t>
                      </a:r>
                      <a:r>
                        <a:rPr lang="ro-RO" sz="1800" baseline="-25000" smtClean="0">
                          <a:latin typeface="Arial" pitchFamily="34" charset="0"/>
                          <a:cs typeface="Arial" pitchFamily="34" charset="0"/>
                        </a:rPr>
                        <a:t>j</a:t>
                      </a:r>
                      <a:endParaRPr lang="en-US" sz="1800" baseline="-25000">
                        <a:latin typeface="Arial" pitchFamily="34" charset="0"/>
                        <a:cs typeface="Arial" pitchFamily="34" charset="0"/>
                      </a:endParaRPr>
                    </a:p>
                  </a:txBody>
                  <a:tcP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smtClean="0">
                          <a:latin typeface="Arial" pitchFamily="34" charset="0"/>
                          <a:cs typeface="Arial" pitchFamily="34" charset="0"/>
                        </a:rPr>
                        <a:t>C</a:t>
                      </a:r>
                      <a:r>
                        <a:rPr lang="ro-RO" sz="1800" baseline="-25000" smtClean="0">
                          <a:latin typeface="Arial" pitchFamily="34" charset="0"/>
                          <a:cs typeface="Arial" pitchFamily="34" charset="0"/>
                        </a:rPr>
                        <a:t>1</a:t>
                      </a: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smtClean="0">
                          <a:latin typeface="Arial" pitchFamily="34" charset="0"/>
                          <a:cs typeface="Arial" pitchFamily="34" charset="0"/>
                        </a:rPr>
                        <a:t>C</a:t>
                      </a:r>
                      <a:r>
                        <a:rPr lang="ro-RO" sz="1800" baseline="-25000" smtClean="0">
                          <a:latin typeface="Arial" pitchFamily="34" charset="0"/>
                          <a:cs typeface="Arial" pitchFamily="34" charset="0"/>
                        </a:rPr>
                        <a:t>2</a:t>
                      </a: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smtClean="0">
                          <a:latin typeface="Arial" pitchFamily="34" charset="0"/>
                          <a:cs typeface="Arial" pitchFamily="34" charset="0"/>
                        </a:rPr>
                        <a:t>C</a:t>
                      </a:r>
                      <a:r>
                        <a:rPr lang="ro-RO" sz="1800" baseline="-25000" smtClean="0">
                          <a:latin typeface="Arial" pitchFamily="34" charset="0"/>
                          <a:cs typeface="Arial" pitchFamily="34" charset="0"/>
                        </a:rPr>
                        <a:t>j</a:t>
                      </a: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smtClean="0">
                          <a:latin typeface="Arial" pitchFamily="34" charset="0"/>
                          <a:cs typeface="Arial" pitchFamily="34" charset="0"/>
                        </a:rPr>
                        <a:t>C</a:t>
                      </a:r>
                      <a:r>
                        <a:rPr lang="ro-RO" sz="1800" baseline="-25000" smtClean="0">
                          <a:latin typeface="Arial" pitchFamily="34" charset="0"/>
                          <a:cs typeface="Arial" pitchFamily="34" charset="0"/>
                        </a:rPr>
                        <a:t>N</a:t>
                      </a:r>
                      <a:endParaRPr lang="en-US" sz="1800" b="0" i="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smtClean="0">
                          <a:latin typeface="Arial" pitchFamily="34" charset="0"/>
                          <a:cs typeface="Arial" pitchFamily="34" charset="0"/>
                        </a:rPr>
                        <a:t>C</a:t>
                      </a:r>
                      <a:r>
                        <a:rPr lang="ro-RO" sz="1800" baseline="-25000" smtClean="0">
                          <a:latin typeface="Arial" pitchFamily="34" charset="0"/>
                          <a:cs typeface="Arial" pitchFamily="34" charset="0"/>
                        </a:rPr>
                        <a:t>nf</a:t>
                      </a:r>
                      <a:endParaRPr lang="en-US" sz="1800" b="0" i="0">
                        <a:solidFill>
                          <a:schemeClr val="tx1"/>
                        </a:solidFill>
                        <a:latin typeface="Arial" pitchFamily="34" charset="0"/>
                        <a:cs typeface="Arial" pitchFamily="34" charset="0"/>
                      </a:endParaRPr>
                    </a:p>
                  </a:txBody>
                  <a:tcPr/>
                </a:tc>
              </a:tr>
            </a:tbl>
          </a:graphicData>
        </a:graphic>
      </p:graphicFrame>
      <p:sp>
        <p:nvSpPr>
          <p:cNvPr id="5" name="Rectangle 4"/>
          <p:cNvSpPr/>
          <p:nvPr/>
        </p:nvSpPr>
        <p:spPr>
          <a:xfrm>
            <a:off x="0" y="40386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6" name="Rectangle 5"/>
          <p:cNvSpPr/>
          <p:nvPr/>
        </p:nvSpPr>
        <p:spPr>
          <a:xfrm>
            <a:off x="609600" y="4114800"/>
            <a:ext cx="8305800" cy="8382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În acest caz există posibilitatea ca pe lângă </a:t>
            </a:r>
            <a:r>
              <a:rPr lang="ro-RO" b="1" i="1" smtClean="0">
                <a:solidFill>
                  <a:srgbClr val="FF0000"/>
                </a:solidFill>
                <a:latin typeface="Arial" pitchFamily="34" charset="0"/>
                <a:cs typeface="Arial" pitchFamily="34" charset="0"/>
              </a:rPr>
              <a:t>calculul costului </a:t>
            </a:r>
            <a:r>
              <a:rPr lang="ro-RO" smtClean="0">
                <a:solidFill>
                  <a:schemeClr val="tx1"/>
                </a:solidFill>
                <a:latin typeface="Arial" pitchFamily="34" charset="0"/>
                <a:cs typeface="Arial" pitchFamily="34" charset="0"/>
              </a:rPr>
              <a:t>fiecărei </a:t>
            </a:r>
            <a:r>
              <a:rPr lang="ro-RO" b="1" i="1" smtClean="0">
                <a:solidFill>
                  <a:srgbClr val="0070C0"/>
                </a:solidFill>
                <a:latin typeface="Arial" pitchFamily="34" charset="0"/>
                <a:cs typeface="Arial" pitchFamily="34" charset="0"/>
              </a:rPr>
              <a:t>funcții</a:t>
            </a:r>
            <a:r>
              <a:rPr lang="ro-RO" smtClean="0">
                <a:solidFill>
                  <a:schemeClr val="tx1"/>
                </a:solidFill>
                <a:latin typeface="Arial" pitchFamily="34" charset="0"/>
                <a:cs typeface="Arial" pitchFamily="34" charset="0"/>
              </a:rPr>
              <a:t> </a:t>
            </a:r>
            <a:r>
              <a:rPr lang="ro-RO" sz="2400" smtClean="0">
                <a:solidFill>
                  <a:prstClr val="black"/>
                </a:solidFill>
                <a:latin typeface="Arial" pitchFamily="34" charset="0"/>
                <a:cs typeface="Arial" pitchFamily="34" charset="0"/>
              </a:rPr>
              <a:t>(C</a:t>
            </a:r>
            <a:r>
              <a:rPr lang="ro-RO" sz="2400" baseline="-25000" smtClean="0">
                <a:solidFill>
                  <a:prstClr val="black"/>
                </a:solidFill>
                <a:latin typeface="Arial" pitchFamily="34" charset="0"/>
                <a:cs typeface="Arial" pitchFamily="34" charset="0"/>
              </a:rPr>
              <a:t>j</a:t>
            </a:r>
            <a:r>
              <a:rPr lang="ro-RO" sz="2400" smtClean="0">
                <a:solidFill>
                  <a:prstClr val="black"/>
                </a:solidFill>
                <a:latin typeface="Arial" pitchFamily="34" charset="0"/>
                <a:cs typeface="Arial" pitchFamily="34" charset="0"/>
              </a:rPr>
              <a:t>) </a:t>
            </a:r>
            <a:r>
              <a:rPr lang="ro-RO" smtClean="0">
                <a:solidFill>
                  <a:schemeClr val="tx1"/>
                </a:solidFill>
                <a:latin typeface="Arial" pitchFamily="34" charset="0"/>
                <a:cs typeface="Arial" pitchFamily="34" charset="0"/>
              </a:rPr>
              <a:t>, să se determine separat pentru fiecare funcție următoarele </a:t>
            </a:r>
            <a:r>
              <a:rPr lang="ro-RO" b="1" i="1" smtClean="0">
                <a:solidFill>
                  <a:srgbClr val="FF0000"/>
                </a:solidFill>
                <a:latin typeface="Arial" pitchFamily="34" charset="0"/>
                <a:cs typeface="Arial" pitchFamily="34" charset="0"/>
              </a:rPr>
              <a:t>costuri</a:t>
            </a:r>
            <a:r>
              <a:rPr lang="ro-RO" smtClean="0">
                <a:solidFill>
                  <a:schemeClr val="tx1"/>
                </a:solidFill>
                <a:latin typeface="Arial" pitchFamily="34" charset="0"/>
                <a:cs typeface="Arial" pitchFamily="34" charset="0"/>
              </a:rPr>
              <a:t>:</a:t>
            </a:r>
            <a:endParaRPr lang="ro-RO" b="1" i="1" smtClean="0">
              <a:solidFill>
                <a:srgbClr val="FF0000"/>
              </a:solidFill>
              <a:latin typeface="Arial" pitchFamily="34" charset="0"/>
              <a:cs typeface="Arial" pitchFamily="34" charset="0"/>
            </a:endParaRPr>
          </a:p>
        </p:txBody>
      </p:sp>
      <p:sp>
        <p:nvSpPr>
          <p:cNvPr id="7" name="Rectangle 6"/>
          <p:cNvSpPr/>
          <p:nvPr/>
        </p:nvSpPr>
        <p:spPr>
          <a:xfrm>
            <a:off x="1066800" y="5181600"/>
            <a:ext cx="2438400" cy="5334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rgbClr val="FF0000"/>
                </a:solidFill>
                <a:latin typeface="Arial" pitchFamily="34" charset="0"/>
                <a:cs typeface="Arial" pitchFamily="34" charset="0"/>
              </a:rPr>
              <a:t>- costul materialelor:</a:t>
            </a:r>
          </a:p>
        </p:txBody>
      </p:sp>
      <p:sp>
        <p:nvSpPr>
          <p:cNvPr id="2119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1969" name="Object 1"/>
          <p:cNvGraphicFramePr>
            <a:graphicFrameLocks noChangeAspect="1"/>
          </p:cNvGraphicFramePr>
          <p:nvPr/>
        </p:nvGraphicFramePr>
        <p:xfrm>
          <a:off x="2438400" y="5715000"/>
          <a:ext cx="3653692" cy="762000"/>
        </p:xfrm>
        <a:graphic>
          <a:graphicData uri="http://schemas.openxmlformats.org/presentationml/2006/ole">
            <p:oleObj spid="_x0000_s211969" name="Equation" r:id="rId3" imgW="1536700" imgH="342900" progId="Equation.3">
              <p:embed/>
            </p:oleObj>
          </a:graphicData>
        </a:graphic>
      </p:graphicFrame>
      <p:sp>
        <p:nvSpPr>
          <p:cNvPr id="211971" name="Rectangle 3"/>
          <p:cNvSpPr>
            <a:spLocks noChangeArrowheads="1"/>
          </p:cNvSpPr>
          <p:nvPr/>
        </p:nvSpPr>
        <p:spPr bwMode="auto">
          <a:xfrm>
            <a:off x="0" y="371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p:cNvSpPr/>
          <p:nvPr/>
        </p:nvSpPr>
        <p:spPr>
          <a:xfrm>
            <a:off x="6172200" y="57912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4.10)</a:t>
            </a:r>
            <a:endParaRPr lang="en-US" baseline="-2500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126</a:t>
            </a:fld>
            <a:endParaRPr lang="en-US"/>
          </a:p>
        </p:txBody>
      </p:sp>
      <p:sp>
        <p:nvSpPr>
          <p:cNvPr id="3" name="Rectangle 2"/>
          <p:cNvSpPr/>
          <p:nvPr/>
        </p:nvSpPr>
        <p:spPr>
          <a:xfrm>
            <a:off x="609600" y="381000"/>
            <a:ext cx="2362200" cy="5334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rgbClr val="FF0000"/>
                </a:solidFill>
                <a:latin typeface="Arial" pitchFamily="34" charset="0"/>
                <a:cs typeface="Arial" pitchFamily="34" charset="0"/>
              </a:rPr>
              <a:t>- cheltuieli salariale</a:t>
            </a:r>
          </a:p>
        </p:txBody>
      </p:sp>
      <p:sp>
        <p:nvSpPr>
          <p:cNvPr id="2242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4257" name="Object 1"/>
          <p:cNvGraphicFramePr>
            <a:graphicFrameLocks noChangeAspect="1"/>
          </p:cNvGraphicFramePr>
          <p:nvPr/>
        </p:nvGraphicFramePr>
        <p:xfrm>
          <a:off x="2362200" y="762000"/>
          <a:ext cx="2514600" cy="852778"/>
        </p:xfrm>
        <a:graphic>
          <a:graphicData uri="http://schemas.openxmlformats.org/presentationml/2006/ole">
            <p:oleObj spid="_x0000_s224257" name="Equation" r:id="rId3" imgW="939392" imgH="342751" progId="Equation.3">
              <p:embed/>
            </p:oleObj>
          </a:graphicData>
        </a:graphic>
      </p:graphicFrame>
      <p:sp>
        <p:nvSpPr>
          <p:cNvPr id="224259" name="Rectangle 3"/>
          <p:cNvSpPr>
            <a:spLocks noChangeArrowheads="1"/>
          </p:cNvSpPr>
          <p:nvPr/>
        </p:nvSpPr>
        <p:spPr bwMode="auto">
          <a:xfrm>
            <a:off x="0" y="371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p:nvPr/>
        </p:nvSpPr>
        <p:spPr>
          <a:xfrm>
            <a:off x="5181600" y="9144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4.11)</a:t>
            </a:r>
            <a:endParaRPr lang="en-US" baseline="-25000">
              <a:solidFill>
                <a:schemeClr val="tx1"/>
              </a:solidFill>
              <a:latin typeface="Arial" pitchFamily="34" charset="0"/>
              <a:cs typeface="Arial" pitchFamily="34" charset="0"/>
            </a:endParaRPr>
          </a:p>
        </p:txBody>
      </p:sp>
      <p:sp>
        <p:nvSpPr>
          <p:cNvPr id="8" name="Rectangle 7"/>
          <p:cNvSpPr/>
          <p:nvPr/>
        </p:nvSpPr>
        <p:spPr>
          <a:xfrm>
            <a:off x="609600" y="1676400"/>
            <a:ext cx="3505200" cy="5334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rgbClr val="FF0000"/>
                </a:solidFill>
                <a:latin typeface="Arial" pitchFamily="34" charset="0"/>
                <a:cs typeface="Arial" pitchFamily="34" charset="0"/>
              </a:rPr>
              <a:t>- cheltuieli generale de secție</a:t>
            </a:r>
          </a:p>
        </p:txBody>
      </p:sp>
      <p:sp>
        <p:nvSpPr>
          <p:cNvPr id="22426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4260" name="Object 4"/>
          <p:cNvGraphicFramePr>
            <a:graphicFrameLocks noChangeAspect="1"/>
          </p:cNvGraphicFramePr>
          <p:nvPr/>
        </p:nvGraphicFramePr>
        <p:xfrm>
          <a:off x="2819400" y="2133600"/>
          <a:ext cx="1816100" cy="990600"/>
        </p:xfrm>
        <a:graphic>
          <a:graphicData uri="http://schemas.openxmlformats.org/presentationml/2006/ole">
            <p:oleObj spid="_x0000_s224260" name="Equation" r:id="rId4" imgW="723586" imgH="418918" progId="Equation.3">
              <p:embed/>
            </p:oleObj>
          </a:graphicData>
        </a:graphic>
      </p:graphicFrame>
      <p:sp>
        <p:nvSpPr>
          <p:cNvPr id="224262" name="Rectangle 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p:cNvSpPr/>
          <p:nvPr/>
        </p:nvSpPr>
        <p:spPr>
          <a:xfrm>
            <a:off x="5105400" y="23622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4.12)</a:t>
            </a:r>
            <a:endParaRPr lang="en-US" baseline="-25000">
              <a:solidFill>
                <a:schemeClr val="tx1"/>
              </a:solidFill>
              <a:latin typeface="Arial" pitchFamily="34" charset="0"/>
              <a:cs typeface="Arial" pitchFamily="34" charset="0"/>
            </a:endParaRPr>
          </a:p>
        </p:txBody>
      </p:sp>
      <p:sp>
        <p:nvSpPr>
          <p:cNvPr id="13" name="Rectangle 12"/>
          <p:cNvSpPr/>
          <p:nvPr/>
        </p:nvSpPr>
        <p:spPr>
          <a:xfrm>
            <a:off x="838200" y="6096000"/>
            <a:ext cx="7086600" cy="3810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unde </a:t>
            </a:r>
            <a:r>
              <a:rPr lang="ro-RO" sz="2400" smtClean="0">
                <a:solidFill>
                  <a:schemeClr val="tx1"/>
                </a:solidFill>
                <a:latin typeface="Arial" pitchFamily="34" charset="0"/>
                <a:cs typeface="Arial" pitchFamily="34" charset="0"/>
              </a:rPr>
              <a:t>G</a:t>
            </a:r>
            <a:r>
              <a:rPr lang="ro-RO" sz="2400" baseline="-25000" smtClean="0">
                <a:solidFill>
                  <a:schemeClr val="tx1"/>
                </a:solidFill>
                <a:latin typeface="Arial" pitchFamily="34" charset="0"/>
                <a:cs typeface="Arial" pitchFamily="34" charset="0"/>
              </a:rPr>
              <a:t>j</a:t>
            </a:r>
            <a:r>
              <a:rPr lang="ro-RO" sz="2400" smtClean="0">
                <a:solidFill>
                  <a:schemeClr val="tx1"/>
                </a:solidFill>
                <a:latin typeface="Arial" pitchFamily="34" charset="0"/>
                <a:cs typeface="Arial" pitchFamily="34" charset="0"/>
              </a:rPr>
              <a:t> </a:t>
            </a:r>
            <a:r>
              <a:rPr lang="ro-RO" smtClean="0">
                <a:solidFill>
                  <a:schemeClr val="tx1"/>
                </a:solidFill>
                <a:latin typeface="Arial" pitchFamily="34" charset="0"/>
                <a:cs typeface="Arial" pitchFamily="34" charset="0"/>
              </a:rPr>
              <a:t>– c</a:t>
            </a:r>
            <a:r>
              <a:rPr lang="en-US" smtClean="0">
                <a:solidFill>
                  <a:schemeClr val="tx1"/>
                </a:solidFill>
                <a:latin typeface="Arial" pitchFamily="34" charset="0"/>
                <a:cs typeface="Arial" pitchFamily="34" charset="0"/>
              </a:rPr>
              <a:t>o</a:t>
            </a:r>
            <a:r>
              <a:rPr lang="ro-RO" smtClean="0">
                <a:solidFill>
                  <a:schemeClr val="tx1"/>
                </a:solidFill>
                <a:latin typeface="Arial" pitchFamily="34" charset="0"/>
                <a:cs typeface="Arial" pitchFamily="34" charset="0"/>
              </a:rPr>
              <a:t>stul manoperei plus regia pe secție</a:t>
            </a:r>
            <a:endParaRPr lang="ro-RO" b="1" i="1" smtClean="0">
              <a:solidFill>
                <a:srgbClr val="FF0000"/>
              </a:solidFill>
              <a:latin typeface="Arial" pitchFamily="34" charset="0"/>
              <a:cs typeface="Arial" pitchFamily="34" charset="0"/>
            </a:endParaRPr>
          </a:p>
        </p:txBody>
      </p:sp>
      <p:sp>
        <p:nvSpPr>
          <p:cNvPr id="14" name="Rectangle 13"/>
          <p:cNvSpPr/>
          <p:nvPr/>
        </p:nvSpPr>
        <p:spPr>
          <a:xfrm>
            <a:off x="1219200" y="4038600"/>
            <a:ext cx="7467600" cy="3810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rgbClr val="FF0000"/>
                </a:solidFill>
                <a:latin typeface="Arial" pitchFamily="34" charset="0"/>
                <a:cs typeface="Arial" pitchFamily="34" charset="0"/>
              </a:rPr>
              <a:t>Costul</a:t>
            </a:r>
            <a:r>
              <a:rPr lang="ro-RO" smtClean="0">
                <a:solidFill>
                  <a:schemeClr val="tx1"/>
                </a:solidFill>
                <a:latin typeface="Arial" pitchFamily="34" charset="0"/>
                <a:cs typeface="Arial" pitchFamily="34" charset="0"/>
              </a:rPr>
              <a:t> unei </a:t>
            </a:r>
            <a:r>
              <a:rPr lang="ro-RO" b="1" i="1" smtClean="0">
                <a:solidFill>
                  <a:srgbClr val="0070C0"/>
                </a:solidFill>
                <a:latin typeface="Arial" pitchFamily="34" charset="0"/>
                <a:cs typeface="Arial" pitchFamily="34" charset="0"/>
              </a:rPr>
              <a:t>funcții </a:t>
            </a:r>
            <a:r>
              <a:rPr lang="ro-RO"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j</a:t>
            </a:r>
            <a:r>
              <a:rPr lang="ro-RO" smtClean="0">
                <a:solidFill>
                  <a:schemeClr val="tx1"/>
                </a:solidFill>
                <a:latin typeface="Arial" pitchFamily="34" charset="0"/>
                <a:cs typeface="Arial" pitchFamily="34" charset="0"/>
              </a:rPr>
              <a:t> este dat în relația (4.13) iar </a:t>
            </a:r>
            <a:r>
              <a:rPr lang="ro-RO" sz="2400" smtClean="0">
                <a:solidFill>
                  <a:schemeClr val="tx1"/>
                </a:solidFill>
                <a:latin typeface="Arial" pitchFamily="34" charset="0"/>
                <a:cs typeface="Arial" pitchFamily="34" charset="0"/>
              </a:rPr>
              <a:t>G</a:t>
            </a:r>
            <a:r>
              <a:rPr lang="ro-RO" sz="2400" baseline="-25000" smtClean="0">
                <a:solidFill>
                  <a:schemeClr val="tx1"/>
                </a:solidFill>
                <a:latin typeface="Arial" pitchFamily="34" charset="0"/>
                <a:cs typeface="Arial" pitchFamily="34" charset="0"/>
              </a:rPr>
              <a:t>j</a:t>
            </a:r>
            <a:r>
              <a:rPr lang="ro-RO" smtClean="0">
                <a:solidFill>
                  <a:schemeClr val="tx1"/>
                </a:solidFill>
                <a:latin typeface="Arial" pitchFamily="34" charset="0"/>
                <a:cs typeface="Arial" pitchFamily="34" charset="0"/>
              </a:rPr>
              <a:t> în relația (4.14):</a:t>
            </a:r>
            <a:endParaRPr lang="ro-RO" b="1" i="1" smtClean="0">
              <a:solidFill>
                <a:srgbClr val="FF0000"/>
              </a:solidFill>
              <a:latin typeface="Arial" pitchFamily="34" charset="0"/>
              <a:cs typeface="Arial" pitchFamily="34" charset="0"/>
            </a:endParaRPr>
          </a:p>
        </p:txBody>
      </p:sp>
      <p:sp>
        <p:nvSpPr>
          <p:cNvPr id="15" name="Right Arrow 14"/>
          <p:cNvSpPr/>
          <p:nvPr/>
        </p:nvSpPr>
        <p:spPr>
          <a:xfrm>
            <a:off x="533400" y="4114800"/>
            <a:ext cx="533400" cy="228600"/>
          </a:xfrm>
          <a:prstGeom prst="rightArrow">
            <a:avLst/>
          </a:prstGeom>
          <a:solidFill>
            <a:schemeClr val="tx2">
              <a:lumMod val="40000"/>
              <a:lumOff val="6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26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4263" name="Object 7"/>
          <p:cNvGraphicFramePr>
            <a:graphicFrameLocks noChangeAspect="1"/>
          </p:cNvGraphicFramePr>
          <p:nvPr/>
        </p:nvGraphicFramePr>
        <p:xfrm>
          <a:off x="1600200" y="4572000"/>
          <a:ext cx="5791200" cy="685800"/>
        </p:xfrm>
        <a:graphic>
          <a:graphicData uri="http://schemas.openxmlformats.org/presentationml/2006/ole">
            <p:oleObj spid="_x0000_s224263" name="Equation" r:id="rId5" imgW="1866900" imgH="241300" progId="Equation.3">
              <p:embed/>
            </p:oleObj>
          </a:graphicData>
        </a:graphic>
      </p:graphicFrame>
      <p:sp>
        <p:nvSpPr>
          <p:cNvPr id="224265" name="Rectangle 9"/>
          <p:cNvSpPr>
            <a:spLocks noChangeArrowheads="1"/>
          </p:cNvSpPr>
          <p:nvPr/>
        </p:nvSpPr>
        <p:spPr bwMode="auto">
          <a:xfrm>
            <a:off x="0" y="257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18"/>
          <p:cNvSpPr/>
          <p:nvPr/>
        </p:nvSpPr>
        <p:spPr>
          <a:xfrm>
            <a:off x="7543800" y="45720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4.13)</a:t>
            </a:r>
            <a:endParaRPr lang="en-US" baseline="-25000">
              <a:solidFill>
                <a:schemeClr val="tx1"/>
              </a:solidFill>
              <a:latin typeface="Arial" pitchFamily="34" charset="0"/>
              <a:cs typeface="Arial" pitchFamily="34" charset="0"/>
            </a:endParaRPr>
          </a:p>
        </p:txBody>
      </p:sp>
      <p:sp>
        <p:nvSpPr>
          <p:cNvPr id="224267"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4266" name="Object 10"/>
          <p:cNvGraphicFramePr>
            <a:graphicFrameLocks noChangeAspect="1"/>
          </p:cNvGraphicFramePr>
          <p:nvPr/>
        </p:nvGraphicFramePr>
        <p:xfrm>
          <a:off x="3276600" y="5410200"/>
          <a:ext cx="2565400" cy="685800"/>
        </p:xfrm>
        <a:graphic>
          <a:graphicData uri="http://schemas.openxmlformats.org/presentationml/2006/ole">
            <p:oleObj spid="_x0000_s224266" name="Equation" r:id="rId6" imgW="825500" imgH="241300" progId="Equation.3">
              <p:embed/>
            </p:oleObj>
          </a:graphicData>
        </a:graphic>
      </p:graphicFrame>
      <p:sp>
        <p:nvSpPr>
          <p:cNvPr id="224268" name="Rectangle 12"/>
          <p:cNvSpPr>
            <a:spLocks noChangeArrowheads="1"/>
          </p:cNvSpPr>
          <p:nvPr/>
        </p:nvSpPr>
        <p:spPr bwMode="auto">
          <a:xfrm>
            <a:off x="0" y="257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22"/>
          <p:cNvSpPr/>
          <p:nvPr/>
        </p:nvSpPr>
        <p:spPr>
          <a:xfrm>
            <a:off x="7543800" y="5410200"/>
            <a:ext cx="990600" cy="381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4.14)</a:t>
            </a:r>
            <a:endParaRPr lang="en-US" baseline="-25000">
              <a:solidFill>
                <a:schemeClr val="tx1"/>
              </a:solidFill>
              <a:latin typeface="Arial" pitchFamily="34" charset="0"/>
              <a:cs typeface="Arial" pitchFamily="34" charset="0"/>
            </a:endParaRPr>
          </a:p>
        </p:txBody>
      </p:sp>
      <p:sp>
        <p:nvSpPr>
          <p:cNvPr id="24" name="Rectangle 23"/>
          <p:cNvSpPr/>
          <p:nvPr/>
        </p:nvSpPr>
        <p:spPr>
          <a:xfrm>
            <a:off x="838200" y="3352800"/>
            <a:ext cx="7086600" cy="3810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unde </a:t>
            </a:r>
            <a:r>
              <a:rPr lang="ro-RO" sz="2400" smtClean="0">
                <a:solidFill>
                  <a:schemeClr val="tx1"/>
                </a:solidFill>
                <a:latin typeface="Arial" pitchFamily="34" charset="0"/>
                <a:cs typeface="Arial" pitchFamily="34" charset="0"/>
              </a:rPr>
              <a:t>d </a:t>
            </a:r>
            <a:r>
              <a:rPr lang="ro-RO" smtClean="0">
                <a:solidFill>
                  <a:schemeClr val="tx1"/>
                </a:solidFill>
                <a:latin typeface="Arial" pitchFamily="34" charset="0"/>
                <a:cs typeface="Arial" pitchFamily="34" charset="0"/>
              </a:rPr>
              <a:t>– cheia de repartiție a cheltuielilor generale de secție</a:t>
            </a:r>
            <a:endParaRPr lang="ro-RO" b="1" i="1" smtClean="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127</a:t>
            </a:fld>
            <a:endParaRPr lang="en-US"/>
          </a:p>
        </p:txBody>
      </p:sp>
      <p:sp>
        <p:nvSpPr>
          <p:cNvPr id="3" name="Rectangle 2"/>
          <p:cNvSpPr/>
          <p:nvPr/>
        </p:nvSpPr>
        <p:spPr>
          <a:xfrm>
            <a:off x="838200" y="381000"/>
            <a:ext cx="8001000" cy="4572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rgbClr val="FF0000"/>
                </a:solidFill>
                <a:latin typeface="Arial" pitchFamily="34" charset="0"/>
                <a:cs typeface="Arial" pitchFamily="34" charset="0"/>
              </a:rPr>
              <a:t>Costul</a:t>
            </a:r>
            <a:r>
              <a:rPr lang="ro-RO" smtClean="0">
                <a:solidFill>
                  <a:schemeClr val="tx1"/>
                </a:solidFill>
                <a:latin typeface="Arial" pitchFamily="34" charset="0"/>
                <a:cs typeface="Arial" pitchFamily="34" charset="0"/>
              </a:rPr>
              <a:t> unei </a:t>
            </a:r>
            <a:r>
              <a:rPr lang="ro-RO" b="1" i="1" smtClean="0">
                <a:solidFill>
                  <a:srgbClr val="0070C0"/>
                </a:solidFill>
                <a:latin typeface="Arial" pitchFamily="34" charset="0"/>
                <a:cs typeface="Arial" pitchFamily="34" charset="0"/>
              </a:rPr>
              <a:t>funcții </a:t>
            </a:r>
            <a:r>
              <a:rPr lang="ro-RO"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j</a:t>
            </a:r>
            <a:r>
              <a:rPr lang="ro-RO" smtClean="0">
                <a:solidFill>
                  <a:schemeClr val="tx1"/>
                </a:solidFill>
                <a:latin typeface="Arial" pitchFamily="34" charset="0"/>
                <a:cs typeface="Arial" pitchFamily="34" charset="0"/>
              </a:rPr>
              <a:t> în costul total al produsului este dată în relația (4.15):</a:t>
            </a:r>
            <a:endParaRPr lang="ro-RO" b="1" i="1" smtClean="0">
              <a:solidFill>
                <a:srgbClr val="FF0000"/>
              </a:solidFill>
              <a:latin typeface="Arial" pitchFamily="34" charset="0"/>
              <a:cs typeface="Arial" pitchFamily="34" charset="0"/>
            </a:endParaRPr>
          </a:p>
        </p:txBody>
      </p:sp>
      <p:sp>
        <p:nvSpPr>
          <p:cNvPr id="4" name="Right Arrow 3"/>
          <p:cNvSpPr/>
          <p:nvPr/>
        </p:nvSpPr>
        <p:spPr>
          <a:xfrm>
            <a:off x="228600" y="457200"/>
            <a:ext cx="533400" cy="228600"/>
          </a:xfrm>
          <a:prstGeom prst="rightArrow">
            <a:avLst/>
          </a:prstGeom>
          <a:solidFill>
            <a:schemeClr val="accent4">
              <a:lumMod val="60000"/>
              <a:lumOff val="4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2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5281" name="Object 1"/>
          <p:cNvGraphicFramePr>
            <a:graphicFrameLocks noChangeAspect="1"/>
          </p:cNvGraphicFramePr>
          <p:nvPr/>
        </p:nvGraphicFramePr>
        <p:xfrm>
          <a:off x="3200400" y="838200"/>
          <a:ext cx="1676400" cy="1317172"/>
        </p:xfrm>
        <a:graphic>
          <a:graphicData uri="http://schemas.openxmlformats.org/presentationml/2006/ole">
            <p:oleObj spid="_x0000_s225281" name="Equation" r:id="rId3" imgW="685502" imgH="583947" progId="Equation.3">
              <p:embed/>
            </p:oleObj>
          </a:graphicData>
        </a:graphic>
      </p:graphicFrame>
      <p:sp>
        <p:nvSpPr>
          <p:cNvPr id="225283" name="Rectangle 3"/>
          <p:cNvSpPr>
            <a:spLocks noChangeArrowheads="1"/>
          </p:cNvSpPr>
          <p:nvPr/>
        </p:nvSpPr>
        <p:spPr bwMode="auto">
          <a:xfrm>
            <a:off x="0" y="628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p:nvPr/>
        </p:nvSpPr>
        <p:spPr>
          <a:xfrm>
            <a:off x="5181600" y="1143000"/>
            <a:ext cx="990600" cy="381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4.15)</a:t>
            </a:r>
            <a:endParaRPr lang="en-US" baseline="-25000">
              <a:solidFill>
                <a:schemeClr val="tx1"/>
              </a:solidFill>
              <a:latin typeface="Arial" pitchFamily="34" charset="0"/>
              <a:cs typeface="Arial" pitchFamily="34" charset="0"/>
            </a:endParaRPr>
          </a:p>
        </p:txBody>
      </p:sp>
      <p:sp>
        <p:nvSpPr>
          <p:cNvPr id="9" name="Rectangle 8"/>
          <p:cNvSpPr/>
          <p:nvPr/>
        </p:nvSpPr>
        <p:spPr>
          <a:xfrm>
            <a:off x="304800" y="1981200"/>
            <a:ext cx="1864613" cy="400110"/>
          </a:xfrm>
          <a:prstGeom prst="rect">
            <a:avLst/>
          </a:prstGeom>
          <a:effectLst>
            <a:outerShdw blurRad="50800" dist="38100" dir="2700000" algn="tl" rotWithShape="0">
              <a:prstClr val="black">
                <a:alpha val="40000"/>
              </a:prstClr>
            </a:outerShdw>
          </a:effectLst>
        </p:spPr>
        <p:txBody>
          <a:bodyPr wrap="none">
            <a:spAutoFit/>
          </a:bodyPr>
          <a:lstStyle/>
          <a:p>
            <a:r>
              <a:rPr kumimoji="0" lang="en-US" sz="2000" b="1" i="1"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sym typeface="Wingdings"/>
              </a:rPr>
              <a:t> </a:t>
            </a:r>
            <a:r>
              <a:rPr kumimoji="0" lang="en-US" sz="2000" b="1" i="1"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rPr>
              <a:t>Observaţi</a:t>
            </a:r>
            <a:r>
              <a:rPr lang="ro-RO" sz="2000" b="1" i="1" smtClean="0">
                <a:solidFill>
                  <a:schemeClr val="accent1">
                    <a:lumMod val="75000"/>
                  </a:schemeClr>
                </a:solidFill>
                <a:latin typeface="Arial" pitchFamily="34" charset="0"/>
                <a:ea typeface="Times New Roman" pitchFamily="18" charset="0"/>
                <a:cs typeface="Arial" pitchFamily="34" charset="0"/>
              </a:rPr>
              <a:t>i:</a:t>
            </a:r>
            <a:r>
              <a:rPr kumimoji="0" lang="en-US" sz="2000" b="1" i="0"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rPr>
              <a:t> </a:t>
            </a:r>
            <a:endParaRPr lang="en-US" sz="2000">
              <a:solidFill>
                <a:schemeClr val="accent1">
                  <a:lumMod val="75000"/>
                </a:schemeClr>
              </a:solidFill>
            </a:endParaRPr>
          </a:p>
        </p:txBody>
      </p:sp>
      <p:sp>
        <p:nvSpPr>
          <p:cNvPr id="10" name="Right Arrow 9"/>
          <p:cNvSpPr/>
          <p:nvPr/>
        </p:nvSpPr>
        <p:spPr>
          <a:xfrm>
            <a:off x="381000" y="25146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14400" y="2362200"/>
            <a:ext cx="8001000" cy="685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5">
                    <a:lumMod val="50000"/>
                  </a:schemeClr>
                </a:solidFill>
                <a:latin typeface="Arial" pitchFamily="34" charset="0"/>
                <a:cs typeface="Arial" pitchFamily="34" charset="0"/>
              </a:rPr>
              <a:t>Metoda detaliată </a:t>
            </a:r>
            <a:r>
              <a:rPr lang="ro-RO" smtClean="0">
                <a:solidFill>
                  <a:schemeClr val="tx1"/>
                </a:solidFill>
                <a:latin typeface="Arial" pitchFamily="34" charset="0"/>
                <a:cs typeface="Arial" pitchFamily="34" charset="0"/>
              </a:rPr>
              <a:t>permite adâncirea </a:t>
            </a:r>
            <a:r>
              <a:rPr lang="ro-RO" b="1" i="1" smtClean="0">
                <a:solidFill>
                  <a:schemeClr val="accent5">
                    <a:lumMod val="50000"/>
                  </a:schemeClr>
                </a:solidFill>
                <a:latin typeface="Arial" pitchFamily="34" charset="0"/>
                <a:cs typeface="Arial" pitchFamily="34" charset="0"/>
              </a:rPr>
              <a:t>analizei produsului </a:t>
            </a:r>
            <a:r>
              <a:rPr lang="ro-RO" smtClean="0">
                <a:solidFill>
                  <a:schemeClr val="tx1"/>
                </a:solidFill>
                <a:latin typeface="Arial" pitchFamily="34" charset="0"/>
                <a:cs typeface="Arial" pitchFamily="34" charset="0"/>
              </a:rPr>
              <a:t>din punct de vedere al </a:t>
            </a:r>
            <a:r>
              <a:rPr lang="ro-RO" b="1" i="1" smtClean="0">
                <a:solidFill>
                  <a:srgbClr val="FF0000"/>
                </a:solidFill>
                <a:latin typeface="Arial" pitchFamily="34" charset="0"/>
                <a:cs typeface="Arial" pitchFamily="34" charset="0"/>
              </a:rPr>
              <a:t>cheltuielilor</a:t>
            </a:r>
            <a:r>
              <a:rPr lang="ro-RO" smtClean="0">
                <a:solidFill>
                  <a:schemeClr val="tx1"/>
                </a:solidFill>
                <a:latin typeface="Arial" pitchFamily="34" charset="0"/>
                <a:cs typeface="Arial" pitchFamily="34" charset="0"/>
              </a:rPr>
              <a:t> pe </a:t>
            </a:r>
            <a:r>
              <a:rPr lang="ro-RO" b="1" i="1" smtClean="0">
                <a:solidFill>
                  <a:srgbClr val="0070C0"/>
                </a:solidFill>
                <a:latin typeface="Arial" pitchFamily="34" charset="0"/>
                <a:cs typeface="Arial" pitchFamily="34" charset="0"/>
              </a:rPr>
              <a:t>funcțiile</a:t>
            </a:r>
            <a:r>
              <a:rPr lang="ro-RO" smtClean="0">
                <a:solidFill>
                  <a:schemeClr val="tx1"/>
                </a:solidFill>
                <a:latin typeface="Arial" pitchFamily="34" charset="0"/>
                <a:cs typeface="Arial" pitchFamily="34" charset="0"/>
              </a:rPr>
              <a:t> produsului</a:t>
            </a:r>
          </a:p>
        </p:txBody>
      </p:sp>
      <p:sp>
        <p:nvSpPr>
          <p:cNvPr id="12" name="Rectangle 11"/>
          <p:cNvSpPr/>
          <p:nvPr/>
        </p:nvSpPr>
        <p:spPr>
          <a:xfrm>
            <a:off x="914400" y="2971800"/>
            <a:ext cx="8001000" cy="685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Se pot calcula </a:t>
            </a:r>
            <a:r>
              <a:rPr lang="ro-RO" b="1" i="1" smtClean="0">
                <a:solidFill>
                  <a:srgbClr val="0070C0"/>
                </a:solidFill>
                <a:latin typeface="Arial" pitchFamily="34" charset="0"/>
                <a:cs typeface="Arial" pitchFamily="34" charset="0"/>
              </a:rPr>
              <a:t>ponderile funcțiilor </a:t>
            </a:r>
            <a:r>
              <a:rPr lang="ro-RO" smtClean="0">
                <a:solidFill>
                  <a:schemeClr val="tx1"/>
                </a:solidFill>
                <a:latin typeface="Arial" pitchFamily="34" charset="0"/>
                <a:cs typeface="Arial" pitchFamily="34" charset="0"/>
              </a:rPr>
              <a:t>în </a:t>
            </a:r>
            <a:r>
              <a:rPr lang="ro-RO" b="1" i="1" smtClean="0">
                <a:solidFill>
                  <a:srgbClr val="FF0000"/>
                </a:solidFill>
                <a:latin typeface="Arial" pitchFamily="34" charset="0"/>
                <a:cs typeface="Arial" pitchFamily="34" charset="0"/>
              </a:rPr>
              <a:t>costul </a:t>
            </a:r>
            <a:r>
              <a:rPr lang="ro-RO" smtClean="0">
                <a:solidFill>
                  <a:schemeClr val="tx1"/>
                </a:solidFill>
                <a:latin typeface="Arial" pitchFamily="34" charset="0"/>
                <a:cs typeface="Arial" pitchFamily="34" charset="0"/>
              </a:rPr>
              <a:t>produselor pentru </a:t>
            </a:r>
            <a:r>
              <a:rPr lang="ro-RO" b="1" i="1" smtClean="0">
                <a:solidFill>
                  <a:srgbClr val="FF0000"/>
                </a:solidFill>
                <a:latin typeface="Arial" pitchFamily="34" charset="0"/>
                <a:cs typeface="Arial" pitchFamily="34" charset="0"/>
              </a:rPr>
              <a:t>cheltuielile materiale</a:t>
            </a:r>
            <a:r>
              <a:rPr lang="ro-RO" smtClean="0">
                <a:solidFill>
                  <a:schemeClr val="tx1"/>
                </a:solidFill>
                <a:latin typeface="Arial" pitchFamily="34" charset="0"/>
                <a:cs typeface="Arial" pitchFamily="34" charset="0"/>
              </a:rPr>
              <a:t> (4.16) și pentru </a:t>
            </a:r>
            <a:r>
              <a:rPr lang="ro-RO" b="1" i="1" smtClean="0">
                <a:solidFill>
                  <a:srgbClr val="FF0000"/>
                </a:solidFill>
                <a:latin typeface="Arial" pitchFamily="34" charset="0"/>
                <a:cs typeface="Arial" pitchFamily="34" charset="0"/>
              </a:rPr>
              <a:t>cheltuielile salariale </a:t>
            </a:r>
            <a:r>
              <a:rPr lang="ro-RO" smtClean="0">
                <a:solidFill>
                  <a:schemeClr val="tx1"/>
                </a:solidFill>
                <a:latin typeface="Arial" pitchFamily="34" charset="0"/>
                <a:cs typeface="Arial" pitchFamily="34" charset="0"/>
              </a:rPr>
              <a:t>(4.17):  </a:t>
            </a:r>
          </a:p>
        </p:txBody>
      </p:sp>
      <p:sp>
        <p:nvSpPr>
          <p:cNvPr id="13" name="Right Arrow 12"/>
          <p:cNvSpPr/>
          <p:nvPr/>
        </p:nvSpPr>
        <p:spPr>
          <a:xfrm>
            <a:off x="381000" y="30480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28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5284" name="Object 4"/>
          <p:cNvGraphicFramePr>
            <a:graphicFrameLocks noChangeAspect="1"/>
          </p:cNvGraphicFramePr>
          <p:nvPr/>
        </p:nvGraphicFramePr>
        <p:xfrm>
          <a:off x="3352800" y="3657600"/>
          <a:ext cx="1856510" cy="1219200"/>
        </p:xfrm>
        <a:graphic>
          <a:graphicData uri="http://schemas.openxmlformats.org/presentationml/2006/ole">
            <p:oleObj spid="_x0000_s225284" name="Equation" r:id="rId4" imgW="825480" imgH="583920" progId="Equation.3">
              <p:embed/>
            </p:oleObj>
          </a:graphicData>
        </a:graphic>
      </p:graphicFrame>
      <p:sp>
        <p:nvSpPr>
          <p:cNvPr id="225286" name="Rectangle 6"/>
          <p:cNvSpPr>
            <a:spLocks noChangeArrowheads="1"/>
          </p:cNvSpPr>
          <p:nvPr/>
        </p:nvSpPr>
        <p:spPr bwMode="auto">
          <a:xfrm>
            <a:off x="0" y="628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16"/>
          <p:cNvSpPr/>
          <p:nvPr/>
        </p:nvSpPr>
        <p:spPr>
          <a:xfrm>
            <a:off x="5562600" y="5181600"/>
            <a:ext cx="990600" cy="381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4.17)</a:t>
            </a:r>
            <a:endParaRPr lang="en-US" baseline="-25000">
              <a:solidFill>
                <a:schemeClr val="tx1"/>
              </a:solidFill>
              <a:latin typeface="Arial" pitchFamily="34" charset="0"/>
              <a:cs typeface="Arial" pitchFamily="34" charset="0"/>
            </a:endParaRPr>
          </a:p>
        </p:txBody>
      </p:sp>
      <p:sp>
        <p:nvSpPr>
          <p:cNvPr id="22528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5287" name="Object 7"/>
          <p:cNvGraphicFramePr>
            <a:graphicFrameLocks noChangeAspect="1"/>
          </p:cNvGraphicFramePr>
          <p:nvPr/>
        </p:nvGraphicFramePr>
        <p:xfrm>
          <a:off x="3581400" y="4800600"/>
          <a:ext cx="1752600" cy="1314450"/>
        </p:xfrm>
        <a:graphic>
          <a:graphicData uri="http://schemas.openxmlformats.org/presentationml/2006/ole">
            <p:oleObj spid="_x0000_s225287" name="Equation" r:id="rId5" imgW="723586" imgH="583947" progId="Equation.3">
              <p:embed/>
            </p:oleObj>
          </a:graphicData>
        </a:graphic>
      </p:graphicFrame>
      <p:sp>
        <p:nvSpPr>
          <p:cNvPr id="225289" name="Rectangle 9"/>
          <p:cNvSpPr>
            <a:spLocks noChangeArrowheads="1"/>
          </p:cNvSpPr>
          <p:nvPr/>
        </p:nvSpPr>
        <p:spPr bwMode="auto">
          <a:xfrm>
            <a:off x="0" y="628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20"/>
          <p:cNvSpPr/>
          <p:nvPr/>
        </p:nvSpPr>
        <p:spPr>
          <a:xfrm>
            <a:off x="5486400" y="3886200"/>
            <a:ext cx="990600" cy="381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4.16)</a:t>
            </a:r>
            <a:endParaRPr lang="en-US" baseline="-25000">
              <a:solidFill>
                <a:schemeClr val="tx1"/>
              </a:solidFill>
              <a:latin typeface="Arial" pitchFamily="34" charset="0"/>
              <a:cs typeface="Arial" pitchFamily="34" charset="0"/>
            </a:endParaRPr>
          </a:p>
        </p:txBody>
      </p:sp>
      <p:sp>
        <p:nvSpPr>
          <p:cNvPr id="22529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5290" name="Object 10"/>
          <p:cNvGraphicFramePr>
            <a:graphicFrameLocks noChangeAspect="1"/>
          </p:cNvGraphicFramePr>
          <p:nvPr/>
        </p:nvGraphicFramePr>
        <p:xfrm>
          <a:off x="3352800" y="6019800"/>
          <a:ext cx="2235200" cy="609600"/>
        </p:xfrm>
        <a:graphic>
          <a:graphicData uri="http://schemas.openxmlformats.org/presentationml/2006/ole">
            <p:oleObj spid="_x0000_s225290" name="Equation" r:id="rId6" imgW="812447" imgH="241195" progId="Equation.3">
              <p:embed/>
            </p:oleObj>
          </a:graphicData>
        </a:graphic>
      </p:graphicFrame>
      <p:sp>
        <p:nvSpPr>
          <p:cNvPr id="225292" name="Rectangle 12"/>
          <p:cNvSpPr>
            <a:spLocks noChangeArrowheads="1"/>
          </p:cNvSpPr>
          <p:nvPr/>
        </p:nvSpPr>
        <p:spPr bwMode="auto">
          <a:xfrm>
            <a:off x="0" y="257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24"/>
          <p:cNvSpPr/>
          <p:nvPr/>
        </p:nvSpPr>
        <p:spPr>
          <a:xfrm>
            <a:off x="5638800" y="6172200"/>
            <a:ext cx="990600" cy="381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4.18)</a:t>
            </a:r>
            <a:endParaRPr lang="en-US" baseline="-2500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128</a:t>
            </a:fld>
            <a:endParaRPr lang="en-US"/>
          </a:p>
        </p:txBody>
      </p:sp>
      <p:sp>
        <p:nvSpPr>
          <p:cNvPr id="3" name="Rectangle 2"/>
          <p:cNvSpPr/>
          <p:nvPr/>
        </p:nvSpPr>
        <p:spPr>
          <a:xfrm>
            <a:off x="304800" y="914400"/>
            <a:ext cx="3581400" cy="400110"/>
          </a:xfrm>
          <a:prstGeom prst="rect">
            <a:avLst/>
          </a:prstGeom>
          <a:effectLst>
            <a:outerShdw blurRad="50800" dist="38100" algn="l" rotWithShape="0">
              <a:prstClr val="black">
                <a:alpha val="40000"/>
              </a:prstClr>
            </a:outerShdw>
          </a:effectLst>
        </p:spPr>
        <p:txBody>
          <a:bodyPr wrap="square">
            <a:spAutoFit/>
          </a:bodyPr>
          <a:lstStyle/>
          <a:p>
            <a:r>
              <a:rPr lang="ro-RO" sz="2000" b="1" smtClean="0">
                <a:solidFill>
                  <a:srgbClr val="7030A0"/>
                </a:solidFill>
                <a:latin typeface="Arial" pitchFamily="34" charset="0"/>
                <a:cs typeface="Arial" pitchFamily="34" charset="0"/>
              </a:rPr>
              <a:t>4.2.3 </a:t>
            </a:r>
            <a:r>
              <a:rPr lang="en-US" sz="2000" b="1" smtClean="0">
                <a:solidFill>
                  <a:srgbClr val="7030A0"/>
                </a:solidFill>
                <a:latin typeface="Arial" pitchFamily="34" charset="0"/>
                <a:cs typeface="Arial" pitchFamily="34" charset="0"/>
              </a:rPr>
              <a:t> </a:t>
            </a:r>
            <a:r>
              <a:rPr lang="ro-RO" sz="2000" b="1" smtClean="0">
                <a:solidFill>
                  <a:srgbClr val="7030A0"/>
                </a:solidFill>
                <a:latin typeface="Arial" pitchFamily="34" charset="0"/>
                <a:cs typeface="Arial" pitchFamily="34" charset="0"/>
              </a:rPr>
              <a:t>Concluzii preliminare</a:t>
            </a:r>
          </a:p>
        </p:txBody>
      </p:sp>
      <p:sp>
        <p:nvSpPr>
          <p:cNvPr id="4" name="Rectangle 3"/>
          <p:cNvSpPr/>
          <p:nvPr/>
        </p:nvSpPr>
        <p:spPr>
          <a:xfrm>
            <a:off x="228600" y="15240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5" name="Rectangle 4"/>
          <p:cNvSpPr/>
          <p:nvPr/>
        </p:nvSpPr>
        <p:spPr>
          <a:xfrm>
            <a:off x="990600" y="1600200"/>
            <a:ext cx="7391400" cy="6858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Scopul </a:t>
            </a:r>
            <a:r>
              <a:rPr lang="ro-RO" b="1" i="1" smtClean="0">
                <a:solidFill>
                  <a:srgbClr val="FF0000"/>
                </a:solidFill>
                <a:latin typeface="Arial" pitchFamily="34" charset="0"/>
                <a:cs typeface="Arial" pitchFamily="34" charset="0"/>
              </a:rPr>
              <a:t>dimensionării economice </a:t>
            </a:r>
            <a:r>
              <a:rPr lang="ro-RO" smtClean="0">
                <a:solidFill>
                  <a:schemeClr val="tx1"/>
                </a:solidFill>
                <a:latin typeface="Arial" pitchFamily="34" charset="0"/>
                <a:cs typeface="Arial" pitchFamily="34" charset="0"/>
              </a:rPr>
              <a:t>este de a determina </a:t>
            </a:r>
            <a:r>
              <a:rPr lang="ro-RO" b="1" i="1" smtClean="0">
                <a:solidFill>
                  <a:srgbClr val="FF0000"/>
                </a:solidFill>
                <a:latin typeface="Arial" pitchFamily="34" charset="0"/>
                <a:cs typeface="Arial" pitchFamily="34" charset="0"/>
              </a:rPr>
              <a:t>costul</a:t>
            </a:r>
            <a:r>
              <a:rPr lang="ro-RO" smtClean="0">
                <a:solidFill>
                  <a:schemeClr val="tx1"/>
                </a:solidFill>
                <a:latin typeface="Arial" pitchFamily="34" charset="0"/>
                <a:cs typeface="Arial" pitchFamily="34" charset="0"/>
              </a:rPr>
              <a:t> fiecărei </a:t>
            </a:r>
            <a:r>
              <a:rPr lang="ro-RO" b="1" i="1" smtClean="0">
                <a:solidFill>
                  <a:srgbClr val="0070C0"/>
                </a:solidFill>
                <a:latin typeface="Arial" pitchFamily="34" charset="0"/>
                <a:cs typeface="Arial" pitchFamily="34" charset="0"/>
              </a:rPr>
              <a:t>funcții</a:t>
            </a:r>
            <a:r>
              <a:rPr lang="ro-RO" smtClean="0">
                <a:solidFill>
                  <a:schemeClr val="tx1"/>
                </a:solidFill>
                <a:latin typeface="Arial" pitchFamily="34" charset="0"/>
                <a:cs typeface="Arial" pitchFamily="34" charset="0"/>
              </a:rPr>
              <a:t> și </a:t>
            </a:r>
            <a:r>
              <a:rPr lang="ro-RO" b="1" i="1" smtClean="0">
                <a:solidFill>
                  <a:srgbClr val="0070C0"/>
                </a:solidFill>
                <a:latin typeface="Arial" pitchFamily="34" charset="0"/>
                <a:cs typeface="Arial" pitchFamily="34" charset="0"/>
              </a:rPr>
              <a:t>ponderea</a:t>
            </a:r>
            <a:r>
              <a:rPr lang="ro-RO" smtClean="0">
                <a:solidFill>
                  <a:schemeClr val="tx1"/>
                </a:solidFill>
                <a:latin typeface="Arial" pitchFamily="34" charset="0"/>
                <a:cs typeface="Arial" pitchFamily="34" charset="0"/>
              </a:rPr>
              <a:t> ei în </a:t>
            </a:r>
            <a:r>
              <a:rPr lang="ro-RO" b="1" i="1" smtClean="0">
                <a:solidFill>
                  <a:srgbClr val="FF0000"/>
                </a:solidFill>
                <a:latin typeface="Arial" pitchFamily="34" charset="0"/>
                <a:cs typeface="Arial" pitchFamily="34" charset="0"/>
              </a:rPr>
              <a:t>costul</a:t>
            </a:r>
            <a:r>
              <a:rPr lang="ro-RO" smtClean="0">
                <a:solidFill>
                  <a:schemeClr val="tx1"/>
                </a:solidFill>
                <a:latin typeface="Arial" pitchFamily="34" charset="0"/>
                <a:cs typeface="Arial" pitchFamily="34" charset="0"/>
              </a:rPr>
              <a:t> </a:t>
            </a:r>
            <a:r>
              <a:rPr lang="ro-RO" b="1" i="1" smtClean="0">
                <a:solidFill>
                  <a:schemeClr val="accent5">
                    <a:lumMod val="50000"/>
                  </a:schemeClr>
                </a:solidFill>
                <a:latin typeface="Arial" pitchFamily="34" charset="0"/>
                <a:cs typeface="Arial" pitchFamily="34" charset="0"/>
              </a:rPr>
              <a:t>produsului</a:t>
            </a:r>
            <a:r>
              <a:rPr lang="ro-RO" smtClean="0">
                <a:solidFill>
                  <a:schemeClr val="tx1"/>
                </a:solidFill>
                <a:latin typeface="Arial" pitchFamily="34" charset="0"/>
                <a:cs typeface="Arial" pitchFamily="34" charset="0"/>
              </a:rPr>
              <a:t>.</a:t>
            </a:r>
            <a:endParaRPr lang="ro-RO" b="1" i="1" smtClean="0">
              <a:solidFill>
                <a:srgbClr val="FF0000"/>
              </a:solidFill>
              <a:latin typeface="Arial" pitchFamily="34" charset="0"/>
              <a:cs typeface="Arial" pitchFamily="34" charset="0"/>
            </a:endParaRPr>
          </a:p>
        </p:txBody>
      </p:sp>
      <p:sp>
        <p:nvSpPr>
          <p:cNvPr id="6" name="Rectangle 5"/>
          <p:cNvSpPr/>
          <p:nvPr/>
        </p:nvSpPr>
        <p:spPr>
          <a:xfrm>
            <a:off x="1066800" y="2819400"/>
            <a:ext cx="7391400" cy="9144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Etapa </a:t>
            </a:r>
            <a:r>
              <a:rPr lang="ro-RO" b="1" i="1" smtClean="0">
                <a:solidFill>
                  <a:srgbClr val="FF0000"/>
                </a:solidFill>
                <a:latin typeface="Arial" pitchFamily="34" charset="0"/>
                <a:cs typeface="Arial" pitchFamily="34" charset="0"/>
              </a:rPr>
              <a:t>dimensionării economice </a:t>
            </a:r>
            <a:r>
              <a:rPr lang="ro-RO" smtClean="0">
                <a:solidFill>
                  <a:schemeClr val="tx1"/>
                </a:solidFill>
                <a:latin typeface="Arial" pitchFamily="34" charset="0"/>
                <a:cs typeface="Arial" pitchFamily="34" charset="0"/>
              </a:rPr>
              <a:t>oferă și </a:t>
            </a:r>
            <a:r>
              <a:rPr lang="ro-RO" b="1" i="1" smtClean="0">
                <a:solidFill>
                  <a:schemeClr val="accent5">
                    <a:lumMod val="50000"/>
                  </a:schemeClr>
                </a:solidFill>
                <a:latin typeface="Arial" pitchFamily="34" charset="0"/>
                <a:cs typeface="Arial" pitchFamily="34" charset="0"/>
              </a:rPr>
              <a:t>primele soluții </a:t>
            </a:r>
            <a:r>
              <a:rPr lang="ro-RO" smtClean="0">
                <a:solidFill>
                  <a:schemeClr val="tx1"/>
                </a:solidFill>
                <a:latin typeface="Arial" pitchFamily="34" charset="0"/>
                <a:cs typeface="Arial" pitchFamily="34" charset="0"/>
              </a:rPr>
              <a:t>de </a:t>
            </a:r>
            <a:r>
              <a:rPr lang="ro-RO" b="1" i="1" smtClean="0">
                <a:solidFill>
                  <a:srgbClr val="FF0000"/>
                </a:solidFill>
                <a:latin typeface="Arial" pitchFamily="34" charset="0"/>
                <a:cs typeface="Arial" pitchFamily="34" charset="0"/>
              </a:rPr>
              <a:t>micșorare a costului </a:t>
            </a:r>
            <a:r>
              <a:rPr lang="ro-RO" b="1" i="1" smtClean="0">
                <a:solidFill>
                  <a:schemeClr val="accent5">
                    <a:lumMod val="50000"/>
                  </a:schemeClr>
                </a:solidFill>
                <a:latin typeface="Arial" pitchFamily="34" charset="0"/>
                <a:cs typeface="Arial" pitchFamily="34" charset="0"/>
              </a:rPr>
              <a:t>produsu</a:t>
            </a:r>
            <a:r>
              <a:rPr lang="en-US" b="1" i="1" smtClean="0">
                <a:solidFill>
                  <a:schemeClr val="accent5">
                    <a:lumMod val="50000"/>
                  </a:schemeClr>
                </a:solidFill>
                <a:latin typeface="Arial" pitchFamily="34" charset="0"/>
                <a:cs typeface="Arial" pitchFamily="34" charset="0"/>
              </a:rPr>
              <a:t>l</a:t>
            </a:r>
            <a:r>
              <a:rPr lang="ro-RO" b="1" i="1" smtClean="0">
                <a:solidFill>
                  <a:schemeClr val="accent5">
                    <a:lumMod val="50000"/>
                  </a:schemeClr>
                </a:solidFill>
                <a:latin typeface="Arial" pitchFamily="34" charset="0"/>
                <a:cs typeface="Arial" pitchFamily="34" charset="0"/>
              </a:rPr>
              <a:t>ui</a:t>
            </a:r>
            <a:r>
              <a:rPr lang="ro-RO" smtClean="0">
                <a:solidFill>
                  <a:schemeClr val="tx1"/>
                </a:solidFill>
                <a:latin typeface="Arial" pitchFamily="34" charset="0"/>
                <a:cs typeface="Arial" pitchFamily="34" charset="0"/>
              </a:rPr>
              <a:t> prin </a:t>
            </a:r>
            <a:r>
              <a:rPr lang="ro-RO" b="1" i="1" smtClean="0">
                <a:solidFill>
                  <a:srgbClr val="FF0000"/>
                </a:solidFill>
                <a:latin typeface="Arial" pitchFamily="34" charset="0"/>
                <a:cs typeface="Arial" pitchFamily="34" charset="0"/>
              </a:rPr>
              <a:t>identificarea costurilor </a:t>
            </a:r>
            <a:r>
              <a:rPr lang="ro-RO" b="1" i="1" smtClean="0">
                <a:solidFill>
                  <a:srgbClr val="0070C0"/>
                </a:solidFill>
                <a:latin typeface="Arial" pitchFamily="34" charset="0"/>
                <a:cs typeface="Arial" pitchFamily="34" charset="0"/>
              </a:rPr>
              <a:t>funcțiilor inutile </a:t>
            </a:r>
            <a:r>
              <a:rPr lang="ro-RO" smtClean="0">
                <a:solidFill>
                  <a:schemeClr val="tx1"/>
                </a:solidFill>
                <a:latin typeface="Arial" pitchFamily="34" charset="0"/>
                <a:cs typeface="Arial" pitchFamily="34" charset="0"/>
              </a:rPr>
              <a:t>și a </a:t>
            </a:r>
            <a:r>
              <a:rPr lang="ro-RO" b="1" i="1" smtClean="0">
                <a:solidFill>
                  <a:srgbClr val="FF0000"/>
                </a:solidFill>
                <a:latin typeface="Arial" pitchFamily="34" charset="0"/>
                <a:cs typeface="Arial" pitchFamily="34" charset="0"/>
              </a:rPr>
              <a:t>cheltuielilor nejustificate.</a:t>
            </a:r>
          </a:p>
        </p:txBody>
      </p:sp>
      <p:sp>
        <p:nvSpPr>
          <p:cNvPr id="7" name="Rectangle 6"/>
          <p:cNvSpPr/>
          <p:nvPr/>
        </p:nvSpPr>
        <p:spPr>
          <a:xfrm>
            <a:off x="228600" y="27432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8" name="Rectangle 7"/>
          <p:cNvSpPr/>
          <p:nvPr/>
        </p:nvSpPr>
        <p:spPr>
          <a:xfrm>
            <a:off x="990600" y="4343400"/>
            <a:ext cx="7391400" cy="9906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În tabelul 4.3 se prezintă </a:t>
            </a:r>
            <a:r>
              <a:rPr lang="ro-RO" b="1" i="1" smtClean="0">
                <a:solidFill>
                  <a:srgbClr val="FF0000"/>
                </a:solidFill>
                <a:latin typeface="Arial" pitchFamily="34" charset="0"/>
                <a:cs typeface="Arial" pitchFamily="34" charset="0"/>
              </a:rPr>
              <a:t>dimensionarea economică </a:t>
            </a:r>
            <a:r>
              <a:rPr lang="ro-RO" smtClean="0">
                <a:solidFill>
                  <a:schemeClr val="tx1"/>
                </a:solidFill>
                <a:latin typeface="Arial" pitchFamily="34" charset="0"/>
                <a:cs typeface="Arial" pitchFamily="34" charset="0"/>
              </a:rPr>
              <a:t>pentru un </a:t>
            </a:r>
            <a:r>
              <a:rPr lang="ro-RO" b="1" i="1" smtClean="0">
                <a:solidFill>
                  <a:srgbClr val="0070C0"/>
                </a:solidFill>
                <a:latin typeface="Arial" pitchFamily="34" charset="0"/>
                <a:cs typeface="Arial" pitchFamily="34" charset="0"/>
              </a:rPr>
              <a:t>traductor magnetic de turație </a:t>
            </a:r>
            <a:r>
              <a:rPr lang="ro-RO" smtClean="0">
                <a:solidFill>
                  <a:schemeClr val="tx1"/>
                </a:solidFill>
                <a:latin typeface="Arial" pitchFamily="34" charset="0"/>
                <a:cs typeface="Arial" pitchFamily="34" charset="0"/>
              </a:rPr>
              <a:t>(vezi tabelul 3.5 pentru </a:t>
            </a:r>
            <a:r>
              <a:rPr lang="ro-RO" b="1" i="1" smtClean="0">
                <a:solidFill>
                  <a:schemeClr val="accent5">
                    <a:lumMod val="50000"/>
                  </a:schemeClr>
                </a:solidFill>
                <a:latin typeface="Arial" pitchFamily="34" charset="0"/>
                <a:cs typeface="Arial" pitchFamily="34" charset="0"/>
              </a:rPr>
              <a:t>dimensionarea tehnică</a:t>
            </a:r>
            <a:r>
              <a:rPr lang="ro-RO" smtClean="0">
                <a:solidFill>
                  <a:schemeClr val="tx1"/>
                </a:solidFill>
                <a:latin typeface="Arial" pitchFamily="34" charset="0"/>
                <a:cs typeface="Arial" pitchFamily="34" charset="0"/>
              </a:rPr>
              <a:t>)</a:t>
            </a:r>
            <a:endParaRPr lang="ro-RO" b="1" i="1" smtClean="0">
              <a:solidFill>
                <a:srgbClr val="FF0000"/>
              </a:solidFill>
              <a:latin typeface="Arial" pitchFamily="34" charset="0"/>
              <a:cs typeface="Arial" pitchFamily="34" charset="0"/>
            </a:endParaRPr>
          </a:p>
        </p:txBody>
      </p:sp>
      <p:sp>
        <p:nvSpPr>
          <p:cNvPr id="9" name="Rectangle 8"/>
          <p:cNvSpPr/>
          <p:nvPr/>
        </p:nvSpPr>
        <p:spPr>
          <a:xfrm>
            <a:off x="304800" y="42672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129</a:t>
            </a:fld>
            <a:endParaRPr lang="en-US"/>
          </a:p>
        </p:txBody>
      </p:sp>
      <p:graphicFrame>
        <p:nvGraphicFramePr>
          <p:cNvPr id="3" name="Table 2"/>
          <p:cNvGraphicFramePr>
            <a:graphicFrameLocks noGrp="1"/>
          </p:cNvGraphicFramePr>
          <p:nvPr/>
        </p:nvGraphicFramePr>
        <p:xfrm>
          <a:off x="228600" y="381000"/>
          <a:ext cx="8686798" cy="6162040"/>
        </p:xfrm>
        <a:graphic>
          <a:graphicData uri="http://schemas.openxmlformats.org/drawingml/2006/table">
            <a:tbl>
              <a:tblPr firstRow="1" bandRow="1">
                <a:tableStyleId>{5C22544A-7EE6-4342-B048-85BDC9FD1C3A}</a:tableStyleId>
              </a:tblPr>
              <a:tblGrid>
                <a:gridCol w="457200"/>
                <a:gridCol w="1066800"/>
                <a:gridCol w="609600"/>
                <a:gridCol w="838200"/>
                <a:gridCol w="685800"/>
                <a:gridCol w="533400"/>
                <a:gridCol w="533400"/>
                <a:gridCol w="609600"/>
                <a:gridCol w="685800"/>
                <a:gridCol w="609600"/>
                <a:gridCol w="762000"/>
                <a:gridCol w="609600"/>
                <a:gridCol w="685798"/>
              </a:tblGrid>
              <a:tr h="609600">
                <a:tc rowSpan="2">
                  <a:txBody>
                    <a:bodyPr/>
                    <a:lstStyle/>
                    <a:p>
                      <a:pPr algn="ctr"/>
                      <a:r>
                        <a:rPr lang="ro-RO" sz="1400" baseline="0" smtClean="0">
                          <a:latin typeface="Arial" pitchFamily="34" charset="0"/>
                          <a:cs typeface="Arial" pitchFamily="34" charset="0"/>
                        </a:rPr>
                        <a:t>Nr.</a:t>
                      </a:r>
                    </a:p>
                  </a:txBody>
                  <a:tcPr/>
                </a:tc>
                <a:tc rowSpan="2">
                  <a:txBody>
                    <a:bodyPr/>
                    <a:lstStyle/>
                    <a:p>
                      <a:pPr algn="ctr"/>
                      <a:r>
                        <a:rPr lang="ro-RO" sz="1600" baseline="0" smtClean="0">
                          <a:latin typeface="Arial" pitchFamily="34" charset="0"/>
                          <a:cs typeface="Arial" pitchFamily="34" charset="0"/>
                        </a:rPr>
                        <a:t>Reper /</a:t>
                      </a:r>
                    </a:p>
                    <a:p>
                      <a:pPr algn="ctr"/>
                      <a:r>
                        <a:rPr lang="ro-RO" sz="1600" baseline="0" smtClean="0">
                          <a:latin typeface="Arial" pitchFamily="34" charset="0"/>
                          <a:cs typeface="Arial" pitchFamily="34" charset="0"/>
                        </a:rPr>
                        <a:t>operație</a:t>
                      </a:r>
                    </a:p>
                  </a:txBody>
                  <a:tcPr/>
                </a:tc>
                <a:tc rowSpan="2">
                  <a:txBody>
                    <a:bodyPr/>
                    <a:lstStyle/>
                    <a:p>
                      <a:pPr algn="ctr"/>
                      <a:r>
                        <a:rPr lang="ro-RO" sz="1500" baseline="0" smtClean="0">
                          <a:latin typeface="Arial" pitchFamily="34" charset="0"/>
                          <a:cs typeface="Arial" pitchFamily="34" charset="0"/>
                        </a:rPr>
                        <a:t>Cost</a:t>
                      </a:r>
                    </a:p>
                  </a:txBody>
                  <a:tcPr/>
                </a:tc>
                <a:tc gridSpan="10">
                  <a:txBody>
                    <a:bodyPr/>
                    <a:lstStyle/>
                    <a:p>
                      <a:pPr algn="ctr"/>
                      <a:r>
                        <a:rPr lang="ro-RO" sz="1600" baseline="0" smtClean="0">
                          <a:latin typeface="Arial" pitchFamily="34" charset="0"/>
                          <a:cs typeface="Arial" pitchFamily="34" charset="0"/>
                        </a:rPr>
                        <a:t>Repartizarea pe funcții (unități bănești / funcție)</a:t>
                      </a:r>
                      <a:endParaRPr lang="en-US" sz="1600" baseline="0">
                        <a:latin typeface="Arial" pitchFamily="34" charset="0"/>
                        <a:cs typeface="Arial" pitchFamily="34" charset="0"/>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baseline="-25000">
                        <a:latin typeface="Arial" pitchFamily="34" charset="0"/>
                        <a:cs typeface="Arial" pitchFamily="34" charset="0"/>
                      </a:endParaRPr>
                    </a:p>
                  </a:txBody>
                  <a:tcPr/>
                </a:tc>
                <a:tc hMerge="1">
                  <a:txBody>
                    <a:bodyPr/>
                    <a:lstStyle/>
                    <a:p>
                      <a:pPr algn="ctr"/>
                      <a:endParaRPr lang="en-US" sz="1600" baseline="-25000">
                        <a:latin typeface="Arial" pitchFamily="34" charset="0"/>
                        <a:cs typeface="Arial" pitchFamily="34" charset="0"/>
                      </a:endParaRPr>
                    </a:p>
                  </a:txBody>
                  <a:tcPr/>
                </a:tc>
                <a:tc hMerge="1">
                  <a:txBody>
                    <a:bodyPr/>
                    <a:lstStyle/>
                    <a:p>
                      <a:pPr algn="ctr"/>
                      <a:endParaRPr lang="en-US" sz="1400" baseline="0">
                        <a:latin typeface="Arial" pitchFamily="34" charset="0"/>
                        <a:cs typeface="Arial" pitchFamily="34" charset="0"/>
                      </a:endParaRPr>
                    </a:p>
                  </a:txBody>
                  <a:tcPr/>
                </a:tc>
                <a:tc hMerge="1">
                  <a:txBody>
                    <a:bodyPr/>
                    <a:lstStyle/>
                    <a:p>
                      <a:endParaRPr lang="en-US"/>
                    </a:p>
                  </a:txBody>
                  <a:tcPr/>
                </a:tc>
                <a:tc hMerge="1">
                  <a:txBody>
                    <a:bodyPr/>
                    <a:lstStyle/>
                    <a:p>
                      <a:pPr algn="ctr"/>
                      <a:endParaRPr lang="en-US" sz="1600" baseline="-25000">
                        <a:latin typeface="Arial" pitchFamily="34" charset="0"/>
                        <a:cs typeface="Arial" pitchFamily="34" charset="0"/>
                      </a:endParaRPr>
                    </a:p>
                  </a:txBody>
                  <a:tcPr/>
                </a:tc>
              </a:tr>
              <a:tr h="41148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ro-RO" sz="1800" b="1" baseline="0" smtClean="0">
                          <a:latin typeface="Arial" pitchFamily="34" charset="0"/>
                          <a:cs typeface="Arial" pitchFamily="34" charset="0"/>
                        </a:rPr>
                        <a:t>F</a:t>
                      </a:r>
                      <a:r>
                        <a:rPr lang="ro-RO" sz="1800" b="1" baseline="-25000" smtClean="0">
                          <a:latin typeface="Arial" pitchFamily="34" charset="0"/>
                          <a:cs typeface="Arial" pitchFamily="34" charset="0"/>
                        </a:rPr>
                        <a:t>1</a:t>
                      </a:r>
                      <a:endParaRPr lang="en-US" sz="1800" b="1" baseline="-250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baseline="0" smtClean="0">
                          <a:latin typeface="Arial" pitchFamily="34" charset="0"/>
                          <a:cs typeface="Arial" pitchFamily="34" charset="0"/>
                        </a:rPr>
                        <a:t>F</a:t>
                      </a:r>
                      <a:r>
                        <a:rPr lang="ro-RO" sz="1800" b="1" baseline="-25000" smtClean="0">
                          <a:latin typeface="Arial" pitchFamily="34" charset="0"/>
                          <a:cs typeface="Arial" pitchFamily="34" charset="0"/>
                        </a:rPr>
                        <a:t>2</a:t>
                      </a:r>
                      <a:endParaRPr lang="en-US" sz="1800" b="1" baseline="-250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baseline="0" smtClean="0">
                          <a:latin typeface="Arial" pitchFamily="34" charset="0"/>
                          <a:cs typeface="Arial" pitchFamily="34" charset="0"/>
                        </a:rPr>
                        <a:t>F</a:t>
                      </a:r>
                      <a:r>
                        <a:rPr lang="ro-RO" sz="1800" b="1" baseline="-25000" smtClean="0">
                          <a:latin typeface="Arial" pitchFamily="34" charset="0"/>
                          <a:cs typeface="Arial" pitchFamily="34" charset="0"/>
                        </a:rPr>
                        <a:t>3</a:t>
                      </a:r>
                      <a:endParaRPr lang="en-US" sz="1800" b="1" baseline="-250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baseline="0" smtClean="0">
                          <a:latin typeface="Arial" pitchFamily="34" charset="0"/>
                          <a:cs typeface="Arial" pitchFamily="34" charset="0"/>
                        </a:rPr>
                        <a:t>F</a:t>
                      </a:r>
                      <a:r>
                        <a:rPr lang="ro-RO" sz="1800" b="1" baseline="-25000" smtClean="0">
                          <a:latin typeface="Arial" pitchFamily="34" charset="0"/>
                          <a:cs typeface="Arial" pitchFamily="34" charset="0"/>
                        </a:rPr>
                        <a:t>4</a:t>
                      </a:r>
                      <a:endParaRPr lang="en-US" sz="1800" b="1" baseline="-250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baseline="0" smtClean="0">
                          <a:latin typeface="Arial" pitchFamily="34" charset="0"/>
                          <a:cs typeface="Arial" pitchFamily="34" charset="0"/>
                        </a:rPr>
                        <a:t>F</a:t>
                      </a:r>
                      <a:r>
                        <a:rPr lang="ro-RO" sz="1800" b="1" baseline="-25000" smtClean="0">
                          <a:latin typeface="Arial" pitchFamily="34" charset="0"/>
                          <a:cs typeface="Arial" pitchFamily="34" charset="0"/>
                        </a:rPr>
                        <a:t>5</a:t>
                      </a:r>
                      <a:endParaRPr lang="en-US" sz="1800" b="1" baseline="-25000">
                        <a:latin typeface="Arial" pitchFamily="34" charset="0"/>
                        <a:cs typeface="Arial" pitchFamily="34" charset="0"/>
                      </a:endParaRPr>
                    </a:p>
                  </a:txBody>
                  <a:tcPr/>
                </a:tc>
                <a:tc>
                  <a:txBody>
                    <a:bodyPr/>
                    <a:lstStyle/>
                    <a:p>
                      <a:pPr algn="ctr"/>
                      <a:r>
                        <a:rPr lang="ro-RO" sz="1800" b="1" baseline="0" smtClean="0">
                          <a:latin typeface="Arial" pitchFamily="34" charset="0"/>
                          <a:cs typeface="Arial" pitchFamily="34" charset="0"/>
                        </a:rPr>
                        <a:t>F</a:t>
                      </a:r>
                      <a:r>
                        <a:rPr lang="ro-RO" sz="1800" b="1" baseline="-25000" smtClean="0">
                          <a:latin typeface="Arial" pitchFamily="34" charset="0"/>
                          <a:cs typeface="Arial" pitchFamily="34" charset="0"/>
                        </a:rPr>
                        <a:t>6</a:t>
                      </a:r>
                      <a:endParaRPr lang="en-US" sz="1800" b="1" baseline="-25000">
                        <a:latin typeface="Arial" pitchFamily="34" charset="0"/>
                        <a:cs typeface="Arial" pitchFamily="34" charset="0"/>
                      </a:endParaRPr>
                    </a:p>
                  </a:txBody>
                  <a:tcPr/>
                </a:tc>
                <a:tc>
                  <a:txBody>
                    <a:bodyPr/>
                    <a:lstStyle/>
                    <a:p>
                      <a:pPr algn="ctr"/>
                      <a:r>
                        <a:rPr lang="ro-RO" sz="1800" b="1" baseline="0" smtClean="0">
                          <a:latin typeface="Arial" pitchFamily="34" charset="0"/>
                          <a:cs typeface="Arial" pitchFamily="34" charset="0"/>
                        </a:rPr>
                        <a:t>F</a:t>
                      </a:r>
                      <a:r>
                        <a:rPr lang="ro-RO" sz="1800" b="1" baseline="-25000" smtClean="0">
                          <a:latin typeface="Arial" pitchFamily="34" charset="0"/>
                          <a:cs typeface="Arial" pitchFamily="34" charset="0"/>
                        </a:rPr>
                        <a:t>7</a:t>
                      </a:r>
                      <a:endParaRPr lang="en-US" sz="1800" b="1" baseline="-25000">
                        <a:latin typeface="Arial" pitchFamily="34" charset="0"/>
                        <a:cs typeface="Arial" pitchFamily="34" charset="0"/>
                      </a:endParaRPr>
                    </a:p>
                  </a:txBody>
                  <a:tcPr/>
                </a:tc>
                <a:tc>
                  <a:txBody>
                    <a:bodyPr/>
                    <a:lstStyle/>
                    <a:p>
                      <a:pPr algn="ctr"/>
                      <a:r>
                        <a:rPr lang="ro-RO" sz="1800" b="1" baseline="0" smtClean="0">
                          <a:latin typeface="Arial" pitchFamily="34" charset="0"/>
                          <a:cs typeface="Arial" pitchFamily="34" charset="0"/>
                        </a:rPr>
                        <a:t>F</a:t>
                      </a:r>
                      <a:r>
                        <a:rPr lang="ro-RO" sz="1800" b="1" baseline="-25000" smtClean="0">
                          <a:latin typeface="Arial" pitchFamily="34" charset="0"/>
                          <a:cs typeface="Arial" pitchFamily="34" charset="0"/>
                        </a:rPr>
                        <a:t>8</a:t>
                      </a:r>
                      <a:endParaRPr lang="en-US" sz="1800" b="1" baseline="-250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baseline="0" smtClean="0">
                          <a:latin typeface="Arial" pitchFamily="34" charset="0"/>
                          <a:cs typeface="Arial" pitchFamily="34" charset="0"/>
                        </a:rPr>
                        <a:t>F</a:t>
                      </a:r>
                      <a:r>
                        <a:rPr lang="ro-RO" sz="1800" b="1" baseline="-25000" smtClean="0">
                          <a:latin typeface="Arial" pitchFamily="34" charset="0"/>
                          <a:cs typeface="Arial" pitchFamily="34" charset="0"/>
                        </a:rPr>
                        <a:t>9</a:t>
                      </a:r>
                      <a:endParaRPr lang="en-US" sz="1800" b="1" baseline="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baseline="0" smtClean="0">
                          <a:latin typeface="Arial" pitchFamily="34" charset="0"/>
                          <a:cs typeface="Arial" pitchFamily="34" charset="0"/>
                        </a:rPr>
                        <a:t>F</a:t>
                      </a:r>
                      <a:r>
                        <a:rPr lang="ro-RO" sz="1800" b="1" baseline="-25000" smtClean="0">
                          <a:latin typeface="Arial" pitchFamily="34" charset="0"/>
                          <a:cs typeface="Arial" pitchFamily="34" charset="0"/>
                        </a:rPr>
                        <a:t>10</a:t>
                      </a:r>
                      <a:endParaRPr lang="en-US" sz="1800" b="1" baseline="-25000" smtClean="0">
                        <a:latin typeface="Arial" pitchFamily="34" charset="0"/>
                        <a:cs typeface="Arial"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1.</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Magnet</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350</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91</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35</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224</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a:t>
                      </a:r>
                      <a:endParaRPr lang="en-US" sz="1400" b="0" i="0" baseline="0">
                        <a:solidFill>
                          <a:schemeClr val="tx1"/>
                        </a:solidFill>
                        <a:latin typeface="Arial" pitchFamily="34" charset="0"/>
                        <a:cs typeface="Arial" pitchFamily="34" charset="0"/>
                      </a:endParaRPr>
                    </a:p>
                  </a:txBody>
                  <a:tcPr/>
                </a:tc>
              </a:tr>
              <a:tr h="436880">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ro-RO" sz="1400" baseline="0" smtClean="0">
                          <a:solidFill>
                            <a:schemeClr val="tx1"/>
                          </a:solidFill>
                          <a:latin typeface="Arial" pitchFamily="34" charset="0"/>
                          <a:cs typeface="Arial" pitchFamily="34" charset="0"/>
                        </a:rPr>
                        <a:t>2.</a:t>
                      </a:r>
                      <a:endParaRPr lang="en-US" sz="140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ro-RO" sz="1400" b="0" i="0" baseline="0" smtClean="0">
                          <a:solidFill>
                            <a:schemeClr val="tx1"/>
                          </a:solidFill>
                          <a:latin typeface="Arial" pitchFamily="34" charset="0"/>
                          <a:cs typeface="Arial" pitchFamily="34" charset="0"/>
                        </a:rPr>
                        <a:t>Piesă polară</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10</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2</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0,7</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0,7</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6,6</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a:t>
                      </a:r>
                      <a:endParaRPr lang="en-US" sz="1400" b="0" i="0" baseline="0">
                        <a:solidFill>
                          <a:schemeClr val="tx1"/>
                        </a:solidFill>
                        <a:latin typeface="Arial" pitchFamily="34" charset="0"/>
                        <a:cs typeface="Arial"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u="none" baseline="0" smtClean="0">
                          <a:solidFill>
                            <a:schemeClr val="tx1"/>
                          </a:solidFill>
                          <a:latin typeface="Arial" pitchFamily="34" charset="0"/>
                          <a:cs typeface="Arial" pitchFamily="34" charset="0"/>
                        </a:rPr>
                        <a:t>3.</a:t>
                      </a:r>
                      <a:endParaRPr lang="en-US" sz="1400" b="0" u="none"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ro-RO" sz="1400" b="0" i="0" u="none" baseline="0" smtClean="0">
                          <a:solidFill>
                            <a:schemeClr val="tx1"/>
                          </a:solidFill>
                          <a:latin typeface="Arial" pitchFamily="34" charset="0"/>
                          <a:cs typeface="Arial" pitchFamily="34" charset="0"/>
                        </a:rPr>
                        <a:t>Carcasă bobină</a:t>
                      </a:r>
                      <a:endParaRPr lang="en-US" sz="1400" b="0" i="0" u="none"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25</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4,5</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4,25</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6,75</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9,5</a:t>
                      </a:r>
                      <a:endParaRPr lang="en-US" sz="1400" b="0" i="0" baseline="0">
                        <a:solidFill>
                          <a:schemeClr val="tx1"/>
                        </a:solidFill>
                        <a:latin typeface="Arial" pitchFamily="34" charset="0"/>
                        <a:cs typeface="Arial"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u="none" baseline="0" smtClean="0">
                          <a:solidFill>
                            <a:schemeClr val="tx1"/>
                          </a:solidFill>
                          <a:latin typeface="Arial" pitchFamily="34" charset="0"/>
                          <a:cs typeface="Arial" pitchFamily="34" charset="0"/>
                        </a:rPr>
                        <a:t>4.</a:t>
                      </a:r>
                      <a:endParaRPr lang="en-US" sz="1400" u="none"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u="none" baseline="0" smtClean="0">
                          <a:solidFill>
                            <a:schemeClr val="tx1"/>
                          </a:solidFill>
                          <a:latin typeface="Arial" pitchFamily="34" charset="0"/>
                          <a:cs typeface="Arial" pitchFamily="34" charset="0"/>
                        </a:rPr>
                        <a:t>Conductor bobinaj</a:t>
                      </a:r>
                      <a:endParaRPr lang="en-US" sz="1400" b="0" i="0" u="none"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9</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1,17</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1,44</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3,6</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1,53</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1,26</a:t>
                      </a:r>
                      <a:endParaRPr lang="en-US" sz="1400" b="0" i="0" baseline="0">
                        <a:solidFill>
                          <a:schemeClr val="tx1"/>
                        </a:solidFill>
                        <a:latin typeface="Arial" pitchFamily="34" charset="0"/>
                        <a:cs typeface="Arial" pitchFamily="34" charset="0"/>
                      </a:endParaRPr>
                    </a:p>
                  </a:txBody>
                  <a:tcPr/>
                </a:tc>
              </a:tr>
              <a:tr h="411480">
                <a:tc>
                  <a:txBody>
                    <a:bodyPr/>
                    <a:lstStyle/>
                    <a:p>
                      <a:pPr algn="ctr">
                        <a:buFontTx/>
                        <a:buNone/>
                      </a:pPr>
                      <a:r>
                        <a:rPr lang="ro-RO" sz="1400" b="0" u="none" baseline="0" smtClean="0">
                          <a:solidFill>
                            <a:schemeClr val="tx1"/>
                          </a:solidFill>
                          <a:latin typeface="Arial" pitchFamily="34" charset="0"/>
                          <a:cs typeface="Arial" pitchFamily="34" charset="0"/>
                        </a:rPr>
                        <a:t>5.</a:t>
                      </a:r>
                    </a:p>
                  </a:txBody>
                  <a:tcPr/>
                </a:tc>
                <a:tc>
                  <a:txBody>
                    <a:bodyPr/>
                    <a:lstStyle/>
                    <a:p>
                      <a:pPr algn="ctr"/>
                      <a:r>
                        <a:rPr lang="ro-RO" sz="1400" b="0" i="0" u="none" baseline="0" smtClean="0">
                          <a:solidFill>
                            <a:schemeClr val="tx1"/>
                          </a:solidFill>
                          <a:latin typeface="Arial" pitchFamily="34" charset="0"/>
                          <a:cs typeface="Arial" pitchFamily="34" charset="0"/>
                        </a:rPr>
                        <a:t>Carcasă exterioară</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20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2,4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1,4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2,2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2,8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4,6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1,8</a:t>
                      </a:r>
                    </a:p>
                  </a:txBody>
                  <a:tcPr/>
                </a:tc>
                <a:tc>
                  <a:txBody>
                    <a:bodyPr/>
                    <a:lstStyle/>
                    <a:p>
                      <a:pPr algn="ctr"/>
                      <a:r>
                        <a:rPr lang="ro-RO" sz="1400" b="0" i="0" baseline="0" smtClean="0">
                          <a:solidFill>
                            <a:schemeClr val="tx1"/>
                          </a:solidFill>
                          <a:latin typeface="Arial" pitchFamily="34" charset="0"/>
                          <a:cs typeface="Arial" pitchFamily="34" charset="0"/>
                        </a:rPr>
                        <a:t>4,8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a:t>
                      </a:r>
                    </a:p>
                  </a:txBody>
                  <a:tcPr/>
                </a:tc>
                <a:tc>
                  <a:txBody>
                    <a:bodyPr/>
                    <a:lstStyle/>
                    <a:p>
                      <a:pPr algn="ctr"/>
                      <a:r>
                        <a:rPr lang="ro-RO" sz="1400" b="0" i="0" baseline="0" smtClean="0">
                          <a:solidFill>
                            <a:schemeClr val="tx1"/>
                          </a:solidFill>
                          <a:latin typeface="Arial" pitchFamily="34" charset="0"/>
                          <a:cs typeface="Arial" pitchFamily="34"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a:t>
                      </a:r>
                    </a:p>
                  </a:txBody>
                  <a:tcPr/>
                </a:tc>
              </a:tr>
              <a:tr h="4114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u="none" baseline="0" smtClean="0">
                          <a:solidFill>
                            <a:schemeClr val="tx1"/>
                          </a:solidFill>
                          <a:latin typeface="Arial" pitchFamily="34" charset="0"/>
                          <a:cs typeface="Arial" pitchFamily="34" charset="0"/>
                        </a:rPr>
                        <a:t>6.</a:t>
                      </a:r>
                      <a:endParaRPr lang="en-US" sz="1400" b="0" u="none"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ro-RO" sz="1400" b="0" i="0" u="none" baseline="0" smtClean="0">
                          <a:solidFill>
                            <a:schemeClr val="tx1"/>
                          </a:solidFill>
                          <a:latin typeface="Arial" pitchFamily="34" charset="0"/>
                          <a:cs typeface="Arial" pitchFamily="34" charset="0"/>
                        </a:rPr>
                        <a:t>Suport magnet</a:t>
                      </a:r>
                      <a:endParaRPr lang="en-US" sz="1400" b="0" i="0" u="none" baseline="0">
                        <a:solidFill>
                          <a:schemeClr val="tx1"/>
                        </a:solidFill>
                        <a:latin typeface="Arial" pitchFamily="34" charset="0"/>
                        <a:cs typeface="Arial" pitchFamily="34" charset="0"/>
                      </a:endParaRPr>
                    </a:p>
                  </a:txBody>
                  <a:tcPr/>
                </a:tc>
                <a:tc>
                  <a:txBody>
                    <a:bodyPr/>
                    <a:lstStyle/>
                    <a:p>
                      <a:pPr algn="ctr"/>
                      <a:r>
                        <a:rPr lang="ro-RO" sz="1400" b="0" i="0" baseline="0" smtClean="0">
                          <a:solidFill>
                            <a:schemeClr val="tx1"/>
                          </a:solidFill>
                          <a:latin typeface="Arial" pitchFamily="34" charset="0"/>
                          <a:cs typeface="Arial" pitchFamily="34" charset="0"/>
                        </a:rPr>
                        <a:t>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0,26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0,36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0,11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a:t>
                      </a:r>
                    </a:p>
                  </a:txBody>
                  <a:tcPr/>
                </a:tc>
                <a:tc>
                  <a:txBody>
                    <a:bodyPr/>
                    <a:lstStyle/>
                    <a:p>
                      <a:pPr algn="ctr"/>
                      <a:r>
                        <a:rPr lang="ro-RO" sz="1400" b="0" i="0" baseline="0" smtClean="0">
                          <a:solidFill>
                            <a:schemeClr val="tx1"/>
                          </a:solidFill>
                          <a:latin typeface="Arial" pitchFamily="34" charset="0"/>
                          <a:cs typeface="Arial" pitchFamily="34"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0,27</a:t>
                      </a:r>
                    </a:p>
                  </a:txBody>
                  <a:tcPr/>
                </a:tc>
                <a:tc>
                  <a:txBody>
                    <a:bodyPr/>
                    <a:lstStyle/>
                    <a:p>
                      <a:pPr algn="ctr"/>
                      <a:r>
                        <a:rPr lang="ro-RO" sz="1400" b="0" i="0" baseline="0" smtClean="0">
                          <a:solidFill>
                            <a:schemeClr val="tx1"/>
                          </a:solidFill>
                          <a:latin typeface="Arial" pitchFamily="34" charset="0"/>
                          <a:cs typeface="Arial" pitchFamily="34"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a:t>
                      </a:r>
                    </a:p>
                  </a:txBody>
                  <a:tcPr/>
                </a:tc>
              </a:tr>
              <a:tr h="4114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u="none" baseline="0" smtClean="0">
                          <a:solidFill>
                            <a:schemeClr val="tx1"/>
                          </a:solidFill>
                          <a:latin typeface="Arial" pitchFamily="34" charset="0"/>
                          <a:cs typeface="Arial" pitchFamily="34" charset="0"/>
                        </a:rPr>
                        <a:t>7.</a:t>
                      </a:r>
                      <a:endParaRPr lang="en-US" sz="1400" b="0" u="none"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ro-RO" sz="1400" b="0" i="0" u="none" baseline="0" smtClean="0">
                          <a:solidFill>
                            <a:schemeClr val="tx1"/>
                          </a:solidFill>
                          <a:latin typeface="Arial" pitchFamily="34" charset="0"/>
                          <a:cs typeface="Arial" pitchFamily="34" charset="0"/>
                        </a:rPr>
                        <a:t>Garnitură cauciuc</a:t>
                      </a:r>
                      <a:endParaRPr lang="en-US" sz="1400" b="0" i="0" u="none"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20</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4,4</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3,4</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3,2</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1,8</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2</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2</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a:t>
                      </a:r>
                      <a:endParaRPr lang="en-US" sz="1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3,2</a:t>
                      </a:r>
                      <a:endParaRPr lang="en-US" sz="1400" b="0" i="0" baseline="0">
                        <a:solidFill>
                          <a:schemeClr val="tx1"/>
                        </a:solidFill>
                        <a:latin typeface="Arial" pitchFamily="34" charset="0"/>
                        <a:cs typeface="Arial" pitchFamily="34" charset="0"/>
                      </a:endParaRPr>
                    </a:p>
                  </a:txBody>
                  <a:tcPr/>
                </a:tc>
              </a:tr>
              <a:tr h="4114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u="none" baseline="0" smtClean="0">
                          <a:solidFill>
                            <a:schemeClr val="tx1"/>
                          </a:solidFill>
                          <a:latin typeface="Arial" pitchFamily="34" charset="0"/>
                          <a:cs typeface="Arial" pitchFamily="34" charset="0"/>
                        </a:rPr>
                        <a:t>8.</a:t>
                      </a:r>
                      <a:endParaRPr lang="en-US" sz="1400" b="0" u="none"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ro-RO" sz="1400" b="0" i="0" u="none" baseline="0" smtClean="0">
                          <a:solidFill>
                            <a:schemeClr val="tx1"/>
                          </a:solidFill>
                          <a:latin typeface="Arial" pitchFamily="34" charset="0"/>
                          <a:cs typeface="Arial" pitchFamily="34" charset="0"/>
                        </a:rPr>
                        <a:t>Conductor cu izolație teflon</a:t>
                      </a:r>
                      <a:endParaRPr lang="en-US" sz="1400" b="0" i="0" u="none"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20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2,8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1,4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5,2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1,4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5,8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3,4</a:t>
                      </a:r>
                    </a:p>
                  </a:txBody>
                  <a:tcPr/>
                </a:tc>
                <a:tc>
                  <a:txBody>
                    <a:bodyPr/>
                    <a:lstStyle/>
                    <a:p>
                      <a:pPr algn="ctr"/>
                      <a:r>
                        <a:rPr lang="ro-RO" sz="1400" b="0" i="0" baseline="0" smtClean="0">
                          <a:solidFill>
                            <a:schemeClr val="tx1"/>
                          </a:solidFill>
                          <a:latin typeface="Arial" pitchFamily="34" charset="0"/>
                          <a:cs typeface="Arial" pitchFamily="34"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a:t>
                      </a:r>
                    </a:p>
                  </a:txBody>
                  <a:tcPr/>
                </a:tc>
                <a:tc>
                  <a:txBody>
                    <a:bodyPr/>
                    <a:lstStyle/>
                    <a:p>
                      <a:pPr algn="ctr"/>
                      <a:r>
                        <a:rPr lang="ro-RO" sz="1400" b="0" i="0" baseline="0" smtClean="0">
                          <a:solidFill>
                            <a:schemeClr val="tx1"/>
                          </a:solidFill>
                          <a:latin typeface="Arial" pitchFamily="34" charset="0"/>
                          <a:cs typeface="Arial" pitchFamily="34" charset="0"/>
                        </a:rPr>
                        <a:t>5,8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3,4</a:t>
                      </a:r>
                    </a:p>
                  </a:txBody>
                  <a:tcPr/>
                </a:tc>
              </a:tr>
              <a:tr h="4114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u="none" baseline="0" smtClean="0">
                          <a:solidFill>
                            <a:schemeClr val="tx1"/>
                          </a:solidFill>
                          <a:latin typeface="Arial" pitchFamily="34" charset="0"/>
                          <a:cs typeface="Arial" pitchFamily="34" charset="0"/>
                        </a:rPr>
                        <a:t>9. </a:t>
                      </a:r>
                      <a:endParaRPr lang="en-US" sz="1400" b="0" u="none"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ro-RO" sz="1400" b="0" i="0" u="none" baseline="0" smtClean="0">
                          <a:solidFill>
                            <a:schemeClr val="tx1"/>
                          </a:solidFill>
                          <a:latin typeface="Arial" pitchFamily="34" charset="0"/>
                          <a:cs typeface="Arial" pitchFamily="34" charset="0"/>
                        </a:rPr>
                        <a:t>Rășină</a:t>
                      </a:r>
                      <a:endParaRPr lang="en-US" sz="1400" b="0" i="0" u="none"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10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0,7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0,6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a:t>
                      </a:r>
                    </a:p>
                  </a:txBody>
                  <a:tcPr/>
                </a:tc>
                <a:tc>
                  <a:txBody>
                    <a:bodyPr/>
                    <a:lstStyle/>
                    <a:p>
                      <a:pPr algn="ctr"/>
                      <a:r>
                        <a:rPr lang="ro-RO" sz="1400" b="0" i="0" baseline="0" smtClean="0">
                          <a:solidFill>
                            <a:schemeClr val="tx1"/>
                          </a:solidFill>
                          <a:latin typeface="Arial" pitchFamily="34" charset="0"/>
                          <a:cs typeface="Arial" pitchFamily="34"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a:t>
                      </a:r>
                    </a:p>
                  </a:txBody>
                  <a:tcPr/>
                </a:tc>
                <a:tc>
                  <a:txBody>
                    <a:bodyPr/>
                    <a:lstStyle/>
                    <a:p>
                      <a:pPr algn="ctr"/>
                      <a:r>
                        <a:rPr lang="ro-RO" sz="1400" b="0" i="0" baseline="0" smtClean="0">
                          <a:solidFill>
                            <a:schemeClr val="tx1"/>
                          </a:solidFill>
                          <a:latin typeface="Arial" pitchFamily="34" charset="0"/>
                          <a:cs typeface="Arial" pitchFamily="34"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0" i="0" baseline="0" smtClean="0">
                          <a:solidFill>
                            <a:schemeClr val="tx1"/>
                          </a:solidFill>
                          <a:latin typeface="Arial" pitchFamily="34" charset="0"/>
                          <a:cs typeface="Arial" pitchFamily="34" charset="0"/>
                        </a:rPr>
                        <a:t>1,9</a:t>
                      </a:r>
                    </a:p>
                  </a:txBody>
                  <a:tcPr/>
                </a:tc>
              </a:tr>
              <a:tr h="4114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1" u="none" baseline="0" smtClean="0">
                          <a:solidFill>
                            <a:schemeClr val="accent1">
                              <a:lumMod val="75000"/>
                            </a:schemeClr>
                          </a:solidFill>
                          <a:latin typeface="Arial" pitchFamily="34" charset="0"/>
                          <a:cs typeface="Arial" pitchFamily="34" charset="0"/>
                        </a:rPr>
                        <a:t>10.</a:t>
                      </a:r>
                      <a:endParaRPr lang="en-US" sz="1400" b="1" u="none" baseline="0">
                        <a:solidFill>
                          <a:schemeClr val="accent1">
                            <a:lumMod val="75000"/>
                          </a:schemeClr>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ro-RO" sz="1400" b="1" i="0" u="none" baseline="0" smtClean="0">
                          <a:solidFill>
                            <a:schemeClr val="accent1">
                              <a:lumMod val="75000"/>
                            </a:schemeClr>
                          </a:solidFill>
                          <a:latin typeface="Arial" pitchFamily="34" charset="0"/>
                          <a:cs typeface="Arial" pitchFamily="34" charset="0"/>
                        </a:rPr>
                        <a:t>Total materiale</a:t>
                      </a:r>
                      <a:endParaRPr lang="en-US" sz="1400" b="1" i="0" u="none" baseline="0">
                        <a:solidFill>
                          <a:schemeClr val="accent1">
                            <a:lumMod val="75000"/>
                          </a:schemeClr>
                        </a:solidFill>
                        <a:latin typeface="Arial" pitchFamily="34" charset="0"/>
                        <a:cs typeface="Arial" pitchFamily="34" charset="0"/>
                      </a:endParaRPr>
                    </a:p>
                  </a:txBody>
                  <a:tcPr/>
                </a:tc>
                <a:tc>
                  <a:txBody>
                    <a:bodyPr/>
                    <a:lstStyle/>
                    <a:p>
                      <a:pPr algn="ctr"/>
                      <a:r>
                        <a:rPr lang="ro-RO" sz="1400" b="1" i="0" baseline="0" smtClean="0">
                          <a:solidFill>
                            <a:schemeClr val="accent1">
                              <a:lumMod val="75000"/>
                            </a:schemeClr>
                          </a:solidFill>
                          <a:latin typeface="Arial" pitchFamily="34" charset="0"/>
                          <a:cs typeface="Arial" pitchFamily="34" charset="0"/>
                        </a:rPr>
                        <a:t>465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1" i="0" baseline="0" smtClean="0">
                          <a:solidFill>
                            <a:schemeClr val="accent1">
                              <a:lumMod val="75000"/>
                            </a:schemeClr>
                          </a:solidFill>
                          <a:latin typeface="Arial" pitchFamily="34" charset="0"/>
                          <a:cs typeface="Arial" pitchFamily="34" charset="0"/>
                        </a:rPr>
                        <a:t>110,33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1" i="0" baseline="0" smtClean="0">
                          <a:solidFill>
                            <a:schemeClr val="accent1">
                              <a:lumMod val="75000"/>
                            </a:schemeClr>
                          </a:solidFill>
                          <a:latin typeface="Arial" pitchFamily="34" charset="0"/>
                          <a:cs typeface="Arial" pitchFamily="34" charset="0"/>
                        </a:rPr>
                        <a:t>14,51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1" i="0" baseline="0" smtClean="0">
                          <a:solidFill>
                            <a:schemeClr val="accent1">
                              <a:lumMod val="75000"/>
                            </a:schemeClr>
                          </a:solidFill>
                          <a:latin typeface="Arial" pitchFamily="34" charset="0"/>
                          <a:cs typeface="Arial" pitchFamily="34" charset="0"/>
                        </a:rPr>
                        <a:t>56,6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1" i="0" baseline="0" smtClean="0">
                          <a:solidFill>
                            <a:schemeClr val="accent1">
                              <a:lumMod val="75000"/>
                            </a:schemeClr>
                          </a:solidFill>
                          <a:latin typeface="Arial" pitchFamily="34" charset="0"/>
                          <a:cs typeface="Arial" pitchFamily="34" charset="0"/>
                        </a:rPr>
                        <a:t>5,3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1" i="0" baseline="0" smtClean="0">
                          <a:solidFill>
                            <a:schemeClr val="accent1">
                              <a:lumMod val="75000"/>
                            </a:schemeClr>
                          </a:solidFill>
                          <a:latin typeface="Arial" pitchFamily="34" charset="0"/>
                          <a:cs typeface="Arial" pitchFamily="34" charset="0"/>
                        </a:rPr>
                        <a:t>8,6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1" i="0" baseline="0" smtClean="0">
                          <a:solidFill>
                            <a:schemeClr val="accent1">
                              <a:lumMod val="75000"/>
                            </a:schemeClr>
                          </a:solidFill>
                          <a:latin typeface="Arial" pitchFamily="34" charset="0"/>
                          <a:cs typeface="Arial" pitchFamily="34" charset="0"/>
                        </a:rPr>
                        <a:t>3,8</a:t>
                      </a:r>
                    </a:p>
                  </a:txBody>
                  <a:tcPr/>
                </a:tc>
                <a:tc>
                  <a:txBody>
                    <a:bodyPr/>
                    <a:lstStyle/>
                    <a:p>
                      <a:pPr algn="ctr"/>
                      <a:r>
                        <a:rPr lang="ro-RO" sz="1400" b="1" i="0" baseline="0" smtClean="0">
                          <a:solidFill>
                            <a:schemeClr val="accent1">
                              <a:lumMod val="75000"/>
                            </a:schemeClr>
                          </a:solidFill>
                          <a:latin typeface="Arial" pitchFamily="34" charset="0"/>
                          <a:cs typeface="Arial" pitchFamily="34" charset="0"/>
                        </a:rPr>
                        <a:t>4,8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1" i="0" baseline="0" smtClean="0">
                          <a:solidFill>
                            <a:schemeClr val="accent1">
                              <a:lumMod val="75000"/>
                            </a:schemeClr>
                          </a:solidFill>
                          <a:latin typeface="Arial" pitchFamily="34" charset="0"/>
                          <a:cs typeface="Arial" pitchFamily="34" charset="0"/>
                        </a:rPr>
                        <a:t>234,47</a:t>
                      </a:r>
                    </a:p>
                  </a:txBody>
                  <a:tcPr/>
                </a:tc>
                <a:tc>
                  <a:txBody>
                    <a:bodyPr/>
                    <a:lstStyle/>
                    <a:p>
                      <a:pPr algn="ctr"/>
                      <a:r>
                        <a:rPr lang="ro-RO" sz="1400" b="1" i="0" baseline="0" smtClean="0">
                          <a:solidFill>
                            <a:schemeClr val="accent1">
                              <a:lumMod val="75000"/>
                            </a:schemeClr>
                          </a:solidFill>
                          <a:latin typeface="Arial" pitchFamily="34" charset="0"/>
                          <a:cs typeface="Arial" pitchFamily="34" charset="0"/>
                        </a:rPr>
                        <a:t>7,33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b="1" i="0" baseline="0" smtClean="0">
                          <a:solidFill>
                            <a:schemeClr val="accent1">
                              <a:lumMod val="75000"/>
                            </a:schemeClr>
                          </a:solidFill>
                          <a:latin typeface="Arial" pitchFamily="34" charset="0"/>
                          <a:cs typeface="Arial" pitchFamily="34" charset="0"/>
                        </a:rPr>
                        <a:t>19,26</a:t>
                      </a:r>
                    </a:p>
                  </a:txBody>
                  <a:tcPr/>
                </a:tc>
              </a:tr>
            </a:tbl>
          </a:graphicData>
        </a:graphic>
      </p:graphicFrame>
      <p:sp>
        <p:nvSpPr>
          <p:cNvPr id="4" name="Rectangle 3"/>
          <p:cNvSpPr/>
          <p:nvPr/>
        </p:nvSpPr>
        <p:spPr>
          <a:xfrm>
            <a:off x="7543800" y="0"/>
            <a:ext cx="1371600" cy="381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tx1"/>
                </a:solidFill>
                <a:latin typeface="Arial" pitchFamily="34" charset="0"/>
                <a:cs typeface="Arial" pitchFamily="34" charset="0"/>
              </a:rPr>
              <a:t>Tab. 4.3</a:t>
            </a:r>
            <a:endParaRPr lang="en-US" b="1" baseline="-2500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533400"/>
            <a:ext cx="8229600" cy="533400"/>
          </a:xfrm>
          <a:prstGeom prst="rect">
            <a:avLst/>
          </a:prstGeom>
          <a:effectLst>
            <a:outerShdw blurRad="50800" dist="38100" algn="l" rotWithShape="0">
              <a:prstClr val="black">
                <a:alpha val="40000"/>
              </a:prstClr>
            </a:outerShdw>
          </a:effectLst>
        </p:spPr>
        <p:txBody>
          <a:bodyP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smtClean="0">
                <a:ln>
                  <a:noFill/>
                </a:ln>
                <a:solidFill>
                  <a:schemeClr val="tx2"/>
                </a:solidFill>
                <a:effectLst/>
                <a:uLnTx/>
                <a:uFillTx/>
                <a:latin typeface="+mj-lt"/>
                <a:ea typeface="+mj-ea"/>
                <a:cs typeface="+mj-cs"/>
              </a:rPr>
              <a:t/>
            </a:r>
            <a:br>
              <a:rPr kumimoji="0" lang="en-US" sz="5000" b="0" i="0" u="none" strike="noStrike" kern="1200" cap="none" spc="0" normalizeH="0" baseline="0" noProof="0" smtClean="0">
                <a:ln>
                  <a:noFill/>
                </a:ln>
                <a:solidFill>
                  <a:schemeClr val="tx2"/>
                </a:solidFill>
                <a:effectLst/>
                <a:uLnTx/>
                <a:uFillTx/>
                <a:latin typeface="+mj-lt"/>
                <a:ea typeface="+mj-ea"/>
                <a:cs typeface="+mj-cs"/>
              </a:rPr>
            </a:br>
            <a:r>
              <a:rPr kumimoji="0" lang="en-US" sz="2700" b="1" i="0" u="none" strike="noStrike" kern="1200" cap="none" spc="0" normalizeH="0" baseline="0" noProof="0" smtClean="0">
                <a:ln>
                  <a:noFill/>
                </a:ln>
                <a:solidFill>
                  <a:schemeClr val="tx2"/>
                </a:solidFill>
                <a:effectLst/>
                <a:uLnTx/>
                <a:uFillTx/>
                <a:latin typeface="+mj-lt"/>
                <a:ea typeface="+mj-ea"/>
                <a:cs typeface="+mj-cs"/>
              </a:rPr>
              <a:t> </a:t>
            </a:r>
            <a:r>
              <a:rPr kumimoji="0" lang="en-US" sz="9600" b="1" i="0" u="none" strike="noStrike" kern="1200" cap="none" spc="0" normalizeH="0" baseline="0" noProof="0" smtClean="0">
                <a:ln>
                  <a:noFill/>
                </a:ln>
                <a:solidFill>
                  <a:schemeClr val="accent1">
                    <a:lumMod val="75000"/>
                  </a:schemeClr>
                </a:solidFill>
                <a:effectLst/>
                <a:uLnTx/>
                <a:uFillTx/>
                <a:latin typeface="Arial" pitchFamily="34" charset="0"/>
                <a:ea typeface="+mj-ea"/>
                <a:cs typeface="Arial" pitchFamily="34" charset="0"/>
              </a:rPr>
              <a:t>CAP.II </a:t>
            </a:r>
            <a:r>
              <a:rPr kumimoji="0" lang="ro-RO" sz="9600" b="1" i="0" u="none" strike="noStrike" kern="1200" cap="none" spc="0" normalizeH="0" noProof="0" smtClean="0">
                <a:ln>
                  <a:noFill/>
                </a:ln>
                <a:solidFill>
                  <a:schemeClr val="accent1">
                    <a:lumMod val="75000"/>
                  </a:schemeClr>
                </a:solidFill>
                <a:effectLst/>
                <a:uLnTx/>
                <a:uFillTx/>
                <a:latin typeface="Arial" pitchFamily="34" charset="0"/>
                <a:ea typeface="+mj-ea"/>
                <a:cs typeface="Arial" pitchFamily="34" charset="0"/>
              </a:rPr>
              <a:t> </a:t>
            </a:r>
            <a:r>
              <a:rPr lang="ro-RO" sz="9600" b="1" noProof="0" smtClean="0">
                <a:solidFill>
                  <a:schemeClr val="accent1">
                    <a:lumMod val="75000"/>
                  </a:schemeClr>
                </a:solidFill>
                <a:latin typeface="Arial" pitchFamily="34" charset="0"/>
                <a:ea typeface="+mj-ea"/>
                <a:cs typeface="Arial" pitchFamily="34" charset="0"/>
              </a:rPr>
              <a:t>ANALIZA FUNCȚIONALĂ</a:t>
            </a:r>
            <a:endParaRPr kumimoji="0" lang="en-US" sz="9600" b="0" i="0" u="none" strike="noStrike" kern="1200" cap="none" spc="0" normalizeH="0" baseline="0" noProof="0">
              <a:ln>
                <a:noFill/>
              </a:ln>
              <a:solidFill>
                <a:schemeClr val="accent1">
                  <a:lumMod val="75000"/>
                </a:schemeClr>
              </a:solidFill>
              <a:effectLst/>
              <a:uLnTx/>
              <a:uFillTx/>
              <a:latin typeface="Arial" pitchFamily="34" charset="0"/>
              <a:ea typeface="+mj-ea"/>
              <a:cs typeface="Arial" pitchFamily="34" charset="0"/>
            </a:endParaRPr>
          </a:p>
        </p:txBody>
      </p:sp>
      <p:sp>
        <p:nvSpPr>
          <p:cNvPr id="3" name="Rectangle 2"/>
          <p:cNvSpPr/>
          <p:nvPr/>
        </p:nvSpPr>
        <p:spPr>
          <a:xfrm>
            <a:off x="609600" y="1447800"/>
            <a:ext cx="2688557" cy="400110"/>
          </a:xfrm>
          <a:prstGeom prst="rect">
            <a:avLst/>
          </a:prstGeom>
          <a:effectLst>
            <a:outerShdw blurRad="50800" dist="38100" algn="l" rotWithShape="0">
              <a:prstClr val="black">
                <a:alpha val="40000"/>
              </a:prstClr>
            </a:outerShdw>
          </a:effectLst>
        </p:spPr>
        <p:txBody>
          <a:bodyPr wrap="none">
            <a:spAutoFit/>
          </a:bodyPr>
          <a:lstStyle/>
          <a:p>
            <a:r>
              <a:rPr lang="en-US" sz="2000" b="1">
                <a:solidFill>
                  <a:srgbClr val="7030A0"/>
                </a:solidFill>
                <a:latin typeface="Arial" pitchFamily="34" charset="0"/>
                <a:cs typeface="Arial" pitchFamily="34" charset="0"/>
              </a:rPr>
              <a:t>2</a:t>
            </a:r>
            <a:r>
              <a:rPr lang="ro-RO" sz="2000" b="1" smtClean="0">
                <a:solidFill>
                  <a:srgbClr val="7030A0"/>
                </a:solidFill>
                <a:latin typeface="Arial" pitchFamily="34" charset="0"/>
                <a:cs typeface="Arial" pitchFamily="34" charset="0"/>
              </a:rPr>
              <a:t>.1 Definirea funcției</a:t>
            </a:r>
            <a:endParaRPr lang="en-US" sz="2000">
              <a:solidFill>
                <a:srgbClr val="7030A0"/>
              </a:solidFill>
              <a:latin typeface="Arial" pitchFamily="34" charset="0"/>
              <a:cs typeface="Arial" pitchFamily="34" charset="0"/>
            </a:endParaRPr>
          </a:p>
        </p:txBody>
      </p:sp>
      <p:sp>
        <p:nvSpPr>
          <p:cNvPr id="4" name="Rectangle 3"/>
          <p:cNvSpPr/>
          <p:nvPr/>
        </p:nvSpPr>
        <p:spPr>
          <a:xfrm>
            <a:off x="762000" y="2057400"/>
            <a:ext cx="7010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6">
                    <a:lumMod val="50000"/>
                  </a:schemeClr>
                </a:solidFill>
                <a:latin typeface="Arial" pitchFamily="34" charset="0"/>
                <a:cs typeface="Arial" pitchFamily="34" charset="0"/>
              </a:rPr>
              <a:t>Funcția</a:t>
            </a:r>
            <a:r>
              <a:rPr lang="ro-RO" smtClean="0">
                <a:solidFill>
                  <a:schemeClr val="tx1"/>
                </a:solidFill>
                <a:latin typeface="Arial" pitchFamily="34" charset="0"/>
                <a:cs typeface="Arial" pitchFamily="34" charset="0"/>
              </a:rPr>
              <a:t> constituie prima </a:t>
            </a:r>
            <a:r>
              <a:rPr lang="ro-RO" b="1" i="1" smtClean="0">
                <a:solidFill>
                  <a:srgbClr val="C00000"/>
                </a:solidFill>
                <a:latin typeface="Arial" pitchFamily="34" charset="0"/>
                <a:cs typeface="Arial" pitchFamily="34" charset="0"/>
              </a:rPr>
              <a:t>noțiune fundamentală </a:t>
            </a:r>
            <a:r>
              <a:rPr lang="ro-RO" smtClean="0">
                <a:solidFill>
                  <a:schemeClr val="tx1"/>
                </a:solidFill>
                <a:latin typeface="Arial" pitchFamily="34" charset="0"/>
                <a:cs typeface="Arial" pitchFamily="34" charset="0"/>
              </a:rPr>
              <a:t>cu care se operează în </a:t>
            </a:r>
            <a:r>
              <a:rPr lang="ro-RO" b="1" i="1" smtClean="0">
                <a:solidFill>
                  <a:schemeClr val="accent1">
                    <a:lumMod val="75000"/>
                  </a:schemeClr>
                </a:solidFill>
                <a:latin typeface="Arial" pitchFamily="34" charset="0"/>
                <a:cs typeface="Arial" pitchFamily="34" charset="0"/>
              </a:rPr>
              <a:t>Ingineria Valorii</a:t>
            </a:r>
            <a:endParaRPr lang="en-US" b="1" i="1">
              <a:solidFill>
                <a:schemeClr val="accent1">
                  <a:lumMod val="75000"/>
                </a:schemeClr>
              </a:solidFill>
              <a:latin typeface="Arial" pitchFamily="34" charset="0"/>
              <a:cs typeface="Arial" pitchFamily="34" charset="0"/>
            </a:endParaRPr>
          </a:p>
        </p:txBody>
      </p:sp>
      <p:sp>
        <p:nvSpPr>
          <p:cNvPr id="5" name="Rectangle 4"/>
          <p:cNvSpPr/>
          <p:nvPr/>
        </p:nvSpPr>
        <p:spPr>
          <a:xfrm>
            <a:off x="152400" y="2057400"/>
            <a:ext cx="6671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6" name="Rectangle 5"/>
          <p:cNvSpPr/>
          <p:nvPr/>
        </p:nvSpPr>
        <p:spPr>
          <a:xfrm>
            <a:off x="609600" y="2895600"/>
            <a:ext cx="8153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6">
                    <a:lumMod val="50000"/>
                  </a:schemeClr>
                </a:solidFill>
                <a:latin typeface="Arial" pitchFamily="34" charset="0"/>
                <a:cs typeface="Arial" pitchFamily="34" charset="0"/>
              </a:rPr>
              <a:t>Funcția</a:t>
            </a:r>
            <a:r>
              <a:rPr lang="ro-RO" smtClean="0">
                <a:solidFill>
                  <a:schemeClr val="tx1"/>
                </a:solidFill>
                <a:latin typeface="Arial" pitchFamily="34" charset="0"/>
                <a:cs typeface="Arial" pitchFamily="34" charset="0"/>
              </a:rPr>
              <a:t>              </a:t>
            </a:r>
            <a:r>
              <a:rPr lang="ro-RO" b="1" i="1" smtClean="0">
                <a:solidFill>
                  <a:schemeClr val="accent1">
                    <a:lumMod val="75000"/>
                  </a:schemeClr>
                </a:solidFill>
                <a:latin typeface="Arial" pitchFamily="34" charset="0"/>
                <a:cs typeface="Arial" pitchFamily="34" charset="0"/>
              </a:rPr>
              <a:t>fungi, functus            </a:t>
            </a:r>
            <a:r>
              <a:rPr lang="ro-RO" smtClean="0">
                <a:solidFill>
                  <a:schemeClr val="tx1"/>
                </a:solidFill>
                <a:latin typeface="Arial" pitchFamily="34" charset="0"/>
                <a:cs typeface="Arial" pitchFamily="34" charset="0"/>
              </a:rPr>
              <a:t>efectuare, funcționare, acțiune </a:t>
            </a:r>
          </a:p>
          <a:p>
            <a:pPr algn="just"/>
            <a:r>
              <a:rPr lang="ro-RO">
                <a:solidFill>
                  <a:schemeClr val="tx1"/>
                </a:solidFill>
                <a:latin typeface="Arial" pitchFamily="34" charset="0"/>
                <a:cs typeface="Arial" pitchFamily="34" charset="0"/>
              </a:rPr>
              <a:t> </a:t>
            </a:r>
            <a:r>
              <a:rPr lang="ro-RO" smtClean="0">
                <a:solidFill>
                  <a:schemeClr val="tx1"/>
                </a:solidFill>
                <a:latin typeface="Arial" pitchFamily="34" charset="0"/>
                <a:cs typeface="Arial" pitchFamily="34" charset="0"/>
              </a:rPr>
              <a:t>                                                              destinată atingerii unui obiectiv </a:t>
            </a:r>
            <a:endParaRPr lang="en-US">
              <a:solidFill>
                <a:schemeClr val="tx1"/>
              </a:solidFill>
              <a:latin typeface="Arial" pitchFamily="34" charset="0"/>
              <a:cs typeface="Arial" pitchFamily="34" charset="0"/>
            </a:endParaRPr>
          </a:p>
        </p:txBody>
      </p:sp>
      <p:sp>
        <p:nvSpPr>
          <p:cNvPr id="7" name="Right Arrow 6"/>
          <p:cNvSpPr/>
          <p:nvPr/>
        </p:nvSpPr>
        <p:spPr>
          <a:xfrm>
            <a:off x="1752600" y="3124200"/>
            <a:ext cx="5334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038600" y="3124200"/>
            <a:ext cx="5334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2000" y="4038600"/>
            <a:ext cx="7010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6">
                    <a:lumMod val="50000"/>
                  </a:schemeClr>
                </a:solidFill>
                <a:latin typeface="Arial" pitchFamily="34" charset="0"/>
                <a:cs typeface="Arial" pitchFamily="34" charset="0"/>
              </a:rPr>
              <a:t>Funcția</a:t>
            </a:r>
            <a:r>
              <a:rPr lang="ro-RO" smtClean="0">
                <a:solidFill>
                  <a:schemeClr val="tx1"/>
                </a:solidFill>
                <a:latin typeface="Arial" pitchFamily="34" charset="0"/>
                <a:cs typeface="Arial" pitchFamily="34" charset="0"/>
              </a:rPr>
              <a:t>  este o </a:t>
            </a:r>
            <a:r>
              <a:rPr lang="ro-RO" b="1" i="1" smtClean="0">
                <a:solidFill>
                  <a:schemeClr val="accent1">
                    <a:lumMod val="75000"/>
                  </a:schemeClr>
                </a:solidFill>
                <a:latin typeface="Arial" pitchFamily="34" charset="0"/>
                <a:cs typeface="Arial" pitchFamily="34" charset="0"/>
              </a:rPr>
              <a:t>însușire esențială a obiectului studiat</a:t>
            </a:r>
            <a:r>
              <a:rPr lang="ro-RO" smtClean="0">
                <a:solidFill>
                  <a:schemeClr val="accent1">
                    <a:lumMod val="75000"/>
                  </a:schemeClr>
                </a:solidFill>
                <a:latin typeface="Arial" pitchFamily="34" charset="0"/>
                <a:cs typeface="Arial" pitchFamily="34" charset="0"/>
              </a:rPr>
              <a:t>, </a:t>
            </a:r>
            <a:r>
              <a:rPr lang="ro-RO" smtClean="0">
                <a:solidFill>
                  <a:schemeClr val="tx1"/>
                </a:solidFill>
                <a:latin typeface="Arial" pitchFamily="34" charset="0"/>
                <a:cs typeface="Arial" pitchFamily="34" charset="0"/>
              </a:rPr>
              <a:t>exprimată </a:t>
            </a:r>
          </a:p>
          <a:p>
            <a:pPr algn="just"/>
            <a:r>
              <a:rPr lang="ro-RO">
                <a:solidFill>
                  <a:schemeClr val="tx1"/>
                </a:solidFill>
                <a:latin typeface="Arial" pitchFamily="34" charset="0"/>
                <a:cs typeface="Arial" pitchFamily="34" charset="0"/>
              </a:rPr>
              <a:t> </a:t>
            </a:r>
            <a:r>
              <a:rPr lang="ro-RO" smtClean="0">
                <a:solidFill>
                  <a:schemeClr val="tx1"/>
                </a:solidFill>
                <a:latin typeface="Arial" pitchFamily="34" charset="0"/>
                <a:cs typeface="Arial" pitchFamily="34" charset="0"/>
              </a:rPr>
              <a:t>              în raport cu mediul și utilizatorul – STAS 11272/1 -1979</a:t>
            </a:r>
            <a:endParaRPr lang="en-US" b="1" i="1">
              <a:solidFill>
                <a:schemeClr val="accent1">
                  <a:lumMod val="75000"/>
                </a:schemeClr>
              </a:solidFill>
              <a:latin typeface="Arial" pitchFamily="34" charset="0"/>
              <a:cs typeface="Arial" pitchFamily="34" charset="0"/>
            </a:endParaRPr>
          </a:p>
        </p:txBody>
      </p:sp>
      <p:sp>
        <p:nvSpPr>
          <p:cNvPr id="10" name="Rectangle 9"/>
          <p:cNvSpPr/>
          <p:nvPr/>
        </p:nvSpPr>
        <p:spPr>
          <a:xfrm>
            <a:off x="838200" y="5334000"/>
            <a:ext cx="7010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6">
                    <a:lumMod val="50000"/>
                  </a:schemeClr>
                </a:solidFill>
                <a:latin typeface="Arial" pitchFamily="34" charset="0"/>
                <a:cs typeface="Arial" pitchFamily="34" charset="0"/>
              </a:rPr>
              <a:t>Funcția </a:t>
            </a:r>
            <a:r>
              <a:rPr lang="ro-RO" smtClean="0">
                <a:solidFill>
                  <a:schemeClr val="tx1"/>
                </a:solidFill>
                <a:latin typeface="Arial" pitchFamily="34" charset="0"/>
                <a:cs typeface="Arial" pitchFamily="34" charset="0"/>
              </a:rPr>
              <a:t>este </a:t>
            </a:r>
            <a:r>
              <a:rPr lang="ro-RO" b="1" i="1" smtClean="0">
                <a:solidFill>
                  <a:schemeClr val="accent1">
                    <a:lumMod val="75000"/>
                  </a:schemeClr>
                </a:solidFill>
                <a:latin typeface="Arial" pitchFamily="34" charset="0"/>
                <a:cs typeface="Arial" pitchFamily="34" charset="0"/>
              </a:rPr>
              <a:t>calitatea unui produs </a:t>
            </a:r>
            <a:r>
              <a:rPr lang="ro-RO" smtClean="0">
                <a:solidFill>
                  <a:schemeClr val="tx1"/>
                </a:solidFill>
                <a:latin typeface="Arial" pitchFamily="34" charset="0"/>
                <a:cs typeface="Arial" pitchFamily="34" charset="0"/>
              </a:rPr>
              <a:t>care </a:t>
            </a:r>
            <a:r>
              <a:rPr lang="ro-RO" b="1" i="1" smtClean="0">
                <a:solidFill>
                  <a:schemeClr val="accent1">
                    <a:lumMod val="75000"/>
                  </a:schemeClr>
                </a:solidFill>
                <a:latin typeface="Arial" pitchFamily="34" charset="0"/>
                <a:cs typeface="Arial" pitchFamily="34" charset="0"/>
              </a:rPr>
              <a:t>determină efectul său </a:t>
            </a:r>
          </a:p>
          <a:p>
            <a:pPr algn="just"/>
            <a:r>
              <a:rPr lang="ro-RO" b="1" i="1">
                <a:solidFill>
                  <a:schemeClr val="accent1">
                    <a:lumMod val="75000"/>
                  </a:schemeClr>
                </a:solidFill>
                <a:latin typeface="Arial" pitchFamily="34" charset="0"/>
                <a:cs typeface="Arial" pitchFamily="34" charset="0"/>
              </a:rPr>
              <a:t> </a:t>
            </a:r>
            <a:r>
              <a:rPr lang="ro-RO" b="1" i="1" smtClean="0">
                <a:solidFill>
                  <a:schemeClr val="accent1">
                    <a:lumMod val="75000"/>
                  </a:schemeClr>
                </a:solidFill>
                <a:latin typeface="Arial" pitchFamily="34" charset="0"/>
                <a:cs typeface="Arial" pitchFamily="34" charset="0"/>
              </a:rPr>
              <a:t>             util</a:t>
            </a:r>
            <a:r>
              <a:rPr lang="ro-RO" smtClean="0">
                <a:solidFill>
                  <a:schemeClr val="tx1"/>
                </a:solidFill>
                <a:latin typeface="Arial" pitchFamily="34" charset="0"/>
                <a:cs typeface="Arial" pitchFamily="34" charset="0"/>
              </a:rPr>
              <a:t>, calitate care face din </a:t>
            </a:r>
            <a:r>
              <a:rPr lang="ro-RO" b="1" i="1" smtClean="0">
                <a:solidFill>
                  <a:schemeClr val="accent6">
                    <a:lumMod val="50000"/>
                  </a:schemeClr>
                </a:solidFill>
                <a:latin typeface="Arial" pitchFamily="34" charset="0"/>
                <a:cs typeface="Arial" pitchFamily="34" charset="0"/>
              </a:rPr>
              <a:t>corpul obiectului </a:t>
            </a:r>
            <a:r>
              <a:rPr lang="ro-RO" smtClean="0">
                <a:solidFill>
                  <a:schemeClr val="tx1"/>
                </a:solidFill>
                <a:latin typeface="Arial" pitchFamily="34" charset="0"/>
                <a:cs typeface="Arial" pitchFamily="34" charset="0"/>
              </a:rPr>
              <a:t>o </a:t>
            </a:r>
            <a:r>
              <a:rPr lang="ro-RO" b="1" i="1" smtClean="0">
                <a:solidFill>
                  <a:schemeClr val="accent6">
                    <a:lumMod val="50000"/>
                  </a:schemeClr>
                </a:solidFill>
                <a:latin typeface="Arial" pitchFamily="34" charset="0"/>
                <a:cs typeface="Arial" pitchFamily="34" charset="0"/>
              </a:rPr>
              <a:t>valoare de </a:t>
            </a:r>
          </a:p>
          <a:p>
            <a:pPr algn="just"/>
            <a:r>
              <a:rPr lang="ro-RO" b="1" i="1">
                <a:solidFill>
                  <a:schemeClr val="accent6">
                    <a:lumMod val="50000"/>
                  </a:schemeClr>
                </a:solidFill>
                <a:latin typeface="Arial" pitchFamily="34" charset="0"/>
                <a:cs typeface="Arial" pitchFamily="34" charset="0"/>
              </a:rPr>
              <a:t> </a:t>
            </a:r>
            <a:r>
              <a:rPr lang="ro-RO" b="1" i="1" smtClean="0">
                <a:solidFill>
                  <a:schemeClr val="accent6">
                    <a:lumMod val="50000"/>
                  </a:schemeClr>
                </a:solidFill>
                <a:latin typeface="Arial" pitchFamily="34" charset="0"/>
                <a:cs typeface="Arial" pitchFamily="34" charset="0"/>
              </a:rPr>
              <a:t>             întrebuințarea  </a:t>
            </a:r>
            <a:r>
              <a:rPr lang="ro-RO" smtClean="0">
                <a:solidFill>
                  <a:schemeClr val="tx1"/>
                </a:solidFill>
                <a:latin typeface="Arial" pitchFamily="34" charset="0"/>
                <a:cs typeface="Arial" pitchFamily="34" charset="0"/>
              </a:rPr>
              <a:t>- Orănescu (</a:t>
            </a:r>
            <a:r>
              <a:rPr lang="ro-RO" i="1" smtClean="0">
                <a:solidFill>
                  <a:schemeClr val="tx1"/>
                </a:solidFill>
                <a:latin typeface="Arial" pitchFamily="34" charset="0"/>
                <a:cs typeface="Arial" pitchFamily="34" charset="0"/>
              </a:rPr>
              <a:t>Analiza Valorii</a:t>
            </a:r>
            <a:r>
              <a:rPr lang="ro-RO" smtClean="0">
                <a:solidFill>
                  <a:schemeClr val="tx1"/>
                </a:solidFill>
                <a:latin typeface="Arial" pitchFamily="34" charset="0"/>
                <a:cs typeface="Arial" pitchFamily="34" charset="0"/>
              </a:rPr>
              <a:t>, 1978)</a:t>
            </a:r>
            <a:endParaRPr lang="en-US">
              <a:solidFill>
                <a:schemeClr val="tx1"/>
              </a:solidFill>
              <a:latin typeface="Arial" pitchFamily="34" charset="0"/>
              <a:cs typeface="Arial" pitchFamily="34" charset="0"/>
            </a:endParaRPr>
          </a:p>
        </p:txBody>
      </p:sp>
      <p:sp>
        <p:nvSpPr>
          <p:cNvPr id="11" name="Right Arrow 10"/>
          <p:cNvSpPr/>
          <p:nvPr/>
        </p:nvSpPr>
        <p:spPr>
          <a:xfrm>
            <a:off x="228600" y="4267200"/>
            <a:ext cx="533400" cy="2286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228600" y="5410200"/>
            <a:ext cx="533400" cy="2286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p:cNvSpPr>
            <a:spLocks noGrp="1"/>
          </p:cNvSpPr>
          <p:nvPr>
            <p:ph type="sldNum" sz="quarter" idx="12"/>
          </p:nvPr>
        </p:nvSpPr>
        <p:spPr/>
        <p:txBody>
          <a:bodyPr/>
          <a:lstStyle/>
          <a:p>
            <a:fld id="{40FBC372-BFC0-44F3-A2AE-833ECC6DEBAB}" type="slidenum">
              <a:rPr lang="en-US" smtClean="0"/>
              <a:pPr/>
              <a:t>13</a:t>
            </a:fld>
            <a:endParaRPr lang="en-US"/>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130</a:t>
            </a:fld>
            <a:endParaRPr lang="en-US"/>
          </a:p>
        </p:txBody>
      </p:sp>
      <p:graphicFrame>
        <p:nvGraphicFramePr>
          <p:cNvPr id="3" name="Table 2"/>
          <p:cNvGraphicFramePr>
            <a:graphicFrameLocks noGrp="1"/>
          </p:cNvGraphicFramePr>
          <p:nvPr/>
        </p:nvGraphicFramePr>
        <p:xfrm>
          <a:off x="228600" y="381000"/>
          <a:ext cx="8686798" cy="6405880"/>
        </p:xfrm>
        <a:graphic>
          <a:graphicData uri="http://schemas.openxmlformats.org/drawingml/2006/table">
            <a:tbl>
              <a:tblPr firstRow="1" bandRow="1">
                <a:tableStyleId>{5C22544A-7EE6-4342-B048-85BDC9FD1C3A}</a:tableStyleId>
              </a:tblPr>
              <a:tblGrid>
                <a:gridCol w="457200"/>
                <a:gridCol w="1143000"/>
                <a:gridCol w="609600"/>
                <a:gridCol w="762000"/>
                <a:gridCol w="685800"/>
                <a:gridCol w="685800"/>
                <a:gridCol w="533400"/>
                <a:gridCol w="609600"/>
                <a:gridCol w="533400"/>
                <a:gridCol w="609600"/>
                <a:gridCol w="762000"/>
                <a:gridCol w="609600"/>
                <a:gridCol w="685798"/>
              </a:tblGrid>
              <a:tr h="609600">
                <a:tc rowSpan="2">
                  <a:txBody>
                    <a:bodyPr/>
                    <a:lstStyle/>
                    <a:p>
                      <a:pPr algn="ctr"/>
                      <a:r>
                        <a:rPr lang="ro-RO" sz="1400" baseline="0" smtClean="0">
                          <a:latin typeface="Arial" pitchFamily="34" charset="0"/>
                          <a:cs typeface="Arial" pitchFamily="34" charset="0"/>
                        </a:rPr>
                        <a:t>Nr.</a:t>
                      </a:r>
                    </a:p>
                  </a:txBody>
                  <a:tcPr/>
                </a:tc>
                <a:tc rowSpan="2">
                  <a:txBody>
                    <a:bodyPr/>
                    <a:lstStyle/>
                    <a:p>
                      <a:pPr algn="ctr"/>
                      <a:r>
                        <a:rPr lang="ro-RO" sz="1600" baseline="0" smtClean="0">
                          <a:latin typeface="Arial" pitchFamily="34" charset="0"/>
                          <a:cs typeface="Arial" pitchFamily="34" charset="0"/>
                        </a:rPr>
                        <a:t>Reper /</a:t>
                      </a:r>
                    </a:p>
                    <a:p>
                      <a:pPr algn="ctr"/>
                      <a:r>
                        <a:rPr lang="ro-RO" sz="1600" baseline="0" smtClean="0">
                          <a:latin typeface="Arial" pitchFamily="34" charset="0"/>
                          <a:cs typeface="Arial" pitchFamily="34" charset="0"/>
                        </a:rPr>
                        <a:t>operație</a:t>
                      </a:r>
                    </a:p>
                  </a:txBody>
                  <a:tcPr/>
                </a:tc>
                <a:tc rowSpan="2">
                  <a:txBody>
                    <a:bodyPr/>
                    <a:lstStyle/>
                    <a:p>
                      <a:pPr algn="ctr"/>
                      <a:r>
                        <a:rPr lang="ro-RO" sz="1500" baseline="0" smtClean="0">
                          <a:latin typeface="Arial" pitchFamily="34" charset="0"/>
                          <a:cs typeface="Arial" pitchFamily="34" charset="0"/>
                        </a:rPr>
                        <a:t>Cost</a:t>
                      </a:r>
                    </a:p>
                  </a:txBody>
                  <a:tcPr/>
                </a:tc>
                <a:tc gridSpan="10">
                  <a:txBody>
                    <a:bodyPr/>
                    <a:lstStyle/>
                    <a:p>
                      <a:pPr algn="ctr"/>
                      <a:r>
                        <a:rPr lang="ro-RO" sz="1600" baseline="0" smtClean="0">
                          <a:latin typeface="Arial" pitchFamily="34" charset="0"/>
                          <a:cs typeface="Arial" pitchFamily="34" charset="0"/>
                        </a:rPr>
                        <a:t>Repartizarea pe funcții (unități bănești / funcție)</a:t>
                      </a:r>
                      <a:endParaRPr lang="en-US" sz="1600" baseline="0">
                        <a:latin typeface="Arial" pitchFamily="34" charset="0"/>
                        <a:cs typeface="Arial" pitchFamily="34" charset="0"/>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baseline="-25000">
                        <a:latin typeface="Arial" pitchFamily="34" charset="0"/>
                        <a:cs typeface="Arial" pitchFamily="34" charset="0"/>
                      </a:endParaRPr>
                    </a:p>
                  </a:txBody>
                  <a:tcPr/>
                </a:tc>
                <a:tc hMerge="1">
                  <a:txBody>
                    <a:bodyPr/>
                    <a:lstStyle/>
                    <a:p>
                      <a:pPr algn="ctr"/>
                      <a:endParaRPr lang="en-US" sz="1600" baseline="-25000">
                        <a:latin typeface="Arial" pitchFamily="34" charset="0"/>
                        <a:cs typeface="Arial" pitchFamily="34" charset="0"/>
                      </a:endParaRPr>
                    </a:p>
                  </a:txBody>
                  <a:tcPr/>
                </a:tc>
                <a:tc hMerge="1">
                  <a:txBody>
                    <a:bodyPr/>
                    <a:lstStyle/>
                    <a:p>
                      <a:pPr algn="ctr"/>
                      <a:endParaRPr lang="en-US" sz="1400" baseline="0">
                        <a:latin typeface="Arial" pitchFamily="34" charset="0"/>
                        <a:cs typeface="Arial" pitchFamily="34" charset="0"/>
                      </a:endParaRPr>
                    </a:p>
                  </a:txBody>
                  <a:tcPr/>
                </a:tc>
                <a:tc hMerge="1">
                  <a:txBody>
                    <a:bodyPr/>
                    <a:lstStyle/>
                    <a:p>
                      <a:endParaRPr lang="en-US"/>
                    </a:p>
                  </a:txBody>
                  <a:tcPr/>
                </a:tc>
                <a:tc hMerge="1">
                  <a:txBody>
                    <a:bodyPr/>
                    <a:lstStyle/>
                    <a:p>
                      <a:pPr algn="ctr"/>
                      <a:endParaRPr lang="en-US" sz="1600" baseline="-25000">
                        <a:latin typeface="Arial" pitchFamily="34" charset="0"/>
                        <a:cs typeface="Arial" pitchFamily="34" charset="0"/>
                      </a:endParaRPr>
                    </a:p>
                  </a:txBody>
                  <a:tcPr/>
                </a:tc>
              </a:tr>
              <a:tr h="41148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ro-RO" sz="1800" b="1" baseline="0" smtClean="0">
                          <a:latin typeface="Arial" pitchFamily="34" charset="0"/>
                          <a:cs typeface="Arial" pitchFamily="34" charset="0"/>
                        </a:rPr>
                        <a:t>F</a:t>
                      </a:r>
                      <a:r>
                        <a:rPr lang="ro-RO" sz="1800" b="1" baseline="-25000" smtClean="0">
                          <a:latin typeface="Arial" pitchFamily="34" charset="0"/>
                          <a:cs typeface="Arial" pitchFamily="34" charset="0"/>
                        </a:rPr>
                        <a:t>1</a:t>
                      </a:r>
                      <a:endParaRPr lang="en-US" sz="1800" b="1" baseline="-250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baseline="0" smtClean="0">
                          <a:latin typeface="Arial" pitchFamily="34" charset="0"/>
                          <a:cs typeface="Arial" pitchFamily="34" charset="0"/>
                        </a:rPr>
                        <a:t>F</a:t>
                      </a:r>
                      <a:r>
                        <a:rPr lang="ro-RO" sz="1800" b="1" baseline="-25000" smtClean="0">
                          <a:latin typeface="Arial" pitchFamily="34" charset="0"/>
                          <a:cs typeface="Arial" pitchFamily="34" charset="0"/>
                        </a:rPr>
                        <a:t>2</a:t>
                      </a:r>
                      <a:endParaRPr lang="en-US" sz="1800" b="1" baseline="-250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baseline="0" smtClean="0">
                          <a:latin typeface="Arial" pitchFamily="34" charset="0"/>
                          <a:cs typeface="Arial" pitchFamily="34" charset="0"/>
                        </a:rPr>
                        <a:t>F</a:t>
                      </a:r>
                      <a:r>
                        <a:rPr lang="ro-RO" sz="1800" b="1" baseline="-25000" smtClean="0">
                          <a:latin typeface="Arial" pitchFamily="34" charset="0"/>
                          <a:cs typeface="Arial" pitchFamily="34" charset="0"/>
                        </a:rPr>
                        <a:t>3</a:t>
                      </a:r>
                      <a:endParaRPr lang="en-US" sz="1800" b="1" baseline="-250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baseline="0" smtClean="0">
                          <a:latin typeface="Arial" pitchFamily="34" charset="0"/>
                          <a:cs typeface="Arial" pitchFamily="34" charset="0"/>
                        </a:rPr>
                        <a:t>F</a:t>
                      </a:r>
                      <a:r>
                        <a:rPr lang="ro-RO" sz="1800" b="1" baseline="-25000" smtClean="0">
                          <a:latin typeface="Arial" pitchFamily="34" charset="0"/>
                          <a:cs typeface="Arial" pitchFamily="34" charset="0"/>
                        </a:rPr>
                        <a:t>4</a:t>
                      </a:r>
                      <a:endParaRPr lang="en-US" sz="1800" b="1" baseline="-250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baseline="0" smtClean="0">
                          <a:latin typeface="Arial" pitchFamily="34" charset="0"/>
                          <a:cs typeface="Arial" pitchFamily="34" charset="0"/>
                        </a:rPr>
                        <a:t>F</a:t>
                      </a:r>
                      <a:r>
                        <a:rPr lang="ro-RO" sz="1800" b="1" baseline="-25000" smtClean="0">
                          <a:latin typeface="Arial" pitchFamily="34" charset="0"/>
                          <a:cs typeface="Arial" pitchFamily="34" charset="0"/>
                        </a:rPr>
                        <a:t>5</a:t>
                      </a:r>
                      <a:endParaRPr lang="en-US" sz="1800" b="1" baseline="-25000">
                        <a:latin typeface="Arial" pitchFamily="34" charset="0"/>
                        <a:cs typeface="Arial" pitchFamily="34" charset="0"/>
                      </a:endParaRPr>
                    </a:p>
                  </a:txBody>
                  <a:tcPr/>
                </a:tc>
                <a:tc>
                  <a:txBody>
                    <a:bodyPr/>
                    <a:lstStyle/>
                    <a:p>
                      <a:pPr algn="ctr"/>
                      <a:r>
                        <a:rPr lang="ro-RO" sz="1800" b="1" baseline="0" smtClean="0">
                          <a:latin typeface="Arial" pitchFamily="34" charset="0"/>
                          <a:cs typeface="Arial" pitchFamily="34" charset="0"/>
                        </a:rPr>
                        <a:t>F</a:t>
                      </a:r>
                      <a:r>
                        <a:rPr lang="ro-RO" sz="1800" b="1" baseline="-25000" smtClean="0">
                          <a:latin typeface="Arial" pitchFamily="34" charset="0"/>
                          <a:cs typeface="Arial" pitchFamily="34" charset="0"/>
                        </a:rPr>
                        <a:t>6</a:t>
                      </a:r>
                      <a:endParaRPr lang="en-US" sz="1800" b="1" baseline="-25000">
                        <a:latin typeface="Arial" pitchFamily="34" charset="0"/>
                        <a:cs typeface="Arial" pitchFamily="34" charset="0"/>
                      </a:endParaRPr>
                    </a:p>
                  </a:txBody>
                  <a:tcPr/>
                </a:tc>
                <a:tc>
                  <a:txBody>
                    <a:bodyPr/>
                    <a:lstStyle/>
                    <a:p>
                      <a:pPr algn="ctr"/>
                      <a:r>
                        <a:rPr lang="ro-RO" sz="1800" b="1" baseline="0" smtClean="0">
                          <a:latin typeface="Arial" pitchFamily="34" charset="0"/>
                          <a:cs typeface="Arial" pitchFamily="34" charset="0"/>
                        </a:rPr>
                        <a:t>F</a:t>
                      </a:r>
                      <a:r>
                        <a:rPr lang="ro-RO" sz="1800" b="1" baseline="-25000" smtClean="0">
                          <a:latin typeface="Arial" pitchFamily="34" charset="0"/>
                          <a:cs typeface="Arial" pitchFamily="34" charset="0"/>
                        </a:rPr>
                        <a:t>7</a:t>
                      </a:r>
                      <a:endParaRPr lang="en-US" sz="1800" b="1" baseline="-25000">
                        <a:latin typeface="Arial" pitchFamily="34" charset="0"/>
                        <a:cs typeface="Arial" pitchFamily="34" charset="0"/>
                      </a:endParaRPr>
                    </a:p>
                  </a:txBody>
                  <a:tcPr/>
                </a:tc>
                <a:tc>
                  <a:txBody>
                    <a:bodyPr/>
                    <a:lstStyle/>
                    <a:p>
                      <a:pPr algn="ctr"/>
                      <a:r>
                        <a:rPr lang="ro-RO" sz="1800" b="1" baseline="0" smtClean="0">
                          <a:latin typeface="Arial" pitchFamily="34" charset="0"/>
                          <a:cs typeface="Arial" pitchFamily="34" charset="0"/>
                        </a:rPr>
                        <a:t>F</a:t>
                      </a:r>
                      <a:r>
                        <a:rPr lang="ro-RO" sz="1800" b="1" baseline="-25000" smtClean="0">
                          <a:latin typeface="Arial" pitchFamily="34" charset="0"/>
                          <a:cs typeface="Arial" pitchFamily="34" charset="0"/>
                        </a:rPr>
                        <a:t>8</a:t>
                      </a:r>
                      <a:endParaRPr lang="en-US" sz="1800" b="1" baseline="-250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baseline="0" smtClean="0">
                          <a:latin typeface="Arial" pitchFamily="34" charset="0"/>
                          <a:cs typeface="Arial" pitchFamily="34" charset="0"/>
                        </a:rPr>
                        <a:t>F</a:t>
                      </a:r>
                      <a:r>
                        <a:rPr lang="ro-RO" sz="1800" b="1" baseline="-25000" smtClean="0">
                          <a:latin typeface="Arial" pitchFamily="34" charset="0"/>
                          <a:cs typeface="Arial" pitchFamily="34" charset="0"/>
                        </a:rPr>
                        <a:t>9</a:t>
                      </a:r>
                      <a:endParaRPr lang="en-US" sz="1800" b="1" baseline="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baseline="0" smtClean="0">
                          <a:latin typeface="Arial" pitchFamily="34" charset="0"/>
                          <a:cs typeface="Arial" pitchFamily="34" charset="0"/>
                        </a:rPr>
                        <a:t>F</a:t>
                      </a:r>
                      <a:r>
                        <a:rPr lang="ro-RO" sz="1800" b="1" baseline="-25000" smtClean="0">
                          <a:latin typeface="Arial" pitchFamily="34" charset="0"/>
                          <a:cs typeface="Arial" pitchFamily="34" charset="0"/>
                        </a:rPr>
                        <a:t>10</a:t>
                      </a:r>
                      <a:endParaRPr lang="en-US" sz="1800" b="1" baseline="-25000" smtClean="0">
                        <a:latin typeface="Arial" pitchFamily="34" charset="0"/>
                        <a:cs typeface="Arial"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11.</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Prel. piesă polară</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3</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0,6</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0,21</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0,21</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1,98</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a:t>
                      </a:r>
                      <a:endParaRPr lang="en-US" sz="1200" b="0" i="0" baseline="0">
                        <a:solidFill>
                          <a:schemeClr val="tx1"/>
                        </a:solidFill>
                        <a:latin typeface="Arial" pitchFamily="34" charset="0"/>
                        <a:cs typeface="Arial" pitchFamily="34" charset="0"/>
                      </a:endParaRPr>
                    </a:p>
                  </a:txBody>
                  <a:tcPr/>
                </a:tc>
              </a:tr>
              <a:tr h="436880">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ro-RO" sz="1200" baseline="0" smtClean="0">
                          <a:solidFill>
                            <a:schemeClr val="tx1"/>
                          </a:solidFill>
                          <a:latin typeface="Arial" pitchFamily="34" charset="0"/>
                          <a:cs typeface="Arial" pitchFamily="34" charset="0"/>
                        </a:rPr>
                        <a:t>12.</a:t>
                      </a:r>
                      <a:endParaRPr lang="en-US" sz="120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ro-RO" sz="1200" b="0" i="0" baseline="0" smtClean="0">
                          <a:solidFill>
                            <a:schemeClr val="tx1"/>
                          </a:solidFill>
                          <a:latin typeface="Arial" pitchFamily="34" charset="0"/>
                          <a:cs typeface="Arial" pitchFamily="34" charset="0"/>
                        </a:rPr>
                        <a:t>Prel. carc. bobină</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57</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18,81</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11,4</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3,99</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22,8</a:t>
                      </a:r>
                      <a:endParaRPr lang="en-US" sz="1200" b="0" i="0" baseline="0">
                        <a:solidFill>
                          <a:schemeClr val="tx1"/>
                        </a:solidFill>
                        <a:latin typeface="Arial" pitchFamily="34" charset="0"/>
                        <a:cs typeface="Arial"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u="none" baseline="0" smtClean="0">
                          <a:solidFill>
                            <a:schemeClr val="tx1"/>
                          </a:solidFill>
                          <a:latin typeface="Arial" pitchFamily="34" charset="0"/>
                          <a:cs typeface="Arial" pitchFamily="34" charset="0"/>
                        </a:rPr>
                        <a:t>13.</a:t>
                      </a:r>
                      <a:endParaRPr lang="en-US" sz="1200" b="0" u="none"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ro-RO" sz="1200" b="0" i="0" u="none" baseline="0" smtClean="0">
                          <a:solidFill>
                            <a:schemeClr val="tx1"/>
                          </a:solidFill>
                          <a:latin typeface="Arial" pitchFamily="34" charset="0"/>
                          <a:cs typeface="Arial" pitchFamily="34" charset="0"/>
                        </a:rPr>
                        <a:t>Bobinare</a:t>
                      </a:r>
                      <a:endParaRPr lang="en-US" sz="1200" b="0" i="0" u="none"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6</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2,1</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0,42</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2,1</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0,54</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0,84</a:t>
                      </a:r>
                      <a:endParaRPr lang="en-US" sz="1200" b="0" i="0" baseline="0">
                        <a:solidFill>
                          <a:schemeClr val="tx1"/>
                        </a:solidFill>
                        <a:latin typeface="Arial" pitchFamily="34" charset="0"/>
                        <a:cs typeface="Arial"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u="none" baseline="0" smtClean="0">
                          <a:solidFill>
                            <a:schemeClr val="tx1"/>
                          </a:solidFill>
                          <a:latin typeface="Arial" pitchFamily="34" charset="0"/>
                          <a:cs typeface="Arial" pitchFamily="34" charset="0"/>
                        </a:rPr>
                        <a:t>14.</a:t>
                      </a:r>
                      <a:endParaRPr lang="en-US" sz="1200" u="none"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u="none" baseline="0" smtClean="0">
                          <a:solidFill>
                            <a:schemeClr val="tx1"/>
                          </a:solidFill>
                          <a:latin typeface="Arial" pitchFamily="34" charset="0"/>
                          <a:cs typeface="Arial" pitchFamily="34" charset="0"/>
                        </a:rPr>
                        <a:t>Prel. carc. exterioară</a:t>
                      </a:r>
                      <a:endParaRPr lang="en-US" sz="1200" b="0" i="0" u="none"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38</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6,46</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3,04</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1,9</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3,42</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2,8</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2,28</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17,1</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a:t>
                      </a:r>
                      <a:endParaRPr lang="en-US" sz="1200" b="0" i="0" baseline="0">
                        <a:solidFill>
                          <a:schemeClr val="tx1"/>
                        </a:solidFill>
                        <a:latin typeface="Arial" pitchFamily="34" charset="0"/>
                        <a:cs typeface="Arial" pitchFamily="34" charset="0"/>
                      </a:endParaRPr>
                    </a:p>
                  </a:txBody>
                  <a:tcPr/>
                </a:tc>
              </a:tr>
              <a:tr h="411480">
                <a:tc>
                  <a:txBody>
                    <a:bodyPr/>
                    <a:lstStyle/>
                    <a:p>
                      <a:pPr algn="ctr">
                        <a:buFontTx/>
                        <a:buNone/>
                      </a:pPr>
                      <a:r>
                        <a:rPr lang="ro-RO" sz="1200" b="0" u="none" baseline="0" smtClean="0">
                          <a:solidFill>
                            <a:schemeClr val="tx1"/>
                          </a:solidFill>
                          <a:latin typeface="Arial" pitchFamily="34" charset="0"/>
                          <a:cs typeface="Arial" pitchFamily="34" charset="0"/>
                        </a:rPr>
                        <a:t>15.</a:t>
                      </a:r>
                    </a:p>
                  </a:txBody>
                  <a:tcPr/>
                </a:tc>
                <a:tc>
                  <a:txBody>
                    <a:bodyPr/>
                    <a:lstStyle/>
                    <a:p>
                      <a:pPr algn="ctr"/>
                      <a:r>
                        <a:rPr lang="ro-RO" sz="1200" b="0" i="0" u="none" baseline="0" smtClean="0">
                          <a:solidFill>
                            <a:schemeClr val="tx1"/>
                          </a:solidFill>
                          <a:latin typeface="Arial" pitchFamily="34" charset="0"/>
                          <a:cs typeface="Arial" pitchFamily="34" charset="0"/>
                        </a:rPr>
                        <a:t>Prel. suport magnet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1,56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2,16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0,66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a:t>
                      </a:r>
                    </a:p>
                  </a:txBody>
                  <a:tcPr/>
                </a:tc>
                <a:tc>
                  <a:txBody>
                    <a:bodyPr/>
                    <a:lstStyle/>
                    <a:p>
                      <a:pPr algn="ctr"/>
                      <a:r>
                        <a:rPr lang="ro-RO" sz="1200" b="0" i="0" baseline="0" smtClean="0">
                          <a:solidFill>
                            <a:schemeClr val="tx1"/>
                          </a:solidFill>
                          <a:latin typeface="Arial" pitchFamily="34" charset="0"/>
                          <a:cs typeface="Arial" pitchFamily="34"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1,62</a:t>
                      </a:r>
                    </a:p>
                  </a:txBody>
                  <a:tcPr/>
                </a:tc>
                <a:tc>
                  <a:txBody>
                    <a:bodyPr/>
                    <a:lstStyle/>
                    <a:p>
                      <a:pPr algn="ctr"/>
                      <a:r>
                        <a:rPr lang="ro-RO" sz="1200" b="0" i="0" baseline="0" smtClean="0">
                          <a:solidFill>
                            <a:schemeClr val="tx1"/>
                          </a:solidFill>
                          <a:latin typeface="Arial" pitchFamily="34" charset="0"/>
                          <a:cs typeface="Arial" pitchFamily="34"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a:t>
                      </a:r>
                    </a:p>
                  </a:txBody>
                  <a:tcPr/>
                </a:tc>
              </a:tr>
              <a:tr h="4114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u="none" baseline="0" smtClean="0">
                          <a:solidFill>
                            <a:schemeClr val="tx1"/>
                          </a:solidFill>
                          <a:latin typeface="Arial" pitchFamily="34" charset="0"/>
                          <a:cs typeface="Arial" pitchFamily="34" charset="0"/>
                        </a:rPr>
                        <a:t>16.</a:t>
                      </a:r>
                      <a:endParaRPr lang="en-US" sz="1200" b="0" u="none"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ro-RO" sz="1200" b="0" i="0" u="none" baseline="0" smtClean="0">
                          <a:solidFill>
                            <a:schemeClr val="tx1"/>
                          </a:solidFill>
                          <a:latin typeface="Arial" pitchFamily="34" charset="0"/>
                          <a:cs typeface="Arial" pitchFamily="34" charset="0"/>
                        </a:rPr>
                        <a:t>Vulcanizare</a:t>
                      </a:r>
                      <a:endParaRPr lang="en-US" sz="1200" b="0" i="0" u="none" baseline="0">
                        <a:solidFill>
                          <a:schemeClr val="tx1"/>
                        </a:solidFill>
                        <a:latin typeface="Arial" pitchFamily="34" charset="0"/>
                        <a:cs typeface="Arial" pitchFamily="34" charset="0"/>
                      </a:endParaRPr>
                    </a:p>
                  </a:txBody>
                  <a:tcPr/>
                </a:tc>
                <a:tc>
                  <a:txBody>
                    <a:bodyPr/>
                    <a:lstStyle/>
                    <a:p>
                      <a:pPr algn="ctr"/>
                      <a:r>
                        <a:rPr lang="ro-RO" sz="1200" b="0" i="0" baseline="0" smtClean="0">
                          <a:solidFill>
                            <a:schemeClr val="tx1"/>
                          </a:solidFill>
                          <a:latin typeface="Arial" pitchFamily="34" charset="0"/>
                          <a:cs typeface="Arial" pitchFamily="34" charset="0"/>
                        </a:rPr>
                        <a:t>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1,4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0,52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0,68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0,32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0,36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0,2</a:t>
                      </a:r>
                    </a:p>
                  </a:txBody>
                  <a:tcPr/>
                </a:tc>
                <a:tc>
                  <a:txBody>
                    <a:bodyPr/>
                    <a:lstStyle/>
                    <a:p>
                      <a:pPr algn="ctr"/>
                      <a:r>
                        <a:rPr lang="ro-RO" sz="1200" b="0" i="0" baseline="0" smtClean="0">
                          <a:solidFill>
                            <a:schemeClr val="tx1"/>
                          </a:solidFill>
                          <a:latin typeface="Arial" pitchFamily="34" charset="0"/>
                          <a:cs typeface="Arial" pitchFamily="34"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a:t>
                      </a:r>
                    </a:p>
                  </a:txBody>
                  <a:tcPr/>
                </a:tc>
                <a:tc>
                  <a:txBody>
                    <a:bodyPr/>
                    <a:lstStyle/>
                    <a:p>
                      <a:pPr algn="ctr"/>
                      <a:r>
                        <a:rPr lang="ro-RO" sz="1200" b="0" i="0" baseline="0" smtClean="0">
                          <a:solidFill>
                            <a:schemeClr val="tx1"/>
                          </a:solidFill>
                          <a:latin typeface="Arial" pitchFamily="34" charset="0"/>
                          <a:cs typeface="Arial" pitchFamily="34"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0,52</a:t>
                      </a:r>
                    </a:p>
                  </a:txBody>
                  <a:tcPr/>
                </a:tc>
              </a:tr>
              <a:tr h="4114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u="none" baseline="0" smtClean="0">
                          <a:solidFill>
                            <a:schemeClr val="tx1"/>
                          </a:solidFill>
                          <a:latin typeface="Arial" pitchFamily="34" charset="0"/>
                          <a:cs typeface="Arial" pitchFamily="34" charset="0"/>
                        </a:rPr>
                        <a:t>17.</a:t>
                      </a:r>
                      <a:endParaRPr lang="en-US" sz="1200" b="0" u="none"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ro-RO" sz="1200" b="0" i="0" u="none" baseline="0" smtClean="0">
                          <a:solidFill>
                            <a:schemeClr val="tx1"/>
                          </a:solidFill>
                          <a:latin typeface="Arial" pitchFamily="34" charset="0"/>
                          <a:cs typeface="Arial" pitchFamily="34" charset="0"/>
                        </a:rPr>
                        <a:t>Turnarea rășină</a:t>
                      </a:r>
                      <a:endParaRPr lang="en-US" sz="1200" b="0" i="0" u="none"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6</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1,08</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1,8</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1,2</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0,42</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0,36</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a:t>
                      </a:r>
                      <a:endParaRPr lang="en-US" sz="12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1,14</a:t>
                      </a:r>
                      <a:endParaRPr lang="en-US" sz="1200" b="0" i="0" baseline="0">
                        <a:solidFill>
                          <a:schemeClr val="tx1"/>
                        </a:solidFill>
                        <a:latin typeface="Arial" pitchFamily="34" charset="0"/>
                        <a:cs typeface="Arial" pitchFamily="34" charset="0"/>
                      </a:endParaRPr>
                    </a:p>
                  </a:txBody>
                  <a:tcPr/>
                </a:tc>
              </a:tr>
              <a:tr h="4114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u="none" baseline="0" smtClean="0">
                          <a:solidFill>
                            <a:schemeClr val="tx1"/>
                          </a:solidFill>
                          <a:latin typeface="Arial" pitchFamily="34" charset="0"/>
                          <a:cs typeface="Arial" pitchFamily="34" charset="0"/>
                        </a:rPr>
                        <a:t>18.</a:t>
                      </a:r>
                      <a:endParaRPr lang="en-US" sz="1200" b="0" u="none"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ro-RO" sz="1200" b="0" i="0" u="none" baseline="0" smtClean="0">
                          <a:solidFill>
                            <a:schemeClr val="tx1"/>
                          </a:solidFill>
                          <a:latin typeface="Arial" pitchFamily="34" charset="0"/>
                          <a:cs typeface="Arial" pitchFamily="34" charset="0"/>
                        </a:rPr>
                        <a:t>Montaj electric</a:t>
                      </a:r>
                      <a:endParaRPr lang="en-US" sz="1200" b="0" i="0" u="none"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1,2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0,3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a:t>
                      </a:r>
                    </a:p>
                  </a:txBody>
                  <a:tcPr/>
                </a:tc>
                <a:tc>
                  <a:txBody>
                    <a:bodyPr/>
                    <a:lstStyle/>
                    <a:p>
                      <a:pPr algn="ctr"/>
                      <a:r>
                        <a:rPr lang="ro-RO" sz="1200" b="0" i="0" baseline="0" smtClean="0">
                          <a:solidFill>
                            <a:schemeClr val="tx1"/>
                          </a:solidFill>
                          <a:latin typeface="Arial" pitchFamily="34" charset="0"/>
                          <a:cs typeface="Arial" pitchFamily="34"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0,42</a:t>
                      </a:r>
                    </a:p>
                  </a:txBody>
                  <a:tcPr/>
                </a:tc>
                <a:tc>
                  <a:txBody>
                    <a:bodyPr/>
                    <a:lstStyle/>
                    <a:p>
                      <a:pPr algn="ctr"/>
                      <a:r>
                        <a:rPr lang="ro-RO" sz="1200" b="0" i="0" baseline="0" smtClean="0">
                          <a:solidFill>
                            <a:schemeClr val="tx1"/>
                          </a:solidFill>
                          <a:latin typeface="Arial" pitchFamily="34" charset="0"/>
                          <a:cs typeface="Arial" pitchFamily="34" charset="0"/>
                        </a:rPr>
                        <a:t>0,72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0,36</a:t>
                      </a:r>
                    </a:p>
                  </a:txBody>
                  <a:tcPr/>
                </a:tc>
              </a:tr>
              <a:tr h="4114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u="none" baseline="0" smtClean="0">
                          <a:solidFill>
                            <a:schemeClr val="tx1"/>
                          </a:solidFill>
                          <a:latin typeface="Arial" pitchFamily="34" charset="0"/>
                          <a:cs typeface="Arial" pitchFamily="34" charset="0"/>
                        </a:rPr>
                        <a:t>19.</a:t>
                      </a:r>
                      <a:endParaRPr lang="en-US" sz="1200" b="0" u="none"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ro-RO" sz="1200" b="0" i="0" u="none" baseline="0" smtClean="0">
                          <a:solidFill>
                            <a:schemeClr val="tx1"/>
                          </a:solidFill>
                          <a:latin typeface="Arial" pitchFamily="34" charset="0"/>
                          <a:cs typeface="Arial" pitchFamily="34" charset="0"/>
                        </a:rPr>
                        <a:t>Probe</a:t>
                      </a:r>
                      <a:endParaRPr lang="en-US" sz="1200" b="0" i="0" u="none"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1,82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0,7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0,7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0,49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0,56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0,42</a:t>
                      </a:r>
                    </a:p>
                  </a:txBody>
                  <a:tcPr/>
                </a:tc>
                <a:tc>
                  <a:txBody>
                    <a:bodyPr/>
                    <a:lstStyle/>
                    <a:p>
                      <a:pPr algn="ctr"/>
                      <a:r>
                        <a:rPr lang="ro-RO" sz="1200" b="0" i="0" baseline="0" smtClean="0">
                          <a:solidFill>
                            <a:schemeClr val="tx1"/>
                          </a:solidFill>
                          <a:latin typeface="Arial" pitchFamily="34" charset="0"/>
                          <a:cs typeface="Arial" pitchFamily="34" charset="0"/>
                        </a:rPr>
                        <a:t>0,35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0,77</a:t>
                      </a:r>
                    </a:p>
                  </a:txBody>
                  <a:tcPr/>
                </a:tc>
                <a:tc>
                  <a:txBody>
                    <a:bodyPr/>
                    <a:lstStyle/>
                    <a:p>
                      <a:pPr algn="ctr"/>
                      <a:r>
                        <a:rPr lang="ro-RO" sz="1200" b="0" i="0" baseline="0" smtClean="0">
                          <a:solidFill>
                            <a:schemeClr val="tx1"/>
                          </a:solidFill>
                          <a:latin typeface="Arial" pitchFamily="34" charset="0"/>
                          <a:cs typeface="Arial" pitchFamily="34" charset="0"/>
                        </a:rPr>
                        <a:t>0,49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0" i="0" baseline="0" smtClean="0">
                          <a:solidFill>
                            <a:schemeClr val="tx1"/>
                          </a:solidFill>
                          <a:latin typeface="Arial" pitchFamily="34" charset="0"/>
                          <a:cs typeface="Arial" pitchFamily="34" charset="0"/>
                        </a:rPr>
                        <a:t>0,7</a:t>
                      </a:r>
                    </a:p>
                  </a:txBody>
                  <a:tcPr/>
                </a:tc>
              </a:tr>
              <a:tr h="4114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1" u="none" baseline="0" smtClean="0">
                          <a:solidFill>
                            <a:schemeClr val="accent1">
                              <a:lumMod val="75000"/>
                            </a:schemeClr>
                          </a:solidFill>
                          <a:latin typeface="Arial" pitchFamily="34" charset="0"/>
                          <a:cs typeface="Arial" pitchFamily="34" charset="0"/>
                        </a:rPr>
                        <a:t>20.</a:t>
                      </a:r>
                      <a:endParaRPr lang="en-US" sz="1200" b="1" u="none" baseline="0">
                        <a:solidFill>
                          <a:schemeClr val="accent1">
                            <a:lumMod val="75000"/>
                          </a:schemeClr>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ro-RO" sz="1200" b="1" i="0" u="none" baseline="0" smtClean="0">
                          <a:solidFill>
                            <a:schemeClr val="accent1">
                              <a:lumMod val="75000"/>
                            </a:schemeClr>
                          </a:solidFill>
                          <a:latin typeface="Arial" pitchFamily="34" charset="0"/>
                          <a:cs typeface="Arial" pitchFamily="34" charset="0"/>
                        </a:rPr>
                        <a:t>Total manoperă</a:t>
                      </a:r>
                      <a:endParaRPr lang="en-US" sz="1200" b="1" i="0" u="none" baseline="0">
                        <a:solidFill>
                          <a:schemeClr val="accent1">
                            <a:lumMod val="75000"/>
                          </a:schemeClr>
                        </a:solidFill>
                        <a:latin typeface="Arial" pitchFamily="34" charset="0"/>
                        <a:cs typeface="Arial" pitchFamily="34" charset="0"/>
                      </a:endParaRPr>
                    </a:p>
                  </a:txBody>
                  <a:tcPr/>
                </a:tc>
                <a:tc>
                  <a:txBody>
                    <a:bodyPr/>
                    <a:lstStyle/>
                    <a:p>
                      <a:pPr algn="ctr"/>
                      <a:r>
                        <a:rPr lang="ro-RO" sz="1200" b="1" i="0" baseline="0" smtClean="0">
                          <a:solidFill>
                            <a:schemeClr val="accent1">
                              <a:lumMod val="75000"/>
                            </a:schemeClr>
                          </a:solidFill>
                          <a:latin typeface="Arial" pitchFamily="34" charset="0"/>
                          <a:cs typeface="Arial" pitchFamily="34" charset="0"/>
                        </a:rPr>
                        <a:t>130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1" i="0" baseline="0" smtClean="0">
                          <a:solidFill>
                            <a:schemeClr val="accent1">
                              <a:lumMod val="75000"/>
                            </a:schemeClr>
                          </a:solidFill>
                          <a:latin typeface="Arial" pitchFamily="34" charset="0"/>
                          <a:cs typeface="Arial" pitchFamily="34" charset="0"/>
                        </a:rPr>
                        <a:t>35,03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1" i="0" baseline="0" smtClean="0">
                          <a:solidFill>
                            <a:schemeClr val="accent1">
                              <a:lumMod val="75000"/>
                            </a:schemeClr>
                          </a:solidFill>
                          <a:latin typeface="Arial" pitchFamily="34" charset="0"/>
                          <a:cs typeface="Arial" pitchFamily="34" charset="0"/>
                        </a:rPr>
                        <a:t>20,55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1" i="0" baseline="0" smtClean="0">
                          <a:solidFill>
                            <a:schemeClr val="accent1">
                              <a:lumMod val="75000"/>
                            </a:schemeClr>
                          </a:solidFill>
                          <a:latin typeface="Arial" pitchFamily="34" charset="0"/>
                          <a:cs typeface="Arial" pitchFamily="34" charset="0"/>
                        </a:rPr>
                        <a:t>9,34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1" i="0" baseline="0" smtClean="0">
                          <a:solidFill>
                            <a:schemeClr val="accent1">
                              <a:lumMod val="75000"/>
                            </a:schemeClr>
                          </a:solidFill>
                          <a:latin typeface="Arial" pitchFamily="34" charset="0"/>
                          <a:cs typeface="Arial" pitchFamily="34" charset="0"/>
                        </a:rPr>
                        <a:t>4,65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1" i="0" baseline="0" smtClean="0">
                          <a:solidFill>
                            <a:schemeClr val="accent1">
                              <a:lumMod val="75000"/>
                            </a:schemeClr>
                          </a:solidFill>
                          <a:latin typeface="Arial" pitchFamily="34" charset="0"/>
                          <a:cs typeface="Arial" pitchFamily="34" charset="0"/>
                        </a:rPr>
                        <a:t>5,08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1" i="0" baseline="0" smtClean="0">
                          <a:solidFill>
                            <a:schemeClr val="accent1">
                              <a:lumMod val="75000"/>
                            </a:schemeClr>
                          </a:solidFill>
                          <a:latin typeface="Arial" pitchFamily="34" charset="0"/>
                          <a:cs typeface="Arial" pitchFamily="34" charset="0"/>
                        </a:rPr>
                        <a:t>2,9</a:t>
                      </a:r>
                    </a:p>
                  </a:txBody>
                  <a:tcPr/>
                </a:tc>
                <a:tc>
                  <a:txBody>
                    <a:bodyPr/>
                    <a:lstStyle/>
                    <a:p>
                      <a:pPr algn="ctr"/>
                      <a:r>
                        <a:rPr lang="ro-RO" sz="1200" b="1" i="0" baseline="0" smtClean="0">
                          <a:solidFill>
                            <a:schemeClr val="accent1">
                              <a:lumMod val="75000"/>
                            </a:schemeClr>
                          </a:solidFill>
                          <a:latin typeface="Arial" pitchFamily="34" charset="0"/>
                          <a:cs typeface="Arial" pitchFamily="34" charset="0"/>
                        </a:rPr>
                        <a:t>17,45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1" i="0" baseline="0" smtClean="0">
                          <a:solidFill>
                            <a:schemeClr val="accent1">
                              <a:lumMod val="75000"/>
                            </a:schemeClr>
                          </a:solidFill>
                          <a:latin typeface="Arial" pitchFamily="34" charset="0"/>
                          <a:cs typeface="Arial" pitchFamily="34" charset="0"/>
                        </a:rPr>
                        <a:t>6,89</a:t>
                      </a:r>
                    </a:p>
                  </a:txBody>
                  <a:tcPr/>
                </a:tc>
                <a:tc>
                  <a:txBody>
                    <a:bodyPr/>
                    <a:lstStyle/>
                    <a:p>
                      <a:pPr algn="ctr"/>
                      <a:r>
                        <a:rPr lang="ro-RO" sz="1200" b="1" i="0" baseline="0" smtClean="0">
                          <a:solidFill>
                            <a:schemeClr val="accent1">
                              <a:lumMod val="75000"/>
                            </a:schemeClr>
                          </a:solidFill>
                          <a:latin typeface="Arial" pitchFamily="34" charset="0"/>
                          <a:cs typeface="Arial" pitchFamily="34" charset="0"/>
                        </a:rPr>
                        <a:t>1,75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1" i="0" baseline="0" smtClean="0">
                          <a:solidFill>
                            <a:schemeClr val="accent1">
                              <a:lumMod val="75000"/>
                            </a:schemeClr>
                          </a:solidFill>
                          <a:latin typeface="Arial" pitchFamily="34" charset="0"/>
                          <a:cs typeface="Arial" pitchFamily="34" charset="0"/>
                        </a:rPr>
                        <a:t>26,36</a:t>
                      </a:r>
                    </a:p>
                  </a:txBody>
                  <a:tcPr/>
                </a:tc>
              </a:tr>
              <a:tr h="4114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1" u="none" baseline="0" smtClean="0">
                          <a:solidFill>
                            <a:srgbClr val="FF0000"/>
                          </a:solidFill>
                          <a:latin typeface="Arial" pitchFamily="34" charset="0"/>
                          <a:cs typeface="Arial" pitchFamily="34" charset="0"/>
                        </a:rPr>
                        <a:t>21.</a:t>
                      </a:r>
                      <a:endParaRPr lang="en-US" sz="1200" b="1" u="none" baseline="0">
                        <a:solidFill>
                          <a:srgbClr val="FF0000"/>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ro-RO" sz="1600" b="1" i="0" u="none" baseline="0" smtClean="0">
                          <a:solidFill>
                            <a:srgbClr val="FF0000"/>
                          </a:solidFill>
                          <a:latin typeface="Arial" pitchFamily="34" charset="0"/>
                          <a:cs typeface="Arial" pitchFamily="34" charset="0"/>
                        </a:rPr>
                        <a:t>Total cost</a:t>
                      </a:r>
                      <a:endParaRPr lang="en-US" sz="1600" b="1" i="0" u="none" baseline="0">
                        <a:solidFill>
                          <a:srgbClr val="FF0000"/>
                        </a:solidFill>
                        <a:latin typeface="Arial" pitchFamily="34" charset="0"/>
                        <a:cs typeface="Arial" pitchFamily="34" charset="0"/>
                      </a:endParaRPr>
                    </a:p>
                  </a:txBody>
                  <a:tcPr/>
                </a:tc>
                <a:tc>
                  <a:txBody>
                    <a:bodyPr/>
                    <a:lstStyle/>
                    <a:p>
                      <a:pPr algn="ctr"/>
                      <a:r>
                        <a:rPr lang="ro-RO" sz="1200" b="1" i="0" baseline="0" smtClean="0">
                          <a:solidFill>
                            <a:srgbClr val="FF0000"/>
                          </a:solidFill>
                          <a:latin typeface="Arial" pitchFamily="34" charset="0"/>
                          <a:cs typeface="Arial" pitchFamily="34" charset="0"/>
                        </a:rPr>
                        <a:t>595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1" i="0" baseline="0" smtClean="0">
                          <a:solidFill>
                            <a:srgbClr val="FF0000"/>
                          </a:solidFill>
                          <a:latin typeface="Arial" pitchFamily="34" charset="0"/>
                          <a:cs typeface="Arial" pitchFamily="34" charset="0"/>
                        </a:rPr>
                        <a:t>145,36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1" i="0" baseline="0" smtClean="0">
                          <a:solidFill>
                            <a:srgbClr val="FF0000"/>
                          </a:solidFill>
                          <a:latin typeface="Arial" pitchFamily="34" charset="0"/>
                          <a:cs typeface="Arial" pitchFamily="34" charset="0"/>
                        </a:rPr>
                        <a:t>35,06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1" i="0" baseline="0" smtClean="0">
                          <a:solidFill>
                            <a:srgbClr val="FF0000"/>
                          </a:solidFill>
                          <a:latin typeface="Arial" pitchFamily="34" charset="0"/>
                          <a:cs typeface="Arial" pitchFamily="34" charset="0"/>
                        </a:rPr>
                        <a:t>65,94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1" i="0" baseline="0" smtClean="0">
                          <a:solidFill>
                            <a:srgbClr val="FF0000"/>
                          </a:solidFill>
                          <a:latin typeface="Arial" pitchFamily="34" charset="0"/>
                          <a:cs typeface="Arial" pitchFamily="34" charset="0"/>
                        </a:rPr>
                        <a:t>8,95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1" i="0" baseline="0" smtClean="0">
                          <a:solidFill>
                            <a:srgbClr val="FF0000"/>
                          </a:solidFill>
                          <a:latin typeface="Arial" pitchFamily="34" charset="0"/>
                          <a:cs typeface="Arial" pitchFamily="34" charset="0"/>
                        </a:rPr>
                        <a:t>13,68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1" i="0" baseline="0" smtClean="0">
                          <a:solidFill>
                            <a:srgbClr val="FF0000"/>
                          </a:solidFill>
                          <a:latin typeface="Arial" pitchFamily="34" charset="0"/>
                          <a:cs typeface="Arial" pitchFamily="34" charset="0"/>
                        </a:rPr>
                        <a:t>6,7</a:t>
                      </a:r>
                    </a:p>
                  </a:txBody>
                  <a:tcPr/>
                </a:tc>
                <a:tc>
                  <a:txBody>
                    <a:bodyPr/>
                    <a:lstStyle/>
                    <a:p>
                      <a:pPr algn="ctr"/>
                      <a:r>
                        <a:rPr lang="ro-RO" sz="1200" b="1" i="0" baseline="0" smtClean="0">
                          <a:solidFill>
                            <a:srgbClr val="FF0000"/>
                          </a:solidFill>
                          <a:latin typeface="Arial" pitchFamily="34" charset="0"/>
                          <a:cs typeface="Arial" pitchFamily="34" charset="0"/>
                        </a:rPr>
                        <a:t>22,25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1" i="0" baseline="0" smtClean="0">
                          <a:solidFill>
                            <a:srgbClr val="FF0000"/>
                          </a:solidFill>
                          <a:latin typeface="Arial" pitchFamily="34" charset="0"/>
                          <a:cs typeface="Arial" pitchFamily="34" charset="0"/>
                        </a:rPr>
                        <a:t>241,36</a:t>
                      </a:r>
                    </a:p>
                  </a:txBody>
                  <a:tcPr/>
                </a:tc>
                <a:tc>
                  <a:txBody>
                    <a:bodyPr/>
                    <a:lstStyle/>
                    <a:p>
                      <a:pPr algn="ctr"/>
                      <a:r>
                        <a:rPr lang="ro-RO" sz="1200" b="1" i="0" baseline="0" smtClean="0">
                          <a:solidFill>
                            <a:srgbClr val="FF0000"/>
                          </a:solidFill>
                          <a:latin typeface="Arial" pitchFamily="34" charset="0"/>
                          <a:cs typeface="Arial" pitchFamily="34" charset="0"/>
                        </a:rPr>
                        <a:t>9,08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1" i="0" baseline="0" smtClean="0">
                          <a:solidFill>
                            <a:srgbClr val="FF0000"/>
                          </a:solidFill>
                          <a:latin typeface="Arial" pitchFamily="34" charset="0"/>
                          <a:cs typeface="Arial" pitchFamily="34" charset="0"/>
                        </a:rPr>
                        <a:t>45,62</a:t>
                      </a:r>
                    </a:p>
                  </a:txBody>
                  <a:tcPr/>
                </a:tc>
              </a:tr>
              <a:tr h="497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1" u="none" baseline="0" smtClean="0">
                          <a:solidFill>
                            <a:schemeClr val="accent5">
                              <a:lumMod val="50000"/>
                            </a:schemeClr>
                          </a:solidFill>
                          <a:latin typeface="Arial" pitchFamily="34" charset="0"/>
                          <a:cs typeface="Arial" pitchFamily="34" charset="0"/>
                        </a:rPr>
                        <a:t>22.</a:t>
                      </a:r>
                      <a:endParaRPr lang="en-US" sz="1200" b="1" u="none" baseline="0">
                        <a:solidFill>
                          <a:schemeClr val="accent5">
                            <a:lumMod val="50000"/>
                          </a:schemeClr>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ro-RO" sz="1600" b="1" i="0" u="none" baseline="0" smtClean="0">
                          <a:solidFill>
                            <a:schemeClr val="accent5">
                              <a:lumMod val="50000"/>
                            </a:schemeClr>
                          </a:solidFill>
                          <a:latin typeface="Arial" pitchFamily="34" charset="0"/>
                          <a:cs typeface="Arial" pitchFamily="34" charset="0"/>
                        </a:rPr>
                        <a:t>Pondere în cost p</a:t>
                      </a:r>
                      <a:r>
                        <a:rPr lang="ro-RO" sz="1600" b="1" i="0" u="none" baseline="-25000" smtClean="0">
                          <a:solidFill>
                            <a:schemeClr val="accent5">
                              <a:lumMod val="50000"/>
                            </a:schemeClr>
                          </a:solidFill>
                          <a:latin typeface="Arial" pitchFamily="34" charset="0"/>
                          <a:cs typeface="Arial" pitchFamily="34" charset="0"/>
                        </a:rPr>
                        <a:t>j</a:t>
                      </a:r>
                      <a:endParaRPr lang="en-US" sz="1600" b="1" i="0" u="none" baseline="-25000">
                        <a:solidFill>
                          <a:schemeClr val="accent5">
                            <a:lumMod val="50000"/>
                          </a:schemeClr>
                        </a:solidFill>
                        <a:latin typeface="Arial" pitchFamily="34" charset="0"/>
                        <a:cs typeface="Arial" pitchFamily="34" charset="0"/>
                      </a:endParaRPr>
                    </a:p>
                  </a:txBody>
                  <a:tcPr/>
                </a:tc>
                <a:tc>
                  <a:txBody>
                    <a:bodyPr/>
                    <a:lstStyle/>
                    <a:p>
                      <a:pPr algn="ctr"/>
                      <a:r>
                        <a:rPr lang="ro-RO" sz="1200" b="1" i="0" baseline="0" smtClean="0">
                          <a:solidFill>
                            <a:schemeClr val="accent5">
                              <a:lumMod val="50000"/>
                            </a:schemeClr>
                          </a:solidFill>
                          <a:latin typeface="Arial" pitchFamily="34" charset="0"/>
                          <a:cs typeface="Arial" pitchFamily="34" charset="0"/>
                        </a:rPr>
                        <a:t>100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1" i="0" baseline="0" smtClean="0">
                          <a:solidFill>
                            <a:schemeClr val="accent5">
                              <a:lumMod val="50000"/>
                            </a:schemeClr>
                          </a:solidFill>
                          <a:latin typeface="Arial" pitchFamily="34" charset="0"/>
                          <a:cs typeface="Arial" pitchFamily="34" charset="0"/>
                        </a:rPr>
                        <a:t>24,43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1" i="0" baseline="0" smtClean="0">
                          <a:solidFill>
                            <a:schemeClr val="accent5">
                              <a:lumMod val="50000"/>
                            </a:schemeClr>
                          </a:solidFill>
                          <a:latin typeface="Arial" pitchFamily="34" charset="0"/>
                          <a:cs typeface="Arial" pitchFamily="34" charset="0"/>
                        </a:rPr>
                        <a:t>5,90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1" i="0" baseline="0" smtClean="0">
                          <a:solidFill>
                            <a:schemeClr val="accent5">
                              <a:lumMod val="50000"/>
                            </a:schemeClr>
                          </a:solidFill>
                          <a:latin typeface="Arial" pitchFamily="34" charset="0"/>
                          <a:cs typeface="Arial" pitchFamily="34" charset="0"/>
                        </a:rPr>
                        <a:t>11,08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1" i="0" baseline="0" smtClean="0">
                          <a:solidFill>
                            <a:schemeClr val="accent5">
                              <a:lumMod val="50000"/>
                            </a:schemeClr>
                          </a:solidFill>
                          <a:latin typeface="Arial" pitchFamily="34" charset="0"/>
                          <a:cs typeface="Arial" pitchFamily="34" charset="0"/>
                        </a:rPr>
                        <a:t>1,67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1" i="0" baseline="0" smtClean="0">
                          <a:solidFill>
                            <a:schemeClr val="accent5">
                              <a:lumMod val="50000"/>
                            </a:schemeClr>
                          </a:solidFill>
                          <a:latin typeface="Arial" pitchFamily="34" charset="0"/>
                          <a:cs typeface="Arial" pitchFamily="34" charset="0"/>
                        </a:rPr>
                        <a:t>2,30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1" i="0" baseline="0" smtClean="0">
                          <a:solidFill>
                            <a:schemeClr val="accent5">
                              <a:lumMod val="50000"/>
                            </a:schemeClr>
                          </a:solidFill>
                          <a:latin typeface="Arial" pitchFamily="34" charset="0"/>
                          <a:cs typeface="Arial" pitchFamily="34" charset="0"/>
                        </a:rPr>
                        <a:t>1,13</a:t>
                      </a:r>
                    </a:p>
                  </a:txBody>
                  <a:tcPr/>
                </a:tc>
                <a:tc>
                  <a:txBody>
                    <a:bodyPr/>
                    <a:lstStyle/>
                    <a:p>
                      <a:pPr algn="ctr"/>
                      <a:r>
                        <a:rPr lang="ro-RO" sz="1200" b="1" i="0" baseline="0" smtClean="0">
                          <a:solidFill>
                            <a:schemeClr val="accent5">
                              <a:lumMod val="50000"/>
                            </a:schemeClr>
                          </a:solidFill>
                          <a:latin typeface="Arial" pitchFamily="34" charset="0"/>
                          <a:cs typeface="Arial" pitchFamily="34" charset="0"/>
                        </a:rPr>
                        <a:t>3,74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1" i="0" baseline="0" smtClean="0">
                          <a:solidFill>
                            <a:schemeClr val="accent5">
                              <a:lumMod val="50000"/>
                            </a:schemeClr>
                          </a:solidFill>
                          <a:latin typeface="Arial" pitchFamily="34" charset="0"/>
                          <a:cs typeface="Arial" pitchFamily="34" charset="0"/>
                        </a:rPr>
                        <a:t>40,56</a:t>
                      </a:r>
                    </a:p>
                  </a:txBody>
                  <a:tcPr/>
                </a:tc>
                <a:tc>
                  <a:txBody>
                    <a:bodyPr/>
                    <a:lstStyle/>
                    <a:p>
                      <a:pPr algn="ctr"/>
                      <a:r>
                        <a:rPr lang="ro-RO" sz="1200" b="1" i="0" baseline="0" smtClean="0">
                          <a:solidFill>
                            <a:schemeClr val="accent5">
                              <a:lumMod val="50000"/>
                            </a:schemeClr>
                          </a:solidFill>
                          <a:latin typeface="Arial" pitchFamily="34" charset="0"/>
                          <a:cs typeface="Arial" pitchFamily="34" charset="0"/>
                        </a:rPr>
                        <a:t>1,53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1" i="0" baseline="0" smtClean="0">
                          <a:solidFill>
                            <a:schemeClr val="accent5">
                              <a:lumMod val="50000"/>
                            </a:schemeClr>
                          </a:solidFill>
                          <a:latin typeface="Arial" pitchFamily="34" charset="0"/>
                          <a:cs typeface="Arial" pitchFamily="34" charset="0"/>
                        </a:rPr>
                        <a:t>1,66</a:t>
                      </a:r>
                    </a:p>
                  </a:txBody>
                  <a:tcPr/>
                </a:tc>
              </a:tr>
            </a:tbl>
          </a:graphicData>
        </a:graphic>
      </p:graphicFrame>
      <p:sp>
        <p:nvSpPr>
          <p:cNvPr id="4" name="Rectangle 3"/>
          <p:cNvSpPr/>
          <p:nvPr/>
        </p:nvSpPr>
        <p:spPr>
          <a:xfrm>
            <a:off x="6324600" y="0"/>
            <a:ext cx="2590800" cy="381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tx1"/>
                </a:solidFill>
                <a:latin typeface="Arial" pitchFamily="34" charset="0"/>
                <a:cs typeface="Arial" pitchFamily="34" charset="0"/>
              </a:rPr>
              <a:t>Tab. 4.3 (continuare)</a:t>
            </a:r>
            <a:endParaRPr lang="en-US" b="1" baseline="-2500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131</a:t>
            </a:fld>
            <a:endParaRPr lang="en-US"/>
          </a:p>
        </p:txBody>
      </p:sp>
      <p:sp>
        <p:nvSpPr>
          <p:cNvPr id="3" name="Rectangle 2"/>
          <p:cNvSpPr/>
          <p:nvPr/>
        </p:nvSpPr>
        <p:spPr>
          <a:xfrm>
            <a:off x="304800" y="914400"/>
            <a:ext cx="7239000" cy="400110"/>
          </a:xfrm>
          <a:prstGeom prst="rect">
            <a:avLst/>
          </a:prstGeom>
          <a:effectLst>
            <a:outerShdw blurRad="50800" dist="38100" algn="l" rotWithShape="0">
              <a:prstClr val="black">
                <a:alpha val="40000"/>
              </a:prstClr>
            </a:outerShdw>
          </a:effectLst>
        </p:spPr>
        <p:txBody>
          <a:bodyPr wrap="square">
            <a:spAutoFit/>
          </a:bodyPr>
          <a:lstStyle/>
          <a:p>
            <a:r>
              <a:rPr lang="ro-RO" sz="2000" b="1" smtClean="0">
                <a:solidFill>
                  <a:srgbClr val="7030A0"/>
                </a:solidFill>
                <a:latin typeface="Arial" pitchFamily="34" charset="0"/>
                <a:cs typeface="Arial" pitchFamily="34" charset="0"/>
              </a:rPr>
              <a:t>4.3 </a:t>
            </a:r>
            <a:r>
              <a:rPr lang="en-US" sz="2000" b="1" smtClean="0">
                <a:solidFill>
                  <a:srgbClr val="7030A0"/>
                </a:solidFill>
                <a:latin typeface="Arial" pitchFamily="34" charset="0"/>
                <a:cs typeface="Arial" pitchFamily="34" charset="0"/>
              </a:rPr>
              <a:t> </a:t>
            </a:r>
            <a:r>
              <a:rPr lang="ro-RO" sz="2000" b="1" smtClean="0">
                <a:solidFill>
                  <a:srgbClr val="7030A0"/>
                </a:solidFill>
                <a:latin typeface="Arial" pitchFamily="34" charset="0"/>
                <a:cs typeface="Arial" pitchFamily="34" charset="0"/>
              </a:rPr>
              <a:t>Formalizarea matematică a dimensionării economice</a:t>
            </a:r>
          </a:p>
        </p:txBody>
      </p:sp>
      <p:sp>
        <p:nvSpPr>
          <p:cNvPr id="4" name="Rectangle 3"/>
          <p:cNvSpPr/>
          <p:nvPr/>
        </p:nvSpPr>
        <p:spPr>
          <a:xfrm>
            <a:off x="304800" y="15240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5" name="Rectangle 4"/>
          <p:cNvSpPr/>
          <p:nvPr/>
        </p:nvSpPr>
        <p:spPr>
          <a:xfrm>
            <a:off x="990600" y="1600200"/>
            <a:ext cx="7391400" cy="9906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Un pas mai departe în </a:t>
            </a:r>
            <a:r>
              <a:rPr lang="ro-RO" b="1" i="1" smtClean="0">
                <a:solidFill>
                  <a:srgbClr val="FF0000"/>
                </a:solidFill>
                <a:latin typeface="Arial" pitchFamily="34" charset="0"/>
                <a:cs typeface="Arial" pitchFamily="34" charset="0"/>
              </a:rPr>
              <a:t>dimensionarea economică </a:t>
            </a:r>
            <a:r>
              <a:rPr lang="ro-RO" smtClean="0">
                <a:solidFill>
                  <a:schemeClr val="tx1"/>
                </a:solidFill>
                <a:latin typeface="Arial" pitchFamily="34" charset="0"/>
                <a:cs typeface="Arial" pitchFamily="34" charset="0"/>
              </a:rPr>
              <a:t>a</a:t>
            </a:r>
            <a:r>
              <a:rPr lang="ro-RO" b="1" i="1" smtClean="0">
                <a:solidFill>
                  <a:srgbClr val="FF0000"/>
                </a:solidFill>
                <a:latin typeface="Arial" pitchFamily="34" charset="0"/>
                <a:cs typeface="Arial" pitchFamily="34" charset="0"/>
              </a:rPr>
              <a:t> </a:t>
            </a:r>
            <a:r>
              <a:rPr lang="ro-RO" b="1" i="1" smtClean="0">
                <a:solidFill>
                  <a:srgbClr val="0070C0"/>
                </a:solidFill>
                <a:latin typeface="Arial" pitchFamily="34" charset="0"/>
                <a:cs typeface="Arial" pitchFamily="34" charset="0"/>
              </a:rPr>
              <a:t>funcțiilor </a:t>
            </a:r>
            <a:r>
              <a:rPr lang="ro-RO" smtClean="0">
                <a:solidFill>
                  <a:schemeClr val="tx1"/>
                </a:solidFill>
                <a:latin typeface="Arial" pitchFamily="34" charset="0"/>
                <a:cs typeface="Arial" pitchFamily="34" charset="0"/>
              </a:rPr>
              <a:t>îl costituie </a:t>
            </a:r>
            <a:r>
              <a:rPr lang="ro-RO" b="1" i="1" smtClean="0">
                <a:solidFill>
                  <a:schemeClr val="accent6">
                    <a:lumMod val="50000"/>
                  </a:schemeClr>
                </a:solidFill>
                <a:latin typeface="Arial" pitchFamily="34" charset="0"/>
                <a:cs typeface="Arial" pitchFamily="34" charset="0"/>
              </a:rPr>
              <a:t>determinarea relației </a:t>
            </a:r>
            <a:r>
              <a:rPr lang="ro-RO" smtClean="0">
                <a:solidFill>
                  <a:schemeClr val="tx1"/>
                </a:solidFill>
                <a:latin typeface="Arial" pitchFamily="34" charset="0"/>
                <a:cs typeface="Arial" pitchFamily="34" charset="0"/>
              </a:rPr>
              <a:t>care există între </a:t>
            </a:r>
            <a:r>
              <a:rPr lang="ro-RO" b="1" i="1" smtClean="0">
                <a:solidFill>
                  <a:srgbClr val="C00000"/>
                </a:solidFill>
                <a:latin typeface="Arial" pitchFamily="34" charset="0"/>
                <a:cs typeface="Arial" pitchFamily="34" charset="0"/>
              </a:rPr>
              <a:t>dimensiunile caracteristicilor de calitate</a:t>
            </a:r>
            <a:r>
              <a:rPr lang="ro-RO" smtClean="0">
                <a:solidFill>
                  <a:schemeClr val="tx1"/>
                </a:solidFill>
                <a:latin typeface="Arial" pitchFamily="34" charset="0"/>
                <a:cs typeface="Arial" pitchFamily="34" charset="0"/>
              </a:rPr>
              <a:t> și </a:t>
            </a:r>
            <a:r>
              <a:rPr lang="ro-RO" b="1" i="1" smtClean="0">
                <a:solidFill>
                  <a:srgbClr val="FF0000"/>
                </a:solidFill>
                <a:latin typeface="Arial" pitchFamily="34" charset="0"/>
                <a:cs typeface="Arial" pitchFamily="34" charset="0"/>
              </a:rPr>
              <a:t>costuri</a:t>
            </a:r>
          </a:p>
        </p:txBody>
      </p:sp>
      <p:sp>
        <p:nvSpPr>
          <p:cNvPr id="6" name="Rectangle 5"/>
          <p:cNvSpPr/>
          <p:nvPr/>
        </p:nvSpPr>
        <p:spPr>
          <a:xfrm>
            <a:off x="762000" y="2895600"/>
            <a:ext cx="8001000" cy="6858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i="1" smtClean="0">
                <a:solidFill>
                  <a:schemeClr val="tx1"/>
                </a:solidFill>
                <a:latin typeface="Arial" pitchFamily="34" charset="0"/>
                <a:cs typeface="Arial" pitchFamily="34" charset="0"/>
              </a:rPr>
              <a:t>Cât costă </a:t>
            </a:r>
            <a:r>
              <a:rPr lang="ro-RO" b="1" i="1" smtClean="0">
                <a:solidFill>
                  <a:srgbClr val="FF0000"/>
                </a:solidFill>
                <a:latin typeface="Arial" pitchFamily="34" charset="0"/>
                <a:cs typeface="Arial" pitchFamily="34" charset="0"/>
              </a:rPr>
              <a:t>creșterea cu un anumit procent </a:t>
            </a:r>
            <a:r>
              <a:rPr lang="ro-RO" i="1" smtClean="0">
                <a:solidFill>
                  <a:schemeClr val="tx1"/>
                </a:solidFill>
                <a:latin typeface="Arial" pitchFamily="34" charset="0"/>
                <a:cs typeface="Arial" pitchFamily="34" charset="0"/>
              </a:rPr>
              <a:t>a </a:t>
            </a:r>
            <a:r>
              <a:rPr lang="ro-RO" b="1" i="1" smtClean="0">
                <a:solidFill>
                  <a:schemeClr val="accent5">
                    <a:lumMod val="50000"/>
                  </a:schemeClr>
                </a:solidFill>
                <a:latin typeface="Arial" pitchFamily="34" charset="0"/>
                <a:cs typeface="Arial" pitchFamily="34" charset="0"/>
              </a:rPr>
              <a:t>utilității</a:t>
            </a:r>
            <a:r>
              <a:rPr lang="ro-RO" i="1" smtClean="0">
                <a:solidFill>
                  <a:schemeClr val="tx1"/>
                </a:solidFill>
                <a:latin typeface="Arial" pitchFamily="34" charset="0"/>
                <a:cs typeface="Arial" pitchFamily="34" charset="0"/>
              </a:rPr>
              <a:t> unei </a:t>
            </a:r>
            <a:r>
              <a:rPr lang="ro-RO" b="1" i="1" smtClean="0">
                <a:solidFill>
                  <a:srgbClr val="0070C0"/>
                </a:solidFill>
                <a:latin typeface="Arial" pitchFamily="34" charset="0"/>
                <a:cs typeface="Arial" pitchFamily="34" charset="0"/>
              </a:rPr>
              <a:t>funcții</a:t>
            </a:r>
            <a:r>
              <a:rPr lang="ro-RO" i="1" smtClean="0">
                <a:solidFill>
                  <a:schemeClr val="tx1"/>
                </a:solidFill>
                <a:latin typeface="Arial" pitchFamily="34" charset="0"/>
                <a:cs typeface="Arial" pitchFamily="34" charset="0"/>
              </a:rPr>
              <a:t> sau a </a:t>
            </a:r>
            <a:r>
              <a:rPr lang="ro-RO" b="1" i="1" smtClean="0">
                <a:solidFill>
                  <a:schemeClr val="accent5">
                    <a:lumMod val="50000"/>
                  </a:schemeClr>
                </a:solidFill>
                <a:latin typeface="Arial" pitchFamily="34" charset="0"/>
                <a:cs typeface="Arial" pitchFamily="34" charset="0"/>
              </a:rPr>
              <a:t>dimensiunii unei caracteristici tehnice </a:t>
            </a:r>
            <a:r>
              <a:rPr lang="ro-RO" i="1" smtClean="0">
                <a:solidFill>
                  <a:schemeClr val="tx1"/>
                </a:solidFill>
                <a:latin typeface="Arial" pitchFamily="34" charset="0"/>
                <a:cs typeface="Arial" pitchFamily="34" charset="0"/>
              </a:rPr>
              <a:t>?</a:t>
            </a:r>
          </a:p>
        </p:txBody>
      </p:sp>
      <p:sp>
        <p:nvSpPr>
          <p:cNvPr id="7" name="Rectangle 6"/>
          <p:cNvSpPr/>
          <p:nvPr/>
        </p:nvSpPr>
        <p:spPr>
          <a:xfrm>
            <a:off x="1371600" y="4114800"/>
            <a:ext cx="6934200" cy="685800"/>
          </a:xfrm>
          <a:prstGeom prst="rect">
            <a:avLst/>
          </a:prstGeom>
          <a:solidFill>
            <a:schemeClr val="accent1">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i="1" smtClean="0">
                <a:solidFill>
                  <a:schemeClr val="tx1"/>
                </a:solidFill>
                <a:latin typeface="Arial" pitchFamily="34" charset="0"/>
                <a:cs typeface="Arial" pitchFamily="34" charset="0"/>
              </a:rPr>
              <a:t>Dacă </a:t>
            </a:r>
            <a:r>
              <a:rPr lang="ro-RO" b="1" i="1" smtClean="0">
                <a:solidFill>
                  <a:schemeClr val="accent6">
                    <a:lumMod val="50000"/>
                  </a:schemeClr>
                </a:solidFill>
                <a:latin typeface="Arial" pitchFamily="34" charset="0"/>
                <a:cs typeface="Arial" pitchFamily="34" charset="0"/>
              </a:rPr>
              <a:t>se modifică soluția constructivă</a:t>
            </a:r>
            <a:r>
              <a:rPr lang="ro-RO" i="1" smtClean="0">
                <a:solidFill>
                  <a:schemeClr val="tx1"/>
                </a:solidFill>
                <a:latin typeface="Arial" pitchFamily="34" charset="0"/>
                <a:cs typeface="Arial" pitchFamily="34" charset="0"/>
              </a:rPr>
              <a:t>, răspunsul este: </a:t>
            </a:r>
            <a:r>
              <a:rPr lang="ro-RO" sz="2400" b="1" smtClean="0">
                <a:solidFill>
                  <a:srgbClr val="FF0000"/>
                </a:solidFill>
                <a:latin typeface="Arial" pitchFamily="34" charset="0"/>
                <a:cs typeface="Arial" pitchFamily="34" charset="0"/>
              </a:rPr>
              <a:t>NU</a:t>
            </a:r>
          </a:p>
        </p:txBody>
      </p:sp>
      <p:sp>
        <p:nvSpPr>
          <p:cNvPr id="8" name="Right Arrow 7"/>
          <p:cNvSpPr/>
          <p:nvPr/>
        </p:nvSpPr>
        <p:spPr>
          <a:xfrm>
            <a:off x="228600" y="29718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hape 9"/>
          <p:cNvCxnSpPr>
            <a:stCxn id="6" idx="2"/>
            <a:endCxn id="7" idx="1"/>
          </p:cNvCxnSpPr>
          <p:nvPr/>
        </p:nvCxnSpPr>
        <p:spPr>
          <a:xfrm rot="5400000">
            <a:off x="2628900" y="2324100"/>
            <a:ext cx="876300" cy="3390900"/>
          </a:xfrm>
          <a:prstGeom prst="bentConnector4">
            <a:avLst>
              <a:gd name="adj1" fmla="val 30435"/>
              <a:gd name="adj2" fmla="val 10674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371600" y="5410200"/>
            <a:ext cx="6934200" cy="838200"/>
          </a:xfrm>
          <a:prstGeom prst="rect">
            <a:avLst/>
          </a:prstGeom>
          <a:solidFill>
            <a:schemeClr val="accent1">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i="1" smtClean="0">
                <a:solidFill>
                  <a:schemeClr val="tx1"/>
                </a:solidFill>
                <a:latin typeface="Arial" pitchFamily="34" charset="0"/>
                <a:cs typeface="Arial" pitchFamily="34" charset="0"/>
              </a:rPr>
              <a:t>Dacă </a:t>
            </a:r>
            <a:r>
              <a:rPr lang="ro-RO" b="1" i="1" smtClean="0">
                <a:solidFill>
                  <a:srgbClr val="FF0000"/>
                </a:solidFill>
                <a:latin typeface="Arial" pitchFamily="34" charset="0"/>
                <a:cs typeface="Arial" pitchFamily="34" charset="0"/>
              </a:rPr>
              <a:t>nu</a:t>
            </a:r>
            <a:r>
              <a:rPr lang="ro-RO" i="1" smtClean="0">
                <a:solidFill>
                  <a:schemeClr val="tx1"/>
                </a:solidFill>
                <a:latin typeface="Arial" pitchFamily="34" charset="0"/>
                <a:cs typeface="Arial" pitchFamily="34" charset="0"/>
              </a:rPr>
              <a:t> </a:t>
            </a:r>
            <a:r>
              <a:rPr lang="ro-RO" b="1" i="1" smtClean="0">
                <a:solidFill>
                  <a:schemeClr val="accent6">
                    <a:lumMod val="50000"/>
                  </a:schemeClr>
                </a:solidFill>
                <a:latin typeface="Arial" pitchFamily="34" charset="0"/>
                <a:cs typeface="Arial" pitchFamily="34" charset="0"/>
              </a:rPr>
              <a:t>se modifică soluția constructivă</a:t>
            </a:r>
            <a:r>
              <a:rPr lang="ro-RO" i="1" smtClean="0">
                <a:solidFill>
                  <a:schemeClr val="tx1"/>
                </a:solidFill>
                <a:latin typeface="Arial" pitchFamily="34" charset="0"/>
                <a:cs typeface="Arial" pitchFamily="34" charset="0"/>
              </a:rPr>
              <a:t>, </a:t>
            </a:r>
            <a:r>
              <a:rPr lang="ro-RO" b="1" i="1" smtClean="0">
                <a:solidFill>
                  <a:srgbClr val="C00000"/>
                </a:solidFill>
                <a:latin typeface="Arial" pitchFamily="34" charset="0"/>
                <a:cs typeface="Arial" pitchFamily="34" charset="0"/>
              </a:rPr>
              <a:t>există posibilitatea parțială de a sesiza o legătură</a:t>
            </a:r>
            <a:r>
              <a:rPr lang="ro-RO" b="1" i="1" smtClean="0">
                <a:solidFill>
                  <a:srgbClr val="FF0000"/>
                </a:solidFill>
                <a:latin typeface="Arial" pitchFamily="34" charset="0"/>
                <a:cs typeface="Arial" pitchFamily="34" charset="0"/>
              </a:rPr>
              <a:t> </a:t>
            </a:r>
            <a:r>
              <a:rPr lang="ro-RO" i="1" smtClean="0">
                <a:solidFill>
                  <a:schemeClr val="tx1"/>
                </a:solidFill>
                <a:latin typeface="Arial" pitchFamily="34" charset="0"/>
                <a:cs typeface="Arial" pitchFamily="34" charset="0"/>
              </a:rPr>
              <a:t>între </a:t>
            </a:r>
            <a:r>
              <a:rPr lang="ro-RO" b="1" i="1" smtClean="0">
                <a:solidFill>
                  <a:schemeClr val="accent4">
                    <a:lumMod val="50000"/>
                  </a:schemeClr>
                </a:solidFill>
                <a:latin typeface="Arial" pitchFamily="34" charset="0"/>
                <a:cs typeface="Arial" pitchFamily="34" charset="0"/>
              </a:rPr>
              <a:t>dimensiunea tehnică </a:t>
            </a:r>
            <a:r>
              <a:rPr lang="ro-RO" b="1" i="1" smtClean="0">
                <a:solidFill>
                  <a:srgbClr val="FF0000"/>
                </a:solidFill>
                <a:latin typeface="Arial" pitchFamily="34" charset="0"/>
                <a:cs typeface="Arial" pitchFamily="34" charset="0"/>
              </a:rPr>
              <a:t>și costul produsului</a:t>
            </a:r>
            <a:endParaRPr lang="ro-RO" sz="2400" b="1" smtClean="0">
              <a:solidFill>
                <a:srgbClr val="FF0000"/>
              </a:solidFill>
              <a:latin typeface="Arial" pitchFamily="34" charset="0"/>
              <a:cs typeface="Arial" pitchFamily="34" charset="0"/>
            </a:endParaRPr>
          </a:p>
        </p:txBody>
      </p:sp>
      <p:cxnSp>
        <p:nvCxnSpPr>
          <p:cNvPr id="13" name="Shape 12"/>
          <p:cNvCxnSpPr>
            <a:stCxn id="6" idx="2"/>
            <a:endCxn id="11" idx="1"/>
          </p:cNvCxnSpPr>
          <p:nvPr/>
        </p:nvCxnSpPr>
        <p:spPr>
          <a:xfrm rot="5400000">
            <a:off x="1943100" y="3009900"/>
            <a:ext cx="2247900" cy="3390900"/>
          </a:xfrm>
          <a:prstGeom prst="bentConnector4">
            <a:avLst>
              <a:gd name="adj1" fmla="val 11964"/>
              <a:gd name="adj2" fmla="val 106742"/>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132</a:t>
            </a:fld>
            <a:endParaRPr lang="en-US"/>
          </a:p>
        </p:txBody>
      </p:sp>
      <p:sp>
        <p:nvSpPr>
          <p:cNvPr id="3" name="Rectangle 2"/>
          <p:cNvSpPr/>
          <p:nvPr/>
        </p:nvSpPr>
        <p:spPr>
          <a:xfrm>
            <a:off x="457200" y="152400"/>
            <a:ext cx="1544012" cy="36933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none">
            <a:spAutoFit/>
          </a:bodyPr>
          <a:lstStyle/>
          <a:p>
            <a:r>
              <a:rPr lang="ro-RO" b="1" smtClean="0">
                <a:solidFill>
                  <a:schemeClr val="accent6">
                    <a:lumMod val="50000"/>
                  </a:schemeClr>
                </a:solidFill>
                <a:latin typeface="Arial" pitchFamily="34" charset="0"/>
                <a:cs typeface="Arial" pitchFamily="34" charset="0"/>
              </a:rPr>
              <a:t>Exemplul 1 :</a:t>
            </a:r>
            <a:endParaRPr lang="en-US" b="1" i="1">
              <a:solidFill>
                <a:srgbClr val="C00000"/>
              </a:solidFill>
              <a:latin typeface="Arial" pitchFamily="34" charset="0"/>
              <a:cs typeface="Arial" pitchFamily="34" charset="0"/>
            </a:endParaRPr>
          </a:p>
        </p:txBody>
      </p:sp>
      <p:sp>
        <p:nvSpPr>
          <p:cNvPr id="4" name="Rectangle 3"/>
          <p:cNvSpPr/>
          <p:nvPr/>
        </p:nvSpPr>
        <p:spPr>
          <a:xfrm>
            <a:off x="609600" y="762000"/>
            <a:ext cx="7848600" cy="1477328"/>
          </a:xfrm>
          <a:prstGeom prst="rect">
            <a:avLst/>
          </a:prstGeom>
          <a:solidFill>
            <a:schemeClr val="accent3">
              <a:lumMod val="20000"/>
              <a:lumOff val="80000"/>
            </a:schemeClr>
          </a:solidFill>
          <a:ln>
            <a:solidFill>
              <a:srgbClr val="C00000"/>
            </a:solidFill>
          </a:ln>
        </p:spPr>
        <p:txBody>
          <a:bodyPr wrap="square">
            <a:spAutoFit/>
          </a:bodyPr>
          <a:lstStyle/>
          <a:p>
            <a:pPr algn="just"/>
            <a:r>
              <a:rPr lang="ro-RO" i="1" smtClean="0">
                <a:latin typeface="Arial" pitchFamily="34" charset="0"/>
                <a:cs typeface="Arial" pitchFamily="34" charset="0"/>
              </a:rPr>
              <a:t>Dacă pentru </a:t>
            </a:r>
            <a:r>
              <a:rPr lang="ro-RO" b="1" i="1" smtClean="0">
                <a:solidFill>
                  <a:srgbClr val="0070C0"/>
                </a:solidFill>
                <a:latin typeface="Arial" pitchFamily="34" charset="0"/>
                <a:cs typeface="Arial" pitchFamily="34" charset="0"/>
              </a:rPr>
              <a:t>creșterea fiabilității unei siguranțe electrice </a:t>
            </a:r>
            <a:r>
              <a:rPr lang="ro-RO" i="1" smtClean="0">
                <a:latin typeface="Arial" pitchFamily="34" charset="0"/>
                <a:cs typeface="Arial" pitchFamily="34" charset="0"/>
              </a:rPr>
              <a:t>se trece de la </a:t>
            </a:r>
            <a:r>
              <a:rPr lang="ro-RO" b="1" i="1" smtClean="0">
                <a:solidFill>
                  <a:schemeClr val="accent5">
                    <a:lumMod val="75000"/>
                  </a:schemeClr>
                </a:solidFill>
                <a:latin typeface="Arial" pitchFamily="34" charset="0"/>
                <a:cs typeface="Arial" pitchFamily="34" charset="0"/>
              </a:rPr>
              <a:t>principiul </a:t>
            </a:r>
            <a:r>
              <a:rPr lang="ro-RO" b="1" i="1" smtClean="0">
                <a:solidFill>
                  <a:srgbClr val="C00000"/>
                </a:solidFill>
                <a:latin typeface="Arial" pitchFamily="34" charset="0"/>
                <a:cs typeface="Arial" pitchFamily="34" charset="0"/>
              </a:rPr>
              <a:t>siguranței fuzibile </a:t>
            </a:r>
            <a:r>
              <a:rPr lang="ro-RO" i="1" smtClean="0">
                <a:latin typeface="Arial" pitchFamily="34" charset="0"/>
                <a:cs typeface="Arial" pitchFamily="34" charset="0"/>
              </a:rPr>
              <a:t>la cel al </a:t>
            </a:r>
            <a:r>
              <a:rPr lang="ro-RO" b="1" i="1" smtClean="0">
                <a:solidFill>
                  <a:srgbClr val="C00000"/>
                </a:solidFill>
                <a:latin typeface="Arial" pitchFamily="34" charset="0"/>
                <a:cs typeface="Arial" pitchFamily="34" charset="0"/>
              </a:rPr>
              <a:t>siguranței automate</a:t>
            </a:r>
            <a:r>
              <a:rPr lang="ro-RO" i="1" smtClean="0">
                <a:latin typeface="Arial" pitchFamily="34" charset="0"/>
                <a:cs typeface="Arial" pitchFamily="34" charset="0"/>
              </a:rPr>
              <a:t>, atunci </a:t>
            </a:r>
            <a:r>
              <a:rPr lang="ro-RO" b="1" i="1" smtClean="0">
                <a:solidFill>
                  <a:srgbClr val="C00000"/>
                </a:solidFill>
                <a:latin typeface="Arial" pitchFamily="34" charset="0"/>
                <a:cs typeface="Arial" pitchFamily="34" charset="0"/>
              </a:rPr>
              <a:t>nu se poate stabili o relație clară</a:t>
            </a:r>
            <a:r>
              <a:rPr lang="ro-RO" b="1" i="1" smtClean="0">
                <a:solidFill>
                  <a:schemeClr val="accent5">
                    <a:lumMod val="50000"/>
                  </a:schemeClr>
                </a:solidFill>
                <a:latin typeface="Arial" pitchFamily="34" charset="0"/>
                <a:cs typeface="Arial" pitchFamily="34" charset="0"/>
              </a:rPr>
              <a:t> </a:t>
            </a:r>
            <a:r>
              <a:rPr lang="ro-RO" i="1" smtClean="0">
                <a:latin typeface="Arial" pitchFamily="34" charset="0"/>
                <a:cs typeface="Arial" pitchFamily="34" charset="0"/>
              </a:rPr>
              <a:t>între </a:t>
            </a:r>
            <a:r>
              <a:rPr lang="ro-RO" b="1" i="1" smtClean="0">
                <a:solidFill>
                  <a:srgbClr val="FF0000"/>
                </a:solidFill>
                <a:latin typeface="Arial" pitchFamily="34" charset="0"/>
                <a:cs typeface="Arial" pitchFamily="34" charset="0"/>
              </a:rPr>
              <a:t>cost</a:t>
            </a:r>
            <a:r>
              <a:rPr lang="ro-RO" i="1" smtClean="0">
                <a:latin typeface="Arial" pitchFamily="34" charset="0"/>
                <a:cs typeface="Arial" pitchFamily="34" charset="0"/>
              </a:rPr>
              <a:t> și </a:t>
            </a:r>
            <a:r>
              <a:rPr lang="ro-RO" b="1" i="1" smtClean="0">
                <a:solidFill>
                  <a:schemeClr val="accent5">
                    <a:lumMod val="50000"/>
                  </a:schemeClr>
                </a:solidFill>
                <a:latin typeface="Arial" pitchFamily="34" charset="0"/>
                <a:cs typeface="Arial" pitchFamily="34" charset="0"/>
              </a:rPr>
              <a:t>dimensiunea tehnică</a:t>
            </a:r>
            <a:r>
              <a:rPr lang="ro-RO" i="1" smtClean="0">
                <a:latin typeface="Arial" pitchFamily="34" charset="0"/>
                <a:cs typeface="Arial" pitchFamily="34" charset="0"/>
              </a:rPr>
              <a:t>, dar rămânând în cadrul aceluiași principiu se poate constata o </a:t>
            </a:r>
            <a:r>
              <a:rPr lang="ro-RO" b="1" i="1" smtClean="0">
                <a:solidFill>
                  <a:srgbClr val="0070C0"/>
                </a:solidFill>
                <a:latin typeface="Arial" pitchFamily="34" charset="0"/>
                <a:cs typeface="Arial" pitchFamily="34" charset="0"/>
              </a:rPr>
              <a:t>creștere a fiabilității </a:t>
            </a:r>
            <a:r>
              <a:rPr lang="ro-RO" i="1" smtClean="0">
                <a:latin typeface="Arial" pitchFamily="34" charset="0"/>
                <a:cs typeface="Arial" pitchFamily="34" charset="0"/>
              </a:rPr>
              <a:t>printr-o </a:t>
            </a:r>
            <a:r>
              <a:rPr lang="ro-RO" b="1" i="1" smtClean="0">
                <a:solidFill>
                  <a:srgbClr val="FF0000"/>
                </a:solidFill>
                <a:latin typeface="Arial" pitchFamily="34" charset="0"/>
                <a:cs typeface="Arial" pitchFamily="34" charset="0"/>
              </a:rPr>
              <a:t>creștere corespunzătoare a costului.</a:t>
            </a:r>
          </a:p>
        </p:txBody>
      </p:sp>
      <p:cxnSp>
        <p:nvCxnSpPr>
          <p:cNvPr id="6" name="Elbow Connector 5"/>
          <p:cNvCxnSpPr>
            <a:stCxn id="3" idx="3"/>
            <a:endCxn id="4" idx="1"/>
          </p:cNvCxnSpPr>
          <p:nvPr/>
        </p:nvCxnSpPr>
        <p:spPr>
          <a:xfrm flipH="1">
            <a:off x="609600" y="337066"/>
            <a:ext cx="1391612" cy="1163598"/>
          </a:xfrm>
          <a:prstGeom prst="bentConnector5">
            <a:avLst>
              <a:gd name="adj1" fmla="val -16427"/>
              <a:gd name="adj2" fmla="val 26195"/>
              <a:gd name="adj3" fmla="val 116427"/>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04800" y="2362200"/>
            <a:ext cx="1544012" cy="36933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none">
            <a:spAutoFit/>
          </a:bodyPr>
          <a:lstStyle/>
          <a:p>
            <a:r>
              <a:rPr lang="ro-RO" b="1" smtClean="0">
                <a:solidFill>
                  <a:schemeClr val="accent6">
                    <a:lumMod val="50000"/>
                  </a:schemeClr>
                </a:solidFill>
                <a:latin typeface="Arial" pitchFamily="34" charset="0"/>
                <a:cs typeface="Arial" pitchFamily="34" charset="0"/>
              </a:rPr>
              <a:t>Exemplul 2 :</a:t>
            </a:r>
            <a:endParaRPr lang="en-US" b="1" i="1">
              <a:solidFill>
                <a:srgbClr val="C00000"/>
              </a:solidFill>
              <a:latin typeface="Arial" pitchFamily="34" charset="0"/>
              <a:cs typeface="Arial" pitchFamily="34" charset="0"/>
            </a:endParaRPr>
          </a:p>
        </p:txBody>
      </p:sp>
      <p:sp>
        <p:nvSpPr>
          <p:cNvPr id="9" name="Rectangle 8"/>
          <p:cNvSpPr/>
          <p:nvPr/>
        </p:nvSpPr>
        <p:spPr>
          <a:xfrm>
            <a:off x="685800" y="3048000"/>
            <a:ext cx="7848600" cy="1754326"/>
          </a:xfrm>
          <a:prstGeom prst="rect">
            <a:avLst/>
          </a:prstGeom>
          <a:solidFill>
            <a:schemeClr val="accent3">
              <a:lumMod val="20000"/>
              <a:lumOff val="80000"/>
            </a:schemeClr>
          </a:solidFill>
          <a:ln>
            <a:solidFill>
              <a:srgbClr val="C00000"/>
            </a:solidFill>
          </a:ln>
        </p:spPr>
        <p:txBody>
          <a:bodyPr wrap="square">
            <a:spAutoFit/>
          </a:bodyPr>
          <a:lstStyle/>
          <a:p>
            <a:pPr algn="just"/>
            <a:r>
              <a:rPr lang="ro-RO" b="1" i="1" smtClean="0">
                <a:solidFill>
                  <a:srgbClr val="0070C0"/>
                </a:solidFill>
                <a:latin typeface="Arial" pitchFamily="34" charset="0"/>
                <a:cs typeface="Arial" pitchFamily="34" charset="0"/>
              </a:rPr>
              <a:t>Aspectul estetic al unui produs </a:t>
            </a:r>
            <a:r>
              <a:rPr lang="ro-RO" i="1" smtClean="0">
                <a:latin typeface="Arial" pitchFamily="34" charset="0"/>
                <a:cs typeface="Arial" pitchFamily="34" charset="0"/>
              </a:rPr>
              <a:t>poate fi </a:t>
            </a:r>
            <a:r>
              <a:rPr lang="ro-RO" b="1" i="1" smtClean="0">
                <a:solidFill>
                  <a:srgbClr val="FF0000"/>
                </a:solidFill>
                <a:latin typeface="Arial" pitchFamily="34" charset="0"/>
                <a:cs typeface="Arial" pitchFamily="34" charset="0"/>
              </a:rPr>
              <a:t>îmbunătățit prin perfecționarea tehnologiei de realizare</a:t>
            </a:r>
            <a:r>
              <a:rPr lang="ro-RO" i="1" smtClean="0">
                <a:latin typeface="Arial" pitchFamily="34" charset="0"/>
                <a:cs typeface="Arial" pitchFamily="34" charset="0"/>
              </a:rPr>
              <a:t> </a:t>
            </a:r>
            <a:r>
              <a:rPr lang="ro-RO" b="1" i="1" smtClean="0">
                <a:solidFill>
                  <a:srgbClr val="FF0000"/>
                </a:solidFill>
                <a:latin typeface="Arial" pitchFamily="34" charset="0"/>
                <a:cs typeface="Arial" pitchFamily="34" charset="0"/>
              </a:rPr>
              <a:t>în limitele aceleiași soluții constructive </a:t>
            </a:r>
            <a:r>
              <a:rPr lang="ro-RO" i="1" smtClean="0">
                <a:latin typeface="Arial" pitchFamily="34" charset="0"/>
                <a:cs typeface="Arial" pitchFamily="34" charset="0"/>
              </a:rPr>
              <a:t>și în acest caz </a:t>
            </a:r>
            <a:r>
              <a:rPr lang="ro-RO" b="1" i="1" smtClean="0">
                <a:solidFill>
                  <a:srgbClr val="C00000"/>
                </a:solidFill>
                <a:latin typeface="Arial" pitchFamily="34" charset="0"/>
                <a:cs typeface="Arial" pitchFamily="34" charset="0"/>
              </a:rPr>
              <a:t>există o relație </a:t>
            </a:r>
            <a:r>
              <a:rPr lang="ro-RO" i="1" smtClean="0">
                <a:latin typeface="Arial" pitchFamily="34" charset="0"/>
                <a:cs typeface="Arial" pitchFamily="34" charset="0"/>
              </a:rPr>
              <a:t>între </a:t>
            </a:r>
            <a:r>
              <a:rPr lang="ro-RO" b="1" i="1" smtClean="0">
                <a:solidFill>
                  <a:schemeClr val="accent4">
                    <a:lumMod val="50000"/>
                  </a:schemeClr>
                </a:solidFill>
                <a:latin typeface="Arial" pitchFamily="34" charset="0"/>
                <a:cs typeface="Arial" pitchFamily="34" charset="0"/>
              </a:rPr>
              <a:t>dimensiune</a:t>
            </a:r>
            <a:r>
              <a:rPr lang="ro-RO" i="1" smtClean="0">
                <a:latin typeface="Arial" pitchFamily="34" charset="0"/>
                <a:cs typeface="Arial" pitchFamily="34" charset="0"/>
              </a:rPr>
              <a:t> și </a:t>
            </a:r>
            <a:r>
              <a:rPr lang="ro-RO" b="1" i="1" smtClean="0">
                <a:solidFill>
                  <a:srgbClr val="FF0000"/>
                </a:solidFill>
                <a:latin typeface="Arial" pitchFamily="34" charset="0"/>
                <a:cs typeface="Arial" pitchFamily="34" charset="0"/>
              </a:rPr>
              <a:t>cost</a:t>
            </a:r>
            <a:r>
              <a:rPr lang="ro-RO" i="1" smtClean="0">
                <a:latin typeface="Arial" pitchFamily="34" charset="0"/>
                <a:cs typeface="Arial" pitchFamily="34" charset="0"/>
              </a:rPr>
              <a:t>, dar se poate obține o </a:t>
            </a:r>
            <a:r>
              <a:rPr lang="ro-RO" b="1" i="1" smtClean="0">
                <a:solidFill>
                  <a:srgbClr val="0070C0"/>
                </a:solidFill>
                <a:latin typeface="Arial" pitchFamily="34" charset="0"/>
                <a:cs typeface="Arial" pitchFamily="34" charset="0"/>
              </a:rPr>
              <a:t>îmbunătățire a aspectului estetic prin schimbarea soluției constructive</a:t>
            </a:r>
            <a:r>
              <a:rPr lang="ro-RO" i="1" smtClean="0">
                <a:latin typeface="Arial" pitchFamily="34" charset="0"/>
                <a:cs typeface="Arial" pitchFamily="34" charset="0"/>
              </a:rPr>
              <a:t>, caz în care </a:t>
            </a:r>
            <a:r>
              <a:rPr lang="ro-RO" b="1" i="1" smtClean="0">
                <a:solidFill>
                  <a:srgbClr val="C00000"/>
                </a:solidFill>
                <a:latin typeface="Arial" pitchFamily="34" charset="0"/>
                <a:cs typeface="Arial" pitchFamily="34" charset="0"/>
              </a:rPr>
              <a:t>nu se mai sesizează relația </a:t>
            </a:r>
            <a:r>
              <a:rPr lang="ro-RO" i="1" smtClean="0">
                <a:latin typeface="Arial" pitchFamily="34" charset="0"/>
                <a:cs typeface="Arial" pitchFamily="34" charset="0"/>
              </a:rPr>
              <a:t>dintre cele două mărimi.</a:t>
            </a:r>
            <a:endParaRPr lang="ro-RO" b="1" i="1" smtClean="0">
              <a:solidFill>
                <a:srgbClr val="FF0000"/>
              </a:solidFill>
              <a:latin typeface="Arial" pitchFamily="34" charset="0"/>
              <a:cs typeface="Arial" pitchFamily="34" charset="0"/>
            </a:endParaRPr>
          </a:p>
        </p:txBody>
      </p:sp>
      <p:cxnSp>
        <p:nvCxnSpPr>
          <p:cNvPr id="13" name="Shape 12"/>
          <p:cNvCxnSpPr>
            <a:stCxn id="8" idx="3"/>
            <a:endCxn id="9" idx="1"/>
          </p:cNvCxnSpPr>
          <p:nvPr/>
        </p:nvCxnSpPr>
        <p:spPr>
          <a:xfrm flipH="1">
            <a:off x="685800" y="2546866"/>
            <a:ext cx="1163012" cy="1378297"/>
          </a:xfrm>
          <a:prstGeom prst="bentConnector5">
            <a:avLst>
              <a:gd name="adj1" fmla="val -19656"/>
              <a:gd name="adj2" fmla="val 24879"/>
              <a:gd name="adj3" fmla="val 119656"/>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57200" y="4953000"/>
            <a:ext cx="1544012" cy="36933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none">
            <a:spAutoFit/>
          </a:bodyPr>
          <a:lstStyle/>
          <a:p>
            <a:r>
              <a:rPr lang="ro-RO" b="1" smtClean="0">
                <a:solidFill>
                  <a:schemeClr val="accent6">
                    <a:lumMod val="50000"/>
                  </a:schemeClr>
                </a:solidFill>
                <a:latin typeface="Arial" pitchFamily="34" charset="0"/>
                <a:cs typeface="Arial" pitchFamily="34" charset="0"/>
              </a:rPr>
              <a:t>Exemplul 3 :</a:t>
            </a:r>
            <a:endParaRPr lang="en-US" b="1" i="1">
              <a:solidFill>
                <a:srgbClr val="C00000"/>
              </a:solidFill>
              <a:latin typeface="Arial" pitchFamily="34" charset="0"/>
              <a:cs typeface="Arial" pitchFamily="34" charset="0"/>
            </a:endParaRPr>
          </a:p>
        </p:txBody>
      </p:sp>
      <p:sp>
        <p:nvSpPr>
          <p:cNvPr id="15" name="Rectangle 14"/>
          <p:cNvSpPr/>
          <p:nvPr/>
        </p:nvSpPr>
        <p:spPr>
          <a:xfrm>
            <a:off x="914400" y="5486400"/>
            <a:ext cx="7848600" cy="923330"/>
          </a:xfrm>
          <a:prstGeom prst="rect">
            <a:avLst/>
          </a:prstGeom>
          <a:solidFill>
            <a:schemeClr val="accent3">
              <a:lumMod val="20000"/>
              <a:lumOff val="80000"/>
            </a:schemeClr>
          </a:solidFill>
          <a:ln>
            <a:solidFill>
              <a:srgbClr val="C00000"/>
            </a:solidFill>
          </a:ln>
        </p:spPr>
        <p:txBody>
          <a:bodyPr wrap="square">
            <a:spAutoFit/>
          </a:bodyPr>
          <a:lstStyle/>
          <a:p>
            <a:pPr algn="just"/>
            <a:r>
              <a:rPr lang="ro-RO" b="1" i="1" smtClean="0">
                <a:solidFill>
                  <a:srgbClr val="0070C0"/>
                </a:solidFill>
                <a:latin typeface="Arial" pitchFamily="34" charset="0"/>
                <a:cs typeface="Arial" pitchFamily="34" charset="0"/>
              </a:rPr>
              <a:t>Grosimea unei carcase </a:t>
            </a:r>
            <a:r>
              <a:rPr lang="ro-RO" smtClean="0">
                <a:latin typeface="Arial" pitchFamily="34" charset="0"/>
                <a:cs typeface="Arial" pitchFamily="34" charset="0"/>
              </a:rPr>
              <a:t>este </a:t>
            </a:r>
            <a:r>
              <a:rPr lang="ro-RO" b="1" i="1" smtClean="0">
                <a:solidFill>
                  <a:srgbClr val="C00000"/>
                </a:solidFill>
                <a:latin typeface="Arial" pitchFamily="34" charset="0"/>
                <a:cs typeface="Arial" pitchFamily="34" charset="0"/>
              </a:rPr>
              <a:t>proporțională</a:t>
            </a:r>
            <a:r>
              <a:rPr lang="ro-RO" smtClean="0">
                <a:latin typeface="Arial" pitchFamily="34" charset="0"/>
                <a:cs typeface="Arial" pitchFamily="34" charset="0"/>
              </a:rPr>
              <a:t> cu </a:t>
            </a:r>
            <a:r>
              <a:rPr lang="ro-RO" b="1" i="1" smtClean="0">
                <a:solidFill>
                  <a:srgbClr val="FF0000"/>
                </a:solidFill>
                <a:latin typeface="Arial" pitchFamily="34" charset="0"/>
                <a:cs typeface="Arial" pitchFamily="34" charset="0"/>
              </a:rPr>
              <a:t>costul de producție </a:t>
            </a:r>
            <a:r>
              <a:rPr lang="ro-RO" smtClean="0">
                <a:latin typeface="Arial" pitchFamily="34" charset="0"/>
                <a:cs typeface="Arial" pitchFamily="34" charset="0"/>
              </a:rPr>
              <a:t>dacă </a:t>
            </a:r>
            <a:r>
              <a:rPr lang="ro-RO" b="1" i="1" smtClean="0">
                <a:solidFill>
                  <a:schemeClr val="accent5">
                    <a:lumMod val="50000"/>
                  </a:schemeClr>
                </a:solidFill>
                <a:latin typeface="Arial" pitchFamily="34" charset="0"/>
                <a:cs typeface="Arial" pitchFamily="34" charset="0"/>
              </a:rPr>
              <a:t>se folosesc aceleași materiale</a:t>
            </a:r>
            <a:r>
              <a:rPr lang="ro-RO" smtClean="0">
                <a:latin typeface="Arial" pitchFamily="34" charset="0"/>
                <a:cs typeface="Arial" pitchFamily="34" charset="0"/>
              </a:rPr>
              <a:t>, </a:t>
            </a:r>
            <a:r>
              <a:rPr lang="ro-RO" b="1" i="1" smtClean="0">
                <a:solidFill>
                  <a:srgbClr val="FF0000"/>
                </a:solidFill>
                <a:latin typeface="Arial" pitchFamily="34" charset="0"/>
                <a:cs typeface="Arial" pitchFamily="34" charset="0"/>
              </a:rPr>
              <a:t>la</a:t>
            </a:r>
            <a:r>
              <a:rPr lang="ro-RO" smtClean="0">
                <a:latin typeface="Arial" pitchFamily="34" charset="0"/>
                <a:cs typeface="Arial" pitchFamily="34" charset="0"/>
              </a:rPr>
              <a:t> </a:t>
            </a:r>
            <a:r>
              <a:rPr lang="ro-RO" b="1" i="1" smtClean="0">
                <a:solidFill>
                  <a:srgbClr val="FF0000"/>
                </a:solidFill>
                <a:latin typeface="Arial" pitchFamily="34" charset="0"/>
                <a:cs typeface="Arial" pitchFamily="34" charset="0"/>
              </a:rPr>
              <a:t>schimbarea materialului dispare legătura.</a:t>
            </a:r>
          </a:p>
        </p:txBody>
      </p:sp>
      <p:cxnSp>
        <p:nvCxnSpPr>
          <p:cNvPr id="21" name="Elbow Connector 20"/>
          <p:cNvCxnSpPr>
            <a:stCxn id="14" idx="3"/>
            <a:endCxn id="15" idx="1"/>
          </p:cNvCxnSpPr>
          <p:nvPr/>
        </p:nvCxnSpPr>
        <p:spPr>
          <a:xfrm flipH="1">
            <a:off x="914400" y="5137666"/>
            <a:ext cx="1086812" cy="810399"/>
          </a:xfrm>
          <a:prstGeom prst="bentConnector5">
            <a:avLst>
              <a:gd name="adj1" fmla="val -21034"/>
              <a:gd name="adj2" fmla="val 32910"/>
              <a:gd name="adj3" fmla="val 121034"/>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133</a:t>
            </a:fld>
            <a:endParaRPr lang="en-US"/>
          </a:p>
        </p:txBody>
      </p:sp>
      <p:sp>
        <p:nvSpPr>
          <p:cNvPr id="3" name="Rectangle 2"/>
          <p:cNvSpPr/>
          <p:nvPr/>
        </p:nvSpPr>
        <p:spPr>
          <a:xfrm>
            <a:off x="381000" y="7620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4" name="Rectangle 3"/>
          <p:cNvSpPr/>
          <p:nvPr/>
        </p:nvSpPr>
        <p:spPr>
          <a:xfrm>
            <a:off x="990600" y="762000"/>
            <a:ext cx="7391400" cy="10668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Dacă </a:t>
            </a:r>
            <a:r>
              <a:rPr lang="ro-RO" b="1" i="1" smtClean="0">
                <a:solidFill>
                  <a:srgbClr val="C00000"/>
                </a:solidFill>
                <a:latin typeface="Arial" pitchFamily="34" charset="0"/>
                <a:cs typeface="Arial" pitchFamily="34" charset="0"/>
              </a:rPr>
              <a:t>se acceptă existența unei relații</a:t>
            </a:r>
            <a:r>
              <a:rPr lang="ro-RO" smtClean="0">
                <a:solidFill>
                  <a:schemeClr val="tx1"/>
                </a:solidFill>
                <a:latin typeface="Arial" pitchFamily="34" charset="0"/>
                <a:cs typeface="Arial" pitchFamily="34" charset="0"/>
              </a:rPr>
              <a:t> între mărimea </a:t>
            </a:r>
            <a:r>
              <a:rPr lang="ro-RO" b="1" i="1" smtClean="0">
                <a:solidFill>
                  <a:schemeClr val="accent4">
                    <a:lumMod val="50000"/>
                  </a:schemeClr>
                </a:solidFill>
                <a:latin typeface="Arial" pitchFamily="34" charset="0"/>
                <a:cs typeface="Arial" pitchFamily="34" charset="0"/>
              </a:rPr>
              <a:t>dimensiunii tehnice</a:t>
            </a:r>
            <a:r>
              <a:rPr lang="ro-RO" smtClean="0">
                <a:solidFill>
                  <a:schemeClr val="tx1"/>
                </a:solidFill>
                <a:latin typeface="Arial" pitchFamily="34" charset="0"/>
                <a:cs typeface="Arial" pitchFamily="34" charset="0"/>
              </a:rPr>
              <a:t> și </a:t>
            </a:r>
            <a:r>
              <a:rPr lang="ro-RO" b="1" i="1" smtClean="0">
                <a:solidFill>
                  <a:srgbClr val="FF0000"/>
                </a:solidFill>
                <a:latin typeface="Arial" pitchFamily="34" charset="0"/>
                <a:cs typeface="Arial" pitchFamily="34" charset="0"/>
              </a:rPr>
              <a:t>costul produsului (reperului)</a:t>
            </a:r>
            <a:r>
              <a:rPr lang="ro-RO" smtClean="0">
                <a:solidFill>
                  <a:schemeClr val="tx1"/>
                </a:solidFill>
                <a:latin typeface="Arial" pitchFamily="34" charset="0"/>
                <a:cs typeface="Arial" pitchFamily="34" charset="0"/>
              </a:rPr>
              <a:t>, sau, pentru situațiile în care </a:t>
            </a:r>
            <a:r>
              <a:rPr lang="ro-RO" b="1" i="1" smtClean="0">
                <a:solidFill>
                  <a:srgbClr val="C00000"/>
                </a:solidFill>
                <a:latin typeface="Arial" pitchFamily="34" charset="0"/>
                <a:cs typeface="Arial" pitchFamily="34" charset="0"/>
              </a:rPr>
              <a:t>această relație există</a:t>
            </a:r>
            <a:r>
              <a:rPr lang="ro-RO" smtClean="0">
                <a:solidFill>
                  <a:schemeClr val="tx1"/>
                </a:solidFill>
                <a:latin typeface="Arial" pitchFamily="34" charset="0"/>
                <a:cs typeface="Arial" pitchFamily="34" charset="0"/>
              </a:rPr>
              <a:t>, </a:t>
            </a:r>
            <a:r>
              <a:rPr lang="ro-RO" b="1" i="1" smtClean="0">
                <a:solidFill>
                  <a:srgbClr val="0070C0"/>
                </a:solidFill>
                <a:latin typeface="Arial" pitchFamily="34" charset="0"/>
                <a:cs typeface="Arial" pitchFamily="34" charset="0"/>
              </a:rPr>
              <a:t>formalizarea matematică </a:t>
            </a:r>
            <a:r>
              <a:rPr lang="ro-RO" smtClean="0">
                <a:solidFill>
                  <a:schemeClr val="tx1"/>
                </a:solidFill>
                <a:latin typeface="Arial" pitchFamily="34" charset="0"/>
                <a:cs typeface="Arial" pitchFamily="34" charset="0"/>
              </a:rPr>
              <a:t>este următoarea:</a:t>
            </a:r>
            <a:endParaRPr lang="ro-RO" b="1" i="1" smtClean="0">
              <a:solidFill>
                <a:srgbClr val="FF0000"/>
              </a:solidFill>
              <a:latin typeface="Arial" pitchFamily="34" charset="0"/>
              <a:cs typeface="Arial" pitchFamily="34" charset="0"/>
            </a:endParaRPr>
          </a:p>
        </p:txBody>
      </p:sp>
      <p:sp>
        <p:nvSpPr>
          <p:cNvPr id="5" name="Rectangle 4"/>
          <p:cNvSpPr/>
          <p:nvPr/>
        </p:nvSpPr>
        <p:spPr>
          <a:xfrm>
            <a:off x="1143000" y="2133600"/>
            <a:ext cx="4800600" cy="4572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rgbClr val="FF0000"/>
                </a:solidFill>
                <a:latin typeface="Arial" pitchFamily="34" charset="0"/>
                <a:cs typeface="Arial" pitchFamily="34" charset="0"/>
              </a:rPr>
              <a:t>Costul</a:t>
            </a:r>
            <a:r>
              <a:rPr lang="ro-RO" i="1" smtClean="0">
                <a:solidFill>
                  <a:schemeClr val="tx1"/>
                </a:solidFill>
                <a:latin typeface="Arial" pitchFamily="34" charset="0"/>
                <a:cs typeface="Arial" pitchFamily="34" charset="0"/>
              </a:rPr>
              <a:t> unei </a:t>
            </a:r>
            <a:r>
              <a:rPr lang="ro-RO" b="1" i="1" smtClean="0">
                <a:solidFill>
                  <a:srgbClr val="0070C0"/>
                </a:solidFill>
                <a:latin typeface="Arial" pitchFamily="34" charset="0"/>
                <a:cs typeface="Arial" pitchFamily="34" charset="0"/>
              </a:rPr>
              <a:t>funcții</a:t>
            </a:r>
            <a:r>
              <a:rPr lang="ro-RO" i="1" smtClean="0">
                <a:solidFill>
                  <a:schemeClr val="tx1"/>
                </a:solidFill>
                <a:latin typeface="Arial" pitchFamily="34" charset="0"/>
                <a:cs typeface="Arial" pitchFamily="34" charset="0"/>
              </a:rPr>
              <a:t> este dat de relația (4.19):</a:t>
            </a:r>
          </a:p>
        </p:txBody>
      </p:sp>
      <p:sp>
        <p:nvSpPr>
          <p:cNvPr id="6" name="Right Arrow 5"/>
          <p:cNvSpPr/>
          <p:nvPr/>
        </p:nvSpPr>
        <p:spPr>
          <a:xfrm>
            <a:off x="533400" y="22098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3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6305" name="Object 1"/>
          <p:cNvGraphicFramePr>
            <a:graphicFrameLocks noChangeAspect="1"/>
          </p:cNvGraphicFramePr>
          <p:nvPr/>
        </p:nvGraphicFramePr>
        <p:xfrm>
          <a:off x="2438400" y="2819400"/>
          <a:ext cx="3124200" cy="651811"/>
        </p:xfrm>
        <a:graphic>
          <a:graphicData uri="http://schemas.openxmlformats.org/presentationml/2006/ole">
            <p:oleObj spid="_x0000_s226305" name="Equation" r:id="rId3" imgW="1143000" imgH="254000" progId="Equation.3">
              <p:embed/>
            </p:oleObj>
          </a:graphicData>
        </a:graphic>
      </p:graphicFrame>
      <p:sp>
        <p:nvSpPr>
          <p:cNvPr id="226307" name="Rectangle 3"/>
          <p:cNvSpPr>
            <a:spLocks noChangeArrowheads="1"/>
          </p:cNvSpPr>
          <p:nvPr/>
        </p:nvSpPr>
        <p:spPr bwMode="auto">
          <a:xfrm>
            <a:off x="0" y="276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6096000" y="2895600"/>
            <a:ext cx="990600" cy="381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4.1</a:t>
            </a:r>
            <a:r>
              <a:rPr lang="en-US" smtClean="0">
                <a:solidFill>
                  <a:schemeClr val="tx1"/>
                </a:solidFill>
                <a:latin typeface="Arial" pitchFamily="34" charset="0"/>
                <a:cs typeface="Arial" pitchFamily="34" charset="0"/>
              </a:rPr>
              <a:t>9</a:t>
            </a:r>
            <a:r>
              <a:rPr lang="ro-RO" smtClean="0">
                <a:solidFill>
                  <a:schemeClr val="tx1"/>
                </a:solidFill>
                <a:latin typeface="Arial" pitchFamily="34" charset="0"/>
                <a:cs typeface="Arial" pitchFamily="34" charset="0"/>
              </a:rPr>
              <a:t>)</a:t>
            </a:r>
            <a:endParaRPr lang="en-US" baseline="-25000">
              <a:solidFill>
                <a:schemeClr val="tx1"/>
              </a:solidFill>
              <a:latin typeface="Arial" pitchFamily="34" charset="0"/>
              <a:cs typeface="Arial" pitchFamily="34" charset="0"/>
            </a:endParaRPr>
          </a:p>
        </p:txBody>
      </p:sp>
      <p:sp>
        <p:nvSpPr>
          <p:cNvPr id="11" name="Rectangle 10"/>
          <p:cNvSpPr/>
          <p:nvPr/>
        </p:nvSpPr>
        <p:spPr>
          <a:xfrm>
            <a:off x="1066800" y="3733800"/>
            <a:ext cx="7620000" cy="21336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i="1" smtClean="0">
                <a:solidFill>
                  <a:schemeClr val="tx1"/>
                </a:solidFill>
                <a:latin typeface="Arial" pitchFamily="34" charset="0"/>
                <a:cs typeface="Arial" pitchFamily="34" charset="0"/>
              </a:rPr>
              <a:t>Dacă între </a:t>
            </a:r>
            <a:r>
              <a:rPr lang="ro-RO" b="1" i="1" smtClean="0">
                <a:solidFill>
                  <a:schemeClr val="accent5">
                    <a:lumMod val="50000"/>
                  </a:schemeClr>
                </a:solidFill>
                <a:latin typeface="Arial" pitchFamily="34" charset="0"/>
                <a:cs typeface="Arial" pitchFamily="34" charset="0"/>
              </a:rPr>
              <a:t>dimensiunea</a:t>
            </a:r>
            <a:r>
              <a:rPr lang="ro-RO" i="1" smtClean="0">
                <a:solidFill>
                  <a:schemeClr val="tx1"/>
                </a:solidFill>
                <a:latin typeface="Arial" pitchFamily="34" charset="0"/>
                <a:cs typeface="Arial" pitchFamily="34" charset="0"/>
              </a:rPr>
              <a:t> prin care se apreciază reperul  </a:t>
            </a:r>
            <a:r>
              <a:rPr lang="ro-RO" sz="2400" smtClean="0">
                <a:solidFill>
                  <a:schemeClr val="tx1"/>
                </a:solidFill>
                <a:latin typeface="Arial" pitchFamily="34" charset="0"/>
                <a:cs typeface="Arial" pitchFamily="34" charset="0"/>
              </a:rPr>
              <a:t>R</a:t>
            </a:r>
            <a:r>
              <a:rPr lang="ro-RO" sz="2400" baseline="-25000" smtClean="0">
                <a:solidFill>
                  <a:schemeClr val="tx1"/>
                </a:solidFill>
                <a:latin typeface="Arial" pitchFamily="34" charset="0"/>
                <a:cs typeface="Arial" pitchFamily="34" charset="0"/>
              </a:rPr>
              <a:t>i</a:t>
            </a:r>
            <a:r>
              <a:rPr lang="ro-RO" smtClean="0">
                <a:solidFill>
                  <a:schemeClr val="tx1"/>
                </a:solidFill>
                <a:latin typeface="Arial" pitchFamily="34" charset="0"/>
                <a:cs typeface="Arial" pitchFamily="34" charset="0"/>
              </a:rPr>
              <a:t> </a:t>
            </a:r>
            <a:r>
              <a:rPr lang="ro-RO" i="1" smtClean="0">
                <a:solidFill>
                  <a:schemeClr val="tx1"/>
                </a:solidFill>
                <a:latin typeface="Arial" pitchFamily="34" charset="0"/>
                <a:cs typeface="Arial" pitchFamily="34" charset="0"/>
              </a:rPr>
              <a:t>– notată cu </a:t>
            </a:r>
            <a:r>
              <a:rPr lang="ro-RO" sz="2400" smtClean="0">
                <a:solidFill>
                  <a:schemeClr val="tx1"/>
                </a:solidFill>
                <a:latin typeface="Arial" pitchFamily="34" charset="0"/>
                <a:cs typeface="Arial" pitchFamily="34" charset="0"/>
              </a:rPr>
              <a:t>y</a:t>
            </a:r>
            <a:r>
              <a:rPr lang="ro-RO" sz="2400" baseline="-25000" smtClean="0">
                <a:solidFill>
                  <a:schemeClr val="tx1"/>
                </a:solidFill>
                <a:latin typeface="Arial" pitchFamily="34" charset="0"/>
                <a:cs typeface="Arial" pitchFamily="34" charset="0"/>
              </a:rPr>
              <a:t>i</a:t>
            </a:r>
            <a:r>
              <a:rPr lang="ro-RO" i="1" smtClean="0">
                <a:solidFill>
                  <a:schemeClr val="tx1"/>
                </a:solidFill>
                <a:latin typeface="Arial" pitchFamily="34" charset="0"/>
                <a:cs typeface="Arial" pitchFamily="34" charset="0"/>
              </a:rPr>
              <a:t> și </a:t>
            </a:r>
            <a:r>
              <a:rPr lang="ro-RO" b="1" i="1" smtClean="0">
                <a:solidFill>
                  <a:srgbClr val="FF0000"/>
                </a:solidFill>
                <a:latin typeface="Arial" pitchFamily="34" charset="0"/>
                <a:cs typeface="Arial" pitchFamily="34" charset="0"/>
              </a:rPr>
              <a:t>costul</a:t>
            </a:r>
            <a:r>
              <a:rPr lang="ro-RO" i="1" smtClean="0">
                <a:solidFill>
                  <a:schemeClr val="tx1"/>
                </a:solidFill>
                <a:latin typeface="Arial" pitchFamily="34" charset="0"/>
                <a:cs typeface="Arial" pitchFamily="34" charset="0"/>
              </a:rPr>
              <a:t> acestuia există o relație de tipul (4.19) și dacă între </a:t>
            </a:r>
            <a:r>
              <a:rPr lang="ro-RO" b="1" i="1" smtClean="0">
                <a:solidFill>
                  <a:schemeClr val="accent5">
                    <a:lumMod val="50000"/>
                  </a:schemeClr>
                </a:solidFill>
                <a:latin typeface="Arial" pitchFamily="34" charset="0"/>
                <a:cs typeface="Arial" pitchFamily="34" charset="0"/>
              </a:rPr>
              <a:t>dimensiunea (dimensiunile) tehnică </a:t>
            </a:r>
            <a:r>
              <a:rPr lang="ro-RO" i="1" smtClean="0">
                <a:solidFill>
                  <a:schemeClr val="tx1"/>
                </a:solidFill>
                <a:latin typeface="Arial" pitchFamily="34" charset="0"/>
                <a:cs typeface="Arial" pitchFamily="34" charset="0"/>
              </a:rPr>
              <a:t>a </a:t>
            </a:r>
            <a:r>
              <a:rPr lang="ro-RO" b="1" i="1" smtClean="0">
                <a:solidFill>
                  <a:srgbClr val="0070C0"/>
                </a:solidFill>
                <a:latin typeface="Arial" pitchFamily="34" charset="0"/>
                <a:cs typeface="Arial" pitchFamily="34" charset="0"/>
              </a:rPr>
              <a:t>funcției</a:t>
            </a:r>
            <a:r>
              <a:rPr lang="ro-RO" i="1"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rPr>
              <a:t>x</a:t>
            </a:r>
            <a:r>
              <a:rPr lang="ro-RO" sz="2400" baseline="-25000" smtClean="0">
                <a:solidFill>
                  <a:schemeClr val="tx1"/>
                </a:solidFill>
                <a:latin typeface="Arial" pitchFamily="34" charset="0"/>
                <a:cs typeface="Arial" pitchFamily="34" charset="0"/>
              </a:rPr>
              <a:t>j</a:t>
            </a:r>
            <a:r>
              <a:rPr lang="ro-RO" i="1" smtClean="0">
                <a:solidFill>
                  <a:schemeClr val="tx1"/>
                </a:solidFill>
                <a:latin typeface="Arial" pitchFamily="34" charset="0"/>
                <a:cs typeface="Arial" pitchFamily="34" charset="0"/>
              </a:rPr>
              <a:t> și </a:t>
            </a:r>
            <a:r>
              <a:rPr lang="ro-RO" b="1" i="1" smtClean="0">
                <a:solidFill>
                  <a:schemeClr val="accent5">
                    <a:lumMod val="50000"/>
                  </a:schemeClr>
                </a:solidFill>
                <a:latin typeface="Arial" pitchFamily="34" charset="0"/>
                <a:cs typeface="Arial" pitchFamily="34" charset="0"/>
              </a:rPr>
              <a:t>dimensiunile tehnice ale </a:t>
            </a:r>
            <a:r>
              <a:rPr lang="ro-RO" b="1" i="1" smtClean="0">
                <a:solidFill>
                  <a:srgbClr val="FF0000"/>
                </a:solidFill>
                <a:latin typeface="Arial" pitchFamily="34" charset="0"/>
                <a:cs typeface="Arial" pitchFamily="34" charset="0"/>
              </a:rPr>
              <a:t>reperului</a:t>
            </a:r>
            <a:r>
              <a:rPr lang="ro-RO" i="1"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rPr>
              <a:t>y</a:t>
            </a:r>
            <a:r>
              <a:rPr lang="ro-RO" sz="2400" baseline="-25000" smtClean="0">
                <a:solidFill>
                  <a:schemeClr val="tx1"/>
                </a:solidFill>
                <a:latin typeface="Arial" pitchFamily="34" charset="0"/>
                <a:cs typeface="Arial" pitchFamily="34" charset="0"/>
              </a:rPr>
              <a:t>i</a:t>
            </a:r>
            <a:r>
              <a:rPr lang="ro-RO" i="1" smtClean="0">
                <a:solidFill>
                  <a:schemeClr val="tx1"/>
                </a:solidFill>
                <a:latin typeface="Arial" pitchFamily="34" charset="0"/>
                <a:cs typeface="Arial" pitchFamily="34" charset="0"/>
              </a:rPr>
              <a:t> există o relație de tipul (4.20), atunci între </a:t>
            </a:r>
            <a:r>
              <a:rPr lang="ro-RO" b="1" i="1" smtClean="0">
                <a:solidFill>
                  <a:srgbClr val="FF0000"/>
                </a:solidFill>
                <a:latin typeface="Arial" pitchFamily="34" charset="0"/>
                <a:cs typeface="Arial" pitchFamily="34" charset="0"/>
              </a:rPr>
              <a:t>costul</a:t>
            </a:r>
            <a:r>
              <a:rPr lang="ro-RO" i="1" smtClean="0">
                <a:solidFill>
                  <a:schemeClr val="tx1"/>
                </a:solidFill>
                <a:latin typeface="Arial" pitchFamily="34" charset="0"/>
                <a:cs typeface="Arial" pitchFamily="34" charset="0"/>
              </a:rPr>
              <a:t> reperului  </a:t>
            </a:r>
            <a:r>
              <a:rPr lang="ro-RO" sz="2400" smtClean="0">
                <a:solidFill>
                  <a:schemeClr val="tx1"/>
                </a:solidFill>
                <a:latin typeface="Arial" pitchFamily="34" charset="0"/>
                <a:cs typeface="Arial" pitchFamily="34" charset="0"/>
              </a:rPr>
              <a:t>R</a:t>
            </a:r>
            <a:r>
              <a:rPr lang="ro-RO" sz="2400" baseline="-25000" smtClean="0">
                <a:solidFill>
                  <a:schemeClr val="tx1"/>
                </a:solidFill>
                <a:latin typeface="Arial" pitchFamily="34" charset="0"/>
                <a:cs typeface="Arial" pitchFamily="34" charset="0"/>
              </a:rPr>
              <a:t>i</a:t>
            </a:r>
            <a:r>
              <a:rPr lang="ro-RO" sz="2400" smtClean="0">
                <a:solidFill>
                  <a:schemeClr val="tx1"/>
                </a:solidFill>
                <a:latin typeface="Arial" pitchFamily="34" charset="0"/>
                <a:cs typeface="Arial" pitchFamily="34" charset="0"/>
              </a:rPr>
              <a:t> </a:t>
            </a:r>
            <a:r>
              <a:rPr lang="ro-RO" i="1" smtClean="0">
                <a:solidFill>
                  <a:schemeClr val="tx1"/>
                </a:solidFill>
                <a:latin typeface="Arial" pitchFamily="34" charset="0"/>
                <a:cs typeface="Arial" pitchFamily="34" charset="0"/>
              </a:rPr>
              <a:t>și </a:t>
            </a:r>
            <a:r>
              <a:rPr lang="ro-RO" b="1" i="1" smtClean="0">
                <a:solidFill>
                  <a:schemeClr val="accent5">
                    <a:lumMod val="50000"/>
                  </a:schemeClr>
                </a:solidFill>
                <a:latin typeface="Arial" pitchFamily="34" charset="0"/>
                <a:cs typeface="Arial" pitchFamily="34" charset="0"/>
              </a:rPr>
              <a:t>dimensiunea tehnică </a:t>
            </a:r>
            <a:r>
              <a:rPr lang="ro-RO" i="1" smtClean="0">
                <a:solidFill>
                  <a:schemeClr val="tx1"/>
                </a:solidFill>
                <a:latin typeface="Arial" pitchFamily="34" charset="0"/>
                <a:cs typeface="Arial" pitchFamily="34" charset="0"/>
              </a:rPr>
              <a:t>a </a:t>
            </a:r>
            <a:r>
              <a:rPr lang="ro-RO" b="1" i="1" smtClean="0">
                <a:solidFill>
                  <a:srgbClr val="0070C0"/>
                </a:solidFill>
                <a:latin typeface="Arial" pitchFamily="34" charset="0"/>
                <a:cs typeface="Arial" pitchFamily="34" charset="0"/>
              </a:rPr>
              <a:t>funcției</a:t>
            </a:r>
            <a:r>
              <a:rPr lang="ro-RO" i="1" smtClean="0">
                <a:solidFill>
                  <a:schemeClr val="tx1"/>
                </a:solidFill>
                <a:latin typeface="Arial" pitchFamily="34" charset="0"/>
                <a:cs typeface="Arial" pitchFamily="34" charset="0"/>
              </a:rPr>
              <a:t> se poate stabili o relație de forma (4.21).</a:t>
            </a:r>
          </a:p>
        </p:txBody>
      </p:sp>
      <p:sp>
        <p:nvSpPr>
          <p:cNvPr id="12" name="Right Arrow 11"/>
          <p:cNvSpPr/>
          <p:nvPr/>
        </p:nvSpPr>
        <p:spPr>
          <a:xfrm>
            <a:off x="457200" y="38100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30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6310" name="Rectangle 6"/>
          <p:cNvSpPr>
            <a:spLocks noChangeArrowheads="1"/>
          </p:cNvSpPr>
          <p:nvPr/>
        </p:nvSpPr>
        <p:spPr bwMode="auto">
          <a:xfrm>
            <a:off x="0" y="238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134</a:t>
            </a:fld>
            <a:endParaRPr lang="en-US"/>
          </a:p>
        </p:txBody>
      </p:sp>
      <p:sp>
        <p:nvSpPr>
          <p:cNvPr id="2324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2451" name="Rectangle 3"/>
          <p:cNvSpPr>
            <a:spLocks noChangeArrowheads="1"/>
          </p:cNvSpPr>
          <p:nvPr/>
        </p:nvSpPr>
        <p:spPr bwMode="auto">
          <a:xfrm>
            <a:off x="0" y="257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6705600" y="2057400"/>
            <a:ext cx="990600" cy="381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4.20)</a:t>
            </a:r>
            <a:endParaRPr lang="en-US" baseline="-25000">
              <a:solidFill>
                <a:schemeClr val="tx1"/>
              </a:solidFill>
              <a:latin typeface="Arial" pitchFamily="34" charset="0"/>
              <a:cs typeface="Arial" pitchFamily="34" charset="0"/>
            </a:endParaRPr>
          </a:p>
        </p:txBody>
      </p:sp>
      <p:sp>
        <p:nvSpPr>
          <p:cNvPr id="23245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2452" name="Object 4"/>
          <p:cNvGraphicFramePr>
            <a:graphicFrameLocks noChangeAspect="1"/>
          </p:cNvGraphicFramePr>
          <p:nvPr/>
        </p:nvGraphicFramePr>
        <p:xfrm>
          <a:off x="2362200" y="3200400"/>
          <a:ext cx="4038600" cy="645220"/>
        </p:xfrm>
        <a:graphic>
          <a:graphicData uri="http://schemas.openxmlformats.org/presentationml/2006/ole">
            <p:oleObj spid="_x0000_s232452" name="Equation" r:id="rId3" imgW="1384300" imgH="241300" progId="Equation.3">
              <p:embed/>
            </p:oleObj>
          </a:graphicData>
        </a:graphic>
      </p:graphicFrame>
      <p:sp>
        <p:nvSpPr>
          <p:cNvPr id="232454" name="Rectangle 6"/>
          <p:cNvSpPr>
            <a:spLocks noChangeArrowheads="1"/>
          </p:cNvSpPr>
          <p:nvPr/>
        </p:nvSpPr>
        <p:spPr bwMode="auto">
          <a:xfrm>
            <a:off x="0" y="257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6781800" y="3276600"/>
            <a:ext cx="990600" cy="381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4.21)</a:t>
            </a:r>
            <a:endParaRPr lang="en-US" baseline="-25000">
              <a:solidFill>
                <a:schemeClr val="tx1"/>
              </a:solidFill>
              <a:latin typeface="Arial" pitchFamily="34" charset="0"/>
              <a:cs typeface="Arial" pitchFamily="34" charset="0"/>
            </a:endParaRPr>
          </a:p>
        </p:txBody>
      </p:sp>
      <p:sp>
        <p:nvSpPr>
          <p:cNvPr id="11" name="Rectangle 10"/>
          <p:cNvSpPr/>
          <p:nvPr/>
        </p:nvSpPr>
        <p:spPr>
          <a:xfrm>
            <a:off x="1219200" y="4191000"/>
            <a:ext cx="5257800" cy="4572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i="1" smtClean="0">
                <a:solidFill>
                  <a:schemeClr val="tx1"/>
                </a:solidFill>
                <a:latin typeface="Arial" pitchFamily="34" charset="0"/>
                <a:cs typeface="Arial" pitchFamily="34" charset="0"/>
              </a:rPr>
              <a:t>Rezultă pentru </a:t>
            </a:r>
            <a:r>
              <a:rPr lang="ro-RO" b="1" i="1" smtClean="0">
                <a:solidFill>
                  <a:srgbClr val="FF0000"/>
                </a:solidFill>
                <a:latin typeface="Arial" pitchFamily="34" charset="0"/>
                <a:cs typeface="Arial" pitchFamily="34" charset="0"/>
              </a:rPr>
              <a:t>costul</a:t>
            </a:r>
            <a:r>
              <a:rPr lang="ro-RO" i="1" smtClean="0">
                <a:solidFill>
                  <a:schemeClr val="tx1"/>
                </a:solidFill>
                <a:latin typeface="Arial" pitchFamily="34" charset="0"/>
                <a:cs typeface="Arial" pitchFamily="34" charset="0"/>
              </a:rPr>
              <a:t> unei </a:t>
            </a:r>
            <a:r>
              <a:rPr lang="ro-RO" b="1" i="1" smtClean="0">
                <a:solidFill>
                  <a:srgbClr val="0070C0"/>
                </a:solidFill>
                <a:latin typeface="Arial" pitchFamily="34" charset="0"/>
                <a:cs typeface="Arial" pitchFamily="34" charset="0"/>
              </a:rPr>
              <a:t>funcții</a:t>
            </a:r>
            <a:r>
              <a:rPr lang="ro-RO" i="1" smtClean="0">
                <a:solidFill>
                  <a:schemeClr val="tx1"/>
                </a:solidFill>
                <a:latin typeface="Arial" pitchFamily="34" charset="0"/>
                <a:cs typeface="Arial" pitchFamily="34" charset="0"/>
              </a:rPr>
              <a:t> relația (4.22):</a:t>
            </a:r>
          </a:p>
        </p:txBody>
      </p:sp>
      <p:sp>
        <p:nvSpPr>
          <p:cNvPr id="12" name="Right Arrow 11"/>
          <p:cNvSpPr/>
          <p:nvPr/>
        </p:nvSpPr>
        <p:spPr>
          <a:xfrm>
            <a:off x="533400" y="42672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4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2455" name="Object 7"/>
          <p:cNvGraphicFramePr>
            <a:graphicFrameLocks noChangeAspect="1"/>
          </p:cNvGraphicFramePr>
          <p:nvPr/>
        </p:nvGraphicFramePr>
        <p:xfrm>
          <a:off x="1752600" y="5181600"/>
          <a:ext cx="4939862" cy="609600"/>
        </p:xfrm>
        <a:graphic>
          <a:graphicData uri="http://schemas.openxmlformats.org/presentationml/2006/ole">
            <p:oleObj spid="_x0000_s232455" name="Equation" r:id="rId4" imgW="1930400" imgH="254000" progId="Equation.3">
              <p:embed/>
            </p:oleObj>
          </a:graphicData>
        </a:graphic>
      </p:graphicFrame>
      <p:sp>
        <p:nvSpPr>
          <p:cNvPr id="232457" name="Rectangle 9"/>
          <p:cNvSpPr>
            <a:spLocks noChangeArrowheads="1"/>
          </p:cNvSpPr>
          <p:nvPr/>
        </p:nvSpPr>
        <p:spPr bwMode="auto">
          <a:xfrm>
            <a:off x="0" y="276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2458" name="Object 10"/>
          <p:cNvGraphicFramePr>
            <a:graphicFrameLocks noChangeAspect="1"/>
          </p:cNvGraphicFramePr>
          <p:nvPr/>
        </p:nvGraphicFramePr>
        <p:xfrm>
          <a:off x="3048000" y="914400"/>
          <a:ext cx="1700213" cy="558800"/>
        </p:xfrm>
        <a:graphic>
          <a:graphicData uri="http://schemas.openxmlformats.org/presentationml/2006/ole">
            <p:oleObj spid="_x0000_s232458" name="Equation" r:id="rId5" imgW="622030" imgH="215806" progId="Equation.3">
              <p:embed/>
            </p:oleObj>
          </a:graphicData>
        </a:graphic>
      </p:graphicFrame>
      <p:sp>
        <p:nvSpPr>
          <p:cNvPr id="17" name="Rectangle 16"/>
          <p:cNvSpPr/>
          <p:nvPr/>
        </p:nvSpPr>
        <p:spPr>
          <a:xfrm>
            <a:off x="6781800" y="5257800"/>
            <a:ext cx="990600" cy="381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4.22)</a:t>
            </a:r>
            <a:endParaRPr lang="en-US" baseline="-25000">
              <a:solidFill>
                <a:schemeClr val="tx1"/>
              </a:solidFill>
              <a:latin typeface="Arial" pitchFamily="34" charset="0"/>
              <a:cs typeface="Arial" pitchFamily="34" charset="0"/>
            </a:endParaRPr>
          </a:p>
        </p:txBody>
      </p:sp>
      <p:sp>
        <p:nvSpPr>
          <p:cNvPr id="18" name="Rectangle 17"/>
          <p:cNvSpPr/>
          <p:nvPr/>
        </p:nvSpPr>
        <p:spPr>
          <a:xfrm>
            <a:off x="6705600" y="990600"/>
            <a:ext cx="990600" cy="381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4.19)</a:t>
            </a:r>
            <a:endParaRPr lang="en-US" baseline="-25000">
              <a:solidFill>
                <a:schemeClr val="tx1"/>
              </a:solidFill>
              <a:latin typeface="Arial" pitchFamily="34" charset="0"/>
              <a:cs typeface="Arial" pitchFamily="34" charset="0"/>
            </a:endParaRPr>
          </a:p>
        </p:txBody>
      </p:sp>
      <p:sp>
        <p:nvSpPr>
          <p:cNvPr id="23246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2459" name="Object 11"/>
          <p:cNvGraphicFramePr>
            <a:graphicFrameLocks noChangeAspect="1"/>
          </p:cNvGraphicFramePr>
          <p:nvPr/>
        </p:nvGraphicFramePr>
        <p:xfrm>
          <a:off x="2971799" y="1981200"/>
          <a:ext cx="2082801" cy="685800"/>
        </p:xfrm>
        <a:graphic>
          <a:graphicData uri="http://schemas.openxmlformats.org/presentationml/2006/ole">
            <p:oleObj spid="_x0000_s232459" name="Equation" r:id="rId6" imgW="672808" imgH="241195" progId="Equation.3">
              <p:embed/>
            </p:oleObj>
          </a:graphicData>
        </a:graphic>
      </p:graphicFrame>
      <p:sp>
        <p:nvSpPr>
          <p:cNvPr id="232461" name="Rectangle 13"/>
          <p:cNvSpPr>
            <a:spLocks noChangeArrowheads="1"/>
          </p:cNvSpPr>
          <p:nvPr/>
        </p:nvSpPr>
        <p:spPr bwMode="auto">
          <a:xfrm>
            <a:off x="0" y="257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135</a:t>
            </a:fld>
            <a:endParaRPr lang="en-US"/>
          </a:p>
        </p:txBody>
      </p:sp>
      <p:sp>
        <p:nvSpPr>
          <p:cNvPr id="3" name="Rectangle 2"/>
          <p:cNvSpPr/>
          <p:nvPr/>
        </p:nvSpPr>
        <p:spPr>
          <a:xfrm>
            <a:off x="304800" y="914400"/>
            <a:ext cx="8077200" cy="707886"/>
          </a:xfrm>
          <a:prstGeom prst="rect">
            <a:avLst/>
          </a:prstGeom>
          <a:effectLst>
            <a:outerShdw blurRad="50800" dist="38100" algn="l" rotWithShape="0">
              <a:prstClr val="black">
                <a:alpha val="40000"/>
              </a:prstClr>
            </a:outerShdw>
          </a:effectLst>
        </p:spPr>
        <p:txBody>
          <a:bodyPr wrap="square">
            <a:spAutoFit/>
          </a:bodyPr>
          <a:lstStyle/>
          <a:p>
            <a:r>
              <a:rPr lang="ro-RO" sz="2000" b="1" smtClean="0">
                <a:solidFill>
                  <a:srgbClr val="7030A0"/>
                </a:solidFill>
                <a:latin typeface="Arial" pitchFamily="34" charset="0"/>
                <a:cs typeface="Arial" pitchFamily="34" charset="0"/>
              </a:rPr>
              <a:t>4.3.1 </a:t>
            </a:r>
            <a:r>
              <a:rPr lang="en-US" sz="2000" b="1" smtClean="0">
                <a:solidFill>
                  <a:srgbClr val="7030A0"/>
                </a:solidFill>
                <a:latin typeface="Arial" pitchFamily="34" charset="0"/>
                <a:cs typeface="Arial" pitchFamily="34" charset="0"/>
              </a:rPr>
              <a:t> </a:t>
            </a:r>
            <a:r>
              <a:rPr lang="ro-RO" sz="2000" b="1" smtClean="0">
                <a:solidFill>
                  <a:srgbClr val="7030A0"/>
                </a:solidFill>
                <a:latin typeface="Arial" pitchFamily="34" charset="0"/>
                <a:cs typeface="Arial" pitchFamily="34" charset="0"/>
              </a:rPr>
              <a:t>Relații matematice între costul și dimensiunea tehnică a </a:t>
            </a:r>
          </a:p>
          <a:p>
            <a:r>
              <a:rPr lang="ro-RO" sz="2000" b="1" smtClean="0">
                <a:solidFill>
                  <a:srgbClr val="7030A0"/>
                </a:solidFill>
                <a:latin typeface="Arial" pitchFamily="34" charset="0"/>
                <a:cs typeface="Arial" pitchFamily="34" charset="0"/>
              </a:rPr>
              <a:t>          reperului / operației</a:t>
            </a:r>
          </a:p>
        </p:txBody>
      </p:sp>
      <p:sp>
        <p:nvSpPr>
          <p:cNvPr id="4" name="Rectangle 3"/>
          <p:cNvSpPr/>
          <p:nvPr/>
        </p:nvSpPr>
        <p:spPr>
          <a:xfrm>
            <a:off x="152400" y="18288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5" name="Rectangle 4"/>
          <p:cNvSpPr/>
          <p:nvPr/>
        </p:nvSpPr>
        <p:spPr>
          <a:xfrm>
            <a:off x="838200" y="1905000"/>
            <a:ext cx="7391400" cy="3810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Se va concretiza funcția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i</a:t>
            </a:r>
            <a:r>
              <a:rPr lang="ro-RO" sz="2400" smtClean="0">
                <a:solidFill>
                  <a:schemeClr val="tx1"/>
                </a:solidFill>
                <a:latin typeface="Arial" pitchFamily="34" charset="0"/>
                <a:cs typeface="Arial" pitchFamily="34" charset="0"/>
              </a:rPr>
              <a:t>(y</a:t>
            </a:r>
            <a:r>
              <a:rPr lang="ro-RO" sz="2400" baseline="-25000" smtClean="0">
                <a:solidFill>
                  <a:schemeClr val="tx1"/>
                </a:solidFill>
                <a:latin typeface="Arial" pitchFamily="34" charset="0"/>
                <a:cs typeface="Arial" pitchFamily="34" charset="0"/>
              </a:rPr>
              <a:t>i</a:t>
            </a:r>
            <a:r>
              <a:rPr lang="ro-RO" sz="2400" smtClean="0">
                <a:solidFill>
                  <a:schemeClr val="tx1"/>
                </a:solidFill>
                <a:latin typeface="Arial" pitchFamily="34" charset="0"/>
                <a:cs typeface="Arial" pitchFamily="34" charset="0"/>
              </a:rPr>
              <a:t>)</a:t>
            </a:r>
            <a:r>
              <a:rPr lang="ro-RO" smtClean="0">
                <a:solidFill>
                  <a:schemeClr val="tx1"/>
                </a:solidFill>
                <a:latin typeface="Arial" pitchFamily="34" charset="0"/>
                <a:cs typeface="Arial" pitchFamily="34" charset="0"/>
              </a:rPr>
              <a:t> din relația (4.19):</a:t>
            </a:r>
            <a:endParaRPr lang="ro-RO" b="1" i="1" smtClean="0">
              <a:solidFill>
                <a:srgbClr val="FF0000"/>
              </a:solidFill>
              <a:latin typeface="Arial" pitchFamily="34" charset="0"/>
              <a:cs typeface="Arial" pitchFamily="34" charset="0"/>
            </a:endParaRPr>
          </a:p>
        </p:txBody>
      </p:sp>
      <p:sp>
        <p:nvSpPr>
          <p:cNvPr id="6" name="Rectangle 5"/>
          <p:cNvSpPr/>
          <p:nvPr/>
        </p:nvSpPr>
        <p:spPr>
          <a:xfrm>
            <a:off x="457200" y="2667000"/>
            <a:ext cx="3200400" cy="400110"/>
          </a:xfrm>
          <a:prstGeom prst="rect">
            <a:avLst/>
          </a:prstGeom>
          <a:solidFill>
            <a:schemeClr val="accent6">
              <a:lumMod val="20000"/>
              <a:lumOff val="80000"/>
            </a:schemeClr>
          </a:solidFill>
          <a:effectLst>
            <a:outerShdw blurRad="50800" dist="38100" algn="l" rotWithShape="0">
              <a:prstClr val="black">
                <a:alpha val="40000"/>
              </a:prstClr>
            </a:outerShdw>
          </a:effectLst>
        </p:spPr>
        <p:txBody>
          <a:bodyPr wrap="square">
            <a:spAutoFit/>
          </a:bodyPr>
          <a:lstStyle/>
          <a:p>
            <a:r>
              <a:rPr lang="ro-RO" sz="2000" b="1" smtClean="0">
                <a:solidFill>
                  <a:schemeClr val="accent6">
                    <a:lumMod val="50000"/>
                  </a:schemeClr>
                </a:solidFill>
                <a:latin typeface="Arial" pitchFamily="34" charset="0"/>
                <a:cs typeface="Arial" pitchFamily="34" charset="0"/>
              </a:rPr>
              <a:t>1. Relație proporțională </a:t>
            </a:r>
          </a:p>
        </p:txBody>
      </p:sp>
      <p:sp>
        <p:nvSpPr>
          <p:cNvPr id="2334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3473" name="Object 1"/>
          <p:cNvGraphicFramePr>
            <a:graphicFrameLocks noChangeAspect="1"/>
          </p:cNvGraphicFramePr>
          <p:nvPr/>
        </p:nvGraphicFramePr>
        <p:xfrm>
          <a:off x="2667000" y="3276600"/>
          <a:ext cx="2755392" cy="609600"/>
        </p:xfrm>
        <a:graphic>
          <a:graphicData uri="http://schemas.openxmlformats.org/presentationml/2006/ole">
            <p:oleObj spid="_x0000_s233473" name="Equation" r:id="rId3" imgW="926698" imgH="215806" progId="Equation.3">
              <p:embed/>
            </p:oleObj>
          </a:graphicData>
        </a:graphic>
      </p:graphicFrame>
      <p:sp>
        <p:nvSpPr>
          <p:cNvPr id="233475" name="Rectangle 3"/>
          <p:cNvSpPr>
            <a:spLocks noChangeArrowheads="1"/>
          </p:cNvSpPr>
          <p:nvPr/>
        </p:nvSpPr>
        <p:spPr bwMode="auto">
          <a:xfrm>
            <a:off x="0" y="238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5943600" y="3352800"/>
            <a:ext cx="990600" cy="381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4.23)</a:t>
            </a:r>
            <a:endParaRPr lang="en-US" baseline="-25000">
              <a:solidFill>
                <a:schemeClr val="tx1"/>
              </a:solidFill>
              <a:latin typeface="Arial" pitchFamily="34" charset="0"/>
              <a:cs typeface="Arial" pitchFamily="34" charset="0"/>
            </a:endParaRPr>
          </a:p>
        </p:txBody>
      </p:sp>
      <p:sp>
        <p:nvSpPr>
          <p:cNvPr id="11" name="Rectangle 10"/>
          <p:cNvSpPr/>
          <p:nvPr/>
        </p:nvSpPr>
        <p:spPr>
          <a:xfrm>
            <a:off x="1219200" y="4191000"/>
            <a:ext cx="6858000" cy="9144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Formula (4.23) este sugerată de </a:t>
            </a:r>
            <a:r>
              <a:rPr lang="ro-RO" b="1" i="1" smtClean="0">
                <a:solidFill>
                  <a:schemeClr val="accent5">
                    <a:lumMod val="50000"/>
                  </a:schemeClr>
                </a:solidFill>
                <a:latin typeface="Arial" pitchFamily="34" charset="0"/>
                <a:cs typeface="Arial" pitchFamily="34" charset="0"/>
              </a:rPr>
              <a:t>relația generală de determinare a</a:t>
            </a:r>
            <a:r>
              <a:rPr lang="ro-RO" b="1" i="1" smtClean="0">
                <a:solidFill>
                  <a:srgbClr val="FF0000"/>
                </a:solidFill>
                <a:latin typeface="Arial" pitchFamily="34" charset="0"/>
                <a:cs typeface="Arial" pitchFamily="34" charset="0"/>
              </a:rPr>
              <a:t> costului</a:t>
            </a:r>
            <a:r>
              <a:rPr lang="ro-RO" smtClean="0">
                <a:solidFill>
                  <a:schemeClr val="tx1"/>
                </a:solidFill>
                <a:latin typeface="Arial" pitchFamily="34" charset="0"/>
                <a:cs typeface="Arial" pitchFamily="34" charset="0"/>
              </a:rPr>
              <a:t> ca o </a:t>
            </a:r>
            <a:r>
              <a:rPr lang="ro-RO" b="1" i="1" smtClean="0">
                <a:solidFill>
                  <a:srgbClr val="0070C0"/>
                </a:solidFill>
                <a:latin typeface="Arial" pitchFamily="34" charset="0"/>
                <a:cs typeface="Arial" pitchFamily="34" charset="0"/>
              </a:rPr>
              <a:t>sumă </a:t>
            </a:r>
            <a:r>
              <a:rPr lang="ro-RO" smtClean="0">
                <a:solidFill>
                  <a:schemeClr val="tx1"/>
                </a:solidFill>
                <a:latin typeface="Arial" pitchFamily="34" charset="0"/>
                <a:cs typeface="Arial" pitchFamily="34" charset="0"/>
              </a:rPr>
              <a:t>de </a:t>
            </a:r>
            <a:r>
              <a:rPr lang="ro-RO" b="1" i="1" smtClean="0">
                <a:solidFill>
                  <a:srgbClr val="FF0000"/>
                </a:solidFill>
                <a:latin typeface="Arial" pitchFamily="34" charset="0"/>
                <a:cs typeface="Arial" pitchFamily="34" charset="0"/>
              </a:rPr>
              <a:t>costuri variabile </a:t>
            </a:r>
            <a:r>
              <a:rPr lang="ro-RO" smtClean="0">
                <a:solidFill>
                  <a:schemeClr val="tx1"/>
                </a:solidFill>
                <a:latin typeface="Arial" pitchFamily="34" charset="0"/>
                <a:cs typeface="Arial" pitchFamily="34" charset="0"/>
              </a:rPr>
              <a:t>și </a:t>
            </a:r>
            <a:r>
              <a:rPr lang="ro-RO" b="1" i="1" smtClean="0">
                <a:solidFill>
                  <a:srgbClr val="C00000"/>
                </a:solidFill>
                <a:latin typeface="Arial" pitchFamily="34" charset="0"/>
                <a:cs typeface="Arial" pitchFamily="34" charset="0"/>
              </a:rPr>
              <a:t>costuri constante</a:t>
            </a:r>
          </a:p>
        </p:txBody>
      </p:sp>
      <p:sp>
        <p:nvSpPr>
          <p:cNvPr id="12" name="Right Arrow 11"/>
          <p:cNvSpPr/>
          <p:nvPr/>
        </p:nvSpPr>
        <p:spPr>
          <a:xfrm>
            <a:off x="533400" y="42672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533400" y="54864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295400" y="5410200"/>
            <a:ext cx="6858000" cy="3810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În particular se pot întâlni situații în care </a:t>
            </a:r>
            <a:r>
              <a:rPr lang="el-GR" sz="2400" smtClean="0">
                <a:solidFill>
                  <a:schemeClr val="tx1"/>
                </a:solidFill>
                <a:latin typeface="Arial" pitchFamily="34" charset="0"/>
                <a:cs typeface="Arial" pitchFamily="34" charset="0"/>
              </a:rPr>
              <a:t>β</a:t>
            </a:r>
            <a:r>
              <a:rPr lang="ro-RO" sz="2400" baseline="-25000" smtClean="0">
                <a:solidFill>
                  <a:schemeClr val="tx1"/>
                </a:solidFill>
                <a:latin typeface="Arial" pitchFamily="34" charset="0"/>
                <a:cs typeface="Arial" pitchFamily="34" charset="0"/>
              </a:rPr>
              <a:t>i</a:t>
            </a:r>
            <a:r>
              <a:rPr lang="ro-RO" sz="2400" smtClean="0">
                <a:solidFill>
                  <a:schemeClr val="tx1"/>
                </a:solidFill>
                <a:latin typeface="Arial" pitchFamily="34" charset="0"/>
                <a:cs typeface="Arial" pitchFamily="34" charset="0"/>
              </a:rPr>
              <a:t> = 0 </a:t>
            </a:r>
            <a:endParaRPr lang="ro-RO" sz="2400" b="1" i="1" smtClean="0">
              <a:solidFill>
                <a:srgbClr val="C00000"/>
              </a:solidFill>
              <a:latin typeface="Arial" pitchFamily="34" charset="0"/>
              <a:cs typeface="Arial" pitchFamily="34" charset="0"/>
            </a:endParaRPr>
          </a:p>
        </p:txBody>
      </p:sp>
      <p:sp>
        <p:nvSpPr>
          <p:cNvPr id="15" name="Right Arrow 14"/>
          <p:cNvSpPr/>
          <p:nvPr/>
        </p:nvSpPr>
        <p:spPr>
          <a:xfrm>
            <a:off x="533400" y="61722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371600" y="6172200"/>
            <a:ext cx="6858000" cy="5334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Sunt situații în care, prin </a:t>
            </a:r>
            <a:r>
              <a:rPr lang="ro-RO" b="1" i="1" smtClean="0">
                <a:solidFill>
                  <a:srgbClr val="C00000"/>
                </a:solidFill>
                <a:latin typeface="Arial" pitchFamily="34" charset="0"/>
                <a:cs typeface="Arial" pitchFamily="34" charset="0"/>
              </a:rPr>
              <a:t>modul de exprimare </a:t>
            </a:r>
            <a:r>
              <a:rPr lang="ro-RO" smtClean="0">
                <a:solidFill>
                  <a:schemeClr val="tx1"/>
                </a:solidFill>
                <a:latin typeface="Arial" pitchFamily="34" charset="0"/>
                <a:cs typeface="Arial" pitchFamily="34" charset="0"/>
              </a:rPr>
              <a:t>a </a:t>
            </a:r>
            <a:r>
              <a:rPr lang="ro-RO" b="1" i="1" smtClean="0">
                <a:solidFill>
                  <a:schemeClr val="accent5">
                    <a:lumMod val="50000"/>
                  </a:schemeClr>
                </a:solidFill>
                <a:latin typeface="Arial" pitchFamily="34" charset="0"/>
                <a:cs typeface="Arial" pitchFamily="34" charset="0"/>
              </a:rPr>
              <a:t>dimensiunii tehnice</a:t>
            </a:r>
            <a:r>
              <a:rPr lang="ro-RO" smtClean="0">
                <a:solidFill>
                  <a:schemeClr val="tx1"/>
                </a:solidFill>
                <a:latin typeface="Arial" pitchFamily="34" charset="0"/>
                <a:cs typeface="Arial" pitchFamily="34" charset="0"/>
              </a:rPr>
              <a:t>, </a:t>
            </a:r>
            <a:r>
              <a:rPr lang="ro-RO" b="1" i="1" smtClean="0">
                <a:solidFill>
                  <a:srgbClr val="0070C0"/>
                </a:solidFill>
                <a:latin typeface="Arial" pitchFamily="34" charset="0"/>
                <a:cs typeface="Arial" pitchFamily="34" charset="0"/>
              </a:rPr>
              <a:t>relația liniară are panta negativă</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136</a:t>
            </a:fld>
            <a:endParaRPr lang="en-US"/>
          </a:p>
        </p:txBody>
      </p:sp>
      <p:sp>
        <p:nvSpPr>
          <p:cNvPr id="3" name="Rectangle 2"/>
          <p:cNvSpPr/>
          <p:nvPr/>
        </p:nvSpPr>
        <p:spPr>
          <a:xfrm>
            <a:off x="533400" y="762000"/>
            <a:ext cx="1544012" cy="36933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none">
            <a:spAutoFit/>
          </a:bodyPr>
          <a:lstStyle/>
          <a:p>
            <a:r>
              <a:rPr lang="ro-RO" b="1" smtClean="0">
                <a:solidFill>
                  <a:schemeClr val="accent6">
                    <a:lumMod val="50000"/>
                  </a:schemeClr>
                </a:solidFill>
                <a:latin typeface="Arial" pitchFamily="34" charset="0"/>
                <a:cs typeface="Arial" pitchFamily="34" charset="0"/>
              </a:rPr>
              <a:t>Exemplul 1 :</a:t>
            </a:r>
            <a:endParaRPr lang="en-US" b="1" i="1">
              <a:solidFill>
                <a:srgbClr val="C00000"/>
              </a:solidFill>
              <a:latin typeface="Arial" pitchFamily="34" charset="0"/>
              <a:cs typeface="Arial" pitchFamily="34" charset="0"/>
            </a:endParaRPr>
          </a:p>
        </p:txBody>
      </p:sp>
      <p:sp>
        <p:nvSpPr>
          <p:cNvPr id="4" name="Rectangle 3"/>
          <p:cNvSpPr/>
          <p:nvPr/>
        </p:nvSpPr>
        <p:spPr>
          <a:xfrm>
            <a:off x="609600" y="1905000"/>
            <a:ext cx="7848600" cy="1200329"/>
          </a:xfrm>
          <a:prstGeom prst="rect">
            <a:avLst/>
          </a:prstGeom>
          <a:solidFill>
            <a:schemeClr val="accent3">
              <a:lumMod val="20000"/>
              <a:lumOff val="80000"/>
            </a:schemeClr>
          </a:solidFill>
          <a:ln>
            <a:solidFill>
              <a:srgbClr val="C00000"/>
            </a:solidFill>
          </a:ln>
        </p:spPr>
        <p:txBody>
          <a:bodyPr wrap="square">
            <a:spAutoFit/>
          </a:bodyPr>
          <a:lstStyle/>
          <a:p>
            <a:pPr algn="just"/>
            <a:r>
              <a:rPr lang="ro-RO" b="1" i="1" smtClean="0">
                <a:solidFill>
                  <a:srgbClr val="0070C0"/>
                </a:solidFill>
                <a:latin typeface="Arial" pitchFamily="34" charset="0"/>
                <a:cs typeface="Arial" pitchFamily="34" charset="0"/>
              </a:rPr>
              <a:t>Transformatorul</a:t>
            </a:r>
            <a:r>
              <a:rPr lang="ro-RO" i="1" smtClean="0">
                <a:latin typeface="Arial" pitchFamily="34" charset="0"/>
                <a:cs typeface="Arial" pitchFamily="34" charset="0"/>
              </a:rPr>
              <a:t> din componența unei </a:t>
            </a:r>
            <a:r>
              <a:rPr lang="ro-RO" b="1" i="1" smtClean="0">
                <a:solidFill>
                  <a:srgbClr val="0070C0"/>
                </a:solidFill>
                <a:latin typeface="Arial" pitchFamily="34" charset="0"/>
                <a:cs typeface="Arial" pitchFamily="34" charset="0"/>
              </a:rPr>
              <a:t>stații electrice de lipit termostată </a:t>
            </a:r>
            <a:r>
              <a:rPr lang="ro-RO" i="1" smtClean="0">
                <a:latin typeface="Arial" pitchFamily="34" charset="0"/>
                <a:cs typeface="Arial" pitchFamily="34" charset="0"/>
              </a:rPr>
              <a:t>are ca </a:t>
            </a:r>
            <a:r>
              <a:rPr lang="ro-RO" b="1" i="1" smtClean="0">
                <a:solidFill>
                  <a:schemeClr val="accent5">
                    <a:lumMod val="50000"/>
                  </a:schemeClr>
                </a:solidFill>
                <a:latin typeface="Arial" pitchFamily="34" charset="0"/>
                <a:cs typeface="Arial" pitchFamily="34" charset="0"/>
              </a:rPr>
              <a:t>dimensiune tehnică - ”puterea nominală”. </a:t>
            </a:r>
            <a:r>
              <a:rPr lang="ro-RO" i="1" smtClean="0">
                <a:latin typeface="Arial" pitchFamily="34" charset="0"/>
                <a:cs typeface="Arial" pitchFamily="34" charset="0"/>
              </a:rPr>
              <a:t>Între </a:t>
            </a:r>
            <a:r>
              <a:rPr lang="ro-RO" b="1" i="1" smtClean="0">
                <a:solidFill>
                  <a:srgbClr val="FF0000"/>
                </a:solidFill>
                <a:latin typeface="Arial" pitchFamily="34" charset="0"/>
                <a:cs typeface="Arial" pitchFamily="34" charset="0"/>
              </a:rPr>
              <a:t>costul</a:t>
            </a:r>
            <a:r>
              <a:rPr lang="ro-RO" i="1" smtClean="0">
                <a:latin typeface="Arial" pitchFamily="34" charset="0"/>
                <a:cs typeface="Arial" pitchFamily="34" charset="0"/>
              </a:rPr>
              <a:t> </a:t>
            </a:r>
            <a:r>
              <a:rPr lang="ro-RO" b="1" i="1" smtClean="0">
                <a:solidFill>
                  <a:srgbClr val="0070C0"/>
                </a:solidFill>
                <a:latin typeface="Arial" pitchFamily="34" charset="0"/>
                <a:cs typeface="Arial" pitchFamily="34" charset="0"/>
              </a:rPr>
              <a:t>transformatorului</a:t>
            </a:r>
            <a:r>
              <a:rPr lang="ro-RO" i="1" smtClean="0">
                <a:latin typeface="Arial" pitchFamily="34" charset="0"/>
                <a:cs typeface="Arial" pitchFamily="34" charset="0"/>
              </a:rPr>
              <a:t> și </a:t>
            </a:r>
            <a:r>
              <a:rPr lang="ro-RO" b="1" i="1" smtClean="0">
                <a:solidFill>
                  <a:schemeClr val="accent5">
                    <a:lumMod val="50000"/>
                  </a:schemeClr>
                </a:solidFill>
                <a:latin typeface="Arial" pitchFamily="34" charset="0"/>
                <a:cs typeface="Arial" pitchFamily="34" charset="0"/>
              </a:rPr>
              <a:t>putere</a:t>
            </a:r>
            <a:r>
              <a:rPr lang="ro-RO" i="1" smtClean="0">
                <a:latin typeface="Arial" pitchFamily="34" charset="0"/>
                <a:cs typeface="Arial" pitchFamily="34" charset="0"/>
              </a:rPr>
              <a:t> se constată </a:t>
            </a:r>
            <a:r>
              <a:rPr lang="ro-RO" b="1" i="1" smtClean="0">
                <a:solidFill>
                  <a:srgbClr val="C00000"/>
                </a:solidFill>
                <a:latin typeface="Arial" pitchFamily="34" charset="0"/>
                <a:cs typeface="Arial" pitchFamily="34" charset="0"/>
              </a:rPr>
              <a:t>existența unei relații liniare </a:t>
            </a:r>
            <a:r>
              <a:rPr lang="ro-RO" i="1" smtClean="0">
                <a:latin typeface="Arial" pitchFamily="34" charset="0"/>
                <a:cs typeface="Arial" pitchFamily="34" charset="0"/>
              </a:rPr>
              <a:t>de tipul (4.23)</a:t>
            </a:r>
            <a:endParaRPr lang="ro-RO" b="1" i="1" smtClean="0">
              <a:solidFill>
                <a:srgbClr val="FF0000"/>
              </a:solidFill>
              <a:latin typeface="Arial" pitchFamily="34" charset="0"/>
              <a:cs typeface="Arial" pitchFamily="34" charset="0"/>
            </a:endParaRPr>
          </a:p>
        </p:txBody>
      </p:sp>
      <p:cxnSp>
        <p:nvCxnSpPr>
          <p:cNvPr id="6" name="Shape 5"/>
          <p:cNvCxnSpPr>
            <a:stCxn id="3" idx="3"/>
            <a:endCxn id="4" idx="1"/>
          </p:cNvCxnSpPr>
          <p:nvPr/>
        </p:nvCxnSpPr>
        <p:spPr>
          <a:xfrm flipH="1">
            <a:off x="609600" y="946666"/>
            <a:ext cx="1467812" cy="1558499"/>
          </a:xfrm>
          <a:prstGeom prst="bentConnector5">
            <a:avLst>
              <a:gd name="adj1" fmla="val -15574"/>
              <a:gd name="adj2" fmla="val 36670"/>
              <a:gd name="adj3" fmla="val 115574"/>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33400" y="3657600"/>
            <a:ext cx="1544012" cy="36933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none">
            <a:spAutoFit/>
          </a:bodyPr>
          <a:lstStyle/>
          <a:p>
            <a:r>
              <a:rPr lang="ro-RO" b="1" smtClean="0">
                <a:solidFill>
                  <a:schemeClr val="accent6">
                    <a:lumMod val="50000"/>
                  </a:schemeClr>
                </a:solidFill>
                <a:latin typeface="Arial" pitchFamily="34" charset="0"/>
                <a:cs typeface="Arial" pitchFamily="34" charset="0"/>
              </a:rPr>
              <a:t>Exemplul 2 :</a:t>
            </a:r>
            <a:endParaRPr lang="en-US" b="1" i="1">
              <a:solidFill>
                <a:srgbClr val="C00000"/>
              </a:solidFill>
              <a:latin typeface="Arial" pitchFamily="34" charset="0"/>
              <a:cs typeface="Arial" pitchFamily="34" charset="0"/>
            </a:endParaRPr>
          </a:p>
        </p:txBody>
      </p:sp>
      <p:sp>
        <p:nvSpPr>
          <p:cNvPr id="10" name="Rectangle 9"/>
          <p:cNvSpPr/>
          <p:nvPr/>
        </p:nvSpPr>
        <p:spPr>
          <a:xfrm>
            <a:off x="685800" y="4495800"/>
            <a:ext cx="7848600" cy="923330"/>
          </a:xfrm>
          <a:prstGeom prst="rect">
            <a:avLst/>
          </a:prstGeom>
          <a:solidFill>
            <a:schemeClr val="accent3">
              <a:lumMod val="20000"/>
              <a:lumOff val="80000"/>
            </a:schemeClr>
          </a:solidFill>
          <a:ln>
            <a:solidFill>
              <a:srgbClr val="C00000"/>
            </a:solidFill>
          </a:ln>
        </p:spPr>
        <p:txBody>
          <a:bodyPr wrap="square">
            <a:spAutoFit/>
          </a:bodyPr>
          <a:lstStyle/>
          <a:p>
            <a:pPr algn="just"/>
            <a:r>
              <a:rPr lang="ro-RO" smtClean="0">
                <a:latin typeface="Arial" pitchFamily="34" charset="0"/>
                <a:cs typeface="Arial" pitchFamily="34" charset="0"/>
              </a:rPr>
              <a:t>Comutatorul de trepte al aceluiași produs </a:t>
            </a:r>
            <a:r>
              <a:rPr lang="ro-RO" i="1" smtClean="0">
                <a:latin typeface="Arial" pitchFamily="34" charset="0"/>
                <a:cs typeface="Arial" pitchFamily="34" charset="0"/>
              </a:rPr>
              <a:t>are ca </a:t>
            </a:r>
            <a:r>
              <a:rPr lang="ro-RO" b="1" i="1" smtClean="0">
                <a:solidFill>
                  <a:schemeClr val="accent5">
                    <a:lumMod val="50000"/>
                  </a:schemeClr>
                </a:solidFill>
                <a:latin typeface="Arial" pitchFamily="34" charset="0"/>
                <a:cs typeface="Arial" pitchFamily="34" charset="0"/>
              </a:rPr>
              <a:t>dimensiune tehnică - ”numărul de trepte de temperatură”. </a:t>
            </a:r>
            <a:r>
              <a:rPr lang="ro-RO" i="1" smtClean="0">
                <a:latin typeface="Arial" pitchFamily="34" charset="0"/>
                <a:cs typeface="Arial" pitchFamily="34" charset="0"/>
              </a:rPr>
              <a:t>Între </a:t>
            </a:r>
            <a:r>
              <a:rPr lang="ro-RO" b="1" i="1" smtClean="0">
                <a:solidFill>
                  <a:srgbClr val="FF0000"/>
                </a:solidFill>
                <a:latin typeface="Arial" pitchFamily="34" charset="0"/>
                <a:cs typeface="Arial" pitchFamily="34" charset="0"/>
              </a:rPr>
              <a:t>costul</a:t>
            </a:r>
            <a:r>
              <a:rPr lang="ro-RO" i="1" smtClean="0">
                <a:latin typeface="Arial" pitchFamily="34" charset="0"/>
                <a:cs typeface="Arial" pitchFamily="34" charset="0"/>
              </a:rPr>
              <a:t> </a:t>
            </a:r>
            <a:r>
              <a:rPr lang="ro-RO" b="1" i="1" smtClean="0">
                <a:solidFill>
                  <a:srgbClr val="0070C0"/>
                </a:solidFill>
                <a:latin typeface="Arial" pitchFamily="34" charset="0"/>
                <a:cs typeface="Arial" pitchFamily="34" charset="0"/>
              </a:rPr>
              <a:t>comutatorului</a:t>
            </a:r>
            <a:r>
              <a:rPr lang="ro-RO" i="1" smtClean="0">
                <a:latin typeface="Arial" pitchFamily="34" charset="0"/>
                <a:cs typeface="Arial" pitchFamily="34" charset="0"/>
              </a:rPr>
              <a:t> și </a:t>
            </a:r>
            <a:r>
              <a:rPr lang="ro-RO" b="1" i="1" smtClean="0">
                <a:solidFill>
                  <a:schemeClr val="accent5">
                    <a:lumMod val="50000"/>
                  </a:schemeClr>
                </a:solidFill>
                <a:latin typeface="Arial" pitchFamily="34" charset="0"/>
                <a:cs typeface="Arial" pitchFamily="34" charset="0"/>
              </a:rPr>
              <a:t>numărul de trepte </a:t>
            </a:r>
            <a:r>
              <a:rPr lang="ro-RO" i="1" smtClean="0">
                <a:latin typeface="Arial" pitchFamily="34" charset="0"/>
                <a:cs typeface="Arial" pitchFamily="34" charset="0"/>
              </a:rPr>
              <a:t>se constată </a:t>
            </a:r>
            <a:r>
              <a:rPr lang="ro-RO" b="1" i="1" smtClean="0">
                <a:solidFill>
                  <a:srgbClr val="C00000"/>
                </a:solidFill>
                <a:latin typeface="Arial" pitchFamily="34" charset="0"/>
                <a:cs typeface="Arial" pitchFamily="34" charset="0"/>
              </a:rPr>
              <a:t>existența unei relații liniare </a:t>
            </a:r>
            <a:r>
              <a:rPr lang="ro-RO" i="1" smtClean="0">
                <a:latin typeface="Arial" pitchFamily="34" charset="0"/>
                <a:cs typeface="Arial" pitchFamily="34" charset="0"/>
              </a:rPr>
              <a:t>de tipul (4.23)</a:t>
            </a:r>
            <a:endParaRPr lang="ro-RO" b="1" i="1" smtClean="0">
              <a:solidFill>
                <a:srgbClr val="FF0000"/>
              </a:solidFill>
              <a:latin typeface="Arial" pitchFamily="34" charset="0"/>
              <a:cs typeface="Arial" pitchFamily="34" charset="0"/>
            </a:endParaRPr>
          </a:p>
        </p:txBody>
      </p:sp>
      <p:cxnSp>
        <p:nvCxnSpPr>
          <p:cNvPr id="13" name="Elbow Connector 12"/>
          <p:cNvCxnSpPr>
            <a:stCxn id="9" idx="3"/>
            <a:endCxn id="10" idx="1"/>
          </p:cNvCxnSpPr>
          <p:nvPr/>
        </p:nvCxnSpPr>
        <p:spPr>
          <a:xfrm flipH="1">
            <a:off x="685800" y="3842266"/>
            <a:ext cx="1391612" cy="1115199"/>
          </a:xfrm>
          <a:prstGeom prst="bentConnector5">
            <a:avLst>
              <a:gd name="adj1" fmla="val -16427"/>
              <a:gd name="adj2" fmla="val 37581"/>
              <a:gd name="adj3" fmla="val 116427"/>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137</a:t>
            </a:fld>
            <a:endParaRPr lang="en-US"/>
          </a:p>
        </p:txBody>
      </p:sp>
      <p:sp>
        <p:nvSpPr>
          <p:cNvPr id="3" name="Rectangle 2"/>
          <p:cNvSpPr/>
          <p:nvPr/>
        </p:nvSpPr>
        <p:spPr>
          <a:xfrm>
            <a:off x="457200" y="838200"/>
            <a:ext cx="2514600" cy="400110"/>
          </a:xfrm>
          <a:prstGeom prst="rect">
            <a:avLst/>
          </a:prstGeom>
          <a:solidFill>
            <a:schemeClr val="accent6">
              <a:lumMod val="20000"/>
              <a:lumOff val="80000"/>
            </a:schemeClr>
          </a:solidFill>
          <a:effectLst>
            <a:outerShdw blurRad="50800" dist="38100" algn="l" rotWithShape="0">
              <a:prstClr val="black">
                <a:alpha val="40000"/>
              </a:prstClr>
            </a:outerShdw>
          </a:effectLst>
        </p:spPr>
        <p:txBody>
          <a:bodyPr wrap="square">
            <a:spAutoFit/>
          </a:bodyPr>
          <a:lstStyle/>
          <a:p>
            <a:r>
              <a:rPr lang="ro-RO" sz="2000" b="1" smtClean="0">
                <a:solidFill>
                  <a:schemeClr val="accent6">
                    <a:lumMod val="50000"/>
                  </a:schemeClr>
                </a:solidFill>
                <a:latin typeface="Arial" pitchFamily="34" charset="0"/>
                <a:cs typeface="Arial" pitchFamily="34" charset="0"/>
              </a:rPr>
              <a:t>2. Relație pătratică </a:t>
            </a:r>
          </a:p>
        </p:txBody>
      </p:sp>
      <p:sp>
        <p:nvSpPr>
          <p:cNvPr id="2344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4497" name="Object 1"/>
          <p:cNvGraphicFramePr>
            <a:graphicFrameLocks noChangeAspect="1"/>
          </p:cNvGraphicFramePr>
          <p:nvPr/>
        </p:nvGraphicFramePr>
        <p:xfrm>
          <a:off x="1981200" y="1524000"/>
          <a:ext cx="4114800" cy="677437"/>
        </p:xfrm>
        <a:graphic>
          <a:graphicData uri="http://schemas.openxmlformats.org/presentationml/2006/ole">
            <p:oleObj spid="_x0000_s234497" name="Equation" r:id="rId3" imgW="1346200" imgH="241300" progId="Equation.3">
              <p:embed/>
            </p:oleObj>
          </a:graphicData>
        </a:graphic>
      </p:graphicFrame>
      <p:sp>
        <p:nvSpPr>
          <p:cNvPr id="234499" name="Rectangle 3"/>
          <p:cNvSpPr>
            <a:spLocks noChangeArrowheads="1"/>
          </p:cNvSpPr>
          <p:nvPr/>
        </p:nvSpPr>
        <p:spPr bwMode="auto">
          <a:xfrm>
            <a:off x="0" y="257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p:nvPr/>
        </p:nvSpPr>
        <p:spPr>
          <a:xfrm>
            <a:off x="6477000" y="1676400"/>
            <a:ext cx="990600" cy="381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4.24)</a:t>
            </a:r>
            <a:endParaRPr lang="en-US" baseline="-25000">
              <a:solidFill>
                <a:schemeClr val="tx1"/>
              </a:solidFill>
              <a:latin typeface="Arial" pitchFamily="34" charset="0"/>
              <a:cs typeface="Arial" pitchFamily="34" charset="0"/>
            </a:endParaRPr>
          </a:p>
        </p:txBody>
      </p:sp>
      <p:sp>
        <p:nvSpPr>
          <p:cNvPr id="8" name="Rectangle 7"/>
          <p:cNvSpPr/>
          <p:nvPr/>
        </p:nvSpPr>
        <p:spPr>
          <a:xfrm>
            <a:off x="1143000" y="2362200"/>
            <a:ext cx="6858000" cy="9144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Relația (4.24) este sugerată de constatarea frecventă că </a:t>
            </a:r>
            <a:r>
              <a:rPr lang="ro-RO" b="1" i="1" smtClean="0">
                <a:solidFill>
                  <a:schemeClr val="accent5">
                    <a:lumMod val="50000"/>
                  </a:schemeClr>
                </a:solidFill>
                <a:latin typeface="Arial" pitchFamily="34" charset="0"/>
                <a:cs typeface="Arial" pitchFamily="34" charset="0"/>
              </a:rPr>
              <a:t>îmbunătățirea calității unui produs </a:t>
            </a:r>
            <a:r>
              <a:rPr lang="ro-RO" smtClean="0">
                <a:solidFill>
                  <a:schemeClr val="tx1"/>
                </a:solidFill>
                <a:latin typeface="Arial" pitchFamily="34" charset="0"/>
                <a:cs typeface="Arial" pitchFamily="34" charset="0"/>
              </a:rPr>
              <a:t>se realizează prin </a:t>
            </a:r>
            <a:r>
              <a:rPr lang="ro-RO" b="1" i="1" smtClean="0">
                <a:solidFill>
                  <a:srgbClr val="FF0000"/>
                </a:solidFill>
                <a:latin typeface="Arial" pitchFamily="34" charset="0"/>
                <a:cs typeface="Arial" pitchFamily="34" charset="0"/>
              </a:rPr>
              <a:t>creșterea costului mai rapid </a:t>
            </a:r>
            <a:r>
              <a:rPr lang="ro-RO" b="1" i="1" smtClean="0">
                <a:solidFill>
                  <a:srgbClr val="0070C0"/>
                </a:solidFill>
                <a:latin typeface="Arial" pitchFamily="34" charset="0"/>
                <a:cs typeface="Arial" pitchFamily="34" charset="0"/>
              </a:rPr>
              <a:t>decât a performanțelor</a:t>
            </a:r>
          </a:p>
        </p:txBody>
      </p:sp>
      <p:sp>
        <p:nvSpPr>
          <p:cNvPr id="9" name="Right Arrow 8"/>
          <p:cNvSpPr/>
          <p:nvPr/>
        </p:nvSpPr>
        <p:spPr>
          <a:xfrm>
            <a:off x="533400" y="23622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3505200"/>
            <a:ext cx="6858000" cy="3810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În particular, unul din termeni sau ultimii doi pot fi egali cu zero</a:t>
            </a:r>
            <a:r>
              <a:rPr lang="ro-RO" sz="2400" smtClean="0">
                <a:solidFill>
                  <a:schemeClr val="tx1"/>
                </a:solidFill>
                <a:latin typeface="Arial" pitchFamily="34" charset="0"/>
                <a:cs typeface="Arial" pitchFamily="34" charset="0"/>
              </a:rPr>
              <a:t> </a:t>
            </a:r>
            <a:endParaRPr lang="ro-RO" sz="2400" b="1" i="1" smtClean="0">
              <a:solidFill>
                <a:srgbClr val="C00000"/>
              </a:solidFill>
              <a:latin typeface="Arial" pitchFamily="34" charset="0"/>
              <a:cs typeface="Arial" pitchFamily="34" charset="0"/>
            </a:endParaRPr>
          </a:p>
        </p:txBody>
      </p:sp>
      <p:sp>
        <p:nvSpPr>
          <p:cNvPr id="11" name="Right Arrow 10"/>
          <p:cNvSpPr/>
          <p:nvPr/>
        </p:nvSpPr>
        <p:spPr>
          <a:xfrm>
            <a:off x="533400" y="35814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04800" y="4267200"/>
            <a:ext cx="1287532" cy="36933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none">
            <a:spAutoFit/>
          </a:bodyPr>
          <a:lstStyle/>
          <a:p>
            <a:r>
              <a:rPr lang="ro-RO" b="1" smtClean="0">
                <a:solidFill>
                  <a:schemeClr val="accent6">
                    <a:lumMod val="50000"/>
                  </a:schemeClr>
                </a:solidFill>
                <a:latin typeface="Arial" pitchFamily="34" charset="0"/>
                <a:cs typeface="Arial" pitchFamily="34" charset="0"/>
              </a:rPr>
              <a:t>Exemplul:</a:t>
            </a:r>
            <a:endParaRPr lang="en-US" b="1" i="1">
              <a:solidFill>
                <a:srgbClr val="C00000"/>
              </a:solidFill>
              <a:latin typeface="Arial" pitchFamily="34" charset="0"/>
              <a:cs typeface="Arial" pitchFamily="34" charset="0"/>
            </a:endParaRPr>
          </a:p>
        </p:txBody>
      </p:sp>
      <p:sp>
        <p:nvSpPr>
          <p:cNvPr id="13" name="Rectangle 12"/>
          <p:cNvSpPr/>
          <p:nvPr/>
        </p:nvSpPr>
        <p:spPr>
          <a:xfrm>
            <a:off x="609600" y="5029200"/>
            <a:ext cx="7848600" cy="1200329"/>
          </a:xfrm>
          <a:prstGeom prst="rect">
            <a:avLst/>
          </a:prstGeom>
          <a:solidFill>
            <a:schemeClr val="accent3">
              <a:lumMod val="20000"/>
              <a:lumOff val="80000"/>
            </a:schemeClr>
          </a:solidFill>
          <a:ln>
            <a:solidFill>
              <a:srgbClr val="C00000"/>
            </a:solidFill>
          </a:ln>
        </p:spPr>
        <p:txBody>
          <a:bodyPr wrap="square">
            <a:spAutoFit/>
          </a:bodyPr>
          <a:lstStyle/>
          <a:p>
            <a:pPr algn="just"/>
            <a:r>
              <a:rPr lang="ro-RO" smtClean="0">
                <a:latin typeface="Arial" pitchFamily="34" charset="0"/>
                <a:cs typeface="Arial" pitchFamily="34" charset="0"/>
              </a:rPr>
              <a:t>O </a:t>
            </a:r>
            <a:r>
              <a:rPr lang="ro-RO" b="1" i="1" smtClean="0">
                <a:solidFill>
                  <a:srgbClr val="C00000"/>
                </a:solidFill>
                <a:latin typeface="Arial" pitchFamily="34" charset="0"/>
                <a:cs typeface="Arial" pitchFamily="34" charset="0"/>
              </a:rPr>
              <a:t>relație pătratică </a:t>
            </a:r>
            <a:r>
              <a:rPr lang="ro-RO" smtClean="0">
                <a:latin typeface="Arial" pitchFamily="34" charset="0"/>
                <a:cs typeface="Arial" pitchFamily="34" charset="0"/>
              </a:rPr>
              <a:t>între </a:t>
            </a:r>
            <a:r>
              <a:rPr lang="ro-RO" b="1" i="1" smtClean="0">
                <a:solidFill>
                  <a:srgbClr val="FF0000"/>
                </a:solidFill>
                <a:latin typeface="Arial" pitchFamily="34" charset="0"/>
                <a:cs typeface="Arial" pitchFamily="34" charset="0"/>
              </a:rPr>
              <a:t>cost</a:t>
            </a:r>
            <a:r>
              <a:rPr lang="ro-RO" smtClean="0">
                <a:latin typeface="Arial" pitchFamily="34" charset="0"/>
                <a:cs typeface="Arial" pitchFamily="34" charset="0"/>
              </a:rPr>
              <a:t> și </a:t>
            </a:r>
            <a:r>
              <a:rPr lang="ro-RO" b="1" i="1" smtClean="0">
                <a:solidFill>
                  <a:schemeClr val="accent5">
                    <a:lumMod val="50000"/>
                  </a:schemeClr>
                </a:solidFill>
                <a:latin typeface="Arial" pitchFamily="34" charset="0"/>
                <a:cs typeface="Arial" pitchFamily="34" charset="0"/>
              </a:rPr>
              <a:t>dimensiunea tehnică </a:t>
            </a:r>
            <a:r>
              <a:rPr lang="ro-RO" smtClean="0">
                <a:latin typeface="Arial" pitchFamily="34" charset="0"/>
                <a:cs typeface="Arial" pitchFamily="34" charset="0"/>
              </a:rPr>
              <a:t>se întâlnește în cazul </a:t>
            </a:r>
            <a:r>
              <a:rPr lang="ro-RO" b="1" i="1" smtClean="0">
                <a:solidFill>
                  <a:srgbClr val="0070C0"/>
                </a:solidFill>
                <a:latin typeface="Arial" pitchFamily="34" charset="0"/>
                <a:cs typeface="Arial" pitchFamily="34" charset="0"/>
              </a:rPr>
              <a:t>magnetului permanent </a:t>
            </a:r>
            <a:r>
              <a:rPr lang="ro-RO" smtClean="0">
                <a:latin typeface="Arial" pitchFamily="34" charset="0"/>
                <a:cs typeface="Arial" pitchFamily="34" charset="0"/>
              </a:rPr>
              <a:t>din componența traductorului magnetic pasiv de mișcare, dacă </a:t>
            </a:r>
            <a:r>
              <a:rPr lang="ro-RO" b="1" i="1" smtClean="0">
                <a:solidFill>
                  <a:schemeClr val="accent5">
                    <a:lumMod val="50000"/>
                  </a:schemeClr>
                </a:solidFill>
                <a:latin typeface="Arial" pitchFamily="34" charset="0"/>
                <a:cs typeface="Arial" pitchFamily="34" charset="0"/>
              </a:rPr>
              <a:t>dimensi</a:t>
            </a:r>
            <a:r>
              <a:rPr lang="en-US" b="1" i="1" smtClean="0">
                <a:solidFill>
                  <a:schemeClr val="accent5">
                    <a:lumMod val="50000"/>
                  </a:schemeClr>
                </a:solidFill>
                <a:latin typeface="Arial" pitchFamily="34" charset="0"/>
                <a:cs typeface="Arial" pitchFamily="34" charset="0"/>
              </a:rPr>
              <a:t>u</a:t>
            </a:r>
            <a:r>
              <a:rPr lang="ro-RO" b="1" i="1" smtClean="0">
                <a:solidFill>
                  <a:schemeClr val="accent5">
                    <a:lumMod val="50000"/>
                  </a:schemeClr>
                </a:solidFill>
                <a:latin typeface="Arial" pitchFamily="34" charset="0"/>
                <a:cs typeface="Arial" pitchFamily="34" charset="0"/>
              </a:rPr>
              <a:t>nea tehnică </a:t>
            </a:r>
            <a:r>
              <a:rPr lang="ro-RO" smtClean="0">
                <a:latin typeface="Arial" pitchFamily="34" charset="0"/>
                <a:cs typeface="Arial" pitchFamily="34" charset="0"/>
              </a:rPr>
              <a:t>este ”</a:t>
            </a:r>
            <a:r>
              <a:rPr lang="ro-RO" b="1" i="1" smtClean="0">
                <a:solidFill>
                  <a:schemeClr val="accent5">
                    <a:lumMod val="50000"/>
                  </a:schemeClr>
                </a:solidFill>
                <a:latin typeface="Arial" pitchFamily="34" charset="0"/>
                <a:cs typeface="Arial" pitchFamily="34" charset="0"/>
              </a:rPr>
              <a:t>fiabilitatea</a:t>
            </a:r>
            <a:r>
              <a:rPr lang="ro-RO" smtClean="0">
                <a:latin typeface="Arial" pitchFamily="34" charset="0"/>
                <a:cs typeface="Arial" pitchFamily="34" charset="0"/>
              </a:rPr>
              <a:t>” (exprimată în ore de funcționare).</a:t>
            </a:r>
          </a:p>
        </p:txBody>
      </p:sp>
      <p:cxnSp>
        <p:nvCxnSpPr>
          <p:cNvPr id="15" name="Shape 14"/>
          <p:cNvCxnSpPr>
            <a:stCxn id="12" idx="3"/>
            <a:endCxn id="13" idx="1"/>
          </p:cNvCxnSpPr>
          <p:nvPr/>
        </p:nvCxnSpPr>
        <p:spPr>
          <a:xfrm flipH="1">
            <a:off x="609600" y="4451866"/>
            <a:ext cx="982732" cy="1177499"/>
          </a:xfrm>
          <a:prstGeom prst="bentConnector5">
            <a:avLst>
              <a:gd name="adj1" fmla="val -23262"/>
              <a:gd name="adj2" fmla="val 32357"/>
              <a:gd name="adj3" fmla="val 123262"/>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138</a:t>
            </a:fld>
            <a:endParaRPr lang="en-US"/>
          </a:p>
        </p:txBody>
      </p:sp>
      <p:sp>
        <p:nvSpPr>
          <p:cNvPr id="3" name="Rectangle 2"/>
          <p:cNvSpPr/>
          <p:nvPr/>
        </p:nvSpPr>
        <p:spPr>
          <a:xfrm>
            <a:off x="457200" y="838200"/>
            <a:ext cx="5257800" cy="400110"/>
          </a:xfrm>
          <a:prstGeom prst="rect">
            <a:avLst/>
          </a:prstGeom>
          <a:solidFill>
            <a:schemeClr val="accent6">
              <a:lumMod val="20000"/>
              <a:lumOff val="80000"/>
            </a:schemeClr>
          </a:solidFill>
          <a:effectLst>
            <a:outerShdw blurRad="50800" dist="38100" algn="l" rotWithShape="0">
              <a:prstClr val="black">
                <a:alpha val="40000"/>
              </a:prstClr>
            </a:outerShdw>
          </a:effectLst>
        </p:spPr>
        <p:txBody>
          <a:bodyPr wrap="square">
            <a:spAutoFit/>
          </a:bodyPr>
          <a:lstStyle/>
          <a:p>
            <a:r>
              <a:rPr lang="ro-RO" sz="2000" b="1" smtClean="0">
                <a:solidFill>
                  <a:schemeClr val="accent6">
                    <a:lumMod val="50000"/>
                  </a:schemeClr>
                </a:solidFill>
                <a:latin typeface="Arial" pitchFamily="34" charset="0"/>
                <a:cs typeface="Arial" pitchFamily="34" charset="0"/>
              </a:rPr>
              <a:t>3. Relație invers proporțională (hiperbolă) </a:t>
            </a:r>
          </a:p>
        </p:txBody>
      </p:sp>
      <p:sp>
        <p:nvSpPr>
          <p:cNvPr id="2365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6545" name="Object 1"/>
          <p:cNvGraphicFramePr>
            <a:graphicFrameLocks noChangeAspect="1"/>
          </p:cNvGraphicFramePr>
          <p:nvPr/>
        </p:nvGraphicFramePr>
        <p:xfrm>
          <a:off x="3124200" y="1371600"/>
          <a:ext cx="2057400" cy="1153048"/>
        </p:xfrm>
        <a:graphic>
          <a:graphicData uri="http://schemas.openxmlformats.org/presentationml/2006/ole">
            <p:oleObj spid="_x0000_s236545" name="Equation" r:id="rId3" imgW="748975" imgH="444307" progId="Equation.3">
              <p:embed/>
            </p:oleObj>
          </a:graphicData>
        </a:graphic>
      </p:graphicFrame>
      <p:sp>
        <p:nvSpPr>
          <p:cNvPr id="236547" name="Rectangle 3"/>
          <p:cNvSpPr>
            <a:spLocks noChangeArrowheads="1"/>
          </p:cNvSpPr>
          <p:nvPr/>
        </p:nvSpPr>
        <p:spPr bwMode="auto">
          <a:xfrm>
            <a:off x="0" y="485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p:nvPr/>
        </p:nvSpPr>
        <p:spPr>
          <a:xfrm>
            <a:off x="5791200" y="1676400"/>
            <a:ext cx="990600" cy="381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4.25)</a:t>
            </a:r>
            <a:endParaRPr lang="en-US" baseline="-25000">
              <a:solidFill>
                <a:schemeClr val="tx1"/>
              </a:solidFill>
              <a:latin typeface="Arial" pitchFamily="34" charset="0"/>
              <a:cs typeface="Arial" pitchFamily="34" charset="0"/>
            </a:endParaRPr>
          </a:p>
        </p:txBody>
      </p:sp>
      <p:sp>
        <p:nvSpPr>
          <p:cNvPr id="8" name="Right Arrow 7"/>
          <p:cNvSpPr/>
          <p:nvPr/>
        </p:nvSpPr>
        <p:spPr>
          <a:xfrm>
            <a:off x="685800" y="26670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371600" y="2590800"/>
            <a:ext cx="6858000" cy="6858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Relații de tipul (4.25) se întâlnesc în cazul în care </a:t>
            </a:r>
            <a:r>
              <a:rPr lang="ro-RO" b="1" i="1" smtClean="0">
                <a:solidFill>
                  <a:schemeClr val="accent5">
                    <a:lumMod val="50000"/>
                  </a:schemeClr>
                </a:solidFill>
                <a:latin typeface="Arial" pitchFamily="34" charset="0"/>
                <a:cs typeface="Arial" pitchFamily="34" charset="0"/>
              </a:rPr>
              <a:t>dimensiunea tehnică</a:t>
            </a:r>
            <a:r>
              <a:rPr lang="ro-RO" smtClean="0">
                <a:solidFill>
                  <a:schemeClr val="tx1"/>
                </a:solidFill>
                <a:latin typeface="Arial" pitchFamily="34" charset="0"/>
                <a:cs typeface="Arial" pitchFamily="34" charset="0"/>
              </a:rPr>
              <a:t> este </a:t>
            </a:r>
            <a:r>
              <a:rPr lang="ro-RO" b="1" i="1" smtClean="0">
                <a:solidFill>
                  <a:srgbClr val="FF0000"/>
                </a:solidFill>
                <a:latin typeface="Arial" pitchFamily="34" charset="0"/>
                <a:cs typeface="Arial" pitchFamily="34" charset="0"/>
              </a:rPr>
              <a:t>invers proporțională </a:t>
            </a:r>
            <a:r>
              <a:rPr lang="ro-RO" smtClean="0">
                <a:solidFill>
                  <a:schemeClr val="tx1"/>
                </a:solidFill>
                <a:latin typeface="Arial" pitchFamily="34" charset="0"/>
                <a:cs typeface="Arial" pitchFamily="34" charset="0"/>
              </a:rPr>
              <a:t>cu </a:t>
            </a:r>
            <a:r>
              <a:rPr lang="ro-RO" b="1" i="1" smtClean="0">
                <a:solidFill>
                  <a:srgbClr val="0070C0"/>
                </a:solidFill>
                <a:latin typeface="Arial" pitchFamily="34" charset="0"/>
                <a:cs typeface="Arial" pitchFamily="34" charset="0"/>
              </a:rPr>
              <a:t>utilitatea</a:t>
            </a:r>
          </a:p>
        </p:txBody>
      </p:sp>
      <p:sp>
        <p:nvSpPr>
          <p:cNvPr id="10" name="Rectangle 9"/>
          <p:cNvSpPr/>
          <p:nvPr/>
        </p:nvSpPr>
        <p:spPr>
          <a:xfrm>
            <a:off x="304800" y="3429000"/>
            <a:ext cx="1544012" cy="36933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none">
            <a:spAutoFit/>
          </a:bodyPr>
          <a:lstStyle/>
          <a:p>
            <a:r>
              <a:rPr lang="ro-RO" b="1" smtClean="0">
                <a:solidFill>
                  <a:schemeClr val="accent6">
                    <a:lumMod val="50000"/>
                  </a:schemeClr>
                </a:solidFill>
                <a:latin typeface="Arial" pitchFamily="34" charset="0"/>
                <a:cs typeface="Arial" pitchFamily="34" charset="0"/>
              </a:rPr>
              <a:t>Exemplul 1 :</a:t>
            </a:r>
            <a:endParaRPr lang="en-US" b="1" i="1">
              <a:solidFill>
                <a:srgbClr val="C00000"/>
              </a:solidFill>
              <a:latin typeface="Arial" pitchFamily="34" charset="0"/>
              <a:cs typeface="Arial" pitchFamily="34" charset="0"/>
            </a:endParaRPr>
          </a:p>
        </p:txBody>
      </p:sp>
      <p:sp>
        <p:nvSpPr>
          <p:cNvPr id="11" name="Rectangle 10"/>
          <p:cNvSpPr/>
          <p:nvPr/>
        </p:nvSpPr>
        <p:spPr>
          <a:xfrm>
            <a:off x="685800" y="4191000"/>
            <a:ext cx="7848600" cy="646331"/>
          </a:xfrm>
          <a:prstGeom prst="rect">
            <a:avLst/>
          </a:prstGeom>
          <a:solidFill>
            <a:schemeClr val="accent3">
              <a:lumMod val="20000"/>
              <a:lumOff val="80000"/>
            </a:schemeClr>
          </a:solidFill>
          <a:ln>
            <a:solidFill>
              <a:srgbClr val="C00000"/>
            </a:solidFill>
          </a:ln>
        </p:spPr>
        <p:txBody>
          <a:bodyPr wrap="square">
            <a:spAutoFit/>
          </a:bodyPr>
          <a:lstStyle/>
          <a:p>
            <a:pPr algn="just"/>
            <a:r>
              <a:rPr lang="ro-RO" b="1" i="1" smtClean="0">
                <a:solidFill>
                  <a:schemeClr val="accent5">
                    <a:lumMod val="50000"/>
                  </a:schemeClr>
                </a:solidFill>
                <a:latin typeface="Arial" pitchFamily="34" charset="0"/>
                <a:cs typeface="Arial" pitchFamily="34" charset="0"/>
              </a:rPr>
              <a:t>Dimensiunea de gabarit </a:t>
            </a:r>
            <a:r>
              <a:rPr lang="ro-RO" smtClean="0">
                <a:latin typeface="Arial" pitchFamily="34" charset="0"/>
                <a:cs typeface="Arial" pitchFamily="34" charset="0"/>
              </a:rPr>
              <a:t>sau </a:t>
            </a:r>
            <a:r>
              <a:rPr lang="ro-RO" b="1" i="1" smtClean="0">
                <a:solidFill>
                  <a:schemeClr val="accent5">
                    <a:lumMod val="50000"/>
                  </a:schemeClr>
                </a:solidFill>
                <a:latin typeface="Arial" pitchFamily="34" charset="0"/>
                <a:cs typeface="Arial" pitchFamily="34" charset="0"/>
              </a:rPr>
              <a:t>masa unui aparat </a:t>
            </a:r>
            <a:r>
              <a:rPr lang="ro-RO" smtClean="0">
                <a:latin typeface="Arial" pitchFamily="34" charset="0"/>
                <a:cs typeface="Arial" pitchFamily="34" charset="0"/>
              </a:rPr>
              <a:t>sunt de obicei în relație </a:t>
            </a:r>
            <a:r>
              <a:rPr lang="ro-RO" b="1" i="1" smtClean="0">
                <a:solidFill>
                  <a:srgbClr val="C00000"/>
                </a:solidFill>
                <a:latin typeface="Arial" pitchFamily="34" charset="0"/>
                <a:cs typeface="Arial" pitchFamily="34" charset="0"/>
              </a:rPr>
              <a:t>invers proporțională </a:t>
            </a:r>
            <a:r>
              <a:rPr lang="ro-RO" smtClean="0">
                <a:latin typeface="Arial" pitchFamily="34" charset="0"/>
                <a:cs typeface="Arial" pitchFamily="34" charset="0"/>
              </a:rPr>
              <a:t>cu </a:t>
            </a:r>
            <a:r>
              <a:rPr lang="ro-RO" b="1" i="1" smtClean="0">
                <a:solidFill>
                  <a:srgbClr val="F52B56"/>
                </a:solidFill>
                <a:latin typeface="Arial" pitchFamily="34" charset="0"/>
                <a:cs typeface="Arial" pitchFamily="34" charset="0"/>
              </a:rPr>
              <a:t>costurile</a:t>
            </a:r>
            <a:r>
              <a:rPr lang="ro-RO" smtClean="0">
                <a:latin typeface="Arial" pitchFamily="34" charset="0"/>
                <a:cs typeface="Arial" pitchFamily="34" charset="0"/>
              </a:rPr>
              <a:t> acestora</a:t>
            </a:r>
          </a:p>
        </p:txBody>
      </p:sp>
      <p:cxnSp>
        <p:nvCxnSpPr>
          <p:cNvPr id="13" name="Shape 12"/>
          <p:cNvCxnSpPr>
            <a:stCxn id="10" idx="3"/>
            <a:endCxn id="11" idx="1"/>
          </p:cNvCxnSpPr>
          <p:nvPr/>
        </p:nvCxnSpPr>
        <p:spPr>
          <a:xfrm flipH="1">
            <a:off x="685800" y="3613666"/>
            <a:ext cx="1163012" cy="900500"/>
          </a:xfrm>
          <a:prstGeom prst="bentConnector5">
            <a:avLst>
              <a:gd name="adj1" fmla="val -19656"/>
              <a:gd name="adj2" fmla="val 42310"/>
              <a:gd name="adj3" fmla="val 119656"/>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04800" y="5105400"/>
            <a:ext cx="1544012" cy="36933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none">
            <a:spAutoFit/>
          </a:bodyPr>
          <a:lstStyle/>
          <a:p>
            <a:r>
              <a:rPr lang="ro-RO" b="1" smtClean="0">
                <a:solidFill>
                  <a:schemeClr val="accent6">
                    <a:lumMod val="50000"/>
                  </a:schemeClr>
                </a:solidFill>
                <a:latin typeface="Arial" pitchFamily="34" charset="0"/>
                <a:cs typeface="Arial" pitchFamily="34" charset="0"/>
              </a:rPr>
              <a:t>Exemplul 2 :</a:t>
            </a:r>
            <a:endParaRPr lang="en-US" b="1" i="1">
              <a:solidFill>
                <a:srgbClr val="C00000"/>
              </a:solidFill>
              <a:latin typeface="Arial" pitchFamily="34" charset="0"/>
              <a:cs typeface="Arial" pitchFamily="34" charset="0"/>
            </a:endParaRPr>
          </a:p>
        </p:txBody>
      </p:sp>
      <p:sp>
        <p:nvSpPr>
          <p:cNvPr id="17" name="Rectangle 16"/>
          <p:cNvSpPr/>
          <p:nvPr/>
        </p:nvSpPr>
        <p:spPr>
          <a:xfrm>
            <a:off x="762000" y="5715000"/>
            <a:ext cx="7848600" cy="369332"/>
          </a:xfrm>
          <a:prstGeom prst="rect">
            <a:avLst/>
          </a:prstGeom>
          <a:solidFill>
            <a:schemeClr val="accent3">
              <a:lumMod val="20000"/>
              <a:lumOff val="80000"/>
            </a:schemeClr>
          </a:solidFill>
          <a:ln>
            <a:solidFill>
              <a:srgbClr val="C00000"/>
            </a:solidFill>
          </a:ln>
        </p:spPr>
        <p:txBody>
          <a:bodyPr wrap="square">
            <a:spAutoFit/>
          </a:bodyPr>
          <a:lstStyle/>
          <a:p>
            <a:pPr algn="just"/>
            <a:r>
              <a:rPr lang="ro-RO" b="1" i="1" smtClean="0">
                <a:solidFill>
                  <a:schemeClr val="accent5">
                    <a:lumMod val="50000"/>
                  </a:schemeClr>
                </a:solidFill>
                <a:latin typeface="Arial" pitchFamily="34" charset="0"/>
                <a:cs typeface="Arial" pitchFamily="34" charset="0"/>
              </a:rPr>
              <a:t>Eroarea de măsură</a:t>
            </a:r>
            <a:r>
              <a:rPr lang="ro-RO" smtClean="0">
                <a:latin typeface="Arial" pitchFamily="34" charset="0"/>
                <a:cs typeface="Arial" pitchFamily="34" charset="0"/>
              </a:rPr>
              <a:t> este </a:t>
            </a:r>
            <a:r>
              <a:rPr lang="ro-RO" b="1" smtClean="0">
                <a:solidFill>
                  <a:srgbClr val="C00000"/>
                </a:solidFill>
                <a:latin typeface="Arial" pitchFamily="34" charset="0"/>
                <a:cs typeface="Arial" pitchFamily="34" charset="0"/>
              </a:rPr>
              <a:t>invers proporțională </a:t>
            </a:r>
            <a:r>
              <a:rPr lang="ro-RO" smtClean="0">
                <a:latin typeface="Arial" pitchFamily="34" charset="0"/>
                <a:cs typeface="Arial" pitchFamily="34" charset="0"/>
              </a:rPr>
              <a:t>cu </a:t>
            </a:r>
            <a:r>
              <a:rPr lang="ro-RO" b="1" i="1" smtClean="0">
                <a:solidFill>
                  <a:srgbClr val="FF0000"/>
                </a:solidFill>
                <a:latin typeface="Arial" pitchFamily="34" charset="0"/>
                <a:cs typeface="Arial" pitchFamily="34" charset="0"/>
              </a:rPr>
              <a:t>costul</a:t>
            </a:r>
            <a:r>
              <a:rPr lang="ro-RO" smtClean="0">
                <a:latin typeface="Arial" pitchFamily="34" charset="0"/>
                <a:cs typeface="Arial" pitchFamily="34" charset="0"/>
              </a:rPr>
              <a:t> unui </a:t>
            </a:r>
            <a:r>
              <a:rPr lang="ro-RO" b="1" i="1" smtClean="0">
                <a:solidFill>
                  <a:schemeClr val="accent5">
                    <a:lumMod val="50000"/>
                  </a:schemeClr>
                </a:solidFill>
                <a:latin typeface="Arial" pitchFamily="34" charset="0"/>
                <a:cs typeface="Arial" pitchFamily="34" charset="0"/>
              </a:rPr>
              <a:t>aparat </a:t>
            </a:r>
          </a:p>
        </p:txBody>
      </p:sp>
      <p:cxnSp>
        <p:nvCxnSpPr>
          <p:cNvPr id="21" name="Shape 20"/>
          <p:cNvCxnSpPr>
            <a:stCxn id="16" idx="3"/>
            <a:endCxn id="17" idx="1"/>
          </p:cNvCxnSpPr>
          <p:nvPr/>
        </p:nvCxnSpPr>
        <p:spPr>
          <a:xfrm flipH="1">
            <a:off x="762000" y="5290066"/>
            <a:ext cx="1086812" cy="609600"/>
          </a:xfrm>
          <a:prstGeom prst="bentConnector5">
            <a:avLst>
              <a:gd name="adj1" fmla="val -21034"/>
              <a:gd name="adj2" fmla="val 50000"/>
              <a:gd name="adj3" fmla="val 121034"/>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139</a:t>
            </a:fld>
            <a:endParaRPr lang="en-US"/>
          </a:p>
        </p:txBody>
      </p:sp>
      <p:sp>
        <p:nvSpPr>
          <p:cNvPr id="3" name="Rectangle 2"/>
          <p:cNvSpPr/>
          <p:nvPr/>
        </p:nvSpPr>
        <p:spPr>
          <a:xfrm>
            <a:off x="304800" y="609600"/>
            <a:ext cx="8077200" cy="707886"/>
          </a:xfrm>
          <a:prstGeom prst="rect">
            <a:avLst/>
          </a:prstGeom>
          <a:effectLst>
            <a:outerShdw blurRad="50800" dist="38100" algn="l" rotWithShape="0">
              <a:prstClr val="black">
                <a:alpha val="40000"/>
              </a:prstClr>
            </a:outerShdw>
          </a:effectLst>
        </p:spPr>
        <p:txBody>
          <a:bodyPr wrap="square">
            <a:spAutoFit/>
          </a:bodyPr>
          <a:lstStyle/>
          <a:p>
            <a:r>
              <a:rPr lang="ro-RO" sz="2000" b="1" smtClean="0">
                <a:solidFill>
                  <a:srgbClr val="7030A0"/>
                </a:solidFill>
                <a:latin typeface="Arial" pitchFamily="34" charset="0"/>
                <a:cs typeface="Arial" pitchFamily="34" charset="0"/>
              </a:rPr>
              <a:t>4.3.2 </a:t>
            </a:r>
            <a:r>
              <a:rPr lang="en-US" sz="2000" b="1" smtClean="0">
                <a:solidFill>
                  <a:srgbClr val="7030A0"/>
                </a:solidFill>
                <a:latin typeface="Arial" pitchFamily="34" charset="0"/>
                <a:cs typeface="Arial" pitchFamily="34" charset="0"/>
              </a:rPr>
              <a:t> </a:t>
            </a:r>
            <a:r>
              <a:rPr lang="ro-RO" sz="2000" b="1" smtClean="0">
                <a:solidFill>
                  <a:srgbClr val="7030A0"/>
                </a:solidFill>
                <a:latin typeface="Arial" pitchFamily="34" charset="0"/>
                <a:cs typeface="Arial" pitchFamily="34" charset="0"/>
              </a:rPr>
              <a:t>Relații matematice între dimensiunea tehnică a funcției și </a:t>
            </a:r>
          </a:p>
          <a:p>
            <a:r>
              <a:rPr lang="ro-RO" sz="2000" b="1" smtClean="0">
                <a:solidFill>
                  <a:srgbClr val="7030A0"/>
                </a:solidFill>
                <a:latin typeface="Arial" pitchFamily="34" charset="0"/>
                <a:cs typeface="Arial" pitchFamily="34" charset="0"/>
              </a:rPr>
              <a:t>          dimensiunea tehnică a reperului / operației</a:t>
            </a:r>
          </a:p>
        </p:txBody>
      </p:sp>
      <p:sp>
        <p:nvSpPr>
          <p:cNvPr id="4" name="Rectangle 3"/>
          <p:cNvSpPr/>
          <p:nvPr/>
        </p:nvSpPr>
        <p:spPr>
          <a:xfrm>
            <a:off x="228600" y="12192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5" name="Rectangle 4"/>
          <p:cNvSpPr/>
          <p:nvPr/>
        </p:nvSpPr>
        <p:spPr>
          <a:xfrm>
            <a:off x="838200" y="1371600"/>
            <a:ext cx="7391400" cy="3810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Se vor concretiza funcții de tipul </a:t>
            </a:r>
            <a:r>
              <a:rPr lang="el-GR" sz="2400" smtClean="0">
                <a:solidFill>
                  <a:schemeClr val="tx1"/>
                </a:solidFill>
                <a:latin typeface="Arial" pitchFamily="34" charset="0"/>
                <a:cs typeface="Arial" pitchFamily="34" charset="0"/>
              </a:rPr>
              <a:t>φ</a:t>
            </a:r>
            <a:r>
              <a:rPr lang="ro-RO" sz="2400" baseline="-25000" smtClean="0">
                <a:solidFill>
                  <a:schemeClr val="tx1"/>
                </a:solidFill>
                <a:latin typeface="Arial" pitchFamily="34" charset="0"/>
                <a:cs typeface="Arial" pitchFamily="34" charset="0"/>
              </a:rPr>
              <a:t>ij</a:t>
            </a:r>
            <a:r>
              <a:rPr lang="ro-RO" sz="2400" smtClean="0">
                <a:solidFill>
                  <a:schemeClr val="tx1"/>
                </a:solidFill>
                <a:latin typeface="Arial" pitchFamily="34" charset="0"/>
                <a:cs typeface="Arial" pitchFamily="34" charset="0"/>
              </a:rPr>
              <a:t>(x</a:t>
            </a:r>
            <a:r>
              <a:rPr lang="ro-RO" sz="2400" baseline="-25000" smtClean="0">
                <a:solidFill>
                  <a:schemeClr val="tx1"/>
                </a:solidFill>
                <a:latin typeface="Arial" pitchFamily="34" charset="0"/>
                <a:cs typeface="Arial" pitchFamily="34" charset="0"/>
              </a:rPr>
              <a:t>j</a:t>
            </a:r>
            <a:r>
              <a:rPr lang="ro-RO" sz="2400" smtClean="0">
                <a:solidFill>
                  <a:schemeClr val="tx1"/>
                </a:solidFill>
                <a:latin typeface="Arial" pitchFamily="34" charset="0"/>
                <a:cs typeface="Arial" pitchFamily="34" charset="0"/>
              </a:rPr>
              <a:t>) </a:t>
            </a:r>
            <a:r>
              <a:rPr lang="ro-RO" smtClean="0">
                <a:solidFill>
                  <a:schemeClr val="tx1"/>
                </a:solidFill>
                <a:latin typeface="Arial" pitchFamily="34" charset="0"/>
                <a:cs typeface="Arial" pitchFamily="34" charset="0"/>
              </a:rPr>
              <a:t>din relația (4.20):</a:t>
            </a:r>
            <a:endParaRPr lang="ro-RO" b="1" i="1" smtClean="0">
              <a:solidFill>
                <a:srgbClr val="FF0000"/>
              </a:solidFill>
              <a:latin typeface="Arial" pitchFamily="34" charset="0"/>
              <a:cs typeface="Arial" pitchFamily="34" charset="0"/>
            </a:endParaRPr>
          </a:p>
        </p:txBody>
      </p:sp>
      <p:sp>
        <p:nvSpPr>
          <p:cNvPr id="6" name="Rectangle 5"/>
          <p:cNvSpPr/>
          <p:nvPr/>
        </p:nvSpPr>
        <p:spPr>
          <a:xfrm>
            <a:off x="533400" y="1981200"/>
            <a:ext cx="8077200" cy="707886"/>
          </a:xfrm>
          <a:prstGeom prst="rect">
            <a:avLst/>
          </a:prstGeom>
          <a:solidFill>
            <a:schemeClr val="accent6">
              <a:lumMod val="20000"/>
              <a:lumOff val="80000"/>
            </a:schemeClr>
          </a:solidFill>
          <a:effectLst>
            <a:outerShdw blurRad="50800" dist="38100" algn="l" rotWithShape="0">
              <a:prstClr val="black">
                <a:alpha val="40000"/>
              </a:prstClr>
            </a:outerShdw>
          </a:effectLst>
        </p:spPr>
        <p:txBody>
          <a:bodyPr wrap="square">
            <a:spAutoFit/>
          </a:bodyPr>
          <a:lstStyle/>
          <a:p>
            <a:pPr marL="457200" indent="-457200">
              <a:buAutoNum type="arabicPeriod"/>
            </a:pPr>
            <a:r>
              <a:rPr lang="ro-RO" sz="2000" b="1" smtClean="0">
                <a:solidFill>
                  <a:schemeClr val="accent6">
                    <a:lumMod val="50000"/>
                  </a:schemeClr>
                </a:solidFill>
                <a:latin typeface="Arial" pitchFamily="34" charset="0"/>
                <a:cs typeface="Arial" pitchFamily="34" charset="0"/>
              </a:rPr>
              <a:t>Dimensiunea tehnică a funcției coincide cu dimensiunea tehnică a reperului </a:t>
            </a:r>
          </a:p>
        </p:txBody>
      </p:sp>
      <p:sp>
        <p:nvSpPr>
          <p:cNvPr id="2375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7569" name="Object 1"/>
          <p:cNvGraphicFramePr>
            <a:graphicFrameLocks noChangeAspect="1"/>
          </p:cNvGraphicFramePr>
          <p:nvPr/>
        </p:nvGraphicFramePr>
        <p:xfrm>
          <a:off x="3048000" y="2743200"/>
          <a:ext cx="2667000" cy="654627"/>
        </p:xfrm>
        <a:graphic>
          <a:graphicData uri="http://schemas.openxmlformats.org/presentationml/2006/ole">
            <p:oleObj spid="_x0000_s237569" name="Equation" r:id="rId3" imgW="901309" imgH="241195" progId="Equation.3">
              <p:embed/>
            </p:oleObj>
          </a:graphicData>
        </a:graphic>
      </p:graphicFrame>
      <p:sp>
        <p:nvSpPr>
          <p:cNvPr id="237571" name="Rectangle 3"/>
          <p:cNvSpPr>
            <a:spLocks noChangeArrowheads="1"/>
          </p:cNvSpPr>
          <p:nvPr/>
        </p:nvSpPr>
        <p:spPr bwMode="auto">
          <a:xfrm>
            <a:off x="0" y="257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6324600" y="2895600"/>
            <a:ext cx="990600" cy="381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4.26)</a:t>
            </a:r>
            <a:endParaRPr lang="en-US" baseline="-25000">
              <a:solidFill>
                <a:schemeClr val="tx1"/>
              </a:solidFill>
              <a:latin typeface="Arial" pitchFamily="34" charset="0"/>
              <a:cs typeface="Arial" pitchFamily="34" charset="0"/>
            </a:endParaRPr>
          </a:p>
        </p:txBody>
      </p:sp>
      <p:sp>
        <p:nvSpPr>
          <p:cNvPr id="11" name="Rectangle 10"/>
          <p:cNvSpPr/>
          <p:nvPr/>
        </p:nvSpPr>
        <p:spPr>
          <a:xfrm>
            <a:off x="457200" y="3429000"/>
            <a:ext cx="1544012" cy="36933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none">
            <a:spAutoFit/>
          </a:bodyPr>
          <a:lstStyle/>
          <a:p>
            <a:r>
              <a:rPr lang="ro-RO" b="1" smtClean="0">
                <a:solidFill>
                  <a:schemeClr val="accent6">
                    <a:lumMod val="50000"/>
                  </a:schemeClr>
                </a:solidFill>
                <a:latin typeface="Arial" pitchFamily="34" charset="0"/>
                <a:cs typeface="Arial" pitchFamily="34" charset="0"/>
              </a:rPr>
              <a:t>Exemplul 1 :</a:t>
            </a:r>
            <a:endParaRPr lang="en-US" b="1" i="1">
              <a:solidFill>
                <a:srgbClr val="C00000"/>
              </a:solidFill>
              <a:latin typeface="Arial" pitchFamily="34" charset="0"/>
              <a:cs typeface="Arial" pitchFamily="34" charset="0"/>
            </a:endParaRPr>
          </a:p>
        </p:txBody>
      </p:sp>
      <p:sp>
        <p:nvSpPr>
          <p:cNvPr id="12" name="Rectangle 11"/>
          <p:cNvSpPr/>
          <p:nvPr/>
        </p:nvSpPr>
        <p:spPr>
          <a:xfrm>
            <a:off x="838200" y="3962400"/>
            <a:ext cx="7848600" cy="923330"/>
          </a:xfrm>
          <a:prstGeom prst="rect">
            <a:avLst/>
          </a:prstGeom>
          <a:solidFill>
            <a:schemeClr val="accent3">
              <a:lumMod val="20000"/>
              <a:lumOff val="80000"/>
            </a:schemeClr>
          </a:solidFill>
          <a:ln>
            <a:solidFill>
              <a:srgbClr val="C00000"/>
            </a:solidFill>
          </a:ln>
        </p:spPr>
        <p:txBody>
          <a:bodyPr wrap="square">
            <a:spAutoFit/>
          </a:bodyPr>
          <a:lstStyle/>
          <a:p>
            <a:pPr algn="just"/>
            <a:r>
              <a:rPr lang="ro-RO" b="1" i="1" smtClean="0">
                <a:solidFill>
                  <a:schemeClr val="accent5">
                    <a:lumMod val="50000"/>
                  </a:schemeClr>
                </a:solidFill>
                <a:latin typeface="Arial" pitchFamily="34" charset="0"/>
                <a:cs typeface="Arial" pitchFamily="34" charset="0"/>
              </a:rPr>
              <a:t>Durata de viață a unui reper </a:t>
            </a:r>
            <a:r>
              <a:rPr lang="ro-RO" smtClean="0">
                <a:latin typeface="Arial" pitchFamily="34" charset="0"/>
                <a:cs typeface="Arial" pitchFamily="34" charset="0"/>
              </a:rPr>
              <a:t>sau a </a:t>
            </a:r>
            <a:r>
              <a:rPr lang="ro-RO" b="1" i="1" smtClean="0">
                <a:solidFill>
                  <a:schemeClr val="accent5">
                    <a:lumMod val="50000"/>
                  </a:schemeClr>
                </a:solidFill>
                <a:latin typeface="Arial" pitchFamily="34" charset="0"/>
                <a:cs typeface="Arial" pitchFamily="34" charset="0"/>
              </a:rPr>
              <a:t>mai multor componente </a:t>
            </a:r>
            <a:r>
              <a:rPr lang="ro-RO" smtClean="0">
                <a:latin typeface="Arial" pitchFamily="34" charset="0"/>
                <a:cs typeface="Arial" pitchFamily="34" charset="0"/>
              </a:rPr>
              <a:t>pot determina </a:t>
            </a:r>
            <a:r>
              <a:rPr lang="ro-RO" b="1" i="1" smtClean="0">
                <a:solidFill>
                  <a:srgbClr val="0070C0"/>
                </a:solidFill>
                <a:latin typeface="Arial" pitchFamily="34" charset="0"/>
                <a:cs typeface="Arial" pitchFamily="34" charset="0"/>
              </a:rPr>
              <a:t>durata de viață a funcției </a:t>
            </a:r>
            <a:r>
              <a:rPr lang="ro-RO" smtClean="0">
                <a:latin typeface="Arial" pitchFamily="34" charset="0"/>
                <a:cs typeface="Arial" pitchFamily="34" charset="0"/>
              </a:rPr>
              <a:t>care este o </a:t>
            </a:r>
            <a:r>
              <a:rPr lang="ro-RO" b="1" i="1" smtClean="0">
                <a:solidFill>
                  <a:schemeClr val="accent4">
                    <a:lumMod val="50000"/>
                  </a:schemeClr>
                </a:solidFill>
                <a:latin typeface="Arial" pitchFamily="34" charset="0"/>
                <a:cs typeface="Arial" pitchFamily="34" charset="0"/>
              </a:rPr>
              <a:t>dimensiune tehnică a acesteia</a:t>
            </a:r>
            <a:r>
              <a:rPr lang="ro-RO" smtClean="0">
                <a:latin typeface="Arial" pitchFamily="34" charset="0"/>
                <a:cs typeface="Arial" pitchFamily="34" charset="0"/>
              </a:rPr>
              <a:t>.</a:t>
            </a:r>
          </a:p>
        </p:txBody>
      </p:sp>
      <p:cxnSp>
        <p:nvCxnSpPr>
          <p:cNvPr id="14" name="Shape 13"/>
          <p:cNvCxnSpPr>
            <a:stCxn id="11" idx="3"/>
            <a:endCxn id="12" idx="1"/>
          </p:cNvCxnSpPr>
          <p:nvPr/>
        </p:nvCxnSpPr>
        <p:spPr>
          <a:xfrm flipH="1">
            <a:off x="838200" y="3613666"/>
            <a:ext cx="1163012" cy="810399"/>
          </a:xfrm>
          <a:prstGeom prst="bentConnector5">
            <a:avLst>
              <a:gd name="adj1" fmla="val -19656"/>
              <a:gd name="adj2" fmla="val 32910"/>
              <a:gd name="adj3" fmla="val 119656"/>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81000" y="5105400"/>
            <a:ext cx="1544012" cy="36933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none">
            <a:spAutoFit/>
          </a:bodyPr>
          <a:lstStyle/>
          <a:p>
            <a:r>
              <a:rPr lang="ro-RO" b="1" smtClean="0">
                <a:solidFill>
                  <a:schemeClr val="accent6">
                    <a:lumMod val="50000"/>
                  </a:schemeClr>
                </a:solidFill>
                <a:latin typeface="Arial" pitchFamily="34" charset="0"/>
                <a:cs typeface="Arial" pitchFamily="34" charset="0"/>
              </a:rPr>
              <a:t>Exemplul 2 :</a:t>
            </a:r>
            <a:endParaRPr lang="en-US" b="1" i="1">
              <a:solidFill>
                <a:srgbClr val="C00000"/>
              </a:solidFill>
              <a:latin typeface="Arial" pitchFamily="34" charset="0"/>
              <a:cs typeface="Arial" pitchFamily="34" charset="0"/>
            </a:endParaRPr>
          </a:p>
        </p:txBody>
      </p:sp>
      <p:sp>
        <p:nvSpPr>
          <p:cNvPr id="16" name="Rectangle 15"/>
          <p:cNvSpPr/>
          <p:nvPr/>
        </p:nvSpPr>
        <p:spPr>
          <a:xfrm>
            <a:off x="914400" y="5638800"/>
            <a:ext cx="7848600" cy="923330"/>
          </a:xfrm>
          <a:prstGeom prst="rect">
            <a:avLst/>
          </a:prstGeom>
          <a:solidFill>
            <a:schemeClr val="accent3">
              <a:lumMod val="20000"/>
              <a:lumOff val="80000"/>
            </a:schemeClr>
          </a:solidFill>
          <a:ln>
            <a:solidFill>
              <a:srgbClr val="C00000"/>
            </a:solidFill>
          </a:ln>
        </p:spPr>
        <p:txBody>
          <a:bodyPr wrap="square">
            <a:spAutoFit/>
          </a:bodyPr>
          <a:lstStyle/>
          <a:p>
            <a:pPr algn="just"/>
            <a:r>
              <a:rPr lang="ro-RO" b="1" i="1" smtClean="0">
                <a:solidFill>
                  <a:srgbClr val="C00000"/>
                </a:solidFill>
                <a:latin typeface="Arial" pitchFamily="34" charset="0"/>
                <a:cs typeface="Arial" pitchFamily="34" charset="0"/>
              </a:rPr>
              <a:t>Lungimea unui cablu de alimentare </a:t>
            </a:r>
            <a:r>
              <a:rPr lang="ro-RO" smtClean="0">
                <a:latin typeface="Arial" pitchFamily="34" charset="0"/>
                <a:cs typeface="Arial" pitchFamily="34" charset="0"/>
              </a:rPr>
              <a:t>este </a:t>
            </a:r>
            <a:r>
              <a:rPr lang="ro-RO" b="1" i="1" smtClean="0">
                <a:solidFill>
                  <a:schemeClr val="accent5">
                    <a:lumMod val="50000"/>
                  </a:schemeClr>
                </a:solidFill>
                <a:latin typeface="Arial" pitchFamily="34" charset="0"/>
                <a:cs typeface="Arial" pitchFamily="34" charset="0"/>
              </a:rPr>
              <a:t>dimensiunea tehnică </a:t>
            </a:r>
            <a:r>
              <a:rPr lang="ro-RO" smtClean="0">
                <a:latin typeface="Arial" pitchFamily="34" charset="0"/>
                <a:cs typeface="Arial" pitchFamily="34" charset="0"/>
              </a:rPr>
              <a:t>a </a:t>
            </a:r>
            <a:r>
              <a:rPr lang="ro-RO" b="1" i="1" smtClean="0">
                <a:solidFill>
                  <a:srgbClr val="0070C0"/>
                </a:solidFill>
                <a:latin typeface="Arial" pitchFamily="34" charset="0"/>
                <a:cs typeface="Arial" pitchFamily="34" charset="0"/>
              </a:rPr>
              <a:t>funcției</a:t>
            </a:r>
            <a:r>
              <a:rPr lang="ro-RO" smtClean="0">
                <a:latin typeface="Arial" pitchFamily="34" charset="0"/>
                <a:cs typeface="Arial" pitchFamily="34" charset="0"/>
              </a:rPr>
              <a:t>  - </a:t>
            </a:r>
            <a:r>
              <a:rPr lang="ro-RO" b="1" i="1" smtClean="0">
                <a:solidFill>
                  <a:srgbClr val="0070C0"/>
                </a:solidFill>
                <a:latin typeface="Arial" pitchFamily="34" charset="0"/>
                <a:cs typeface="Arial" pitchFamily="34" charset="0"/>
              </a:rPr>
              <a:t>”permite cuplarea la rețea” </a:t>
            </a:r>
            <a:r>
              <a:rPr lang="ro-RO" smtClean="0">
                <a:latin typeface="Arial" pitchFamily="34" charset="0"/>
                <a:cs typeface="Arial" pitchFamily="34" charset="0"/>
              </a:rPr>
              <a:t>sau </a:t>
            </a:r>
            <a:r>
              <a:rPr lang="ro-RO" b="1" i="1" smtClean="0">
                <a:solidFill>
                  <a:srgbClr val="0070C0"/>
                </a:solidFill>
                <a:latin typeface="Arial" pitchFamily="34" charset="0"/>
                <a:cs typeface="Arial" pitchFamily="34" charset="0"/>
              </a:rPr>
              <a:t>”asigură mobilitate”, </a:t>
            </a:r>
            <a:r>
              <a:rPr lang="ro-RO" smtClean="0">
                <a:latin typeface="Arial" pitchFamily="34" charset="0"/>
                <a:cs typeface="Arial" pitchFamily="34" charset="0"/>
              </a:rPr>
              <a:t>dar în același timp este și </a:t>
            </a:r>
            <a:r>
              <a:rPr lang="ro-RO" b="1" i="1" smtClean="0">
                <a:solidFill>
                  <a:schemeClr val="accent5">
                    <a:lumMod val="50000"/>
                  </a:schemeClr>
                </a:solidFill>
                <a:latin typeface="Arial" pitchFamily="34" charset="0"/>
                <a:cs typeface="Arial" pitchFamily="34" charset="0"/>
              </a:rPr>
              <a:t>dimensiunea tehnică </a:t>
            </a:r>
            <a:r>
              <a:rPr lang="ro-RO" smtClean="0">
                <a:latin typeface="Arial" pitchFamily="34" charset="0"/>
                <a:cs typeface="Arial" pitchFamily="34" charset="0"/>
              </a:rPr>
              <a:t>a </a:t>
            </a:r>
            <a:r>
              <a:rPr lang="ro-RO" b="1" i="1" smtClean="0">
                <a:solidFill>
                  <a:srgbClr val="FF0000"/>
                </a:solidFill>
                <a:latin typeface="Arial" pitchFamily="34" charset="0"/>
                <a:cs typeface="Arial" pitchFamily="34" charset="0"/>
              </a:rPr>
              <a:t>reperului.</a:t>
            </a:r>
          </a:p>
        </p:txBody>
      </p:sp>
      <p:cxnSp>
        <p:nvCxnSpPr>
          <p:cNvPr id="18" name="Elbow Connector 17"/>
          <p:cNvCxnSpPr>
            <a:stCxn id="15" idx="3"/>
            <a:endCxn id="16" idx="1"/>
          </p:cNvCxnSpPr>
          <p:nvPr/>
        </p:nvCxnSpPr>
        <p:spPr>
          <a:xfrm flipH="1">
            <a:off x="914400" y="5290066"/>
            <a:ext cx="1010612" cy="810399"/>
          </a:xfrm>
          <a:prstGeom prst="bentConnector5">
            <a:avLst>
              <a:gd name="adj1" fmla="val -22620"/>
              <a:gd name="adj2" fmla="val 32910"/>
              <a:gd name="adj3" fmla="val 122620"/>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381000" y="838200"/>
            <a:ext cx="533400" cy="2286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90600" y="609600"/>
            <a:ext cx="71628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6">
                    <a:lumMod val="50000"/>
                  </a:schemeClr>
                </a:solidFill>
                <a:latin typeface="Arial" pitchFamily="34" charset="0"/>
                <a:cs typeface="Arial" pitchFamily="34" charset="0"/>
              </a:rPr>
              <a:t>Funcția</a:t>
            </a:r>
            <a:r>
              <a:rPr lang="ro-RO" smtClean="0">
                <a:solidFill>
                  <a:schemeClr val="tx1"/>
                </a:solidFill>
                <a:latin typeface="Arial" pitchFamily="34" charset="0"/>
                <a:cs typeface="Arial" pitchFamily="34" charset="0"/>
              </a:rPr>
              <a:t>  este </a:t>
            </a:r>
            <a:r>
              <a:rPr lang="ro-RO" b="1" i="1" smtClean="0">
                <a:solidFill>
                  <a:schemeClr val="accent1">
                    <a:lumMod val="75000"/>
                  </a:schemeClr>
                </a:solidFill>
                <a:latin typeface="Arial" pitchFamily="34" charset="0"/>
                <a:cs typeface="Arial" pitchFamily="34" charset="0"/>
              </a:rPr>
              <a:t>răspunsul la o necesitate</a:t>
            </a:r>
            <a:r>
              <a:rPr lang="ro-RO" smtClean="0">
                <a:solidFill>
                  <a:schemeClr val="tx1"/>
                </a:solidFill>
                <a:latin typeface="Arial" pitchFamily="34" charset="0"/>
                <a:cs typeface="Arial" pitchFamily="34" charset="0"/>
              </a:rPr>
              <a:t>, </a:t>
            </a:r>
            <a:r>
              <a:rPr lang="ro-RO" b="1" i="1" smtClean="0">
                <a:solidFill>
                  <a:schemeClr val="accent1">
                    <a:lumMod val="75000"/>
                  </a:schemeClr>
                </a:solidFill>
                <a:latin typeface="Arial" pitchFamily="34" charset="0"/>
                <a:cs typeface="Arial" pitchFamily="34" charset="0"/>
              </a:rPr>
              <a:t>satisfacerea unei </a:t>
            </a:r>
          </a:p>
          <a:p>
            <a:pPr algn="just"/>
            <a:r>
              <a:rPr lang="ro-RO" b="1" i="1">
                <a:solidFill>
                  <a:schemeClr val="accent1">
                    <a:lumMod val="75000"/>
                  </a:schemeClr>
                </a:solidFill>
                <a:latin typeface="Arial" pitchFamily="34" charset="0"/>
                <a:cs typeface="Arial" pitchFamily="34" charset="0"/>
              </a:rPr>
              <a:t> </a:t>
            </a:r>
            <a:r>
              <a:rPr lang="ro-RO" b="1" i="1" smtClean="0">
                <a:solidFill>
                  <a:schemeClr val="accent1">
                    <a:lumMod val="75000"/>
                  </a:schemeClr>
                </a:solidFill>
                <a:latin typeface="Arial" pitchFamily="34" charset="0"/>
                <a:cs typeface="Arial" pitchFamily="34" charset="0"/>
              </a:rPr>
              <a:t>              anumite cerințe </a:t>
            </a:r>
            <a:r>
              <a:rPr lang="ro-RO" smtClean="0">
                <a:solidFill>
                  <a:schemeClr val="tx1"/>
                </a:solidFill>
                <a:latin typeface="Arial" pitchFamily="34" charset="0"/>
                <a:cs typeface="Arial" pitchFamily="34" charset="0"/>
              </a:rPr>
              <a:t>a utilizatorului – Verone (</a:t>
            </a:r>
            <a:r>
              <a:rPr lang="ro-RO" i="1" smtClean="0">
                <a:solidFill>
                  <a:schemeClr val="tx1"/>
                </a:solidFill>
                <a:latin typeface="Arial" pitchFamily="34" charset="0"/>
                <a:cs typeface="Arial" pitchFamily="34" charset="0"/>
              </a:rPr>
              <a:t>Inventica</a:t>
            </a:r>
            <a:r>
              <a:rPr lang="ro-RO" smtClean="0">
                <a:solidFill>
                  <a:schemeClr val="tx1"/>
                </a:solidFill>
                <a:latin typeface="Arial" pitchFamily="34" charset="0"/>
                <a:cs typeface="Arial" pitchFamily="34" charset="0"/>
              </a:rPr>
              <a:t>, 1983)</a:t>
            </a:r>
            <a:endParaRPr lang="en-US" b="1" i="1">
              <a:solidFill>
                <a:schemeClr val="accent1">
                  <a:lumMod val="75000"/>
                </a:schemeClr>
              </a:solidFill>
              <a:latin typeface="Arial" pitchFamily="34" charset="0"/>
              <a:cs typeface="Arial" pitchFamily="34" charset="0"/>
            </a:endParaRPr>
          </a:p>
        </p:txBody>
      </p:sp>
      <p:sp>
        <p:nvSpPr>
          <p:cNvPr id="4" name="Rectangle 3"/>
          <p:cNvSpPr/>
          <p:nvPr/>
        </p:nvSpPr>
        <p:spPr>
          <a:xfrm>
            <a:off x="1066800" y="1524000"/>
            <a:ext cx="75438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6">
                    <a:lumMod val="50000"/>
                  </a:schemeClr>
                </a:solidFill>
                <a:latin typeface="Arial" pitchFamily="34" charset="0"/>
                <a:cs typeface="Arial" pitchFamily="34" charset="0"/>
              </a:rPr>
              <a:t>Funcția</a:t>
            </a:r>
            <a:r>
              <a:rPr lang="ro-RO" smtClean="0">
                <a:solidFill>
                  <a:schemeClr val="tx1"/>
                </a:solidFill>
                <a:latin typeface="Arial" pitchFamily="34" charset="0"/>
                <a:cs typeface="Arial" pitchFamily="34" charset="0"/>
              </a:rPr>
              <a:t>  este </a:t>
            </a:r>
            <a:r>
              <a:rPr lang="ro-RO" b="1" i="1" smtClean="0">
                <a:solidFill>
                  <a:schemeClr val="accent1">
                    <a:lumMod val="75000"/>
                  </a:schemeClr>
                </a:solidFill>
                <a:latin typeface="Arial" pitchFamily="34" charset="0"/>
                <a:cs typeface="Arial" pitchFamily="34" charset="0"/>
              </a:rPr>
              <a:t>însușirea</a:t>
            </a:r>
            <a:r>
              <a:rPr lang="ro-RO" smtClean="0">
                <a:solidFill>
                  <a:schemeClr val="tx1"/>
                </a:solidFill>
                <a:latin typeface="Arial" pitchFamily="34" charset="0"/>
                <a:cs typeface="Arial" pitchFamily="34" charset="0"/>
              </a:rPr>
              <a:t>, </a:t>
            </a:r>
            <a:r>
              <a:rPr lang="ro-RO" b="1" i="1" smtClean="0">
                <a:solidFill>
                  <a:schemeClr val="accent1">
                    <a:lumMod val="75000"/>
                  </a:schemeClr>
                </a:solidFill>
                <a:latin typeface="Arial" pitchFamily="34" charset="0"/>
                <a:cs typeface="Arial" pitchFamily="34" charset="0"/>
              </a:rPr>
              <a:t>proprietatea</a:t>
            </a:r>
            <a:r>
              <a:rPr lang="ro-RO" smtClean="0">
                <a:solidFill>
                  <a:schemeClr val="tx1"/>
                </a:solidFill>
                <a:latin typeface="Arial" pitchFamily="34" charset="0"/>
                <a:cs typeface="Arial" pitchFamily="34" charset="0"/>
              </a:rPr>
              <a:t>, </a:t>
            </a:r>
            <a:r>
              <a:rPr lang="ro-RO" b="1" i="1" smtClean="0">
                <a:solidFill>
                  <a:schemeClr val="accent1">
                    <a:lumMod val="75000"/>
                  </a:schemeClr>
                </a:solidFill>
                <a:latin typeface="Arial" pitchFamily="34" charset="0"/>
                <a:cs typeface="Arial" pitchFamily="34" charset="0"/>
              </a:rPr>
              <a:t>caracteristica elementară </a:t>
            </a:r>
          </a:p>
          <a:p>
            <a:pPr algn="just"/>
            <a:r>
              <a:rPr lang="ro-RO" b="1" i="1">
                <a:solidFill>
                  <a:schemeClr val="accent1">
                    <a:lumMod val="75000"/>
                  </a:schemeClr>
                </a:solidFill>
                <a:latin typeface="Arial" pitchFamily="34" charset="0"/>
                <a:cs typeface="Arial" pitchFamily="34" charset="0"/>
              </a:rPr>
              <a:t> </a:t>
            </a:r>
            <a:r>
              <a:rPr lang="ro-RO" b="1" i="1" smtClean="0">
                <a:solidFill>
                  <a:schemeClr val="accent1">
                    <a:lumMod val="75000"/>
                  </a:schemeClr>
                </a:solidFill>
                <a:latin typeface="Arial" pitchFamily="34" charset="0"/>
                <a:cs typeface="Arial" pitchFamily="34" charset="0"/>
              </a:rPr>
              <a:t>              </a:t>
            </a:r>
            <a:r>
              <a:rPr lang="ro-RO" smtClean="0">
                <a:solidFill>
                  <a:schemeClr val="tx1"/>
                </a:solidFill>
                <a:latin typeface="Arial" pitchFamily="34" charset="0"/>
                <a:cs typeface="Arial" pitchFamily="34" charset="0"/>
              </a:rPr>
              <a:t>a </a:t>
            </a:r>
            <a:r>
              <a:rPr lang="ro-RO" b="1" i="1" smtClean="0">
                <a:solidFill>
                  <a:schemeClr val="accent6">
                    <a:lumMod val="50000"/>
                  </a:schemeClr>
                </a:solidFill>
                <a:latin typeface="Arial" pitchFamily="34" charset="0"/>
                <a:cs typeface="Arial" pitchFamily="34" charset="0"/>
              </a:rPr>
              <a:t>produsului</a:t>
            </a:r>
            <a:r>
              <a:rPr lang="ro-RO" smtClean="0">
                <a:solidFill>
                  <a:schemeClr val="tx1"/>
                </a:solidFill>
                <a:latin typeface="Arial" pitchFamily="34" charset="0"/>
                <a:cs typeface="Arial" pitchFamily="34" charset="0"/>
              </a:rPr>
              <a:t>, care decurgând din </a:t>
            </a:r>
            <a:r>
              <a:rPr lang="ro-RO" b="1" i="1" smtClean="0">
                <a:solidFill>
                  <a:srgbClr val="C00000"/>
                </a:solidFill>
                <a:latin typeface="Arial" pitchFamily="34" charset="0"/>
                <a:cs typeface="Arial" pitchFamily="34" charset="0"/>
              </a:rPr>
              <a:t>necesitatea </a:t>
            </a:r>
          </a:p>
          <a:p>
            <a:pPr algn="just"/>
            <a:r>
              <a:rPr lang="ro-RO" b="1" i="1" smtClean="0">
                <a:solidFill>
                  <a:srgbClr val="C00000"/>
                </a:solidFill>
                <a:latin typeface="Arial" pitchFamily="34" charset="0"/>
                <a:cs typeface="Arial" pitchFamily="34" charset="0"/>
              </a:rPr>
              <a:t>              utilizatorului</a:t>
            </a:r>
            <a:r>
              <a:rPr lang="ro-RO" smtClean="0">
                <a:solidFill>
                  <a:schemeClr val="tx1"/>
                </a:solidFill>
                <a:latin typeface="Arial" pitchFamily="34" charset="0"/>
                <a:cs typeface="Arial" pitchFamily="34" charset="0"/>
              </a:rPr>
              <a:t>, conferă în mod </a:t>
            </a:r>
            <a:r>
              <a:rPr lang="ro-RO" b="1" i="1" smtClean="0">
                <a:solidFill>
                  <a:schemeClr val="accent6">
                    <a:lumMod val="50000"/>
                  </a:schemeClr>
                </a:solidFill>
                <a:latin typeface="Arial" pitchFamily="34" charset="0"/>
                <a:cs typeface="Arial" pitchFamily="34" charset="0"/>
              </a:rPr>
              <a:t>direct</a:t>
            </a:r>
            <a:r>
              <a:rPr lang="ro-RO" smtClean="0">
                <a:solidFill>
                  <a:schemeClr val="tx1"/>
                </a:solidFill>
                <a:latin typeface="Arial" pitchFamily="34" charset="0"/>
                <a:cs typeface="Arial" pitchFamily="34" charset="0"/>
              </a:rPr>
              <a:t> sau </a:t>
            </a:r>
            <a:r>
              <a:rPr lang="ro-RO" b="1" i="1" smtClean="0">
                <a:solidFill>
                  <a:schemeClr val="accent6">
                    <a:lumMod val="50000"/>
                  </a:schemeClr>
                </a:solidFill>
                <a:latin typeface="Arial" pitchFamily="34" charset="0"/>
                <a:cs typeface="Arial" pitchFamily="34" charset="0"/>
              </a:rPr>
              <a:t>indirect</a:t>
            </a:r>
            <a:r>
              <a:rPr lang="ro-RO" smtClean="0">
                <a:solidFill>
                  <a:schemeClr val="tx1"/>
                </a:solidFill>
                <a:latin typeface="Arial" pitchFamily="34" charset="0"/>
                <a:cs typeface="Arial" pitchFamily="34" charset="0"/>
              </a:rPr>
              <a:t> </a:t>
            </a:r>
            <a:r>
              <a:rPr lang="ro-RO" b="1" i="1" smtClean="0">
                <a:solidFill>
                  <a:srgbClr val="FF0000"/>
                </a:solidFill>
                <a:latin typeface="Arial" pitchFamily="34" charset="0"/>
                <a:cs typeface="Arial" pitchFamily="34" charset="0"/>
              </a:rPr>
              <a:t>utilitate</a:t>
            </a:r>
            <a:r>
              <a:rPr lang="ro-RO" smtClean="0">
                <a:solidFill>
                  <a:schemeClr val="tx1"/>
                </a:solidFill>
                <a:latin typeface="Arial" pitchFamily="34" charset="0"/>
                <a:cs typeface="Arial" pitchFamily="34" charset="0"/>
              </a:rPr>
              <a:t> </a:t>
            </a:r>
          </a:p>
          <a:p>
            <a:pPr algn="just"/>
            <a:r>
              <a:rPr lang="ro-RO" smtClean="0">
                <a:solidFill>
                  <a:schemeClr val="tx1"/>
                </a:solidFill>
                <a:latin typeface="Arial" pitchFamily="34" charset="0"/>
                <a:cs typeface="Arial" pitchFamily="34" charset="0"/>
              </a:rPr>
              <a:t>              și implicit </a:t>
            </a:r>
            <a:r>
              <a:rPr lang="ro-RO" b="1" i="1" smtClean="0">
                <a:solidFill>
                  <a:srgbClr val="FF0000"/>
                </a:solidFill>
                <a:latin typeface="Arial" pitchFamily="34" charset="0"/>
                <a:cs typeface="Arial" pitchFamily="34" charset="0"/>
              </a:rPr>
              <a:t>valoare</a:t>
            </a:r>
            <a:r>
              <a:rPr lang="ro-RO" smtClean="0">
                <a:solidFill>
                  <a:schemeClr val="tx1"/>
                </a:solidFill>
                <a:latin typeface="Arial" pitchFamily="34" charset="0"/>
                <a:cs typeface="Arial" pitchFamily="34" charset="0"/>
              </a:rPr>
              <a:t> acestuia – Condurache  (</a:t>
            </a:r>
            <a:r>
              <a:rPr lang="ro-RO" i="1" smtClean="0">
                <a:solidFill>
                  <a:schemeClr val="tx1"/>
                </a:solidFill>
                <a:latin typeface="Arial" pitchFamily="34" charset="0"/>
                <a:cs typeface="Arial" pitchFamily="34" charset="0"/>
              </a:rPr>
              <a:t>Despre funcțiile </a:t>
            </a:r>
          </a:p>
          <a:p>
            <a:pPr algn="just"/>
            <a:r>
              <a:rPr lang="ro-RO" i="1">
                <a:solidFill>
                  <a:schemeClr val="tx1"/>
                </a:solidFill>
                <a:latin typeface="Arial" pitchFamily="34" charset="0"/>
                <a:cs typeface="Arial" pitchFamily="34" charset="0"/>
              </a:rPr>
              <a:t> </a:t>
            </a:r>
            <a:r>
              <a:rPr lang="ro-RO" i="1" smtClean="0">
                <a:solidFill>
                  <a:schemeClr val="tx1"/>
                </a:solidFill>
                <a:latin typeface="Arial" pitchFamily="34" charset="0"/>
                <a:cs typeface="Arial" pitchFamily="34" charset="0"/>
              </a:rPr>
              <a:t>             produsului</a:t>
            </a:r>
            <a:r>
              <a:rPr lang="ro-RO" smtClean="0">
                <a:solidFill>
                  <a:schemeClr val="tx1"/>
                </a:solidFill>
                <a:latin typeface="Arial" pitchFamily="34" charset="0"/>
                <a:cs typeface="Arial" pitchFamily="34" charset="0"/>
              </a:rPr>
              <a:t>, 1995)</a:t>
            </a:r>
            <a:endParaRPr lang="en-US" b="1" i="1">
              <a:solidFill>
                <a:schemeClr val="accent1">
                  <a:lumMod val="75000"/>
                </a:schemeClr>
              </a:solidFill>
              <a:latin typeface="Arial" pitchFamily="34" charset="0"/>
              <a:cs typeface="Arial" pitchFamily="34" charset="0"/>
            </a:endParaRPr>
          </a:p>
        </p:txBody>
      </p:sp>
      <p:sp>
        <p:nvSpPr>
          <p:cNvPr id="5" name="Right Arrow 4"/>
          <p:cNvSpPr/>
          <p:nvPr/>
        </p:nvSpPr>
        <p:spPr>
          <a:xfrm>
            <a:off x="381000" y="1524000"/>
            <a:ext cx="533400" cy="2286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19200" y="3429000"/>
            <a:ext cx="5715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Fiecare </a:t>
            </a:r>
            <a:r>
              <a:rPr lang="ro-RO" b="1" i="1" smtClean="0">
                <a:solidFill>
                  <a:schemeClr val="tx2">
                    <a:lumMod val="75000"/>
                  </a:schemeClr>
                </a:solidFill>
                <a:latin typeface="Arial" pitchFamily="34" charset="0"/>
                <a:cs typeface="Arial" pitchFamily="34" charset="0"/>
              </a:rPr>
              <a:t>obiect</a:t>
            </a:r>
            <a:r>
              <a:rPr lang="ro-RO" smtClean="0">
                <a:solidFill>
                  <a:schemeClr val="tx1"/>
                </a:solidFill>
                <a:latin typeface="Arial" pitchFamily="34" charset="0"/>
                <a:cs typeface="Arial" pitchFamily="34" charset="0"/>
              </a:rPr>
              <a:t> are, de regulă, mai multe </a:t>
            </a:r>
            <a:r>
              <a:rPr lang="ro-RO" b="1" i="1" smtClean="0">
                <a:solidFill>
                  <a:schemeClr val="accent6">
                    <a:lumMod val="50000"/>
                  </a:schemeClr>
                </a:solidFill>
                <a:latin typeface="Arial" pitchFamily="34" charset="0"/>
                <a:cs typeface="Arial" pitchFamily="34" charset="0"/>
              </a:rPr>
              <a:t>funcții</a:t>
            </a:r>
            <a:r>
              <a:rPr lang="ro-RO" smtClean="0">
                <a:solidFill>
                  <a:schemeClr val="tx1"/>
                </a:solidFill>
                <a:latin typeface="Arial" pitchFamily="34" charset="0"/>
                <a:cs typeface="Arial" pitchFamily="34" charset="0"/>
              </a:rPr>
              <a:t> </a:t>
            </a:r>
            <a:r>
              <a:rPr lang="ro-RO" sz="2000" smtClean="0">
                <a:solidFill>
                  <a:schemeClr val="tx1"/>
                </a:solidFill>
                <a:latin typeface="Arial" pitchFamily="34" charset="0"/>
                <a:cs typeface="Arial" pitchFamily="34" charset="0"/>
              </a:rPr>
              <a:t>F</a:t>
            </a:r>
            <a:r>
              <a:rPr lang="ro-RO" sz="2000" baseline="-25000" smtClean="0">
                <a:solidFill>
                  <a:schemeClr val="tx1"/>
                </a:solidFill>
                <a:latin typeface="Arial" pitchFamily="34" charset="0"/>
                <a:cs typeface="Arial" pitchFamily="34" charset="0"/>
              </a:rPr>
              <a:t>j</a:t>
            </a:r>
            <a:endParaRPr lang="en-US" sz="2000" baseline="-25000">
              <a:solidFill>
                <a:schemeClr val="tx1"/>
              </a:solidFill>
              <a:latin typeface="Arial" pitchFamily="34" charset="0"/>
              <a:cs typeface="Arial" pitchFamily="34" charset="0"/>
            </a:endParaRPr>
          </a:p>
        </p:txBody>
      </p:sp>
      <p:sp>
        <p:nvSpPr>
          <p:cNvPr id="7" name="Rectangle 6"/>
          <p:cNvSpPr/>
          <p:nvPr/>
        </p:nvSpPr>
        <p:spPr>
          <a:xfrm>
            <a:off x="228600" y="3048000"/>
            <a:ext cx="1779654" cy="400110"/>
          </a:xfrm>
          <a:prstGeom prst="rect">
            <a:avLst/>
          </a:prstGeom>
          <a:effectLst>
            <a:outerShdw blurRad="50800" dist="38100" dir="2700000" algn="tl" rotWithShape="0">
              <a:prstClr val="black">
                <a:alpha val="40000"/>
              </a:prstClr>
            </a:outerShdw>
          </a:effectLst>
        </p:spPr>
        <p:txBody>
          <a:bodyPr wrap="none">
            <a:spAutoFit/>
          </a:bodyPr>
          <a:lstStyle/>
          <a:p>
            <a:r>
              <a:rPr kumimoji="0" lang="en-US" sz="2000" b="1" i="1"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sym typeface="Wingdings"/>
              </a:rPr>
              <a:t> </a:t>
            </a:r>
            <a:r>
              <a:rPr kumimoji="0" lang="en-US" sz="2000" b="1" i="1"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rPr>
              <a:t>Observaţi</a:t>
            </a:r>
            <a:r>
              <a:rPr lang="ro-RO" sz="2000" b="1" i="1" smtClean="0">
                <a:solidFill>
                  <a:schemeClr val="accent1">
                    <a:lumMod val="75000"/>
                  </a:schemeClr>
                </a:solidFill>
                <a:latin typeface="Arial" pitchFamily="34" charset="0"/>
                <a:ea typeface="Times New Roman" pitchFamily="18" charset="0"/>
                <a:cs typeface="Arial" pitchFamily="34" charset="0"/>
              </a:rPr>
              <a:t>i</a:t>
            </a:r>
            <a:r>
              <a:rPr kumimoji="0" lang="en-US" sz="2000" b="1" i="0"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rPr>
              <a:t> </a:t>
            </a:r>
            <a:endParaRPr lang="en-US" sz="2000">
              <a:solidFill>
                <a:schemeClr val="accent1">
                  <a:lumMod val="75000"/>
                </a:schemeClr>
              </a:solidFill>
            </a:endParaRPr>
          </a:p>
        </p:txBody>
      </p:sp>
      <p:graphicFrame>
        <p:nvGraphicFramePr>
          <p:cNvPr id="8" name="Object 7"/>
          <p:cNvGraphicFramePr>
            <a:graphicFrameLocks noChangeAspect="1"/>
          </p:cNvGraphicFramePr>
          <p:nvPr/>
        </p:nvGraphicFramePr>
        <p:xfrm>
          <a:off x="3238500" y="5334000"/>
          <a:ext cx="1282700" cy="766763"/>
        </p:xfrm>
        <a:graphic>
          <a:graphicData uri="http://schemas.openxmlformats.org/presentationml/2006/ole">
            <p:oleObj spid="_x0000_s1026" name="Equation" r:id="rId3" imgW="1282680" imgH="876240" progId="Equation.3">
              <p:embed/>
            </p:oleObj>
          </a:graphicData>
        </a:graphic>
      </p:graphicFrame>
      <p:sp>
        <p:nvSpPr>
          <p:cNvPr id="9" name="Right Arrow 8"/>
          <p:cNvSpPr/>
          <p:nvPr/>
        </p:nvSpPr>
        <p:spPr>
          <a:xfrm>
            <a:off x="609600" y="3581400"/>
            <a:ext cx="5334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19200" y="4114800"/>
            <a:ext cx="5715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Fiecare </a:t>
            </a:r>
            <a:r>
              <a:rPr lang="ro-RO" b="1" i="1" smtClean="0">
                <a:solidFill>
                  <a:schemeClr val="tx2">
                    <a:lumMod val="75000"/>
                  </a:schemeClr>
                </a:solidFill>
                <a:latin typeface="Arial" pitchFamily="34" charset="0"/>
                <a:cs typeface="Arial" pitchFamily="34" charset="0"/>
              </a:rPr>
              <a:t>funcție</a:t>
            </a:r>
            <a:r>
              <a:rPr lang="ro-RO" smtClean="0">
                <a:solidFill>
                  <a:schemeClr val="tx1"/>
                </a:solidFill>
                <a:latin typeface="Arial" pitchFamily="34" charset="0"/>
                <a:cs typeface="Arial" pitchFamily="34" charset="0"/>
              </a:rPr>
              <a:t> are o </a:t>
            </a:r>
            <a:r>
              <a:rPr lang="ro-RO" b="1" i="1" smtClean="0">
                <a:solidFill>
                  <a:srgbClr val="C00000"/>
                </a:solidFill>
                <a:latin typeface="Arial" pitchFamily="34" charset="0"/>
                <a:cs typeface="Arial" pitchFamily="34" charset="0"/>
              </a:rPr>
              <a:t>valoare de întrebuințare </a:t>
            </a:r>
            <a:r>
              <a:rPr lang="ro-RO" sz="2000" smtClean="0">
                <a:solidFill>
                  <a:schemeClr val="tx1"/>
                </a:solidFill>
                <a:latin typeface="Arial" pitchFamily="34" charset="0"/>
                <a:cs typeface="Arial" pitchFamily="34" charset="0"/>
              </a:rPr>
              <a:t>vi</a:t>
            </a:r>
            <a:r>
              <a:rPr lang="ro-RO" sz="2000" baseline="-25000" smtClean="0">
                <a:solidFill>
                  <a:schemeClr val="tx1"/>
                </a:solidFill>
                <a:latin typeface="Arial" pitchFamily="34" charset="0"/>
                <a:cs typeface="Arial" pitchFamily="34" charset="0"/>
              </a:rPr>
              <a:t>j</a:t>
            </a:r>
            <a:r>
              <a:rPr lang="ro-RO" sz="2000" smtClean="0">
                <a:solidFill>
                  <a:schemeClr val="tx1"/>
                </a:solidFill>
                <a:latin typeface="Arial" pitchFamily="34" charset="0"/>
                <a:cs typeface="Arial" pitchFamily="34" charset="0"/>
              </a:rPr>
              <a:t> </a:t>
            </a:r>
            <a:endParaRPr lang="en-US" sz="2000" baseline="-25000">
              <a:solidFill>
                <a:schemeClr val="tx1"/>
              </a:solidFill>
              <a:latin typeface="Arial" pitchFamily="34" charset="0"/>
              <a:cs typeface="Arial" pitchFamily="34" charset="0"/>
            </a:endParaRPr>
          </a:p>
        </p:txBody>
      </p:sp>
      <p:sp>
        <p:nvSpPr>
          <p:cNvPr id="11" name="Right Arrow 10"/>
          <p:cNvSpPr/>
          <p:nvPr/>
        </p:nvSpPr>
        <p:spPr>
          <a:xfrm>
            <a:off x="609600" y="4267200"/>
            <a:ext cx="5334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19200" y="4800600"/>
            <a:ext cx="7391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Suma </a:t>
            </a:r>
            <a:r>
              <a:rPr lang="ro-RO" b="1" i="1" smtClean="0">
                <a:solidFill>
                  <a:srgbClr val="C00000"/>
                </a:solidFill>
                <a:latin typeface="Arial" pitchFamily="34" charset="0"/>
                <a:cs typeface="Arial" pitchFamily="34" charset="0"/>
              </a:rPr>
              <a:t>valorilor de întrebuințare </a:t>
            </a:r>
            <a:r>
              <a:rPr lang="ro-RO" smtClean="0">
                <a:solidFill>
                  <a:schemeClr val="tx1"/>
                </a:solidFill>
                <a:latin typeface="Arial" pitchFamily="34" charset="0"/>
                <a:cs typeface="Arial" pitchFamily="34" charset="0"/>
              </a:rPr>
              <a:t>reprezintă </a:t>
            </a:r>
            <a:r>
              <a:rPr lang="ro-RO" b="1" i="1" smtClean="0">
                <a:solidFill>
                  <a:schemeClr val="tx2">
                    <a:lumMod val="75000"/>
                  </a:schemeClr>
                </a:solidFill>
                <a:latin typeface="Arial" pitchFamily="34" charset="0"/>
                <a:cs typeface="Arial" pitchFamily="34" charset="0"/>
              </a:rPr>
              <a:t>valoarea de întrebuințare a obiectului studiat  </a:t>
            </a:r>
            <a:r>
              <a:rPr lang="ro-RO" smtClean="0">
                <a:solidFill>
                  <a:schemeClr val="tx1"/>
                </a:solidFill>
                <a:latin typeface="Arial" pitchFamily="34" charset="0"/>
                <a:cs typeface="Arial" pitchFamily="34" charset="0"/>
              </a:rPr>
              <a:t>(</a:t>
            </a:r>
            <a:r>
              <a:rPr lang="ro-RO" sz="2000" smtClean="0">
                <a:solidFill>
                  <a:schemeClr val="tx1"/>
                </a:solidFill>
                <a:latin typeface="Arial" pitchFamily="34" charset="0"/>
                <a:cs typeface="Arial" pitchFamily="34" charset="0"/>
              </a:rPr>
              <a:t>VI</a:t>
            </a:r>
            <a:r>
              <a:rPr lang="ro-RO" smtClean="0">
                <a:solidFill>
                  <a:schemeClr val="tx1"/>
                </a:solidFill>
                <a:latin typeface="Arial" pitchFamily="34" charset="0"/>
                <a:cs typeface="Arial" pitchFamily="34" charset="0"/>
              </a:rPr>
              <a:t>)</a:t>
            </a:r>
            <a:r>
              <a:rPr lang="ro-RO" sz="2000" smtClean="0">
                <a:solidFill>
                  <a:schemeClr val="tx1"/>
                </a:solidFill>
                <a:latin typeface="Arial" pitchFamily="34" charset="0"/>
                <a:cs typeface="Arial" pitchFamily="34" charset="0"/>
              </a:rPr>
              <a:t> </a:t>
            </a:r>
            <a:endParaRPr lang="en-US" sz="2000" baseline="-25000">
              <a:solidFill>
                <a:schemeClr val="tx1"/>
              </a:solidFill>
              <a:latin typeface="Arial" pitchFamily="34" charset="0"/>
              <a:cs typeface="Arial" pitchFamily="34" charset="0"/>
            </a:endParaRPr>
          </a:p>
        </p:txBody>
      </p:sp>
      <p:sp>
        <p:nvSpPr>
          <p:cNvPr id="13" name="Rectangle 12"/>
          <p:cNvSpPr/>
          <p:nvPr/>
        </p:nvSpPr>
        <p:spPr>
          <a:xfrm>
            <a:off x="4724400" y="5486400"/>
            <a:ext cx="990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solidFill>
                  <a:schemeClr val="tx1"/>
                </a:solidFill>
                <a:latin typeface="Arial" pitchFamily="34" charset="0"/>
                <a:cs typeface="Arial" pitchFamily="34" charset="0"/>
              </a:rPr>
              <a:t>(2.1)</a:t>
            </a:r>
            <a:endParaRPr lang="en-US">
              <a:solidFill>
                <a:schemeClr val="tx1"/>
              </a:solidFill>
              <a:latin typeface="Arial" pitchFamily="34" charset="0"/>
              <a:cs typeface="Arial" pitchFamily="34" charset="0"/>
            </a:endParaRPr>
          </a:p>
        </p:txBody>
      </p:sp>
      <p:sp>
        <p:nvSpPr>
          <p:cNvPr id="14" name="Right Arrow 13"/>
          <p:cNvSpPr/>
          <p:nvPr/>
        </p:nvSpPr>
        <p:spPr>
          <a:xfrm>
            <a:off x="609600" y="4800600"/>
            <a:ext cx="5334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14"/>
          <p:cNvSpPr>
            <a:spLocks noGrp="1"/>
          </p:cNvSpPr>
          <p:nvPr>
            <p:ph type="sldNum" sz="quarter" idx="12"/>
          </p:nvPr>
        </p:nvSpPr>
        <p:spPr/>
        <p:txBody>
          <a:bodyPr/>
          <a:lstStyle/>
          <a:p>
            <a:fld id="{40FBC372-BFC0-44F3-A2AE-833ECC6DEBAB}" type="slidenum">
              <a:rPr lang="en-US" smtClean="0"/>
              <a:pPr/>
              <a:t>14</a:t>
            </a:fld>
            <a:endParaRPr lang="en-US"/>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140</a:t>
            </a:fld>
            <a:endParaRPr lang="en-US"/>
          </a:p>
        </p:txBody>
      </p:sp>
      <p:sp>
        <p:nvSpPr>
          <p:cNvPr id="3" name="Rectangle 2"/>
          <p:cNvSpPr/>
          <p:nvPr/>
        </p:nvSpPr>
        <p:spPr>
          <a:xfrm>
            <a:off x="533400" y="762000"/>
            <a:ext cx="8077200" cy="707886"/>
          </a:xfrm>
          <a:prstGeom prst="rect">
            <a:avLst/>
          </a:prstGeom>
          <a:solidFill>
            <a:schemeClr val="accent6">
              <a:lumMod val="20000"/>
              <a:lumOff val="80000"/>
            </a:schemeClr>
          </a:solidFill>
          <a:effectLst>
            <a:outerShdw blurRad="50800" dist="38100" algn="l" rotWithShape="0">
              <a:prstClr val="black">
                <a:alpha val="40000"/>
              </a:prstClr>
            </a:outerShdw>
          </a:effectLst>
        </p:spPr>
        <p:txBody>
          <a:bodyPr wrap="square">
            <a:spAutoFit/>
          </a:bodyPr>
          <a:lstStyle/>
          <a:p>
            <a:pPr marL="457200" indent="-457200"/>
            <a:r>
              <a:rPr lang="ro-RO" sz="2000" b="1" smtClean="0">
                <a:solidFill>
                  <a:schemeClr val="accent6">
                    <a:lumMod val="50000"/>
                  </a:schemeClr>
                </a:solidFill>
                <a:latin typeface="Arial" pitchFamily="34" charset="0"/>
                <a:cs typeface="Arial" pitchFamily="34" charset="0"/>
              </a:rPr>
              <a:t>2. Relație direct proporțională între dimensiunea tehnică a </a:t>
            </a:r>
          </a:p>
          <a:p>
            <a:pPr marL="457200" indent="-457200"/>
            <a:r>
              <a:rPr lang="ro-RO" sz="2000" b="1" smtClean="0">
                <a:solidFill>
                  <a:schemeClr val="accent6">
                    <a:lumMod val="50000"/>
                  </a:schemeClr>
                </a:solidFill>
                <a:latin typeface="Arial" pitchFamily="34" charset="0"/>
                <a:cs typeface="Arial" pitchFamily="34" charset="0"/>
              </a:rPr>
              <a:t>    funcției și ce a reperului</a:t>
            </a:r>
          </a:p>
        </p:txBody>
      </p:sp>
      <p:sp>
        <p:nvSpPr>
          <p:cNvPr id="2385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8593" name="Object 1"/>
          <p:cNvGraphicFramePr>
            <a:graphicFrameLocks noChangeAspect="1"/>
          </p:cNvGraphicFramePr>
          <p:nvPr/>
        </p:nvGraphicFramePr>
        <p:xfrm>
          <a:off x="3200400" y="1600200"/>
          <a:ext cx="1851378" cy="609600"/>
        </p:xfrm>
        <a:graphic>
          <a:graphicData uri="http://schemas.openxmlformats.org/presentationml/2006/ole">
            <p:oleObj spid="_x0000_s238593" name="Equation" r:id="rId3" imgW="672808" imgH="241195" progId="Equation.3">
              <p:embed/>
            </p:oleObj>
          </a:graphicData>
        </a:graphic>
      </p:graphicFrame>
      <p:sp>
        <p:nvSpPr>
          <p:cNvPr id="238595" name="Rectangle 3"/>
          <p:cNvSpPr>
            <a:spLocks noChangeArrowheads="1"/>
          </p:cNvSpPr>
          <p:nvPr/>
        </p:nvSpPr>
        <p:spPr bwMode="auto">
          <a:xfrm>
            <a:off x="0" y="257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p:nvPr/>
        </p:nvSpPr>
        <p:spPr>
          <a:xfrm>
            <a:off x="5334000" y="1676400"/>
            <a:ext cx="990600" cy="381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4.27)</a:t>
            </a:r>
            <a:endParaRPr lang="en-US" baseline="-25000">
              <a:solidFill>
                <a:schemeClr val="tx1"/>
              </a:solidFill>
              <a:latin typeface="Arial" pitchFamily="34" charset="0"/>
              <a:cs typeface="Arial" pitchFamily="34" charset="0"/>
            </a:endParaRPr>
          </a:p>
        </p:txBody>
      </p:sp>
      <p:sp>
        <p:nvSpPr>
          <p:cNvPr id="8" name="Rectangle 7"/>
          <p:cNvSpPr/>
          <p:nvPr/>
        </p:nvSpPr>
        <p:spPr>
          <a:xfrm>
            <a:off x="304800" y="2133600"/>
            <a:ext cx="1544012" cy="36933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none">
            <a:spAutoFit/>
          </a:bodyPr>
          <a:lstStyle/>
          <a:p>
            <a:r>
              <a:rPr lang="ro-RO" b="1" smtClean="0">
                <a:solidFill>
                  <a:schemeClr val="accent6">
                    <a:lumMod val="50000"/>
                  </a:schemeClr>
                </a:solidFill>
                <a:latin typeface="Arial" pitchFamily="34" charset="0"/>
                <a:cs typeface="Arial" pitchFamily="34" charset="0"/>
              </a:rPr>
              <a:t>Exemplul 1 :</a:t>
            </a:r>
            <a:endParaRPr lang="en-US" b="1" i="1">
              <a:solidFill>
                <a:srgbClr val="C00000"/>
              </a:solidFill>
              <a:latin typeface="Arial" pitchFamily="34" charset="0"/>
              <a:cs typeface="Arial" pitchFamily="34" charset="0"/>
            </a:endParaRPr>
          </a:p>
        </p:txBody>
      </p:sp>
      <p:sp>
        <p:nvSpPr>
          <p:cNvPr id="9" name="Rectangle 8"/>
          <p:cNvSpPr/>
          <p:nvPr/>
        </p:nvSpPr>
        <p:spPr>
          <a:xfrm>
            <a:off x="762000" y="2743200"/>
            <a:ext cx="7848600" cy="923330"/>
          </a:xfrm>
          <a:prstGeom prst="rect">
            <a:avLst/>
          </a:prstGeom>
          <a:solidFill>
            <a:schemeClr val="accent3">
              <a:lumMod val="20000"/>
              <a:lumOff val="80000"/>
            </a:schemeClr>
          </a:solidFill>
          <a:ln>
            <a:solidFill>
              <a:srgbClr val="C00000"/>
            </a:solidFill>
          </a:ln>
        </p:spPr>
        <p:txBody>
          <a:bodyPr wrap="square">
            <a:spAutoFit/>
          </a:bodyPr>
          <a:lstStyle/>
          <a:p>
            <a:pPr algn="just"/>
            <a:r>
              <a:rPr lang="ro-RO" smtClean="0">
                <a:latin typeface="Arial" pitchFamily="34" charset="0"/>
                <a:cs typeface="Arial" pitchFamily="34" charset="0"/>
              </a:rPr>
              <a:t>Între </a:t>
            </a:r>
            <a:r>
              <a:rPr lang="ro-RO" b="1" i="1" smtClean="0">
                <a:solidFill>
                  <a:srgbClr val="C00000"/>
                </a:solidFill>
                <a:latin typeface="Arial" pitchFamily="34" charset="0"/>
                <a:cs typeface="Arial" pitchFamily="34" charset="0"/>
              </a:rPr>
              <a:t>grosimea stratului anticoroziv </a:t>
            </a:r>
            <a:r>
              <a:rPr lang="ro-RO" smtClean="0">
                <a:latin typeface="Arial" pitchFamily="34" charset="0"/>
                <a:cs typeface="Arial" pitchFamily="34" charset="0"/>
              </a:rPr>
              <a:t>(</a:t>
            </a:r>
            <a:r>
              <a:rPr lang="ro-RO" b="1" i="1" smtClean="0">
                <a:solidFill>
                  <a:schemeClr val="accent5">
                    <a:lumMod val="50000"/>
                  </a:schemeClr>
                </a:solidFill>
                <a:latin typeface="Arial" pitchFamily="34" charset="0"/>
                <a:cs typeface="Arial" pitchFamily="34" charset="0"/>
              </a:rPr>
              <a:t>dimensiune tehnică </a:t>
            </a:r>
            <a:r>
              <a:rPr lang="ro-RO" smtClean="0">
                <a:latin typeface="Arial" pitchFamily="34" charset="0"/>
                <a:cs typeface="Arial" pitchFamily="34" charset="0"/>
              </a:rPr>
              <a:t>a </a:t>
            </a:r>
            <a:r>
              <a:rPr lang="ro-RO" b="1" i="1" smtClean="0">
                <a:solidFill>
                  <a:srgbClr val="FF0000"/>
                </a:solidFill>
                <a:latin typeface="Arial" pitchFamily="34" charset="0"/>
                <a:cs typeface="Arial" pitchFamily="34" charset="0"/>
              </a:rPr>
              <a:t>reperului</a:t>
            </a:r>
            <a:r>
              <a:rPr lang="ro-RO" smtClean="0">
                <a:latin typeface="Arial" pitchFamily="34" charset="0"/>
                <a:cs typeface="Arial" pitchFamily="34" charset="0"/>
              </a:rPr>
              <a:t>) și </a:t>
            </a:r>
            <a:r>
              <a:rPr lang="ro-RO" b="1" i="1" smtClean="0">
                <a:solidFill>
                  <a:srgbClr val="C00000"/>
                </a:solidFill>
                <a:latin typeface="Arial" pitchFamily="34" charset="0"/>
                <a:cs typeface="Arial" pitchFamily="34" charset="0"/>
              </a:rPr>
              <a:t>durata de corodare </a:t>
            </a:r>
            <a:r>
              <a:rPr lang="ro-RO" smtClean="0">
                <a:latin typeface="Arial" pitchFamily="34" charset="0"/>
                <a:cs typeface="Arial" pitchFamily="34" charset="0"/>
              </a:rPr>
              <a:t>(</a:t>
            </a:r>
            <a:r>
              <a:rPr lang="ro-RO" b="1" i="1" smtClean="0">
                <a:solidFill>
                  <a:schemeClr val="accent5">
                    <a:lumMod val="50000"/>
                  </a:schemeClr>
                </a:solidFill>
                <a:latin typeface="Arial" pitchFamily="34" charset="0"/>
                <a:cs typeface="Arial" pitchFamily="34" charset="0"/>
              </a:rPr>
              <a:t>dimensiune tehnică </a:t>
            </a:r>
            <a:r>
              <a:rPr lang="ro-RO" smtClean="0">
                <a:latin typeface="Arial" pitchFamily="34" charset="0"/>
                <a:cs typeface="Arial" pitchFamily="34" charset="0"/>
              </a:rPr>
              <a:t>a </a:t>
            </a:r>
            <a:r>
              <a:rPr lang="ro-RO" b="1" i="1" smtClean="0">
                <a:solidFill>
                  <a:srgbClr val="0070C0"/>
                </a:solidFill>
                <a:latin typeface="Arial" pitchFamily="34" charset="0"/>
                <a:cs typeface="Arial" pitchFamily="34" charset="0"/>
              </a:rPr>
              <a:t>funcției</a:t>
            </a:r>
            <a:r>
              <a:rPr lang="ro-RO" smtClean="0">
                <a:latin typeface="Arial" pitchFamily="34" charset="0"/>
                <a:cs typeface="Arial" pitchFamily="34" charset="0"/>
              </a:rPr>
              <a:t>) există o </a:t>
            </a:r>
            <a:r>
              <a:rPr lang="ro-RO" b="1" i="1" smtClean="0">
                <a:solidFill>
                  <a:srgbClr val="FF0000"/>
                </a:solidFill>
                <a:latin typeface="Arial" pitchFamily="34" charset="0"/>
                <a:cs typeface="Arial" pitchFamily="34" charset="0"/>
              </a:rPr>
              <a:t>proporționalitate</a:t>
            </a:r>
          </a:p>
        </p:txBody>
      </p:sp>
      <p:cxnSp>
        <p:nvCxnSpPr>
          <p:cNvPr id="11" name="Elbow Connector 10"/>
          <p:cNvCxnSpPr>
            <a:stCxn id="8" idx="3"/>
            <a:endCxn id="9" idx="1"/>
          </p:cNvCxnSpPr>
          <p:nvPr/>
        </p:nvCxnSpPr>
        <p:spPr>
          <a:xfrm flipH="1">
            <a:off x="762000" y="2318266"/>
            <a:ext cx="1086812" cy="886599"/>
          </a:xfrm>
          <a:prstGeom prst="bentConnector5">
            <a:avLst>
              <a:gd name="adj1" fmla="val -21034"/>
              <a:gd name="adj2" fmla="val 34379"/>
              <a:gd name="adj3" fmla="val 121034"/>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04800" y="3810000"/>
            <a:ext cx="1544012" cy="36933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none">
            <a:spAutoFit/>
          </a:bodyPr>
          <a:lstStyle/>
          <a:p>
            <a:r>
              <a:rPr lang="ro-RO" b="1" smtClean="0">
                <a:solidFill>
                  <a:schemeClr val="accent6">
                    <a:lumMod val="50000"/>
                  </a:schemeClr>
                </a:solidFill>
                <a:latin typeface="Arial" pitchFamily="34" charset="0"/>
                <a:cs typeface="Arial" pitchFamily="34" charset="0"/>
              </a:rPr>
              <a:t>Exemplul 2 :</a:t>
            </a:r>
            <a:endParaRPr lang="en-US" b="1" i="1">
              <a:solidFill>
                <a:srgbClr val="C00000"/>
              </a:solidFill>
              <a:latin typeface="Arial" pitchFamily="34" charset="0"/>
              <a:cs typeface="Arial" pitchFamily="34" charset="0"/>
            </a:endParaRPr>
          </a:p>
        </p:txBody>
      </p:sp>
      <p:sp>
        <p:nvSpPr>
          <p:cNvPr id="15" name="Rectangle 14"/>
          <p:cNvSpPr/>
          <p:nvPr/>
        </p:nvSpPr>
        <p:spPr>
          <a:xfrm>
            <a:off x="838200" y="4419600"/>
            <a:ext cx="7848600" cy="646331"/>
          </a:xfrm>
          <a:prstGeom prst="rect">
            <a:avLst/>
          </a:prstGeom>
          <a:solidFill>
            <a:schemeClr val="accent3">
              <a:lumMod val="20000"/>
              <a:lumOff val="80000"/>
            </a:schemeClr>
          </a:solidFill>
          <a:ln>
            <a:solidFill>
              <a:srgbClr val="C00000"/>
            </a:solidFill>
          </a:ln>
        </p:spPr>
        <p:txBody>
          <a:bodyPr wrap="square">
            <a:spAutoFit/>
          </a:bodyPr>
          <a:lstStyle/>
          <a:p>
            <a:pPr algn="just"/>
            <a:r>
              <a:rPr lang="ro-RO" smtClean="0">
                <a:latin typeface="Arial" pitchFamily="34" charset="0"/>
                <a:cs typeface="Arial" pitchFamily="34" charset="0"/>
              </a:rPr>
              <a:t>Între </a:t>
            </a:r>
            <a:r>
              <a:rPr lang="ro-RO" b="1" i="1" smtClean="0">
                <a:solidFill>
                  <a:srgbClr val="C00000"/>
                </a:solidFill>
                <a:latin typeface="Arial" pitchFamily="34" charset="0"/>
                <a:cs typeface="Arial" pitchFamily="34" charset="0"/>
              </a:rPr>
              <a:t>grosimea fuzibilul și </a:t>
            </a:r>
            <a:r>
              <a:rPr lang="ro-RO" b="1" i="1" smtClean="0">
                <a:solidFill>
                  <a:schemeClr val="accent5">
                    <a:lumMod val="50000"/>
                  </a:schemeClr>
                </a:solidFill>
                <a:latin typeface="Arial" pitchFamily="34" charset="0"/>
                <a:cs typeface="Arial" pitchFamily="34" charset="0"/>
              </a:rPr>
              <a:t>curentul maxim</a:t>
            </a:r>
            <a:r>
              <a:rPr lang="ro-RO" smtClean="0">
                <a:latin typeface="Arial" pitchFamily="34" charset="0"/>
                <a:cs typeface="Arial" pitchFamily="34" charset="0"/>
              </a:rPr>
              <a:t> pe care îl poate întrerupe o siguranță există o proporționalitate directă </a:t>
            </a:r>
            <a:r>
              <a:rPr lang="ro-RO" b="1" i="1" smtClean="0">
                <a:solidFill>
                  <a:schemeClr val="accent5">
                    <a:lumMod val="50000"/>
                  </a:schemeClr>
                </a:solidFill>
                <a:latin typeface="Arial" pitchFamily="34" charset="0"/>
                <a:cs typeface="Arial" pitchFamily="34" charset="0"/>
              </a:rPr>
              <a:t> </a:t>
            </a:r>
          </a:p>
        </p:txBody>
      </p:sp>
      <p:cxnSp>
        <p:nvCxnSpPr>
          <p:cNvPr id="17" name="Shape 16"/>
          <p:cNvCxnSpPr>
            <a:stCxn id="13" idx="3"/>
            <a:endCxn id="15" idx="1"/>
          </p:cNvCxnSpPr>
          <p:nvPr/>
        </p:nvCxnSpPr>
        <p:spPr>
          <a:xfrm flipH="1">
            <a:off x="838200" y="3994666"/>
            <a:ext cx="1010612" cy="748100"/>
          </a:xfrm>
          <a:prstGeom prst="bentConnector5">
            <a:avLst>
              <a:gd name="adj1" fmla="val -22620"/>
              <a:gd name="adj2" fmla="val 40743"/>
              <a:gd name="adj3" fmla="val 12262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04800" y="5257800"/>
            <a:ext cx="1544012" cy="36933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none">
            <a:spAutoFit/>
          </a:bodyPr>
          <a:lstStyle/>
          <a:p>
            <a:r>
              <a:rPr lang="ro-RO" b="1" smtClean="0">
                <a:solidFill>
                  <a:schemeClr val="accent6">
                    <a:lumMod val="50000"/>
                  </a:schemeClr>
                </a:solidFill>
                <a:latin typeface="Arial" pitchFamily="34" charset="0"/>
                <a:cs typeface="Arial" pitchFamily="34" charset="0"/>
              </a:rPr>
              <a:t>Exemplul 3 :</a:t>
            </a:r>
            <a:endParaRPr lang="en-US" b="1" i="1">
              <a:solidFill>
                <a:srgbClr val="C00000"/>
              </a:solidFill>
              <a:latin typeface="Arial" pitchFamily="34" charset="0"/>
              <a:cs typeface="Arial" pitchFamily="34" charset="0"/>
            </a:endParaRPr>
          </a:p>
        </p:txBody>
      </p:sp>
      <p:sp>
        <p:nvSpPr>
          <p:cNvPr id="19" name="Rectangle 18"/>
          <p:cNvSpPr/>
          <p:nvPr/>
        </p:nvSpPr>
        <p:spPr>
          <a:xfrm>
            <a:off x="609600" y="5791200"/>
            <a:ext cx="8001000" cy="646331"/>
          </a:xfrm>
          <a:prstGeom prst="rect">
            <a:avLst/>
          </a:prstGeom>
          <a:solidFill>
            <a:schemeClr val="accent3">
              <a:lumMod val="20000"/>
              <a:lumOff val="80000"/>
            </a:schemeClr>
          </a:solidFill>
          <a:ln>
            <a:solidFill>
              <a:srgbClr val="C00000"/>
            </a:solidFill>
          </a:ln>
        </p:spPr>
        <p:txBody>
          <a:bodyPr wrap="square">
            <a:spAutoFit/>
          </a:bodyPr>
          <a:lstStyle/>
          <a:p>
            <a:pPr algn="just"/>
            <a:r>
              <a:rPr lang="ro-RO" smtClean="0">
                <a:latin typeface="Arial" pitchFamily="34" charset="0"/>
                <a:cs typeface="Arial" pitchFamily="34" charset="0"/>
              </a:rPr>
              <a:t>Între </a:t>
            </a:r>
            <a:r>
              <a:rPr lang="ro-RO" b="1" i="1" smtClean="0">
                <a:solidFill>
                  <a:srgbClr val="C00000"/>
                </a:solidFill>
                <a:latin typeface="Arial" pitchFamily="34" charset="0"/>
                <a:cs typeface="Arial" pitchFamily="34" charset="0"/>
              </a:rPr>
              <a:t>grosimea unei haine </a:t>
            </a:r>
            <a:r>
              <a:rPr lang="ro-RO" smtClean="0">
                <a:latin typeface="Arial" pitchFamily="34" charset="0"/>
                <a:cs typeface="Arial" pitchFamily="34" charset="0"/>
              </a:rPr>
              <a:t>și </a:t>
            </a:r>
            <a:r>
              <a:rPr lang="ro-RO" b="1" i="1" smtClean="0">
                <a:solidFill>
                  <a:schemeClr val="accent5">
                    <a:lumMod val="50000"/>
                  </a:schemeClr>
                </a:solidFill>
                <a:latin typeface="Arial" pitchFamily="34" charset="0"/>
                <a:cs typeface="Arial" pitchFamily="34" charset="0"/>
              </a:rPr>
              <a:t>gradul de izolare termică </a:t>
            </a:r>
            <a:r>
              <a:rPr lang="ro-RO" smtClean="0">
                <a:latin typeface="Arial" pitchFamily="34" charset="0"/>
                <a:cs typeface="Arial" pitchFamily="34" charset="0"/>
              </a:rPr>
              <a:t>există o proporționalitate</a:t>
            </a:r>
            <a:endParaRPr lang="ro-RO" b="1" i="1" smtClean="0">
              <a:solidFill>
                <a:schemeClr val="accent5">
                  <a:lumMod val="50000"/>
                </a:schemeClr>
              </a:solidFill>
              <a:latin typeface="Arial" pitchFamily="34" charset="0"/>
              <a:cs typeface="Arial" pitchFamily="34" charset="0"/>
            </a:endParaRPr>
          </a:p>
        </p:txBody>
      </p:sp>
      <p:cxnSp>
        <p:nvCxnSpPr>
          <p:cNvPr id="26" name="Elbow Connector 25"/>
          <p:cNvCxnSpPr>
            <a:stCxn id="18" idx="3"/>
            <a:endCxn id="19" idx="1"/>
          </p:cNvCxnSpPr>
          <p:nvPr/>
        </p:nvCxnSpPr>
        <p:spPr>
          <a:xfrm flipH="1">
            <a:off x="609600" y="5442466"/>
            <a:ext cx="1239212" cy="671900"/>
          </a:xfrm>
          <a:prstGeom prst="bentConnector5">
            <a:avLst>
              <a:gd name="adj1" fmla="val -18447"/>
              <a:gd name="adj2" fmla="val 39693"/>
              <a:gd name="adj3" fmla="val 118447"/>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141</a:t>
            </a:fld>
            <a:endParaRPr lang="en-US"/>
          </a:p>
        </p:txBody>
      </p:sp>
      <p:sp>
        <p:nvSpPr>
          <p:cNvPr id="3" name="Rectangle 2"/>
          <p:cNvSpPr/>
          <p:nvPr/>
        </p:nvSpPr>
        <p:spPr>
          <a:xfrm>
            <a:off x="304800" y="838200"/>
            <a:ext cx="8077200" cy="707886"/>
          </a:xfrm>
          <a:prstGeom prst="rect">
            <a:avLst/>
          </a:prstGeom>
          <a:effectLst>
            <a:outerShdw blurRad="50800" dist="38100" algn="l" rotWithShape="0">
              <a:prstClr val="black">
                <a:alpha val="40000"/>
              </a:prstClr>
            </a:outerShdw>
          </a:effectLst>
        </p:spPr>
        <p:txBody>
          <a:bodyPr wrap="square">
            <a:spAutoFit/>
          </a:bodyPr>
          <a:lstStyle/>
          <a:p>
            <a:r>
              <a:rPr lang="ro-RO" sz="2000" b="1" smtClean="0">
                <a:solidFill>
                  <a:srgbClr val="7030A0"/>
                </a:solidFill>
                <a:latin typeface="Arial" pitchFamily="34" charset="0"/>
                <a:cs typeface="Arial" pitchFamily="34" charset="0"/>
              </a:rPr>
              <a:t>4.3.3 </a:t>
            </a:r>
            <a:r>
              <a:rPr lang="en-US" sz="2000" b="1" smtClean="0">
                <a:solidFill>
                  <a:srgbClr val="7030A0"/>
                </a:solidFill>
                <a:latin typeface="Arial" pitchFamily="34" charset="0"/>
                <a:cs typeface="Arial" pitchFamily="34" charset="0"/>
              </a:rPr>
              <a:t> </a:t>
            </a:r>
            <a:r>
              <a:rPr lang="ro-RO" sz="2000" b="1" smtClean="0">
                <a:solidFill>
                  <a:srgbClr val="7030A0"/>
                </a:solidFill>
                <a:latin typeface="Arial" pitchFamily="34" charset="0"/>
                <a:cs typeface="Arial" pitchFamily="34" charset="0"/>
              </a:rPr>
              <a:t>Relația matematică între costul reperului și dimensiunea </a:t>
            </a:r>
          </a:p>
          <a:p>
            <a:r>
              <a:rPr lang="ro-RO" sz="2000" b="1" smtClean="0">
                <a:solidFill>
                  <a:srgbClr val="7030A0"/>
                </a:solidFill>
                <a:latin typeface="Arial" pitchFamily="34" charset="0"/>
                <a:cs typeface="Arial" pitchFamily="34" charset="0"/>
              </a:rPr>
              <a:t>          tehnică a funcției</a:t>
            </a:r>
          </a:p>
        </p:txBody>
      </p:sp>
      <p:sp>
        <p:nvSpPr>
          <p:cNvPr id="4" name="Rectangle 3"/>
          <p:cNvSpPr/>
          <p:nvPr/>
        </p:nvSpPr>
        <p:spPr>
          <a:xfrm>
            <a:off x="381000" y="18288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5" name="Rectangle 4"/>
          <p:cNvSpPr/>
          <p:nvPr/>
        </p:nvSpPr>
        <p:spPr>
          <a:xfrm>
            <a:off x="1066800" y="1905000"/>
            <a:ext cx="7391400" cy="7620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Se referă la funcția </a:t>
            </a:r>
            <a:r>
              <a:rPr lang="el-GR" sz="2400" smtClean="0">
                <a:solidFill>
                  <a:schemeClr val="tx1"/>
                </a:solidFill>
                <a:latin typeface="Arial" pitchFamily="34" charset="0"/>
                <a:cs typeface="Arial" pitchFamily="34" charset="0"/>
              </a:rPr>
              <a:t>Φ</a:t>
            </a:r>
            <a:r>
              <a:rPr lang="ro-RO" sz="2400" baseline="-25000" smtClean="0">
                <a:solidFill>
                  <a:schemeClr val="tx1"/>
                </a:solidFill>
                <a:latin typeface="Arial" pitchFamily="34" charset="0"/>
                <a:cs typeface="Arial" pitchFamily="34" charset="0"/>
              </a:rPr>
              <a:t>ij</a:t>
            </a:r>
            <a:r>
              <a:rPr lang="ro-RO" sz="2400" smtClean="0">
                <a:solidFill>
                  <a:schemeClr val="tx1"/>
                </a:solidFill>
                <a:latin typeface="Arial" pitchFamily="34" charset="0"/>
                <a:cs typeface="Arial" pitchFamily="34" charset="0"/>
              </a:rPr>
              <a:t>(x</a:t>
            </a:r>
            <a:r>
              <a:rPr lang="ro-RO" sz="2400" baseline="-25000" smtClean="0">
                <a:solidFill>
                  <a:schemeClr val="tx1"/>
                </a:solidFill>
                <a:latin typeface="Arial" pitchFamily="34" charset="0"/>
                <a:cs typeface="Arial" pitchFamily="34" charset="0"/>
              </a:rPr>
              <a:t>j</a:t>
            </a:r>
            <a:r>
              <a:rPr lang="ro-RO" sz="2400" smtClean="0">
                <a:solidFill>
                  <a:schemeClr val="tx1"/>
                </a:solidFill>
                <a:latin typeface="Arial" pitchFamily="34" charset="0"/>
                <a:cs typeface="Arial" pitchFamily="34" charset="0"/>
              </a:rPr>
              <a:t>) </a:t>
            </a:r>
            <a:r>
              <a:rPr lang="ro-RO" smtClean="0">
                <a:solidFill>
                  <a:schemeClr val="tx1"/>
                </a:solidFill>
                <a:latin typeface="Arial" pitchFamily="34" charset="0"/>
                <a:cs typeface="Arial" pitchFamily="34" charset="0"/>
              </a:rPr>
              <a:t>din relația (4.21), care se obține prin compunerea funcțiilor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i</a:t>
            </a:r>
            <a:r>
              <a:rPr lang="ro-RO" sz="2400" smtClean="0">
                <a:solidFill>
                  <a:schemeClr val="tx1"/>
                </a:solidFill>
                <a:latin typeface="Arial" pitchFamily="34" charset="0"/>
                <a:cs typeface="Arial" pitchFamily="34" charset="0"/>
              </a:rPr>
              <a:t>(y</a:t>
            </a:r>
            <a:r>
              <a:rPr lang="ro-RO" sz="2400" baseline="-25000" smtClean="0">
                <a:solidFill>
                  <a:schemeClr val="tx1"/>
                </a:solidFill>
                <a:latin typeface="Arial" pitchFamily="34" charset="0"/>
                <a:cs typeface="Arial" pitchFamily="34" charset="0"/>
              </a:rPr>
              <a:t>i</a:t>
            </a:r>
            <a:r>
              <a:rPr lang="ro-RO" sz="2400" smtClean="0">
                <a:solidFill>
                  <a:schemeClr val="tx1"/>
                </a:solidFill>
                <a:latin typeface="Arial" pitchFamily="34" charset="0"/>
                <a:cs typeface="Arial" pitchFamily="34" charset="0"/>
              </a:rPr>
              <a:t>)</a:t>
            </a:r>
            <a:r>
              <a:rPr lang="ro-RO" smtClean="0">
                <a:solidFill>
                  <a:schemeClr val="tx1"/>
                </a:solidFill>
                <a:latin typeface="Arial" pitchFamily="34" charset="0"/>
                <a:cs typeface="Arial" pitchFamily="34" charset="0"/>
              </a:rPr>
              <a:t> și </a:t>
            </a:r>
            <a:r>
              <a:rPr lang="el-GR" sz="2400" smtClean="0">
                <a:solidFill>
                  <a:schemeClr val="tx1"/>
                </a:solidFill>
                <a:latin typeface="Arial" pitchFamily="34" charset="0"/>
                <a:cs typeface="Arial" pitchFamily="34" charset="0"/>
              </a:rPr>
              <a:t>φ</a:t>
            </a:r>
            <a:r>
              <a:rPr lang="ro-RO" sz="2400" baseline="-25000" smtClean="0">
                <a:solidFill>
                  <a:schemeClr val="tx1"/>
                </a:solidFill>
                <a:latin typeface="Arial" pitchFamily="34" charset="0"/>
                <a:cs typeface="Arial" pitchFamily="34" charset="0"/>
              </a:rPr>
              <a:t>ij</a:t>
            </a:r>
            <a:r>
              <a:rPr lang="ro-RO" sz="2400" smtClean="0">
                <a:solidFill>
                  <a:schemeClr val="tx1"/>
                </a:solidFill>
                <a:latin typeface="Arial" pitchFamily="34" charset="0"/>
                <a:cs typeface="Arial" pitchFamily="34" charset="0"/>
              </a:rPr>
              <a:t>(x</a:t>
            </a:r>
            <a:r>
              <a:rPr lang="ro-RO" sz="2400" baseline="-25000" smtClean="0">
                <a:solidFill>
                  <a:schemeClr val="tx1"/>
                </a:solidFill>
                <a:latin typeface="Arial" pitchFamily="34" charset="0"/>
                <a:cs typeface="Arial" pitchFamily="34" charset="0"/>
              </a:rPr>
              <a:t>j</a:t>
            </a:r>
            <a:r>
              <a:rPr lang="ro-RO" sz="2400" smtClean="0">
                <a:solidFill>
                  <a:schemeClr val="tx1"/>
                </a:solidFill>
                <a:latin typeface="Arial" pitchFamily="34" charset="0"/>
                <a:cs typeface="Arial" pitchFamily="34" charset="0"/>
              </a:rPr>
              <a:t>)</a:t>
            </a:r>
            <a:endParaRPr lang="ro-RO" sz="2400" b="1" i="1" smtClean="0">
              <a:solidFill>
                <a:srgbClr val="FF0000"/>
              </a:solidFill>
              <a:latin typeface="Arial" pitchFamily="34" charset="0"/>
              <a:cs typeface="Arial" pitchFamily="34" charset="0"/>
            </a:endParaRPr>
          </a:p>
        </p:txBody>
      </p:sp>
      <p:sp>
        <p:nvSpPr>
          <p:cNvPr id="6" name="Rectangle 5"/>
          <p:cNvSpPr/>
          <p:nvPr/>
        </p:nvSpPr>
        <p:spPr>
          <a:xfrm>
            <a:off x="457200" y="32004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7" name="Rectangle 6"/>
          <p:cNvSpPr/>
          <p:nvPr/>
        </p:nvSpPr>
        <p:spPr>
          <a:xfrm>
            <a:off x="1066800" y="3276600"/>
            <a:ext cx="7391400" cy="7620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Din combinarea soluțiilor de la paragrafele 4.3.1 și 4.3.2 rezultă soluțiile prezentate în tabelul 4.4</a:t>
            </a:r>
            <a:endParaRPr lang="ro-RO" sz="2400" b="1" i="1" smtClean="0">
              <a:solidFill>
                <a:srgbClr val="FF0000"/>
              </a:solidFill>
              <a:latin typeface="Arial" pitchFamily="34" charset="0"/>
              <a:cs typeface="Arial" pitchFamily="34" charset="0"/>
            </a:endParaRPr>
          </a:p>
        </p:txBody>
      </p:sp>
      <p:sp>
        <p:nvSpPr>
          <p:cNvPr id="8" name="Rectangle 7"/>
          <p:cNvSpPr/>
          <p:nvPr/>
        </p:nvSpPr>
        <p:spPr>
          <a:xfrm>
            <a:off x="533400" y="44958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9" name="Rectangle 8"/>
          <p:cNvSpPr/>
          <p:nvPr/>
        </p:nvSpPr>
        <p:spPr>
          <a:xfrm>
            <a:off x="1219200" y="4572000"/>
            <a:ext cx="7391400" cy="10668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În esență, rezultatele din tabelul 4.4, conduc la concluzia că între </a:t>
            </a:r>
            <a:r>
              <a:rPr lang="ro-RO" b="1" i="1" smtClean="0">
                <a:solidFill>
                  <a:srgbClr val="FF0000"/>
                </a:solidFill>
                <a:latin typeface="Arial" pitchFamily="34" charset="0"/>
                <a:cs typeface="Arial" pitchFamily="34" charset="0"/>
              </a:rPr>
              <a:t>costul reperului </a:t>
            </a:r>
            <a:r>
              <a:rPr lang="ro-RO" smtClean="0">
                <a:solidFill>
                  <a:schemeClr val="tx1"/>
                </a:solidFill>
                <a:latin typeface="Arial" pitchFamily="34" charset="0"/>
                <a:cs typeface="Arial" pitchFamily="34" charset="0"/>
              </a:rPr>
              <a:t>și </a:t>
            </a:r>
            <a:r>
              <a:rPr lang="ro-RO" b="1" i="1" smtClean="0">
                <a:solidFill>
                  <a:schemeClr val="accent5">
                    <a:lumMod val="50000"/>
                  </a:schemeClr>
                </a:solidFill>
                <a:latin typeface="Arial" pitchFamily="34" charset="0"/>
                <a:cs typeface="Arial" pitchFamily="34" charset="0"/>
              </a:rPr>
              <a:t>dimensiunea tehnică </a:t>
            </a:r>
            <a:r>
              <a:rPr lang="ro-RO" smtClean="0">
                <a:solidFill>
                  <a:schemeClr val="tx1"/>
                </a:solidFill>
                <a:latin typeface="Arial" pitchFamily="34" charset="0"/>
                <a:cs typeface="Arial" pitchFamily="34" charset="0"/>
              </a:rPr>
              <a:t>a </a:t>
            </a:r>
            <a:r>
              <a:rPr lang="ro-RO" b="1" i="1" smtClean="0">
                <a:solidFill>
                  <a:srgbClr val="0070C0"/>
                </a:solidFill>
                <a:latin typeface="Arial" pitchFamily="34" charset="0"/>
                <a:cs typeface="Arial" pitchFamily="34" charset="0"/>
              </a:rPr>
              <a:t>funcției</a:t>
            </a:r>
            <a:r>
              <a:rPr lang="ro-RO" smtClean="0">
                <a:solidFill>
                  <a:schemeClr val="tx1"/>
                </a:solidFill>
                <a:latin typeface="Arial" pitchFamily="34" charset="0"/>
                <a:cs typeface="Arial" pitchFamily="34" charset="0"/>
              </a:rPr>
              <a:t> pot exista aceleași trei tipuri de relații: liniară, pătratică și hiperbolică</a:t>
            </a:r>
            <a:endParaRPr lang="ro-RO" sz="2400" b="1" i="1" smtClean="0">
              <a:solidFill>
                <a:srgbClr val="FF0000"/>
              </a:solidFill>
              <a:latin typeface="Arial" pitchFamily="34" charset="0"/>
              <a:cs typeface="Arial" pitchFamily="34" charset="0"/>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142</a:t>
            </a:fld>
            <a:endParaRPr lang="en-US"/>
          </a:p>
        </p:txBody>
      </p:sp>
      <p:graphicFrame>
        <p:nvGraphicFramePr>
          <p:cNvPr id="3" name="Table 2"/>
          <p:cNvGraphicFramePr>
            <a:graphicFrameLocks noGrp="1"/>
          </p:cNvGraphicFramePr>
          <p:nvPr/>
        </p:nvGraphicFramePr>
        <p:xfrm>
          <a:off x="228600" y="685800"/>
          <a:ext cx="8686798" cy="6019800"/>
        </p:xfrm>
        <a:graphic>
          <a:graphicData uri="http://schemas.openxmlformats.org/drawingml/2006/table">
            <a:tbl>
              <a:tblPr firstRow="1" bandRow="1">
                <a:tableStyleId>{5C22544A-7EE6-4342-B048-85BDC9FD1C3A}</a:tableStyleId>
              </a:tblPr>
              <a:tblGrid>
                <a:gridCol w="533400"/>
                <a:gridCol w="2590800"/>
                <a:gridCol w="2971800"/>
                <a:gridCol w="2590798"/>
              </a:tblGrid>
              <a:tr h="1021080">
                <a:tc>
                  <a:txBody>
                    <a:bodyPr/>
                    <a:lstStyle/>
                    <a:p>
                      <a:pPr algn="ctr"/>
                      <a:r>
                        <a:rPr lang="ro-RO" sz="1600" baseline="0" smtClean="0">
                          <a:latin typeface="Arial" pitchFamily="34" charset="0"/>
                          <a:cs typeface="Arial" pitchFamily="34" charset="0"/>
                        </a:rPr>
                        <a:t>Nr.</a:t>
                      </a:r>
                    </a:p>
                    <a:p>
                      <a:pPr algn="ctr"/>
                      <a:r>
                        <a:rPr lang="ro-RO" sz="1600" baseline="0" smtClean="0">
                          <a:latin typeface="Arial" pitchFamily="34" charset="0"/>
                          <a:cs typeface="Arial" pitchFamily="34" charset="0"/>
                        </a:rPr>
                        <a:t>crt.</a:t>
                      </a:r>
                    </a:p>
                  </a:txBody>
                  <a:tcPr/>
                </a:tc>
                <a:tc>
                  <a:txBody>
                    <a:bodyPr/>
                    <a:lstStyle/>
                    <a:p>
                      <a:pPr algn="ctr"/>
                      <a:r>
                        <a:rPr lang="ro-RO" sz="1600" baseline="0" smtClean="0">
                          <a:latin typeface="Arial" pitchFamily="34" charset="0"/>
                          <a:cs typeface="Arial" pitchFamily="34" charset="0"/>
                        </a:rPr>
                        <a:t>Relația</a:t>
                      </a:r>
                    </a:p>
                    <a:p>
                      <a:pPr algn="ctr"/>
                      <a:endParaRPr lang="ro-RO" sz="1600" baseline="0" smtClean="0">
                        <a:latin typeface="Arial" pitchFamily="34" charset="0"/>
                        <a:cs typeface="Arial" pitchFamily="34" charset="0"/>
                      </a:endParaRPr>
                    </a:p>
                  </a:txBody>
                  <a:tcPr/>
                </a:tc>
                <a:tc>
                  <a:txBody>
                    <a:bodyPr/>
                    <a:lstStyle/>
                    <a:p>
                      <a:pPr algn="ctr"/>
                      <a:r>
                        <a:rPr lang="ro-RO" sz="1500" baseline="0" smtClean="0">
                          <a:latin typeface="Arial" pitchFamily="34" charset="0"/>
                          <a:cs typeface="Arial" pitchFamily="34" charset="0"/>
                        </a:rPr>
                        <a:t>Relația</a:t>
                      </a:r>
                    </a:p>
                  </a:txBody>
                  <a:tcPr/>
                </a:tc>
                <a:tc>
                  <a:txBody>
                    <a:bodyPr/>
                    <a:lstStyle/>
                    <a:p>
                      <a:pPr algn="ctr"/>
                      <a:r>
                        <a:rPr lang="ro-RO" sz="1600" baseline="0" smtClean="0">
                          <a:latin typeface="Arial" pitchFamily="34" charset="0"/>
                          <a:cs typeface="Arial" pitchFamily="34" charset="0"/>
                        </a:rPr>
                        <a:t>Relația</a:t>
                      </a:r>
                      <a:endParaRPr lang="en-US" sz="1600" baseline="0">
                        <a:latin typeface="Arial" pitchFamily="34" charset="0"/>
                        <a:cs typeface="Arial"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i="0" baseline="0" smtClean="0">
                          <a:solidFill>
                            <a:schemeClr val="tx1"/>
                          </a:solidFill>
                          <a:latin typeface="Arial" pitchFamily="34" charset="0"/>
                          <a:cs typeface="Arial" pitchFamily="34" charset="0"/>
                        </a:rPr>
                        <a:t>1.</a:t>
                      </a:r>
                      <a:endParaRPr lang="en-US" sz="18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baseline="0" smtClean="0">
                          <a:solidFill>
                            <a:schemeClr val="tx1"/>
                          </a:solidFill>
                          <a:latin typeface="Arial" pitchFamily="34" charset="0"/>
                          <a:cs typeface="Arial" pitchFamily="34" charset="0"/>
                        </a:rPr>
                        <a:t>1</a:t>
                      </a:r>
                      <a:endParaRPr lang="en-US" sz="18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0" i="0" baseline="0">
                        <a:solidFill>
                          <a:schemeClr val="tx1"/>
                        </a:solidFill>
                        <a:latin typeface="Arial" pitchFamily="34" charset="0"/>
                        <a:cs typeface="Arial" pitchFamily="34" charset="0"/>
                      </a:endParaRPr>
                    </a:p>
                  </a:txBody>
                  <a:tcPr/>
                </a:tc>
              </a:tr>
              <a:tr h="436880">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ro-RO" sz="1800" baseline="0" smtClean="0">
                          <a:solidFill>
                            <a:schemeClr val="tx1"/>
                          </a:solidFill>
                          <a:latin typeface="Arial" pitchFamily="34" charset="0"/>
                          <a:cs typeface="Arial" pitchFamily="34" charset="0"/>
                        </a:rPr>
                        <a:t>2.</a:t>
                      </a:r>
                      <a:endParaRPr lang="en-US" sz="180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2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0" i="0" baseline="0">
                        <a:solidFill>
                          <a:schemeClr val="tx1"/>
                        </a:solidFill>
                        <a:latin typeface="Arial" pitchFamily="34" charset="0"/>
                        <a:cs typeface="Arial"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u="none" baseline="0" smtClean="0">
                          <a:solidFill>
                            <a:schemeClr val="tx1"/>
                          </a:solidFill>
                          <a:latin typeface="Arial" pitchFamily="34" charset="0"/>
                          <a:cs typeface="Arial" pitchFamily="34" charset="0"/>
                        </a:rPr>
                        <a:t>3.</a:t>
                      </a:r>
                      <a:endParaRPr lang="en-US" sz="1800" b="0" u="none"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2400" b="0" i="0" u="none"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0" i="0" baseline="0">
                        <a:solidFill>
                          <a:schemeClr val="tx1"/>
                        </a:solidFill>
                        <a:latin typeface="Arial" pitchFamily="34" charset="0"/>
                        <a:cs typeface="Arial"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u="none" baseline="0" smtClean="0">
                          <a:solidFill>
                            <a:schemeClr val="tx1"/>
                          </a:solidFill>
                          <a:latin typeface="Arial" pitchFamily="34" charset="0"/>
                          <a:cs typeface="Arial" pitchFamily="34" charset="0"/>
                        </a:rPr>
                        <a:t>4.</a:t>
                      </a:r>
                      <a:endParaRPr lang="en-US" sz="1800" u="none"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0" i="0" u="none"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baseline="0" smtClean="0">
                          <a:solidFill>
                            <a:schemeClr val="tx1"/>
                          </a:solidFill>
                          <a:latin typeface="Arial" pitchFamily="34" charset="0"/>
                          <a:cs typeface="Arial" pitchFamily="34" charset="0"/>
                        </a:rPr>
                        <a:t>1</a:t>
                      </a:r>
                      <a:endParaRPr lang="en-US" sz="18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0" i="0" baseline="0">
                        <a:solidFill>
                          <a:schemeClr val="tx1"/>
                        </a:solidFill>
                        <a:latin typeface="Arial" pitchFamily="34" charset="0"/>
                        <a:cs typeface="Arial" pitchFamily="34" charset="0"/>
                      </a:endParaRPr>
                    </a:p>
                  </a:txBody>
                  <a:tcPr/>
                </a:tc>
              </a:tr>
              <a:tr h="502920">
                <a:tc>
                  <a:txBody>
                    <a:bodyPr/>
                    <a:lstStyle/>
                    <a:p>
                      <a:pPr algn="ctr">
                        <a:buFontTx/>
                        <a:buNone/>
                      </a:pPr>
                      <a:r>
                        <a:rPr lang="ro-RO" sz="1800" b="0" u="none" baseline="0" smtClean="0">
                          <a:solidFill>
                            <a:schemeClr val="tx1"/>
                          </a:solidFill>
                          <a:latin typeface="Arial" pitchFamily="34" charset="0"/>
                          <a:cs typeface="Arial" pitchFamily="34" charset="0"/>
                        </a:rPr>
                        <a:t>5.</a:t>
                      </a:r>
                    </a:p>
                  </a:txBody>
                  <a:tcPr/>
                </a:tc>
                <a:tc>
                  <a:txBody>
                    <a:bodyPr/>
                    <a:lstStyle/>
                    <a:p>
                      <a:pPr algn="ctr"/>
                      <a:endParaRPr lang="ro-RO" sz="2400" b="0" i="0" u="none" baseline="0" smtClean="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o-RO" sz="2400" b="0" i="0" baseline="0" smtClean="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o-RO" sz="2400" b="0" i="0" baseline="0" smtClean="0">
                        <a:solidFill>
                          <a:schemeClr val="tx1"/>
                        </a:solidFill>
                        <a:latin typeface="Arial" pitchFamily="34" charset="0"/>
                        <a:cs typeface="Arial" pitchFamily="34" charset="0"/>
                      </a:endParaRPr>
                    </a:p>
                  </a:txBody>
                  <a:tcPr/>
                </a:tc>
              </a:tr>
              <a:tr h="4114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u="none" baseline="0" smtClean="0">
                          <a:solidFill>
                            <a:schemeClr val="tx1"/>
                          </a:solidFill>
                          <a:latin typeface="Arial" pitchFamily="34" charset="0"/>
                          <a:cs typeface="Arial" pitchFamily="34" charset="0"/>
                        </a:rPr>
                        <a:t>6.</a:t>
                      </a:r>
                      <a:endParaRPr lang="en-US" sz="1800" b="0" u="none"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2400" b="0" i="0" u="none" baseline="0">
                        <a:solidFill>
                          <a:schemeClr val="tx1"/>
                        </a:solidFill>
                        <a:latin typeface="Arial" pitchFamily="34" charset="0"/>
                        <a:cs typeface="Arial" pitchFamily="34" charset="0"/>
                      </a:endParaRPr>
                    </a:p>
                  </a:txBody>
                  <a:tcPr/>
                </a:tc>
                <a:tc>
                  <a:txBody>
                    <a:bodyPr/>
                    <a:lstStyle/>
                    <a:p>
                      <a:pPr algn="ctr"/>
                      <a:endParaRPr lang="ro-RO" sz="2400" b="0" i="0" baseline="0" smtClean="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o-RO" sz="2400" b="0" i="0" baseline="0" smtClean="0">
                        <a:solidFill>
                          <a:schemeClr val="tx1"/>
                        </a:solidFill>
                        <a:latin typeface="Arial" pitchFamily="34" charset="0"/>
                        <a:cs typeface="Arial" pitchFamily="34" charset="0"/>
                      </a:endParaRPr>
                    </a:p>
                  </a:txBody>
                  <a:tcPr/>
                </a:tc>
              </a:tr>
              <a:tr h="731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u="none" baseline="0" smtClean="0">
                          <a:solidFill>
                            <a:schemeClr val="tx1"/>
                          </a:solidFill>
                          <a:latin typeface="Arial" pitchFamily="34" charset="0"/>
                          <a:cs typeface="Arial" pitchFamily="34" charset="0"/>
                        </a:rPr>
                        <a:t>7.</a:t>
                      </a:r>
                      <a:endParaRPr lang="en-US" sz="1800" b="0" u="none"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2400" b="0" i="0" u="none"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baseline="0" smtClean="0">
                          <a:solidFill>
                            <a:schemeClr val="tx1"/>
                          </a:solidFill>
                          <a:latin typeface="Arial" pitchFamily="34" charset="0"/>
                          <a:cs typeface="Arial" pitchFamily="34" charset="0"/>
                        </a:rPr>
                        <a:t>1</a:t>
                      </a:r>
                      <a:endParaRPr lang="en-US" sz="1800" b="0" i="0"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0" i="0" baseline="0">
                        <a:solidFill>
                          <a:schemeClr val="tx1"/>
                        </a:solidFill>
                        <a:latin typeface="Arial" pitchFamily="34" charset="0"/>
                        <a:cs typeface="Arial" pitchFamily="34" charset="0"/>
                      </a:endParaRPr>
                    </a:p>
                  </a:txBody>
                  <a:tcPr/>
                </a:tc>
              </a:tr>
              <a:tr h="7162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u="none" baseline="0" smtClean="0">
                          <a:solidFill>
                            <a:schemeClr val="tx1"/>
                          </a:solidFill>
                          <a:latin typeface="Arial" pitchFamily="34" charset="0"/>
                          <a:cs typeface="Arial" pitchFamily="34" charset="0"/>
                        </a:rPr>
                        <a:t>8.</a:t>
                      </a:r>
                      <a:endParaRPr lang="en-US" sz="1800" b="0" u="none"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2400" b="0" i="0" u="none"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o-RO" sz="2400" b="0" i="0" baseline="0" smtClean="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o-RO" sz="2400" b="0" i="0" baseline="0" smtClean="0">
                        <a:solidFill>
                          <a:schemeClr val="tx1"/>
                        </a:solidFill>
                        <a:latin typeface="Arial" pitchFamily="34" charset="0"/>
                        <a:cs typeface="Arial" pitchFamily="34" charset="0"/>
                      </a:endParaRPr>
                    </a:p>
                  </a:txBody>
                  <a:tcPr/>
                </a:tc>
              </a:tr>
              <a:tr h="76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0" u="none" baseline="0" smtClean="0">
                          <a:solidFill>
                            <a:schemeClr val="tx1"/>
                          </a:solidFill>
                          <a:latin typeface="Arial" pitchFamily="34" charset="0"/>
                          <a:cs typeface="Arial" pitchFamily="34" charset="0"/>
                        </a:rPr>
                        <a:t>9. </a:t>
                      </a:r>
                      <a:endParaRPr lang="en-US" sz="1800" b="0" u="none"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2400" b="0" i="0" u="none" baseline="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o-RO" sz="2400" b="0" i="0" baseline="0" smtClean="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o-RO" sz="2400" b="0" i="0" baseline="0" smtClean="0">
                        <a:solidFill>
                          <a:schemeClr val="tx1"/>
                        </a:solidFill>
                        <a:latin typeface="Arial" pitchFamily="34" charset="0"/>
                        <a:cs typeface="Arial" pitchFamily="34" charset="0"/>
                      </a:endParaRPr>
                    </a:p>
                  </a:txBody>
                  <a:tcPr/>
                </a:tc>
              </a:tr>
            </a:tbl>
          </a:graphicData>
        </a:graphic>
      </p:graphicFrame>
      <p:sp>
        <p:nvSpPr>
          <p:cNvPr id="4" name="Rectangle 3"/>
          <p:cNvSpPr/>
          <p:nvPr/>
        </p:nvSpPr>
        <p:spPr>
          <a:xfrm>
            <a:off x="6324600" y="228600"/>
            <a:ext cx="2590800" cy="381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tx1"/>
                </a:solidFill>
                <a:latin typeface="Arial" pitchFamily="34" charset="0"/>
                <a:cs typeface="Arial" pitchFamily="34" charset="0"/>
              </a:rPr>
              <a:t>Tab. 4.4</a:t>
            </a:r>
            <a:endParaRPr lang="en-US" b="1" baseline="-25000">
              <a:solidFill>
                <a:schemeClr val="tx1"/>
              </a:solidFill>
              <a:latin typeface="Arial" pitchFamily="34" charset="0"/>
              <a:cs typeface="Arial" pitchFamily="34" charset="0"/>
            </a:endParaRPr>
          </a:p>
        </p:txBody>
      </p:sp>
      <p:sp>
        <p:nvSpPr>
          <p:cNvPr id="5" name="Rectangle 4"/>
          <p:cNvSpPr/>
          <p:nvPr/>
        </p:nvSpPr>
        <p:spPr>
          <a:xfrm>
            <a:off x="228600" y="228600"/>
            <a:ext cx="1828800" cy="304800"/>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Tipuri de relații</a:t>
            </a:r>
            <a:endParaRPr lang="ro-RO" sz="2400" b="1" i="1" smtClean="0">
              <a:solidFill>
                <a:srgbClr val="FF0000"/>
              </a:solidFill>
              <a:latin typeface="Arial" pitchFamily="34" charset="0"/>
              <a:cs typeface="Arial" pitchFamily="34" charset="0"/>
            </a:endParaRPr>
          </a:p>
        </p:txBody>
      </p:sp>
      <p:graphicFrame>
        <p:nvGraphicFramePr>
          <p:cNvPr id="239618" name="Object 2"/>
          <p:cNvGraphicFramePr>
            <a:graphicFrameLocks noChangeAspect="1"/>
          </p:cNvGraphicFramePr>
          <p:nvPr/>
        </p:nvGraphicFramePr>
        <p:xfrm>
          <a:off x="2209800" y="228600"/>
          <a:ext cx="1392112" cy="417428"/>
        </p:xfrm>
        <a:graphic>
          <a:graphicData uri="http://schemas.openxmlformats.org/presentationml/2006/ole">
            <p:oleObj spid="_x0000_s239618" name="Equation" r:id="rId3" imgW="736560" imgH="241200" progId="Equation.3">
              <p:embed/>
            </p:oleObj>
          </a:graphicData>
        </a:graphic>
      </p:graphicFrame>
      <p:graphicFrame>
        <p:nvGraphicFramePr>
          <p:cNvPr id="239619" name="Object 3"/>
          <p:cNvGraphicFramePr>
            <a:graphicFrameLocks noChangeAspect="1"/>
          </p:cNvGraphicFramePr>
          <p:nvPr/>
        </p:nvGraphicFramePr>
        <p:xfrm>
          <a:off x="3962400" y="1066800"/>
          <a:ext cx="1524000" cy="501805"/>
        </p:xfrm>
        <a:graphic>
          <a:graphicData uri="http://schemas.openxmlformats.org/presentationml/2006/ole">
            <p:oleObj spid="_x0000_s239619" name="Equation" r:id="rId4" imgW="672808" imgH="241195" progId="Equation.3">
              <p:embed/>
            </p:oleObj>
          </a:graphicData>
        </a:graphic>
      </p:graphicFrame>
      <p:graphicFrame>
        <p:nvGraphicFramePr>
          <p:cNvPr id="239620" name="Object 4"/>
          <p:cNvGraphicFramePr>
            <a:graphicFrameLocks noChangeAspect="1"/>
          </p:cNvGraphicFramePr>
          <p:nvPr/>
        </p:nvGraphicFramePr>
        <p:xfrm>
          <a:off x="6858000" y="1066800"/>
          <a:ext cx="1549496" cy="464673"/>
        </p:xfrm>
        <a:graphic>
          <a:graphicData uri="http://schemas.openxmlformats.org/presentationml/2006/ole">
            <p:oleObj spid="_x0000_s239620" name="Equation" r:id="rId5" imgW="736560" imgH="241200" progId="Equation.3">
              <p:embed/>
            </p:oleObj>
          </a:graphicData>
        </a:graphic>
      </p:graphicFrame>
      <p:graphicFrame>
        <p:nvGraphicFramePr>
          <p:cNvPr id="239621" name="Object 5"/>
          <p:cNvGraphicFramePr>
            <a:graphicFrameLocks noChangeAspect="1"/>
          </p:cNvGraphicFramePr>
          <p:nvPr/>
        </p:nvGraphicFramePr>
        <p:xfrm>
          <a:off x="1295400" y="1066800"/>
          <a:ext cx="1371600" cy="450797"/>
        </p:xfrm>
        <a:graphic>
          <a:graphicData uri="http://schemas.openxmlformats.org/presentationml/2006/ole">
            <p:oleObj spid="_x0000_s239621" name="Equation" r:id="rId6" imgW="622030" imgH="215806" progId="Equation.3">
              <p:embed/>
            </p:oleObj>
          </a:graphicData>
        </a:graphic>
      </p:graphicFrame>
      <p:sp>
        <p:nvSpPr>
          <p:cNvPr id="23962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9622" name="Object 6"/>
          <p:cNvGraphicFramePr>
            <a:graphicFrameLocks noChangeAspect="1"/>
          </p:cNvGraphicFramePr>
          <p:nvPr/>
        </p:nvGraphicFramePr>
        <p:xfrm>
          <a:off x="1447800" y="1752600"/>
          <a:ext cx="1095375" cy="381000"/>
        </p:xfrm>
        <a:graphic>
          <a:graphicData uri="http://schemas.openxmlformats.org/presentationml/2006/ole">
            <p:oleObj spid="_x0000_s239622" name="Equation" r:id="rId7" imgW="622030" imgH="215806" progId="Equation.3">
              <p:embed/>
            </p:oleObj>
          </a:graphicData>
        </a:graphic>
      </p:graphicFrame>
      <p:graphicFrame>
        <p:nvGraphicFramePr>
          <p:cNvPr id="239624" name="Object 8"/>
          <p:cNvGraphicFramePr>
            <a:graphicFrameLocks noChangeAspect="1"/>
          </p:cNvGraphicFramePr>
          <p:nvPr/>
        </p:nvGraphicFramePr>
        <p:xfrm>
          <a:off x="1447800" y="2209800"/>
          <a:ext cx="1095375" cy="381000"/>
        </p:xfrm>
        <a:graphic>
          <a:graphicData uri="http://schemas.openxmlformats.org/presentationml/2006/ole">
            <p:oleObj spid="_x0000_s239624" name="Equation" r:id="rId8" imgW="622030" imgH="215806" progId="Equation.3">
              <p:embed/>
            </p:oleObj>
          </a:graphicData>
        </a:graphic>
      </p:graphicFrame>
      <p:graphicFrame>
        <p:nvGraphicFramePr>
          <p:cNvPr id="239625" name="Object 9"/>
          <p:cNvGraphicFramePr>
            <a:graphicFrameLocks noChangeAspect="1"/>
          </p:cNvGraphicFramePr>
          <p:nvPr/>
        </p:nvGraphicFramePr>
        <p:xfrm>
          <a:off x="1447800" y="2667000"/>
          <a:ext cx="1095375" cy="381000"/>
        </p:xfrm>
        <a:graphic>
          <a:graphicData uri="http://schemas.openxmlformats.org/presentationml/2006/ole">
            <p:oleObj spid="_x0000_s239625" name="Equation" r:id="rId9" imgW="622030" imgH="215806" progId="Equation.3">
              <p:embed/>
            </p:oleObj>
          </a:graphicData>
        </a:graphic>
      </p:graphicFrame>
      <p:sp>
        <p:nvSpPr>
          <p:cNvPr id="239627"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9626" name="Object 10"/>
          <p:cNvGraphicFramePr>
            <a:graphicFrameLocks noChangeAspect="1"/>
          </p:cNvGraphicFramePr>
          <p:nvPr/>
        </p:nvGraphicFramePr>
        <p:xfrm>
          <a:off x="7086600" y="1752600"/>
          <a:ext cx="1143000" cy="434662"/>
        </p:xfrm>
        <a:graphic>
          <a:graphicData uri="http://schemas.openxmlformats.org/presentationml/2006/ole">
            <p:oleObj spid="_x0000_s239626" name="Equation" r:id="rId10" imgW="634725" imgH="241195" progId="Equation.3">
              <p:embed/>
            </p:oleObj>
          </a:graphicData>
        </a:graphic>
      </p:graphicFrame>
      <p:sp>
        <p:nvSpPr>
          <p:cNvPr id="239628" name="Rectangle 12"/>
          <p:cNvSpPr>
            <a:spLocks noChangeArrowheads="1"/>
          </p:cNvSpPr>
          <p:nvPr/>
        </p:nvSpPr>
        <p:spPr bwMode="auto">
          <a:xfrm>
            <a:off x="0" y="257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9630"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9629" name="Object 13"/>
          <p:cNvGraphicFramePr>
            <a:graphicFrameLocks noChangeAspect="1"/>
          </p:cNvGraphicFramePr>
          <p:nvPr/>
        </p:nvGraphicFramePr>
        <p:xfrm>
          <a:off x="1295400" y="3124200"/>
          <a:ext cx="1676400" cy="431074"/>
        </p:xfrm>
        <a:graphic>
          <a:graphicData uri="http://schemas.openxmlformats.org/presentationml/2006/ole">
            <p:oleObj spid="_x0000_s239629" name="Equation" r:id="rId11" imgW="939392" imgH="241195" progId="Equation.3">
              <p:embed/>
            </p:oleObj>
          </a:graphicData>
        </a:graphic>
      </p:graphicFrame>
      <p:graphicFrame>
        <p:nvGraphicFramePr>
          <p:cNvPr id="239631" name="Object 15"/>
          <p:cNvGraphicFramePr>
            <a:graphicFrameLocks noChangeAspect="1"/>
          </p:cNvGraphicFramePr>
          <p:nvPr/>
        </p:nvGraphicFramePr>
        <p:xfrm>
          <a:off x="1295400" y="3505200"/>
          <a:ext cx="1676400" cy="431800"/>
        </p:xfrm>
        <a:graphic>
          <a:graphicData uri="http://schemas.openxmlformats.org/presentationml/2006/ole">
            <p:oleObj spid="_x0000_s239631" name="Equation" r:id="rId12" imgW="939392" imgH="241195" progId="Equation.3">
              <p:embed/>
            </p:oleObj>
          </a:graphicData>
        </a:graphic>
      </p:graphicFrame>
      <p:graphicFrame>
        <p:nvGraphicFramePr>
          <p:cNvPr id="239632" name="Object 16"/>
          <p:cNvGraphicFramePr>
            <a:graphicFrameLocks noChangeAspect="1"/>
          </p:cNvGraphicFramePr>
          <p:nvPr/>
        </p:nvGraphicFramePr>
        <p:xfrm>
          <a:off x="1295400" y="4038600"/>
          <a:ext cx="1676400" cy="431800"/>
        </p:xfrm>
        <a:graphic>
          <a:graphicData uri="http://schemas.openxmlformats.org/presentationml/2006/ole">
            <p:oleObj spid="_x0000_s239632" name="Equation" r:id="rId13" imgW="939392" imgH="241195" progId="Equation.3">
              <p:embed/>
            </p:oleObj>
          </a:graphicData>
        </a:graphic>
      </p:graphicFrame>
      <p:sp>
        <p:nvSpPr>
          <p:cNvPr id="239634"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9633" name="Object 17"/>
          <p:cNvGraphicFramePr>
            <a:graphicFrameLocks noChangeAspect="1"/>
          </p:cNvGraphicFramePr>
          <p:nvPr/>
        </p:nvGraphicFramePr>
        <p:xfrm>
          <a:off x="1600200" y="4419600"/>
          <a:ext cx="762000" cy="731520"/>
        </p:xfrm>
        <a:graphic>
          <a:graphicData uri="http://schemas.openxmlformats.org/presentationml/2006/ole">
            <p:oleObj spid="_x0000_s239633" name="Equation" r:id="rId14" imgW="444307" imgH="431613" progId="Equation.3">
              <p:embed/>
            </p:oleObj>
          </a:graphicData>
        </a:graphic>
      </p:graphicFrame>
      <p:sp>
        <p:nvSpPr>
          <p:cNvPr id="239635" name="Rectangle 19"/>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9636" name="Object 20"/>
          <p:cNvGraphicFramePr>
            <a:graphicFrameLocks noChangeAspect="1"/>
          </p:cNvGraphicFramePr>
          <p:nvPr/>
        </p:nvGraphicFramePr>
        <p:xfrm>
          <a:off x="1600200" y="5105400"/>
          <a:ext cx="762000" cy="731838"/>
        </p:xfrm>
        <a:graphic>
          <a:graphicData uri="http://schemas.openxmlformats.org/presentationml/2006/ole">
            <p:oleObj spid="_x0000_s239636" name="Equation" r:id="rId15" imgW="444307" imgH="431613" progId="Equation.3">
              <p:embed/>
            </p:oleObj>
          </a:graphicData>
        </a:graphic>
      </p:graphicFrame>
      <p:graphicFrame>
        <p:nvGraphicFramePr>
          <p:cNvPr id="239637" name="Object 21"/>
          <p:cNvGraphicFramePr>
            <a:graphicFrameLocks noChangeAspect="1"/>
          </p:cNvGraphicFramePr>
          <p:nvPr/>
        </p:nvGraphicFramePr>
        <p:xfrm>
          <a:off x="1600200" y="5943600"/>
          <a:ext cx="762000" cy="731838"/>
        </p:xfrm>
        <a:graphic>
          <a:graphicData uri="http://schemas.openxmlformats.org/presentationml/2006/ole">
            <p:oleObj spid="_x0000_s239637" name="Equation" r:id="rId16" imgW="444307" imgH="431613" progId="Equation.3">
              <p:embed/>
            </p:oleObj>
          </a:graphicData>
        </a:graphic>
      </p:graphicFrame>
      <p:sp>
        <p:nvSpPr>
          <p:cNvPr id="239639"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9638" name="Object 22"/>
          <p:cNvGraphicFramePr>
            <a:graphicFrameLocks noChangeAspect="1"/>
          </p:cNvGraphicFramePr>
          <p:nvPr/>
        </p:nvGraphicFramePr>
        <p:xfrm>
          <a:off x="4495800" y="2209800"/>
          <a:ext cx="685800" cy="420832"/>
        </p:xfrm>
        <a:graphic>
          <a:graphicData uri="http://schemas.openxmlformats.org/presentationml/2006/ole">
            <p:oleObj spid="_x0000_s239638" name="Equation" r:id="rId17" imgW="393529" imgH="241195" progId="Equation.3">
              <p:embed/>
            </p:oleObj>
          </a:graphicData>
        </a:graphic>
      </p:graphicFrame>
      <p:sp>
        <p:nvSpPr>
          <p:cNvPr id="239640" name="Rectangle 24"/>
          <p:cNvSpPr>
            <a:spLocks noChangeArrowheads="1"/>
          </p:cNvSpPr>
          <p:nvPr/>
        </p:nvSpPr>
        <p:spPr bwMode="auto">
          <a:xfrm>
            <a:off x="0" y="257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9642"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9641" name="Object 25"/>
          <p:cNvGraphicFramePr>
            <a:graphicFrameLocks noChangeAspect="1"/>
          </p:cNvGraphicFramePr>
          <p:nvPr/>
        </p:nvGraphicFramePr>
        <p:xfrm>
          <a:off x="4495800" y="2667000"/>
          <a:ext cx="685800" cy="411480"/>
        </p:xfrm>
        <a:graphic>
          <a:graphicData uri="http://schemas.openxmlformats.org/presentationml/2006/ole">
            <p:oleObj spid="_x0000_s239641" name="Equation" r:id="rId18" imgW="406224" imgH="241195" progId="Equation.3">
              <p:embed/>
            </p:oleObj>
          </a:graphicData>
        </a:graphic>
      </p:graphicFrame>
      <p:sp>
        <p:nvSpPr>
          <p:cNvPr id="239643" name="Rectangle 27"/>
          <p:cNvSpPr>
            <a:spLocks noChangeArrowheads="1"/>
          </p:cNvSpPr>
          <p:nvPr/>
        </p:nvSpPr>
        <p:spPr bwMode="auto">
          <a:xfrm>
            <a:off x="0" y="257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9644" name="Object 28"/>
          <p:cNvGraphicFramePr>
            <a:graphicFrameLocks noChangeAspect="1"/>
          </p:cNvGraphicFramePr>
          <p:nvPr/>
        </p:nvGraphicFramePr>
        <p:xfrm>
          <a:off x="4572000" y="3581400"/>
          <a:ext cx="685800" cy="420688"/>
        </p:xfrm>
        <a:graphic>
          <a:graphicData uri="http://schemas.openxmlformats.org/presentationml/2006/ole">
            <p:oleObj spid="_x0000_s239644" name="Equation" r:id="rId19" imgW="393529" imgH="241195" progId="Equation.3">
              <p:embed/>
            </p:oleObj>
          </a:graphicData>
        </a:graphic>
      </p:graphicFrame>
      <p:graphicFrame>
        <p:nvGraphicFramePr>
          <p:cNvPr id="239645" name="Object 29"/>
          <p:cNvGraphicFramePr>
            <a:graphicFrameLocks noChangeAspect="1"/>
          </p:cNvGraphicFramePr>
          <p:nvPr/>
        </p:nvGraphicFramePr>
        <p:xfrm>
          <a:off x="4572000" y="5334000"/>
          <a:ext cx="685800" cy="420688"/>
        </p:xfrm>
        <a:graphic>
          <a:graphicData uri="http://schemas.openxmlformats.org/presentationml/2006/ole">
            <p:oleObj spid="_x0000_s239645" name="Equation" r:id="rId20" imgW="393529" imgH="241195" progId="Equation.3">
              <p:embed/>
            </p:oleObj>
          </a:graphicData>
        </a:graphic>
      </p:graphicFrame>
      <p:graphicFrame>
        <p:nvGraphicFramePr>
          <p:cNvPr id="239646" name="Object 30"/>
          <p:cNvGraphicFramePr>
            <a:graphicFrameLocks noChangeAspect="1"/>
          </p:cNvGraphicFramePr>
          <p:nvPr/>
        </p:nvGraphicFramePr>
        <p:xfrm>
          <a:off x="4572000" y="4038600"/>
          <a:ext cx="685800" cy="411163"/>
        </p:xfrm>
        <a:graphic>
          <a:graphicData uri="http://schemas.openxmlformats.org/presentationml/2006/ole">
            <p:oleObj spid="_x0000_s239646" name="Equation" r:id="rId21" imgW="406224" imgH="241195" progId="Equation.3">
              <p:embed/>
            </p:oleObj>
          </a:graphicData>
        </a:graphic>
      </p:graphicFrame>
      <p:graphicFrame>
        <p:nvGraphicFramePr>
          <p:cNvPr id="239647" name="Object 31"/>
          <p:cNvGraphicFramePr>
            <a:graphicFrameLocks noChangeAspect="1"/>
          </p:cNvGraphicFramePr>
          <p:nvPr/>
        </p:nvGraphicFramePr>
        <p:xfrm>
          <a:off x="4572000" y="6096000"/>
          <a:ext cx="685800" cy="411163"/>
        </p:xfrm>
        <a:graphic>
          <a:graphicData uri="http://schemas.openxmlformats.org/presentationml/2006/ole">
            <p:oleObj spid="_x0000_s239647" name="Equation" r:id="rId22" imgW="406224" imgH="241195" progId="Equation.3">
              <p:embed/>
            </p:oleObj>
          </a:graphicData>
        </a:graphic>
      </p:graphicFrame>
      <p:sp>
        <p:nvSpPr>
          <p:cNvPr id="239649"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9648" name="Object 32"/>
          <p:cNvGraphicFramePr>
            <a:graphicFrameLocks noChangeAspect="1"/>
          </p:cNvGraphicFramePr>
          <p:nvPr/>
        </p:nvGraphicFramePr>
        <p:xfrm>
          <a:off x="6934200" y="2209800"/>
          <a:ext cx="1608667" cy="457200"/>
        </p:xfrm>
        <a:graphic>
          <a:graphicData uri="http://schemas.openxmlformats.org/presentationml/2006/ole">
            <p:oleObj spid="_x0000_s239648" name="Equation" r:id="rId23" imgW="850531" imgH="241195" progId="Equation.3">
              <p:embed/>
            </p:oleObj>
          </a:graphicData>
        </a:graphic>
      </p:graphicFrame>
      <p:sp>
        <p:nvSpPr>
          <p:cNvPr id="239650" name="Rectangle 34"/>
          <p:cNvSpPr>
            <a:spLocks noChangeArrowheads="1"/>
          </p:cNvSpPr>
          <p:nvPr/>
        </p:nvSpPr>
        <p:spPr bwMode="auto">
          <a:xfrm>
            <a:off x="0" y="257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9652" name="Rectangle 3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9651" name="Object 35"/>
          <p:cNvGraphicFramePr>
            <a:graphicFrameLocks noChangeAspect="1"/>
          </p:cNvGraphicFramePr>
          <p:nvPr/>
        </p:nvGraphicFramePr>
        <p:xfrm>
          <a:off x="6934200" y="2667000"/>
          <a:ext cx="1625600" cy="457200"/>
        </p:xfrm>
        <a:graphic>
          <a:graphicData uri="http://schemas.openxmlformats.org/presentationml/2006/ole">
            <p:oleObj spid="_x0000_s239651" name="Equation" r:id="rId24" imgW="863225" imgH="241195" progId="Equation.3">
              <p:embed/>
            </p:oleObj>
          </a:graphicData>
        </a:graphic>
      </p:graphicFrame>
      <p:sp>
        <p:nvSpPr>
          <p:cNvPr id="239653" name="Rectangle 37"/>
          <p:cNvSpPr>
            <a:spLocks noChangeArrowheads="1"/>
          </p:cNvSpPr>
          <p:nvPr/>
        </p:nvSpPr>
        <p:spPr bwMode="auto">
          <a:xfrm>
            <a:off x="0" y="257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9655" name="Rectangle 3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9654" name="Object 38"/>
          <p:cNvGraphicFramePr>
            <a:graphicFrameLocks noChangeAspect="1"/>
          </p:cNvGraphicFramePr>
          <p:nvPr/>
        </p:nvGraphicFramePr>
        <p:xfrm>
          <a:off x="6705600" y="3124200"/>
          <a:ext cx="1950720" cy="495946"/>
        </p:xfrm>
        <a:graphic>
          <a:graphicData uri="http://schemas.openxmlformats.org/presentationml/2006/ole">
            <p:oleObj spid="_x0000_s239654" name="Equation" r:id="rId25" imgW="1053643" imgH="266584" progId="Equation.3">
              <p:embed/>
            </p:oleObj>
          </a:graphicData>
        </a:graphic>
      </p:graphicFrame>
      <p:sp>
        <p:nvSpPr>
          <p:cNvPr id="239656" name="Rectangle 40"/>
          <p:cNvSpPr>
            <a:spLocks noChangeArrowheads="1"/>
          </p:cNvSpPr>
          <p:nvPr/>
        </p:nvSpPr>
        <p:spPr bwMode="auto">
          <a:xfrm>
            <a:off x="0" y="285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9658" name="Rectangle 4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9657" name="Object 41"/>
          <p:cNvGraphicFramePr>
            <a:graphicFrameLocks noChangeAspect="1"/>
          </p:cNvGraphicFramePr>
          <p:nvPr/>
        </p:nvGraphicFramePr>
        <p:xfrm>
          <a:off x="6477000" y="3581400"/>
          <a:ext cx="2392680" cy="488302"/>
        </p:xfrm>
        <a:graphic>
          <a:graphicData uri="http://schemas.openxmlformats.org/presentationml/2006/ole">
            <p:oleObj spid="_x0000_s239657" name="Equation" r:id="rId26" imgW="1320227" imgH="266584" progId="Equation.3">
              <p:embed/>
            </p:oleObj>
          </a:graphicData>
        </a:graphic>
      </p:graphicFrame>
      <p:sp>
        <p:nvSpPr>
          <p:cNvPr id="239659" name="Rectangle 43"/>
          <p:cNvSpPr>
            <a:spLocks noChangeArrowheads="1"/>
          </p:cNvSpPr>
          <p:nvPr/>
        </p:nvSpPr>
        <p:spPr bwMode="auto">
          <a:xfrm>
            <a:off x="0" y="285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9661" name="Rectangle 4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9660" name="Object 44"/>
          <p:cNvGraphicFramePr>
            <a:graphicFrameLocks noChangeAspect="1"/>
          </p:cNvGraphicFramePr>
          <p:nvPr/>
        </p:nvGraphicFramePr>
        <p:xfrm>
          <a:off x="6477000" y="4038599"/>
          <a:ext cx="2423160" cy="487885"/>
        </p:xfrm>
        <a:graphic>
          <a:graphicData uri="http://schemas.openxmlformats.org/presentationml/2006/ole">
            <p:oleObj spid="_x0000_s239660" name="Equation" r:id="rId27" imgW="1332921" imgH="266584" progId="Equation.3">
              <p:embed/>
            </p:oleObj>
          </a:graphicData>
        </a:graphic>
      </p:graphicFrame>
      <p:sp>
        <p:nvSpPr>
          <p:cNvPr id="239662" name="Rectangle 46"/>
          <p:cNvSpPr>
            <a:spLocks noChangeArrowheads="1"/>
          </p:cNvSpPr>
          <p:nvPr/>
        </p:nvSpPr>
        <p:spPr bwMode="auto">
          <a:xfrm>
            <a:off x="0" y="285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9664" name="Rectangle 4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9663" name="Object 47"/>
          <p:cNvGraphicFramePr>
            <a:graphicFrameLocks noChangeAspect="1"/>
          </p:cNvGraphicFramePr>
          <p:nvPr/>
        </p:nvGraphicFramePr>
        <p:xfrm>
          <a:off x="7315200" y="4419600"/>
          <a:ext cx="838200" cy="821436"/>
        </p:xfrm>
        <a:graphic>
          <a:graphicData uri="http://schemas.openxmlformats.org/presentationml/2006/ole">
            <p:oleObj spid="_x0000_s239663" name="Equation" r:id="rId28" imgW="444307" imgH="444307" progId="Equation.3">
              <p:embed/>
            </p:oleObj>
          </a:graphicData>
        </a:graphic>
      </p:graphicFrame>
      <p:sp>
        <p:nvSpPr>
          <p:cNvPr id="239665" name="Rectangle 49"/>
          <p:cNvSpPr>
            <a:spLocks noChangeArrowheads="1"/>
          </p:cNvSpPr>
          <p:nvPr/>
        </p:nvSpPr>
        <p:spPr bwMode="auto">
          <a:xfrm>
            <a:off x="0" y="466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9667" name="Rectangle 5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9666" name="Object 50"/>
          <p:cNvGraphicFramePr>
            <a:graphicFrameLocks noChangeAspect="1"/>
          </p:cNvGraphicFramePr>
          <p:nvPr/>
        </p:nvGraphicFramePr>
        <p:xfrm>
          <a:off x="7315200" y="5257800"/>
          <a:ext cx="995265" cy="762000"/>
        </p:xfrm>
        <a:graphic>
          <a:graphicData uri="http://schemas.openxmlformats.org/presentationml/2006/ole">
            <p:oleObj spid="_x0000_s239666" name="Equation" r:id="rId29" imgW="571252" imgH="444307" progId="Equation.3">
              <p:embed/>
            </p:oleObj>
          </a:graphicData>
        </a:graphic>
      </p:graphicFrame>
      <p:sp>
        <p:nvSpPr>
          <p:cNvPr id="239668" name="Rectangle 52"/>
          <p:cNvSpPr>
            <a:spLocks noChangeArrowheads="1"/>
          </p:cNvSpPr>
          <p:nvPr/>
        </p:nvSpPr>
        <p:spPr bwMode="auto">
          <a:xfrm>
            <a:off x="0" y="466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9669" name="Object 53"/>
          <p:cNvGraphicFramePr>
            <a:graphicFrameLocks noChangeAspect="1"/>
          </p:cNvGraphicFramePr>
          <p:nvPr/>
        </p:nvGraphicFramePr>
        <p:xfrm>
          <a:off x="7315200" y="5943600"/>
          <a:ext cx="995363" cy="762000"/>
        </p:xfrm>
        <a:graphic>
          <a:graphicData uri="http://schemas.openxmlformats.org/presentationml/2006/ole">
            <p:oleObj spid="_x0000_s239669" name="Equation" r:id="rId30" imgW="571252" imgH="444307" progId="Equation.3">
              <p:embed/>
            </p:oleObj>
          </a:graphicData>
        </a:graphic>
      </p:graphicFrame>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143</a:t>
            </a:fld>
            <a:endParaRPr lang="en-US"/>
          </a:p>
        </p:txBody>
      </p:sp>
      <p:sp>
        <p:nvSpPr>
          <p:cNvPr id="3" name="Title 3"/>
          <p:cNvSpPr txBox="1">
            <a:spLocks/>
          </p:cNvSpPr>
          <p:nvPr/>
        </p:nvSpPr>
        <p:spPr>
          <a:xfrm>
            <a:off x="457200" y="685800"/>
            <a:ext cx="8229600" cy="533400"/>
          </a:xfrm>
          <a:prstGeom prst="rect">
            <a:avLst/>
          </a:prstGeom>
          <a:effectLst>
            <a:outerShdw blurRad="50800" dist="38100" algn="l" rotWithShape="0">
              <a:prstClr val="black">
                <a:alpha val="40000"/>
              </a:prstClr>
            </a:outerShdw>
          </a:effectLst>
        </p:spPr>
        <p:txBody>
          <a:bodyP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smtClean="0">
                <a:ln>
                  <a:noFill/>
                </a:ln>
                <a:solidFill>
                  <a:schemeClr val="tx2"/>
                </a:solidFill>
                <a:effectLst/>
                <a:uLnTx/>
                <a:uFillTx/>
                <a:latin typeface="+mj-lt"/>
                <a:ea typeface="+mj-ea"/>
                <a:cs typeface="+mj-cs"/>
              </a:rPr>
              <a:t/>
            </a:r>
            <a:br>
              <a:rPr kumimoji="0" lang="en-US" sz="5000" b="0" i="0" u="none" strike="noStrike" kern="1200" cap="none" spc="0" normalizeH="0" baseline="0" noProof="0" smtClean="0">
                <a:ln>
                  <a:noFill/>
                </a:ln>
                <a:solidFill>
                  <a:schemeClr val="tx2"/>
                </a:solidFill>
                <a:effectLst/>
                <a:uLnTx/>
                <a:uFillTx/>
                <a:latin typeface="+mj-lt"/>
                <a:ea typeface="+mj-ea"/>
                <a:cs typeface="+mj-cs"/>
              </a:rPr>
            </a:br>
            <a:r>
              <a:rPr kumimoji="0" lang="en-US" sz="2700" b="1" i="0" u="none" strike="noStrike" kern="1200" cap="none" spc="0" normalizeH="0" baseline="0" noProof="0" smtClean="0">
                <a:ln>
                  <a:noFill/>
                </a:ln>
                <a:solidFill>
                  <a:schemeClr val="tx2"/>
                </a:solidFill>
                <a:effectLst/>
                <a:uLnTx/>
                <a:uFillTx/>
                <a:latin typeface="+mj-lt"/>
                <a:ea typeface="+mj-ea"/>
                <a:cs typeface="+mj-cs"/>
              </a:rPr>
              <a:t> </a:t>
            </a:r>
            <a:r>
              <a:rPr kumimoji="0" lang="en-US" sz="9600" b="1" i="0" u="none" strike="noStrike" kern="1200" cap="none" spc="0" normalizeH="0" baseline="0" noProof="0" smtClean="0">
                <a:ln>
                  <a:noFill/>
                </a:ln>
                <a:solidFill>
                  <a:schemeClr val="accent1">
                    <a:lumMod val="75000"/>
                  </a:schemeClr>
                </a:solidFill>
                <a:effectLst/>
                <a:uLnTx/>
                <a:uFillTx/>
                <a:latin typeface="Arial" pitchFamily="34" charset="0"/>
                <a:ea typeface="+mj-ea"/>
                <a:cs typeface="Arial" pitchFamily="34" charset="0"/>
              </a:rPr>
              <a:t>CAP.</a:t>
            </a:r>
            <a:r>
              <a:rPr kumimoji="0" lang="en-US" sz="9600" b="1" i="0" u="none" strike="noStrike" kern="1200" cap="none" spc="0" normalizeH="0" noProof="0" smtClean="0">
                <a:ln>
                  <a:noFill/>
                </a:ln>
                <a:solidFill>
                  <a:schemeClr val="accent1">
                    <a:lumMod val="75000"/>
                  </a:schemeClr>
                </a:solidFill>
                <a:effectLst/>
                <a:uLnTx/>
                <a:uFillTx/>
                <a:latin typeface="Arial" pitchFamily="34" charset="0"/>
                <a:ea typeface="+mj-ea"/>
                <a:cs typeface="Arial" pitchFamily="34" charset="0"/>
              </a:rPr>
              <a:t> </a:t>
            </a:r>
            <a:r>
              <a:rPr lang="ro-RO" sz="9600" b="1" smtClean="0">
                <a:solidFill>
                  <a:schemeClr val="accent1">
                    <a:lumMod val="75000"/>
                  </a:schemeClr>
                </a:solidFill>
                <a:latin typeface="Arial" pitchFamily="34" charset="0"/>
                <a:ea typeface="+mj-ea"/>
                <a:cs typeface="Arial" pitchFamily="34" charset="0"/>
              </a:rPr>
              <a:t>V</a:t>
            </a:r>
            <a:r>
              <a:rPr kumimoji="0" lang="en-US" sz="9600" b="1" i="0" u="none" strike="noStrike" kern="1200" cap="none" spc="0" normalizeH="0" baseline="0" noProof="0" smtClean="0">
                <a:ln>
                  <a:noFill/>
                </a:ln>
                <a:solidFill>
                  <a:schemeClr val="accent1">
                    <a:lumMod val="75000"/>
                  </a:schemeClr>
                </a:solidFill>
                <a:effectLst/>
                <a:uLnTx/>
                <a:uFillTx/>
                <a:latin typeface="Arial" pitchFamily="34" charset="0"/>
                <a:ea typeface="+mj-ea"/>
                <a:cs typeface="Arial" pitchFamily="34" charset="0"/>
              </a:rPr>
              <a:t> </a:t>
            </a:r>
            <a:r>
              <a:rPr kumimoji="0" lang="ro-RO" sz="9600" b="1" i="0" u="none" strike="noStrike" kern="1200" cap="none" spc="0" normalizeH="0" noProof="0" smtClean="0">
                <a:ln>
                  <a:noFill/>
                </a:ln>
                <a:solidFill>
                  <a:schemeClr val="accent1">
                    <a:lumMod val="75000"/>
                  </a:schemeClr>
                </a:solidFill>
                <a:effectLst/>
                <a:uLnTx/>
                <a:uFillTx/>
                <a:latin typeface="Arial" pitchFamily="34" charset="0"/>
                <a:ea typeface="+mj-ea"/>
                <a:cs typeface="Arial" pitchFamily="34" charset="0"/>
              </a:rPr>
              <a:t> </a:t>
            </a:r>
            <a:r>
              <a:rPr lang="en-US" sz="9600" b="1" noProof="0" smtClean="0">
                <a:solidFill>
                  <a:schemeClr val="accent1">
                    <a:lumMod val="75000"/>
                  </a:schemeClr>
                </a:solidFill>
                <a:latin typeface="Arial" pitchFamily="34" charset="0"/>
                <a:ea typeface="+mj-ea"/>
                <a:cs typeface="Arial" pitchFamily="34" charset="0"/>
              </a:rPr>
              <a:t>ANALIZA SISTE</a:t>
            </a:r>
            <a:r>
              <a:rPr lang="ro-RO" sz="9600" b="1" smtClean="0">
                <a:solidFill>
                  <a:schemeClr val="accent1">
                    <a:lumMod val="75000"/>
                  </a:schemeClr>
                </a:solidFill>
                <a:latin typeface="Arial" pitchFamily="34" charset="0"/>
                <a:ea typeface="+mj-ea"/>
                <a:cs typeface="Arial" pitchFamily="34" charset="0"/>
              </a:rPr>
              <a:t>MICĂ A FUNCȚIILOR</a:t>
            </a:r>
            <a:endParaRPr kumimoji="0" lang="en-US" sz="9600" b="0" i="0" u="none" strike="noStrike" kern="1200" cap="none" spc="0" normalizeH="0" baseline="0" noProof="0">
              <a:ln>
                <a:noFill/>
              </a:ln>
              <a:solidFill>
                <a:schemeClr val="accent1">
                  <a:lumMod val="75000"/>
                </a:schemeClr>
              </a:solidFill>
              <a:effectLst/>
              <a:uLnTx/>
              <a:uFillTx/>
              <a:latin typeface="Arial" pitchFamily="34" charset="0"/>
              <a:ea typeface="+mj-ea"/>
              <a:cs typeface="Arial" pitchFamily="34" charset="0"/>
            </a:endParaRPr>
          </a:p>
        </p:txBody>
      </p:sp>
      <p:sp>
        <p:nvSpPr>
          <p:cNvPr id="4" name="Rectangle 3"/>
          <p:cNvSpPr/>
          <p:nvPr/>
        </p:nvSpPr>
        <p:spPr>
          <a:xfrm>
            <a:off x="381000" y="1600200"/>
            <a:ext cx="7239000" cy="400110"/>
          </a:xfrm>
          <a:prstGeom prst="rect">
            <a:avLst/>
          </a:prstGeom>
          <a:effectLst>
            <a:outerShdw blurRad="50800" dist="38100" algn="l" rotWithShape="0">
              <a:prstClr val="black">
                <a:alpha val="40000"/>
              </a:prstClr>
            </a:outerShdw>
          </a:effectLst>
        </p:spPr>
        <p:txBody>
          <a:bodyPr wrap="square">
            <a:spAutoFit/>
          </a:bodyPr>
          <a:lstStyle/>
          <a:p>
            <a:r>
              <a:rPr lang="ro-RO" sz="2000" b="1" smtClean="0">
                <a:solidFill>
                  <a:srgbClr val="7030A0"/>
                </a:solidFill>
                <a:latin typeface="Arial" pitchFamily="34" charset="0"/>
                <a:cs typeface="Arial" pitchFamily="34" charset="0"/>
              </a:rPr>
              <a:t>5.1 </a:t>
            </a:r>
            <a:r>
              <a:rPr lang="en-US" sz="2000" b="1" smtClean="0">
                <a:solidFill>
                  <a:srgbClr val="7030A0"/>
                </a:solidFill>
                <a:latin typeface="Arial" pitchFamily="34" charset="0"/>
                <a:cs typeface="Arial" pitchFamily="34" charset="0"/>
              </a:rPr>
              <a:t> </a:t>
            </a:r>
            <a:r>
              <a:rPr lang="ro-RO" sz="2000" b="1" smtClean="0">
                <a:solidFill>
                  <a:srgbClr val="7030A0"/>
                </a:solidFill>
                <a:latin typeface="Arial" pitchFamily="34" charset="0"/>
                <a:cs typeface="Arial" pitchFamily="34" charset="0"/>
              </a:rPr>
              <a:t>Obiectiv. Cadrul metodologic general</a:t>
            </a:r>
          </a:p>
        </p:txBody>
      </p:sp>
      <p:sp>
        <p:nvSpPr>
          <p:cNvPr id="5" name="Rectangle 4"/>
          <p:cNvSpPr/>
          <p:nvPr/>
        </p:nvSpPr>
        <p:spPr>
          <a:xfrm>
            <a:off x="304800" y="23622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6" name="Rectangle 5"/>
          <p:cNvSpPr/>
          <p:nvPr/>
        </p:nvSpPr>
        <p:spPr>
          <a:xfrm>
            <a:off x="990600" y="2514600"/>
            <a:ext cx="7391400" cy="11430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rgbClr val="FF0000"/>
                </a:solidFill>
                <a:latin typeface="Arial" pitchFamily="34" charset="0"/>
                <a:cs typeface="Arial" pitchFamily="34" charset="0"/>
              </a:rPr>
              <a:t>Obiectivul</a:t>
            </a:r>
            <a:r>
              <a:rPr lang="ro-RO" smtClean="0">
                <a:solidFill>
                  <a:srgbClr val="FF0000"/>
                </a:solidFill>
                <a:latin typeface="Arial" pitchFamily="34" charset="0"/>
                <a:cs typeface="Arial" pitchFamily="34" charset="0"/>
              </a:rPr>
              <a:t> </a:t>
            </a:r>
            <a:r>
              <a:rPr lang="ro-RO" b="1" i="1" smtClean="0">
                <a:solidFill>
                  <a:srgbClr val="FF0000"/>
                </a:solidFill>
                <a:latin typeface="Arial" pitchFamily="34" charset="0"/>
                <a:cs typeface="Arial" pitchFamily="34" charset="0"/>
              </a:rPr>
              <a:t>analizei sistemice </a:t>
            </a:r>
            <a:r>
              <a:rPr lang="ro-RO" smtClean="0">
                <a:solidFill>
                  <a:schemeClr val="tx1"/>
                </a:solidFill>
                <a:latin typeface="Arial" pitchFamily="34" charset="0"/>
                <a:cs typeface="Arial" pitchFamily="34" charset="0"/>
              </a:rPr>
              <a:t>a </a:t>
            </a:r>
            <a:r>
              <a:rPr lang="ro-RO" b="1" i="1" smtClean="0">
                <a:solidFill>
                  <a:srgbClr val="0070C0"/>
                </a:solidFill>
                <a:latin typeface="Arial" pitchFamily="34" charset="0"/>
                <a:cs typeface="Arial" pitchFamily="34" charset="0"/>
              </a:rPr>
              <a:t>funcțiilor</a:t>
            </a:r>
            <a:r>
              <a:rPr lang="ro-RO" smtClean="0">
                <a:solidFill>
                  <a:schemeClr val="tx1"/>
                </a:solidFill>
                <a:latin typeface="Arial" pitchFamily="34" charset="0"/>
                <a:cs typeface="Arial" pitchFamily="34" charset="0"/>
              </a:rPr>
              <a:t> este </a:t>
            </a:r>
            <a:r>
              <a:rPr lang="ro-RO" b="1" i="1" smtClean="0">
                <a:solidFill>
                  <a:schemeClr val="accent6">
                    <a:lumMod val="50000"/>
                  </a:schemeClr>
                </a:solidFill>
                <a:latin typeface="Arial" pitchFamily="34" charset="0"/>
                <a:cs typeface="Arial" pitchFamily="34" charset="0"/>
              </a:rPr>
              <a:t>identificarea </a:t>
            </a:r>
            <a:r>
              <a:rPr lang="ro-RO" b="1" i="1" smtClean="0">
                <a:solidFill>
                  <a:srgbClr val="0070C0"/>
                </a:solidFill>
                <a:latin typeface="Arial" pitchFamily="34" charset="0"/>
                <a:cs typeface="Arial" pitchFamily="34" charset="0"/>
              </a:rPr>
              <a:t>funcțiilor critice / supradimensionate </a:t>
            </a:r>
            <a:r>
              <a:rPr lang="ro-RO" smtClean="0">
                <a:solidFill>
                  <a:schemeClr val="tx1"/>
                </a:solidFill>
                <a:latin typeface="Arial" pitchFamily="34" charset="0"/>
                <a:cs typeface="Arial" pitchFamily="34" charset="0"/>
              </a:rPr>
              <a:t>din punct de vedere economic (adică a </a:t>
            </a:r>
            <a:r>
              <a:rPr lang="ro-RO" b="1" i="1" smtClean="0">
                <a:solidFill>
                  <a:srgbClr val="0070C0"/>
                </a:solidFill>
                <a:latin typeface="Arial" pitchFamily="34" charset="0"/>
                <a:cs typeface="Arial" pitchFamily="34" charset="0"/>
              </a:rPr>
              <a:t>funcțiilor</a:t>
            </a:r>
            <a:r>
              <a:rPr lang="ro-RO" smtClean="0">
                <a:solidFill>
                  <a:schemeClr val="tx1"/>
                </a:solidFill>
                <a:latin typeface="Arial" pitchFamily="34" charset="0"/>
                <a:cs typeface="Arial" pitchFamily="34" charset="0"/>
              </a:rPr>
              <a:t> ale căror </a:t>
            </a:r>
            <a:r>
              <a:rPr lang="ro-RO" b="1" i="1" smtClean="0">
                <a:solidFill>
                  <a:srgbClr val="FF0000"/>
                </a:solidFill>
                <a:latin typeface="Arial" pitchFamily="34" charset="0"/>
                <a:cs typeface="Arial" pitchFamily="34" charset="0"/>
              </a:rPr>
              <a:t>costuri</a:t>
            </a:r>
            <a:r>
              <a:rPr lang="ro-RO" smtClean="0">
                <a:solidFill>
                  <a:schemeClr val="tx1"/>
                </a:solidFill>
                <a:latin typeface="Arial" pitchFamily="34" charset="0"/>
                <a:cs typeface="Arial" pitchFamily="34" charset="0"/>
              </a:rPr>
              <a:t> sunt mult mai mari decât </a:t>
            </a:r>
            <a:r>
              <a:rPr lang="ro-RO" b="1" i="1" smtClean="0">
                <a:solidFill>
                  <a:srgbClr val="C00000"/>
                </a:solidFill>
                <a:latin typeface="Arial" pitchFamily="34" charset="0"/>
                <a:cs typeface="Arial" pitchFamily="34" charset="0"/>
              </a:rPr>
              <a:t>valoarea lor de întrebuințare</a:t>
            </a:r>
            <a:r>
              <a:rPr lang="en-US" smtClean="0">
                <a:solidFill>
                  <a:schemeClr val="tx1"/>
                </a:solidFill>
                <a:latin typeface="Arial" pitchFamily="34" charset="0"/>
                <a:cs typeface="Arial" pitchFamily="34" charset="0"/>
              </a:rPr>
              <a:t>)</a:t>
            </a:r>
            <a:endParaRPr lang="ro-RO" smtClean="0">
              <a:solidFill>
                <a:schemeClr val="tx1"/>
              </a:solidFill>
              <a:latin typeface="Arial" pitchFamily="34" charset="0"/>
              <a:cs typeface="Arial" pitchFamily="34" charset="0"/>
            </a:endParaRPr>
          </a:p>
        </p:txBody>
      </p:sp>
      <p:sp>
        <p:nvSpPr>
          <p:cNvPr id="7" name="Rectangle 6"/>
          <p:cNvSpPr/>
          <p:nvPr/>
        </p:nvSpPr>
        <p:spPr>
          <a:xfrm>
            <a:off x="304800" y="39624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8" name="Rectangle 7"/>
          <p:cNvSpPr/>
          <p:nvPr/>
        </p:nvSpPr>
        <p:spPr>
          <a:xfrm>
            <a:off x="990600" y="4038600"/>
            <a:ext cx="7391400" cy="14478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Pentru atingerea acestui </a:t>
            </a:r>
            <a:r>
              <a:rPr lang="ro-RO" b="1" i="1" smtClean="0">
                <a:solidFill>
                  <a:srgbClr val="FF0000"/>
                </a:solidFill>
                <a:latin typeface="Arial" pitchFamily="34" charset="0"/>
                <a:cs typeface="Arial" pitchFamily="34" charset="0"/>
              </a:rPr>
              <a:t>obiectiv</a:t>
            </a:r>
            <a:r>
              <a:rPr lang="ro-RO" smtClean="0">
                <a:solidFill>
                  <a:schemeClr val="tx1"/>
                </a:solidFill>
                <a:latin typeface="Arial" pitchFamily="34" charset="0"/>
                <a:cs typeface="Arial" pitchFamily="34" charset="0"/>
              </a:rPr>
              <a:t>, se compară pentru fiecare </a:t>
            </a:r>
            <a:r>
              <a:rPr lang="ro-RO" b="1" i="1" smtClean="0">
                <a:solidFill>
                  <a:srgbClr val="0070C0"/>
                </a:solidFill>
                <a:latin typeface="Arial" pitchFamily="34" charset="0"/>
                <a:cs typeface="Arial" pitchFamily="34" charset="0"/>
              </a:rPr>
              <a:t>funcție</a:t>
            </a:r>
            <a:r>
              <a:rPr lang="ro-RO" smtClean="0">
                <a:solidFill>
                  <a:schemeClr val="tx1"/>
                </a:solidFill>
                <a:latin typeface="Arial" pitchFamily="34" charset="0"/>
                <a:cs typeface="Arial" pitchFamily="34" charset="0"/>
              </a:rPr>
              <a:t> cele două categorii de ponderi determinate la etapele anterioare: </a:t>
            </a:r>
            <a:r>
              <a:rPr lang="ro-RO" b="1" smtClean="0">
                <a:solidFill>
                  <a:schemeClr val="accent6">
                    <a:lumMod val="50000"/>
                  </a:schemeClr>
                </a:solidFill>
                <a:latin typeface="Arial" pitchFamily="34" charset="0"/>
                <a:cs typeface="Arial" pitchFamily="34" charset="0"/>
              </a:rPr>
              <a:t>ponderea</a:t>
            </a:r>
            <a:r>
              <a:rPr lang="ro-RO" smtClean="0">
                <a:solidFill>
                  <a:schemeClr val="tx1"/>
                </a:solidFill>
                <a:latin typeface="Arial" pitchFamily="34" charset="0"/>
                <a:cs typeface="Arial" pitchFamily="34" charset="0"/>
              </a:rPr>
              <a:t> în </a:t>
            </a:r>
            <a:r>
              <a:rPr lang="ro-RO" b="1" i="1" smtClean="0">
                <a:solidFill>
                  <a:srgbClr val="C00000"/>
                </a:solidFill>
                <a:latin typeface="Arial" pitchFamily="34" charset="0"/>
                <a:cs typeface="Arial" pitchFamily="34" charset="0"/>
              </a:rPr>
              <a:t>valoarea de întrebuințare </a:t>
            </a:r>
            <a:r>
              <a:rPr lang="ro-RO" sz="2400" smtClean="0">
                <a:solidFill>
                  <a:schemeClr val="tx1"/>
                </a:solidFill>
                <a:latin typeface="Arial" pitchFamily="34" charset="0"/>
                <a:cs typeface="Arial" pitchFamily="34" charset="0"/>
              </a:rPr>
              <a:t>(q</a:t>
            </a:r>
            <a:r>
              <a:rPr lang="ro-RO" sz="2400" baseline="-25000" smtClean="0">
                <a:solidFill>
                  <a:schemeClr val="tx1"/>
                </a:solidFill>
                <a:latin typeface="Arial" pitchFamily="34" charset="0"/>
                <a:cs typeface="Arial" pitchFamily="34" charset="0"/>
              </a:rPr>
              <a:t>j</a:t>
            </a:r>
            <a:r>
              <a:rPr lang="ro-RO" sz="2400" smtClean="0">
                <a:solidFill>
                  <a:schemeClr val="tx1"/>
                </a:solidFill>
                <a:latin typeface="Arial" pitchFamily="34" charset="0"/>
                <a:cs typeface="Arial" pitchFamily="34" charset="0"/>
              </a:rPr>
              <a:t>) </a:t>
            </a:r>
            <a:r>
              <a:rPr lang="ro-RO" smtClean="0">
                <a:solidFill>
                  <a:schemeClr val="tx1"/>
                </a:solidFill>
                <a:latin typeface="Arial" pitchFamily="34" charset="0"/>
                <a:cs typeface="Arial" pitchFamily="34" charset="0"/>
              </a:rPr>
              <a:t>cu </a:t>
            </a:r>
            <a:r>
              <a:rPr lang="ro-RO" b="1" smtClean="0">
                <a:solidFill>
                  <a:schemeClr val="accent6">
                    <a:lumMod val="50000"/>
                  </a:schemeClr>
                </a:solidFill>
                <a:latin typeface="Arial" pitchFamily="34" charset="0"/>
                <a:cs typeface="Arial" pitchFamily="34" charset="0"/>
              </a:rPr>
              <a:t>ponderea</a:t>
            </a:r>
            <a:r>
              <a:rPr lang="ro-RO" smtClean="0">
                <a:solidFill>
                  <a:schemeClr val="tx1"/>
                </a:solidFill>
                <a:latin typeface="Arial" pitchFamily="34" charset="0"/>
                <a:cs typeface="Arial" pitchFamily="34" charset="0"/>
              </a:rPr>
              <a:t> în </a:t>
            </a:r>
            <a:r>
              <a:rPr lang="ro-RO" b="1" i="1" smtClean="0">
                <a:solidFill>
                  <a:srgbClr val="FF0000"/>
                </a:solidFill>
                <a:latin typeface="Arial" pitchFamily="34" charset="0"/>
                <a:cs typeface="Arial" pitchFamily="34" charset="0"/>
              </a:rPr>
              <a:t>costul de producție</a:t>
            </a:r>
            <a:r>
              <a:rPr lang="ro-RO"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rPr>
              <a:t>(p</a:t>
            </a:r>
            <a:r>
              <a:rPr lang="ro-RO" sz="2400" baseline="-25000" smtClean="0">
                <a:solidFill>
                  <a:schemeClr val="tx1"/>
                </a:solidFill>
                <a:latin typeface="Arial" pitchFamily="34" charset="0"/>
                <a:cs typeface="Arial" pitchFamily="34" charset="0"/>
              </a:rPr>
              <a:t>j</a:t>
            </a:r>
            <a:r>
              <a:rPr lang="ro-RO" sz="2400" smtClean="0">
                <a:solidFill>
                  <a:schemeClr val="tx1"/>
                </a:solidFill>
                <a:latin typeface="Arial" pitchFamily="34" charset="0"/>
                <a:cs typeface="Arial" pitchFamily="34" charset="0"/>
              </a:rPr>
              <a:t>).</a:t>
            </a:r>
          </a:p>
        </p:txBody>
      </p:sp>
      <p:sp>
        <p:nvSpPr>
          <p:cNvPr id="2416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1667" name="Rectangle 3"/>
          <p:cNvSpPr>
            <a:spLocks noChangeArrowheads="1"/>
          </p:cNvSpPr>
          <p:nvPr/>
        </p:nvSpPr>
        <p:spPr bwMode="auto">
          <a:xfrm>
            <a:off x="0" y="257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144</a:t>
            </a:fld>
            <a:endParaRPr lang="en-US"/>
          </a:p>
        </p:txBody>
      </p:sp>
      <p:sp>
        <p:nvSpPr>
          <p:cNvPr id="3" name="Rectangle 2"/>
          <p:cNvSpPr/>
          <p:nvPr/>
        </p:nvSpPr>
        <p:spPr>
          <a:xfrm>
            <a:off x="381000" y="914400"/>
            <a:ext cx="1936749" cy="400110"/>
          </a:xfrm>
          <a:prstGeom prst="rect">
            <a:avLst/>
          </a:prstGeom>
          <a:effectLst>
            <a:outerShdw blurRad="50800" dist="38100" dir="2700000" algn="tl" rotWithShape="0">
              <a:prstClr val="black">
                <a:alpha val="40000"/>
              </a:prstClr>
            </a:outerShdw>
          </a:effectLst>
        </p:spPr>
        <p:txBody>
          <a:bodyPr wrap="none">
            <a:spAutoFit/>
          </a:bodyPr>
          <a:lstStyle/>
          <a:p>
            <a:r>
              <a:rPr kumimoji="0" lang="en-US" sz="2000" b="1" i="1"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sym typeface="Wingdings"/>
              </a:rPr>
              <a:t> </a:t>
            </a:r>
            <a:r>
              <a:rPr kumimoji="0" lang="en-US" sz="2000" b="1" i="1"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rPr>
              <a:t>Observaţi</a:t>
            </a:r>
            <a:r>
              <a:rPr lang="ro-RO" sz="2000" b="1" i="1" smtClean="0">
                <a:solidFill>
                  <a:schemeClr val="accent1">
                    <a:lumMod val="75000"/>
                  </a:schemeClr>
                </a:solidFill>
                <a:latin typeface="Arial" pitchFamily="34" charset="0"/>
                <a:ea typeface="Times New Roman" pitchFamily="18" charset="0"/>
                <a:cs typeface="Arial" pitchFamily="34" charset="0"/>
              </a:rPr>
              <a:t>e:</a:t>
            </a:r>
            <a:r>
              <a:rPr kumimoji="0" lang="en-US" sz="2000" b="1" i="0"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rPr>
              <a:t> </a:t>
            </a:r>
            <a:endParaRPr lang="en-US" sz="2000">
              <a:solidFill>
                <a:schemeClr val="accent1">
                  <a:lumMod val="75000"/>
                </a:schemeClr>
              </a:solidFill>
            </a:endParaRPr>
          </a:p>
        </p:txBody>
      </p:sp>
      <p:sp>
        <p:nvSpPr>
          <p:cNvPr id="4" name="Right Arrow 3"/>
          <p:cNvSpPr/>
          <p:nvPr/>
        </p:nvSpPr>
        <p:spPr>
          <a:xfrm>
            <a:off x="533400" y="16002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19200" y="1524000"/>
            <a:ext cx="6858000" cy="12192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La un </a:t>
            </a:r>
            <a:r>
              <a:rPr lang="ro-RO" b="1" i="1" smtClean="0">
                <a:solidFill>
                  <a:srgbClr val="FF0000"/>
                </a:solidFill>
                <a:latin typeface="Arial" pitchFamily="34" charset="0"/>
                <a:cs typeface="Arial" pitchFamily="34" charset="0"/>
              </a:rPr>
              <a:t>produs ideal </a:t>
            </a:r>
            <a:r>
              <a:rPr lang="ro-RO" smtClean="0">
                <a:solidFill>
                  <a:schemeClr val="tx1"/>
                </a:solidFill>
                <a:latin typeface="Arial" pitchFamily="34" charset="0"/>
                <a:cs typeface="Arial" pitchFamily="34" charset="0"/>
              </a:rPr>
              <a:t>(conceput, proiectat și realizat perfect), ierarhizarea </a:t>
            </a:r>
            <a:r>
              <a:rPr lang="ro-RO" b="1" i="1" smtClean="0">
                <a:solidFill>
                  <a:srgbClr val="0070C0"/>
                </a:solidFill>
                <a:latin typeface="Arial" pitchFamily="34" charset="0"/>
                <a:cs typeface="Arial" pitchFamily="34" charset="0"/>
              </a:rPr>
              <a:t>funcțiilor</a:t>
            </a:r>
            <a:r>
              <a:rPr lang="ro-RO" smtClean="0">
                <a:solidFill>
                  <a:schemeClr val="tx1"/>
                </a:solidFill>
                <a:latin typeface="Arial" pitchFamily="34" charset="0"/>
                <a:cs typeface="Arial" pitchFamily="34" charset="0"/>
              </a:rPr>
              <a:t> după </a:t>
            </a:r>
            <a:r>
              <a:rPr lang="ro-RO" b="1" smtClean="0">
                <a:solidFill>
                  <a:schemeClr val="accent6">
                    <a:lumMod val="50000"/>
                  </a:schemeClr>
                </a:solidFill>
                <a:latin typeface="Arial" pitchFamily="34" charset="0"/>
                <a:cs typeface="Arial" pitchFamily="34" charset="0"/>
              </a:rPr>
              <a:t>ponderile</a:t>
            </a:r>
            <a:r>
              <a:rPr lang="ro-RO" smtClean="0">
                <a:solidFill>
                  <a:schemeClr val="tx1"/>
                </a:solidFill>
                <a:latin typeface="Arial" pitchFamily="34" charset="0"/>
                <a:cs typeface="Arial" pitchFamily="34" charset="0"/>
              </a:rPr>
              <a:t> lor în </a:t>
            </a:r>
            <a:r>
              <a:rPr lang="ro-RO" b="1" i="1" smtClean="0">
                <a:solidFill>
                  <a:srgbClr val="C00000"/>
                </a:solidFill>
                <a:latin typeface="Arial" pitchFamily="34" charset="0"/>
                <a:cs typeface="Arial" pitchFamily="34" charset="0"/>
              </a:rPr>
              <a:t>valoarea de întrebuințare</a:t>
            </a:r>
            <a:r>
              <a:rPr lang="ro-RO" smtClean="0">
                <a:solidFill>
                  <a:schemeClr val="tx1"/>
                </a:solidFill>
                <a:latin typeface="Arial" pitchFamily="34" charset="0"/>
                <a:cs typeface="Arial" pitchFamily="34" charset="0"/>
              </a:rPr>
              <a:t> trebuie să coincidă cu ierarhizarea </a:t>
            </a:r>
            <a:r>
              <a:rPr lang="ro-RO" b="1" i="1" smtClean="0">
                <a:solidFill>
                  <a:srgbClr val="0070C0"/>
                </a:solidFill>
                <a:latin typeface="Arial" pitchFamily="34" charset="0"/>
                <a:cs typeface="Arial" pitchFamily="34" charset="0"/>
              </a:rPr>
              <a:t>funcțiilor</a:t>
            </a:r>
            <a:r>
              <a:rPr lang="ro-RO" smtClean="0">
                <a:solidFill>
                  <a:schemeClr val="tx1"/>
                </a:solidFill>
                <a:latin typeface="Arial" pitchFamily="34" charset="0"/>
                <a:cs typeface="Arial" pitchFamily="34" charset="0"/>
              </a:rPr>
              <a:t> după </a:t>
            </a:r>
            <a:r>
              <a:rPr lang="ro-RO" b="1" smtClean="0">
                <a:solidFill>
                  <a:schemeClr val="accent6">
                    <a:lumMod val="50000"/>
                  </a:schemeClr>
                </a:solidFill>
                <a:latin typeface="Arial" pitchFamily="34" charset="0"/>
                <a:cs typeface="Arial" pitchFamily="34" charset="0"/>
              </a:rPr>
              <a:t>ponderile</a:t>
            </a:r>
            <a:r>
              <a:rPr lang="ro-RO" smtClean="0">
                <a:solidFill>
                  <a:schemeClr val="tx1"/>
                </a:solidFill>
                <a:latin typeface="Arial" pitchFamily="34" charset="0"/>
                <a:cs typeface="Arial" pitchFamily="34" charset="0"/>
              </a:rPr>
              <a:t> lor în </a:t>
            </a:r>
            <a:r>
              <a:rPr lang="ro-RO" b="1" i="1" smtClean="0">
                <a:solidFill>
                  <a:srgbClr val="FF0000"/>
                </a:solidFill>
                <a:latin typeface="Arial" pitchFamily="34" charset="0"/>
                <a:cs typeface="Arial" pitchFamily="34" charset="0"/>
              </a:rPr>
              <a:t>costul de producție</a:t>
            </a:r>
          </a:p>
        </p:txBody>
      </p:sp>
      <p:sp>
        <p:nvSpPr>
          <p:cNvPr id="6" name="Rectangle 5"/>
          <p:cNvSpPr/>
          <p:nvPr/>
        </p:nvSpPr>
        <p:spPr>
          <a:xfrm>
            <a:off x="2133600" y="3657600"/>
            <a:ext cx="6019800" cy="1066800"/>
          </a:xfrm>
          <a:prstGeom prst="rect">
            <a:avLst/>
          </a:prstGeom>
          <a:solidFill>
            <a:schemeClr val="accent1">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Se respectă astfel </a:t>
            </a:r>
            <a:r>
              <a:rPr lang="ro-RO" b="1" i="1" smtClean="0">
                <a:solidFill>
                  <a:srgbClr val="FF0000"/>
                </a:solidFill>
                <a:latin typeface="Arial" pitchFamily="34" charset="0"/>
                <a:cs typeface="Arial" pitchFamily="34" charset="0"/>
              </a:rPr>
              <a:t>condiția fundamentală specifică ingineriei valorii </a:t>
            </a:r>
            <a:r>
              <a:rPr lang="ro-RO" smtClean="0">
                <a:solidFill>
                  <a:schemeClr val="tx1"/>
                </a:solidFill>
                <a:latin typeface="Arial" pitchFamily="34" charset="0"/>
                <a:cs typeface="Arial" pitchFamily="34" charset="0"/>
              </a:rPr>
              <a:t>care arată </a:t>
            </a:r>
            <a:r>
              <a:rPr lang="ro-RO" b="1" i="1" smtClean="0">
                <a:solidFill>
                  <a:srgbClr val="C00000"/>
                </a:solidFill>
                <a:latin typeface="Arial" pitchFamily="34" charset="0"/>
                <a:cs typeface="Arial" pitchFamily="34" charset="0"/>
              </a:rPr>
              <a:t>perfecta proporționalitate </a:t>
            </a:r>
            <a:r>
              <a:rPr lang="ro-RO" smtClean="0">
                <a:solidFill>
                  <a:schemeClr val="tx1"/>
                </a:solidFill>
                <a:latin typeface="Arial" pitchFamily="34" charset="0"/>
                <a:cs typeface="Arial" pitchFamily="34" charset="0"/>
              </a:rPr>
              <a:t>între cele 2 categorii de </a:t>
            </a:r>
            <a:r>
              <a:rPr lang="ro-RO" b="1" smtClean="0">
                <a:solidFill>
                  <a:schemeClr val="accent6">
                    <a:lumMod val="50000"/>
                  </a:schemeClr>
                </a:solidFill>
                <a:latin typeface="Arial" pitchFamily="34" charset="0"/>
                <a:cs typeface="Arial" pitchFamily="34" charset="0"/>
              </a:rPr>
              <a:t>ponderi</a:t>
            </a:r>
            <a:r>
              <a:rPr lang="ro-RO" smtClean="0">
                <a:solidFill>
                  <a:schemeClr val="tx1"/>
                </a:solidFill>
                <a:latin typeface="Arial" pitchFamily="34" charset="0"/>
                <a:cs typeface="Arial" pitchFamily="34" charset="0"/>
              </a:rPr>
              <a:t>, exprmată în relația (5.1)</a:t>
            </a:r>
          </a:p>
        </p:txBody>
      </p:sp>
      <p:sp>
        <p:nvSpPr>
          <p:cNvPr id="7" name="Rectangle 6"/>
          <p:cNvSpPr/>
          <p:nvPr/>
        </p:nvSpPr>
        <p:spPr>
          <a:xfrm>
            <a:off x="5791200" y="51816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5.1)</a:t>
            </a:r>
            <a:endParaRPr lang="en-US" baseline="-25000">
              <a:solidFill>
                <a:schemeClr val="tx1"/>
              </a:solidFill>
              <a:latin typeface="Arial" pitchFamily="34" charset="0"/>
              <a:cs typeface="Arial" pitchFamily="34" charset="0"/>
            </a:endParaRPr>
          </a:p>
        </p:txBody>
      </p:sp>
      <p:sp>
        <p:nvSpPr>
          <p:cNvPr id="2426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2689" name="Object 1"/>
          <p:cNvGraphicFramePr>
            <a:graphicFrameLocks noChangeAspect="1"/>
          </p:cNvGraphicFramePr>
          <p:nvPr/>
        </p:nvGraphicFramePr>
        <p:xfrm>
          <a:off x="3657600" y="5105400"/>
          <a:ext cx="1727200" cy="685800"/>
        </p:xfrm>
        <a:graphic>
          <a:graphicData uri="http://schemas.openxmlformats.org/presentationml/2006/ole">
            <p:oleObj spid="_x0000_s242689" name="Equation" r:id="rId3" imgW="609336" imgH="241195" progId="Equation.3">
              <p:embed/>
            </p:oleObj>
          </a:graphicData>
        </a:graphic>
      </p:graphicFrame>
      <p:sp>
        <p:nvSpPr>
          <p:cNvPr id="242691" name="Rectangle 3"/>
          <p:cNvSpPr>
            <a:spLocks noChangeArrowheads="1"/>
          </p:cNvSpPr>
          <p:nvPr/>
        </p:nvSpPr>
        <p:spPr bwMode="auto">
          <a:xfrm>
            <a:off x="0" y="257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12" name="Shape 11"/>
          <p:cNvCxnSpPr>
            <a:stCxn id="5" idx="3"/>
            <a:endCxn id="6" idx="1"/>
          </p:cNvCxnSpPr>
          <p:nvPr/>
        </p:nvCxnSpPr>
        <p:spPr>
          <a:xfrm flipH="1">
            <a:off x="2133600" y="2133600"/>
            <a:ext cx="5943600" cy="2057400"/>
          </a:xfrm>
          <a:prstGeom prst="bentConnector5">
            <a:avLst>
              <a:gd name="adj1" fmla="val -3846"/>
              <a:gd name="adj2" fmla="val 51852"/>
              <a:gd name="adj3" fmla="val 103846"/>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145</a:t>
            </a:fld>
            <a:endParaRPr lang="en-US"/>
          </a:p>
        </p:txBody>
      </p:sp>
      <p:sp>
        <p:nvSpPr>
          <p:cNvPr id="3" name="Rectangle 2"/>
          <p:cNvSpPr/>
          <p:nvPr/>
        </p:nvSpPr>
        <p:spPr>
          <a:xfrm>
            <a:off x="381000" y="5334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4" name="Rectangle 3"/>
          <p:cNvSpPr/>
          <p:nvPr/>
        </p:nvSpPr>
        <p:spPr>
          <a:xfrm>
            <a:off x="1066800" y="609600"/>
            <a:ext cx="7772400" cy="762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În raport cu un sistem de coordonate </a:t>
            </a:r>
            <a:r>
              <a:rPr lang="ro-RO" sz="2400" smtClean="0">
                <a:solidFill>
                  <a:schemeClr val="tx1"/>
                </a:solidFill>
                <a:latin typeface="Arial" pitchFamily="34" charset="0"/>
                <a:cs typeface="Arial" pitchFamily="34" charset="0"/>
              </a:rPr>
              <a:t>q</a:t>
            </a:r>
            <a:r>
              <a:rPr lang="ro-RO" sz="2400" baseline="-25000" smtClean="0">
                <a:solidFill>
                  <a:schemeClr val="tx1"/>
                </a:solidFill>
                <a:latin typeface="Arial" pitchFamily="34" charset="0"/>
                <a:cs typeface="Arial" pitchFamily="34" charset="0"/>
              </a:rPr>
              <a:t>j</a:t>
            </a:r>
            <a:r>
              <a:rPr lang="ro-RO" sz="2400" smtClean="0">
                <a:solidFill>
                  <a:schemeClr val="tx1"/>
                </a:solidFill>
                <a:latin typeface="Arial" pitchFamily="34" charset="0"/>
                <a:cs typeface="Arial" pitchFamily="34" charset="0"/>
              </a:rPr>
              <a:t>Op</a:t>
            </a:r>
            <a:r>
              <a:rPr lang="ro-RO" sz="2400" baseline="-25000" smtClean="0">
                <a:solidFill>
                  <a:schemeClr val="tx1"/>
                </a:solidFill>
                <a:latin typeface="Arial" pitchFamily="34" charset="0"/>
                <a:cs typeface="Arial" pitchFamily="34" charset="0"/>
              </a:rPr>
              <a:t>j</a:t>
            </a:r>
            <a:r>
              <a:rPr lang="ro-RO" smtClean="0">
                <a:solidFill>
                  <a:schemeClr val="tx1"/>
                </a:solidFill>
                <a:latin typeface="Arial" pitchFamily="34" charset="0"/>
                <a:cs typeface="Arial" pitchFamily="34" charset="0"/>
              </a:rPr>
              <a:t>, toate </a:t>
            </a:r>
            <a:r>
              <a:rPr lang="ro-RO" b="1" i="1" smtClean="0">
                <a:solidFill>
                  <a:srgbClr val="0070C0"/>
                </a:solidFill>
                <a:latin typeface="Arial" pitchFamily="34" charset="0"/>
                <a:cs typeface="Arial" pitchFamily="34" charset="0"/>
              </a:rPr>
              <a:t>funcțiile</a:t>
            </a:r>
            <a:r>
              <a:rPr lang="ro-RO" smtClean="0">
                <a:solidFill>
                  <a:schemeClr val="tx1"/>
                </a:solidFill>
                <a:latin typeface="Arial" pitchFamily="34" charset="0"/>
                <a:cs typeface="Arial" pitchFamily="34" charset="0"/>
              </a:rPr>
              <a:t> unui </a:t>
            </a:r>
            <a:r>
              <a:rPr lang="ro-RO" b="1" i="1" smtClean="0">
                <a:solidFill>
                  <a:srgbClr val="F52B56"/>
                </a:solidFill>
                <a:latin typeface="Arial" pitchFamily="34" charset="0"/>
                <a:cs typeface="Arial" pitchFamily="34" charset="0"/>
              </a:rPr>
              <a:t>produs ideal </a:t>
            </a:r>
            <a:r>
              <a:rPr lang="ro-RO" smtClean="0">
                <a:solidFill>
                  <a:schemeClr val="tx1"/>
                </a:solidFill>
                <a:latin typeface="Arial" pitchFamily="34" charset="0"/>
                <a:cs typeface="Arial" pitchFamily="34" charset="0"/>
              </a:rPr>
              <a:t>vor fi localizate pe o </a:t>
            </a:r>
            <a:r>
              <a:rPr lang="ro-RO" b="1" i="1" smtClean="0">
                <a:solidFill>
                  <a:schemeClr val="accent6">
                    <a:lumMod val="50000"/>
                  </a:schemeClr>
                </a:solidFill>
                <a:latin typeface="Arial" pitchFamily="34" charset="0"/>
                <a:cs typeface="Arial" pitchFamily="34" charset="0"/>
              </a:rPr>
              <a:t>dreaptă</a:t>
            </a:r>
            <a:r>
              <a:rPr lang="ro-RO"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rPr>
              <a:t>(</a:t>
            </a:r>
            <a:r>
              <a:rPr lang="el-GR" sz="2400" smtClean="0">
                <a:solidFill>
                  <a:schemeClr val="tx1"/>
                </a:solidFill>
                <a:latin typeface="Arial" pitchFamily="34" charset="0"/>
                <a:cs typeface="Arial" pitchFamily="34" charset="0"/>
              </a:rPr>
              <a:t>Δ</a:t>
            </a:r>
            <a:r>
              <a:rPr lang="ro-RO" sz="2400" baseline="-25000" smtClean="0">
                <a:solidFill>
                  <a:schemeClr val="tx1"/>
                </a:solidFill>
                <a:latin typeface="Arial" pitchFamily="34" charset="0"/>
                <a:cs typeface="Arial" pitchFamily="34" charset="0"/>
              </a:rPr>
              <a:t>1</a:t>
            </a:r>
            <a:r>
              <a:rPr lang="ro-RO" sz="2400" smtClean="0">
                <a:solidFill>
                  <a:schemeClr val="tx1"/>
                </a:solidFill>
                <a:latin typeface="Arial" pitchFamily="34" charset="0"/>
                <a:cs typeface="Arial" pitchFamily="34" charset="0"/>
              </a:rPr>
              <a:t>)</a:t>
            </a:r>
            <a:r>
              <a:rPr lang="ro-RO" smtClean="0">
                <a:solidFill>
                  <a:schemeClr val="tx1"/>
                </a:solidFill>
                <a:latin typeface="Arial" pitchFamily="34" charset="0"/>
                <a:cs typeface="Arial" pitchFamily="34" charset="0"/>
              </a:rPr>
              <a:t> înclinată la </a:t>
            </a:r>
            <a:r>
              <a:rPr lang="ro-RO" sz="2400" smtClean="0">
                <a:solidFill>
                  <a:schemeClr val="tx1"/>
                </a:solidFill>
                <a:latin typeface="Arial" pitchFamily="34" charset="0"/>
                <a:cs typeface="Arial" pitchFamily="34" charset="0"/>
              </a:rPr>
              <a:t>45°</a:t>
            </a:r>
            <a:r>
              <a:rPr lang="ro-RO" smtClean="0">
                <a:solidFill>
                  <a:schemeClr val="tx1"/>
                </a:solidFill>
                <a:latin typeface="Arial" pitchFamily="34" charset="0"/>
                <a:cs typeface="Arial" pitchFamily="34" charset="0"/>
              </a:rPr>
              <a:t> (figura 5.1). </a:t>
            </a:r>
          </a:p>
        </p:txBody>
      </p:sp>
      <p:sp>
        <p:nvSpPr>
          <p:cNvPr id="5" name="Rectangle 4"/>
          <p:cNvSpPr/>
          <p:nvPr/>
        </p:nvSpPr>
        <p:spPr>
          <a:xfrm>
            <a:off x="1295400" y="6019800"/>
            <a:ext cx="5867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solidFill>
                  <a:schemeClr val="tx1"/>
                </a:solidFill>
                <a:latin typeface="Arial" pitchFamily="34" charset="0"/>
                <a:cs typeface="Arial" pitchFamily="34" charset="0"/>
              </a:rPr>
              <a:t> Fig. 5.1 Analiza sistemică pentru </a:t>
            </a:r>
            <a:r>
              <a:rPr lang="ro-RO" b="1" i="1" smtClean="0">
                <a:solidFill>
                  <a:srgbClr val="F52B56"/>
                </a:solidFill>
                <a:latin typeface="Arial" pitchFamily="34" charset="0"/>
                <a:cs typeface="Arial" pitchFamily="34" charset="0"/>
              </a:rPr>
              <a:t>un produs ideal</a:t>
            </a:r>
            <a:endParaRPr lang="en-US" b="1" i="1" baseline="-25000">
              <a:solidFill>
                <a:srgbClr val="F52B56"/>
              </a:solidFill>
              <a:latin typeface="Arial" pitchFamily="34" charset="0"/>
              <a:cs typeface="Arial" pitchFamily="34" charset="0"/>
            </a:endParaRPr>
          </a:p>
        </p:txBody>
      </p:sp>
      <p:cxnSp>
        <p:nvCxnSpPr>
          <p:cNvPr id="7" name="Straight Arrow Connector 6"/>
          <p:cNvCxnSpPr/>
          <p:nvPr/>
        </p:nvCxnSpPr>
        <p:spPr>
          <a:xfrm rot="5400000">
            <a:off x="189706" y="3543300"/>
            <a:ext cx="3734594" cy="794"/>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057400" y="5410200"/>
            <a:ext cx="464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057400" y="1752600"/>
            <a:ext cx="3962400" cy="36576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447800" y="1371600"/>
            <a:ext cx="477272" cy="461665"/>
          </a:xfrm>
          <a:prstGeom prst="rect">
            <a:avLst/>
          </a:prstGeom>
        </p:spPr>
        <p:txBody>
          <a:bodyPr wrap="square">
            <a:spAutoFit/>
          </a:bodyPr>
          <a:lstStyle/>
          <a:p>
            <a:pPr algn="ctr"/>
            <a:r>
              <a:rPr lang="ro-RO" sz="2400" smtClean="0">
                <a:latin typeface="Arial" pitchFamily="34" charset="0"/>
                <a:cs typeface="Arial" pitchFamily="34" charset="0"/>
              </a:rPr>
              <a:t>p</a:t>
            </a:r>
            <a:r>
              <a:rPr lang="ro-RO" sz="2400" baseline="-25000" smtClean="0">
                <a:latin typeface="Arial" pitchFamily="34" charset="0"/>
                <a:cs typeface="Arial" pitchFamily="34" charset="0"/>
              </a:rPr>
              <a:t>j</a:t>
            </a:r>
            <a:endParaRPr lang="en-US" sz="2400" baseline="-25000"/>
          </a:p>
        </p:txBody>
      </p:sp>
      <p:sp>
        <p:nvSpPr>
          <p:cNvPr id="14" name="Rectangle 13"/>
          <p:cNvSpPr/>
          <p:nvPr/>
        </p:nvSpPr>
        <p:spPr>
          <a:xfrm>
            <a:off x="6400800" y="5486400"/>
            <a:ext cx="477272" cy="461665"/>
          </a:xfrm>
          <a:prstGeom prst="rect">
            <a:avLst/>
          </a:prstGeom>
        </p:spPr>
        <p:txBody>
          <a:bodyPr wrap="square">
            <a:spAutoFit/>
          </a:bodyPr>
          <a:lstStyle/>
          <a:p>
            <a:pPr algn="ctr"/>
            <a:r>
              <a:rPr lang="ro-RO" sz="2400" smtClean="0">
                <a:latin typeface="Arial" pitchFamily="34" charset="0"/>
                <a:cs typeface="Arial" pitchFamily="34" charset="0"/>
              </a:rPr>
              <a:t>q</a:t>
            </a:r>
            <a:r>
              <a:rPr lang="ro-RO" sz="2400" baseline="-25000" smtClean="0">
                <a:latin typeface="Arial" pitchFamily="34" charset="0"/>
                <a:cs typeface="Arial" pitchFamily="34" charset="0"/>
              </a:rPr>
              <a:t>j</a:t>
            </a:r>
            <a:endParaRPr lang="en-US" sz="2400" baseline="-25000"/>
          </a:p>
        </p:txBody>
      </p:sp>
      <p:cxnSp>
        <p:nvCxnSpPr>
          <p:cNvPr id="17" name="Straight Connector 16"/>
          <p:cNvCxnSpPr/>
          <p:nvPr/>
        </p:nvCxnSpPr>
        <p:spPr>
          <a:xfrm>
            <a:off x="2057400" y="4724400"/>
            <a:ext cx="762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2476500" y="5067300"/>
            <a:ext cx="685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524000" y="4495800"/>
            <a:ext cx="477272" cy="461665"/>
          </a:xfrm>
          <a:prstGeom prst="rect">
            <a:avLst/>
          </a:prstGeom>
        </p:spPr>
        <p:txBody>
          <a:bodyPr wrap="square">
            <a:spAutoFit/>
          </a:bodyPr>
          <a:lstStyle/>
          <a:p>
            <a:pPr algn="ctr"/>
            <a:r>
              <a:rPr lang="ro-RO" sz="2400" smtClean="0">
                <a:latin typeface="Arial" pitchFamily="34" charset="0"/>
                <a:cs typeface="Arial" pitchFamily="34" charset="0"/>
              </a:rPr>
              <a:t>p</a:t>
            </a:r>
            <a:r>
              <a:rPr lang="ro-RO" sz="2400" baseline="-25000" smtClean="0">
                <a:latin typeface="Arial" pitchFamily="34" charset="0"/>
                <a:cs typeface="Arial" pitchFamily="34" charset="0"/>
              </a:rPr>
              <a:t>2</a:t>
            </a:r>
            <a:endParaRPr lang="en-US" sz="2400" baseline="-25000"/>
          </a:p>
        </p:txBody>
      </p:sp>
      <p:sp>
        <p:nvSpPr>
          <p:cNvPr id="21" name="Rectangle 20"/>
          <p:cNvSpPr/>
          <p:nvPr/>
        </p:nvSpPr>
        <p:spPr>
          <a:xfrm>
            <a:off x="2362200" y="4191000"/>
            <a:ext cx="609600" cy="461665"/>
          </a:xfrm>
          <a:prstGeom prst="rect">
            <a:avLst/>
          </a:prstGeom>
        </p:spPr>
        <p:txBody>
          <a:bodyPr wrap="square">
            <a:spAutoFit/>
          </a:bodyPr>
          <a:lstStyle/>
          <a:p>
            <a:pPr algn="ctr"/>
            <a:r>
              <a:rPr lang="ro-RO" sz="2400" smtClean="0">
                <a:latin typeface="Arial" pitchFamily="34" charset="0"/>
                <a:cs typeface="Arial" pitchFamily="34" charset="0"/>
              </a:rPr>
              <a:t>F</a:t>
            </a:r>
            <a:r>
              <a:rPr lang="ro-RO" sz="2400" baseline="-25000" smtClean="0">
                <a:latin typeface="Arial" pitchFamily="34" charset="0"/>
                <a:cs typeface="Arial" pitchFamily="34" charset="0"/>
              </a:rPr>
              <a:t>2</a:t>
            </a:r>
            <a:endParaRPr lang="en-US" sz="2400" baseline="-25000"/>
          </a:p>
        </p:txBody>
      </p:sp>
      <p:sp>
        <p:nvSpPr>
          <p:cNvPr id="22" name="Rectangle 21"/>
          <p:cNvSpPr/>
          <p:nvPr/>
        </p:nvSpPr>
        <p:spPr>
          <a:xfrm>
            <a:off x="1524000" y="5486400"/>
            <a:ext cx="477272" cy="461665"/>
          </a:xfrm>
          <a:prstGeom prst="rect">
            <a:avLst/>
          </a:prstGeom>
        </p:spPr>
        <p:txBody>
          <a:bodyPr wrap="square">
            <a:spAutoFit/>
          </a:bodyPr>
          <a:lstStyle/>
          <a:p>
            <a:pPr algn="ctr"/>
            <a:r>
              <a:rPr lang="ro-RO" sz="2400" smtClean="0">
                <a:latin typeface="Arial" pitchFamily="34" charset="0"/>
                <a:cs typeface="Arial" pitchFamily="34" charset="0"/>
              </a:rPr>
              <a:t>0</a:t>
            </a:r>
            <a:endParaRPr lang="en-US" sz="2400" baseline="-25000"/>
          </a:p>
        </p:txBody>
      </p:sp>
      <p:cxnSp>
        <p:nvCxnSpPr>
          <p:cNvPr id="23" name="Straight Connector 22"/>
          <p:cNvCxnSpPr/>
          <p:nvPr/>
        </p:nvCxnSpPr>
        <p:spPr>
          <a:xfrm>
            <a:off x="2057400" y="3810000"/>
            <a:ext cx="1752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009900" y="4610100"/>
            <a:ext cx="1600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514600" y="5486400"/>
            <a:ext cx="477272" cy="461665"/>
          </a:xfrm>
          <a:prstGeom prst="rect">
            <a:avLst/>
          </a:prstGeom>
        </p:spPr>
        <p:txBody>
          <a:bodyPr wrap="square">
            <a:spAutoFit/>
          </a:bodyPr>
          <a:lstStyle/>
          <a:p>
            <a:pPr algn="ctr"/>
            <a:r>
              <a:rPr lang="ro-RO" sz="2400" smtClean="0">
                <a:latin typeface="Arial" pitchFamily="34" charset="0"/>
                <a:cs typeface="Arial" pitchFamily="34" charset="0"/>
              </a:rPr>
              <a:t>q</a:t>
            </a:r>
            <a:r>
              <a:rPr lang="ro-RO" sz="2400" baseline="-25000" smtClean="0">
                <a:latin typeface="Arial" pitchFamily="34" charset="0"/>
                <a:cs typeface="Arial" pitchFamily="34" charset="0"/>
              </a:rPr>
              <a:t>2</a:t>
            </a:r>
            <a:endParaRPr lang="en-US" sz="2400" baseline="-25000"/>
          </a:p>
        </p:txBody>
      </p:sp>
      <p:sp>
        <p:nvSpPr>
          <p:cNvPr id="29" name="Rectangle 28"/>
          <p:cNvSpPr/>
          <p:nvPr/>
        </p:nvSpPr>
        <p:spPr>
          <a:xfrm>
            <a:off x="1524000" y="3581400"/>
            <a:ext cx="477272" cy="461665"/>
          </a:xfrm>
          <a:prstGeom prst="rect">
            <a:avLst/>
          </a:prstGeom>
        </p:spPr>
        <p:txBody>
          <a:bodyPr wrap="square">
            <a:spAutoFit/>
          </a:bodyPr>
          <a:lstStyle/>
          <a:p>
            <a:pPr algn="ctr"/>
            <a:r>
              <a:rPr lang="ro-RO" sz="2400" smtClean="0">
                <a:latin typeface="Arial" pitchFamily="34" charset="0"/>
                <a:cs typeface="Arial" pitchFamily="34" charset="0"/>
              </a:rPr>
              <a:t>p</a:t>
            </a:r>
            <a:r>
              <a:rPr lang="ro-RO" sz="2400" baseline="-25000" smtClean="0">
                <a:latin typeface="Arial" pitchFamily="34" charset="0"/>
                <a:cs typeface="Arial" pitchFamily="34" charset="0"/>
              </a:rPr>
              <a:t>1</a:t>
            </a:r>
            <a:endParaRPr lang="en-US" sz="2400" baseline="-25000"/>
          </a:p>
        </p:txBody>
      </p:sp>
      <p:sp>
        <p:nvSpPr>
          <p:cNvPr id="30" name="Rectangle 29"/>
          <p:cNvSpPr/>
          <p:nvPr/>
        </p:nvSpPr>
        <p:spPr>
          <a:xfrm>
            <a:off x="3200400" y="3276600"/>
            <a:ext cx="609600" cy="461665"/>
          </a:xfrm>
          <a:prstGeom prst="rect">
            <a:avLst/>
          </a:prstGeom>
        </p:spPr>
        <p:txBody>
          <a:bodyPr wrap="square">
            <a:spAutoFit/>
          </a:bodyPr>
          <a:lstStyle/>
          <a:p>
            <a:pPr algn="ctr"/>
            <a:r>
              <a:rPr lang="ro-RO" sz="2400" smtClean="0">
                <a:latin typeface="Arial" pitchFamily="34" charset="0"/>
                <a:cs typeface="Arial" pitchFamily="34" charset="0"/>
              </a:rPr>
              <a:t>F</a:t>
            </a:r>
            <a:r>
              <a:rPr lang="ro-RO" sz="2400" baseline="-25000" smtClean="0">
                <a:latin typeface="Arial" pitchFamily="34" charset="0"/>
                <a:cs typeface="Arial" pitchFamily="34" charset="0"/>
              </a:rPr>
              <a:t>1</a:t>
            </a:r>
            <a:endParaRPr lang="en-US" sz="2400" baseline="-25000"/>
          </a:p>
        </p:txBody>
      </p:sp>
      <p:sp>
        <p:nvSpPr>
          <p:cNvPr id="31" name="Rectangle 30"/>
          <p:cNvSpPr/>
          <p:nvPr/>
        </p:nvSpPr>
        <p:spPr>
          <a:xfrm>
            <a:off x="3581400" y="5486400"/>
            <a:ext cx="477272" cy="461665"/>
          </a:xfrm>
          <a:prstGeom prst="rect">
            <a:avLst/>
          </a:prstGeom>
        </p:spPr>
        <p:txBody>
          <a:bodyPr wrap="square">
            <a:spAutoFit/>
          </a:bodyPr>
          <a:lstStyle/>
          <a:p>
            <a:pPr algn="ctr"/>
            <a:r>
              <a:rPr lang="ro-RO" sz="2400" smtClean="0">
                <a:latin typeface="Arial" pitchFamily="34" charset="0"/>
                <a:cs typeface="Arial" pitchFamily="34" charset="0"/>
              </a:rPr>
              <a:t>q</a:t>
            </a:r>
            <a:r>
              <a:rPr lang="ro-RO" sz="2400" baseline="-25000" smtClean="0">
                <a:latin typeface="Arial" pitchFamily="34" charset="0"/>
                <a:cs typeface="Arial" pitchFamily="34" charset="0"/>
              </a:rPr>
              <a:t>1</a:t>
            </a:r>
            <a:endParaRPr lang="en-US" sz="2400" baseline="-25000"/>
          </a:p>
        </p:txBody>
      </p:sp>
      <p:cxnSp>
        <p:nvCxnSpPr>
          <p:cNvPr id="32" name="Straight Connector 31"/>
          <p:cNvCxnSpPr/>
          <p:nvPr/>
        </p:nvCxnSpPr>
        <p:spPr>
          <a:xfrm>
            <a:off x="2057400" y="3200400"/>
            <a:ext cx="2438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3390900" y="4305300"/>
            <a:ext cx="2209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524000" y="2895600"/>
            <a:ext cx="477272" cy="461665"/>
          </a:xfrm>
          <a:prstGeom prst="rect">
            <a:avLst/>
          </a:prstGeom>
        </p:spPr>
        <p:txBody>
          <a:bodyPr wrap="square">
            <a:spAutoFit/>
          </a:bodyPr>
          <a:lstStyle/>
          <a:p>
            <a:pPr algn="ctr"/>
            <a:r>
              <a:rPr lang="ro-RO" sz="2400" smtClean="0">
                <a:latin typeface="Arial" pitchFamily="34" charset="0"/>
                <a:cs typeface="Arial" pitchFamily="34" charset="0"/>
              </a:rPr>
              <a:t>p</a:t>
            </a:r>
            <a:r>
              <a:rPr lang="ro-RO" sz="2400" baseline="-25000" smtClean="0">
                <a:latin typeface="Arial" pitchFamily="34" charset="0"/>
                <a:cs typeface="Arial" pitchFamily="34" charset="0"/>
              </a:rPr>
              <a:t>4</a:t>
            </a:r>
            <a:endParaRPr lang="en-US" sz="2400" baseline="-25000"/>
          </a:p>
        </p:txBody>
      </p:sp>
      <p:sp>
        <p:nvSpPr>
          <p:cNvPr id="37" name="Rectangle 36"/>
          <p:cNvSpPr/>
          <p:nvPr/>
        </p:nvSpPr>
        <p:spPr>
          <a:xfrm>
            <a:off x="4267200" y="5486400"/>
            <a:ext cx="477272" cy="461665"/>
          </a:xfrm>
          <a:prstGeom prst="rect">
            <a:avLst/>
          </a:prstGeom>
        </p:spPr>
        <p:txBody>
          <a:bodyPr wrap="square">
            <a:spAutoFit/>
          </a:bodyPr>
          <a:lstStyle/>
          <a:p>
            <a:pPr algn="ctr"/>
            <a:r>
              <a:rPr lang="ro-RO" sz="2400" smtClean="0">
                <a:latin typeface="Arial" pitchFamily="34" charset="0"/>
                <a:cs typeface="Arial" pitchFamily="34" charset="0"/>
              </a:rPr>
              <a:t>q</a:t>
            </a:r>
            <a:r>
              <a:rPr lang="ro-RO" sz="2400" baseline="-25000" smtClean="0">
                <a:latin typeface="Arial" pitchFamily="34" charset="0"/>
                <a:cs typeface="Arial" pitchFamily="34" charset="0"/>
              </a:rPr>
              <a:t>4</a:t>
            </a:r>
            <a:endParaRPr lang="en-US" sz="2400" baseline="-25000"/>
          </a:p>
        </p:txBody>
      </p:sp>
      <p:sp>
        <p:nvSpPr>
          <p:cNvPr id="38" name="Rectangle 37"/>
          <p:cNvSpPr/>
          <p:nvPr/>
        </p:nvSpPr>
        <p:spPr>
          <a:xfrm>
            <a:off x="3886200" y="2667000"/>
            <a:ext cx="609600" cy="461665"/>
          </a:xfrm>
          <a:prstGeom prst="rect">
            <a:avLst/>
          </a:prstGeom>
        </p:spPr>
        <p:txBody>
          <a:bodyPr wrap="square">
            <a:spAutoFit/>
          </a:bodyPr>
          <a:lstStyle/>
          <a:p>
            <a:pPr algn="ctr"/>
            <a:r>
              <a:rPr lang="ro-RO" sz="2400" smtClean="0">
                <a:latin typeface="Arial" pitchFamily="34" charset="0"/>
                <a:cs typeface="Arial" pitchFamily="34" charset="0"/>
              </a:rPr>
              <a:t>F</a:t>
            </a:r>
            <a:r>
              <a:rPr lang="ro-RO" sz="2400" baseline="-25000" smtClean="0">
                <a:latin typeface="Arial" pitchFamily="34" charset="0"/>
                <a:cs typeface="Arial" pitchFamily="34" charset="0"/>
              </a:rPr>
              <a:t>4</a:t>
            </a:r>
            <a:endParaRPr lang="en-US" sz="2400" baseline="-25000"/>
          </a:p>
        </p:txBody>
      </p:sp>
      <p:cxnSp>
        <p:nvCxnSpPr>
          <p:cNvPr id="41" name="Straight Connector 40"/>
          <p:cNvCxnSpPr/>
          <p:nvPr/>
        </p:nvCxnSpPr>
        <p:spPr>
          <a:xfrm>
            <a:off x="2057400" y="2209800"/>
            <a:ext cx="3581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3962400" y="3810000"/>
            <a:ext cx="3200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1524000" y="1905000"/>
            <a:ext cx="477272" cy="461665"/>
          </a:xfrm>
          <a:prstGeom prst="rect">
            <a:avLst/>
          </a:prstGeom>
        </p:spPr>
        <p:txBody>
          <a:bodyPr wrap="square">
            <a:spAutoFit/>
          </a:bodyPr>
          <a:lstStyle/>
          <a:p>
            <a:pPr algn="ctr"/>
            <a:r>
              <a:rPr lang="ro-RO" sz="2400" smtClean="0">
                <a:latin typeface="Arial" pitchFamily="34" charset="0"/>
                <a:cs typeface="Arial" pitchFamily="34" charset="0"/>
              </a:rPr>
              <a:t>p</a:t>
            </a:r>
            <a:r>
              <a:rPr lang="ro-RO" sz="2400" baseline="-25000" smtClean="0">
                <a:latin typeface="Arial" pitchFamily="34" charset="0"/>
                <a:cs typeface="Arial" pitchFamily="34" charset="0"/>
              </a:rPr>
              <a:t>3</a:t>
            </a:r>
            <a:endParaRPr lang="en-US" sz="2400" baseline="-25000"/>
          </a:p>
        </p:txBody>
      </p:sp>
      <p:sp>
        <p:nvSpPr>
          <p:cNvPr id="47" name="Rectangle 46"/>
          <p:cNvSpPr/>
          <p:nvPr/>
        </p:nvSpPr>
        <p:spPr>
          <a:xfrm>
            <a:off x="5334000" y="5486400"/>
            <a:ext cx="477272" cy="461665"/>
          </a:xfrm>
          <a:prstGeom prst="rect">
            <a:avLst/>
          </a:prstGeom>
        </p:spPr>
        <p:txBody>
          <a:bodyPr wrap="square">
            <a:spAutoFit/>
          </a:bodyPr>
          <a:lstStyle/>
          <a:p>
            <a:pPr algn="ctr"/>
            <a:r>
              <a:rPr lang="ro-RO" sz="2400" smtClean="0">
                <a:latin typeface="Arial" pitchFamily="34" charset="0"/>
                <a:cs typeface="Arial" pitchFamily="34" charset="0"/>
              </a:rPr>
              <a:t>q</a:t>
            </a:r>
            <a:r>
              <a:rPr lang="ro-RO" sz="2400" baseline="-25000" smtClean="0">
                <a:latin typeface="Arial" pitchFamily="34" charset="0"/>
                <a:cs typeface="Arial" pitchFamily="34" charset="0"/>
              </a:rPr>
              <a:t>3</a:t>
            </a:r>
            <a:endParaRPr lang="en-US" sz="2400" baseline="-25000"/>
          </a:p>
        </p:txBody>
      </p:sp>
      <p:sp>
        <p:nvSpPr>
          <p:cNvPr id="48" name="Rectangle 47"/>
          <p:cNvSpPr/>
          <p:nvPr/>
        </p:nvSpPr>
        <p:spPr>
          <a:xfrm>
            <a:off x="5105400" y="1600200"/>
            <a:ext cx="609600" cy="461665"/>
          </a:xfrm>
          <a:prstGeom prst="rect">
            <a:avLst/>
          </a:prstGeom>
        </p:spPr>
        <p:txBody>
          <a:bodyPr wrap="square">
            <a:spAutoFit/>
          </a:bodyPr>
          <a:lstStyle/>
          <a:p>
            <a:pPr algn="ctr"/>
            <a:r>
              <a:rPr lang="ro-RO" sz="2400" smtClean="0">
                <a:latin typeface="Arial" pitchFamily="34" charset="0"/>
                <a:cs typeface="Arial" pitchFamily="34" charset="0"/>
              </a:rPr>
              <a:t>F</a:t>
            </a:r>
            <a:r>
              <a:rPr lang="ro-RO" sz="2400" baseline="-25000" smtClean="0">
                <a:latin typeface="Arial" pitchFamily="34" charset="0"/>
                <a:cs typeface="Arial" pitchFamily="34" charset="0"/>
              </a:rPr>
              <a:t>3</a:t>
            </a:r>
            <a:endParaRPr lang="en-US" sz="2400" baseline="-25000"/>
          </a:p>
        </p:txBody>
      </p:sp>
      <p:sp>
        <p:nvSpPr>
          <p:cNvPr id="49" name="Rectangle 48"/>
          <p:cNvSpPr/>
          <p:nvPr/>
        </p:nvSpPr>
        <p:spPr>
          <a:xfrm>
            <a:off x="5867400" y="1524000"/>
            <a:ext cx="914400" cy="461665"/>
          </a:xfrm>
          <a:prstGeom prst="rect">
            <a:avLst/>
          </a:prstGeom>
        </p:spPr>
        <p:txBody>
          <a:bodyPr wrap="square">
            <a:spAutoFit/>
          </a:bodyPr>
          <a:lstStyle/>
          <a:p>
            <a:pPr algn="ctr"/>
            <a:r>
              <a:rPr lang="ro-RO" sz="2400" smtClean="0">
                <a:latin typeface="Arial" pitchFamily="34" charset="0"/>
                <a:cs typeface="Arial" pitchFamily="34" charset="0"/>
              </a:rPr>
              <a:t>(</a:t>
            </a:r>
            <a:r>
              <a:rPr lang="el-GR" sz="2400" smtClean="0">
                <a:latin typeface="Arial" pitchFamily="34" charset="0"/>
                <a:cs typeface="Arial" pitchFamily="34" charset="0"/>
              </a:rPr>
              <a:t>Δ</a:t>
            </a:r>
            <a:r>
              <a:rPr lang="ro-RO" sz="2400" baseline="-25000" smtClean="0">
                <a:latin typeface="Arial" pitchFamily="34" charset="0"/>
                <a:cs typeface="Arial" pitchFamily="34" charset="0"/>
              </a:rPr>
              <a:t>1</a:t>
            </a:r>
            <a:r>
              <a:rPr lang="ro-RO" sz="2400" smtClean="0">
                <a:latin typeface="Arial" pitchFamily="34" charset="0"/>
                <a:cs typeface="Arial" pitchFamily="34" charset="0"/>
              </a:rPr>
              <a:t>)</a:t>
            </a:r>
            <a:endParaRPr lang="en-US" sz="2400" baseline="-25000"/>
          </a:p>
        </p:txBody>
      </p:sp>
      <p:sp>
        <p:nvSpPr>
          <p:cNvPr id="50" name="Oval 49"/>
          <p:cNvSpPr/>
          <p:nvPr/>
        </p:nvSpPr>
        <p:spPr>
          <a:xfrm>
            <a:off x="5486400" y="2133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4419600" y="3124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733800" y="3733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743200" y="4648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2985247" y="4571999"/>
            <a:ext cx="578224" cy="820271"/>
          </a:xfrm>
          <a:custGeom>
            <a:avLst/>
            <a:gdLst>
              <a:gd name="connsiteX0" fmla="*/ 0 w 607111"/>
              <a:gd name="connsiteY0" fmla="*/ 0 h 833718"/>
              <a:gd name="connsiteX1" fmla="*/ 174812 w 607111"/>
              <a:gd name="connsiteY1" fmla="*/ 26894 h 833718"/>
              <a:gd name="connsiteX2" fmla="*/ 215153 w 607111"/>
              <a:gd name="connsiteY2" fmla="*/ 40341 h 833718"/>
              <a:gd name="connsiteX3" fmla="*/ 295835 w 607111"/>
              <a:gd name="connsiteY3" fmla="*/ 94129 h 833718"/>
              <a:gd name="connsiteX4" fmla="*/ 389965 w 607111"/>
              <a:gd name="connsiteY4" fmla="*/ 174812 h 833718"/>
              <a:gd name="connsiteX5" fmla="*/ 443753 w 607111"/>
              <a:gd name="connsiteY5" fmla="*/ 255494 h 833718"/>
              <a:gd name="connsiteX6" fmla="*/ 470647 w 607111"/>
              <a:gd name="connsiteY6" fmla="*/ 295835 h 833718"/>
              <a:gd name="connsiteX7" fmla="*/ 510988 w 607111"/>
              <a:gd name="connsiteY7" fmla="*/ 363071 h 833718"/>
              <a:gd name="connsiteX8" fmla="*/ 551329 w 607111"/>
              <a:gd name="connsiteY8" fmla="*/ 484094 h 833718"/>
              <a:gd name="connsiteX9" fmla="*/ 564777 w 607111"/>
              <a:gd name="connsiteY9" fmla="*/ 524435 h 833718"/>
              <a:gd name="connsiteX10" fmla="*/ 578224 w 607111"/>
              <a:gd name="connsiteY10" fmla="*/ 605118 h 833718"/>
              <a:gd name="connsiteX11" fmla="*/ 578224 w 607111"/>
              <a:gd name="connsiteY11" fmla="*/ 820271 h 833718"/>
              <a:gd name="connsiteX12" fmla="*/ 564777 w 607111"/>
              <a:gd name="connsiteY12" fmla="*/ 833718 h 833718"/>
              <a:gd name="connsiteX0" fmla="*/ 0 w 607111"/>
              <a:gd name="connsiteY0" fmla="*/ 0 h 826536"/>
              <a:gd name="connsiteX1" fmla="*/ 174812 w 607111"/>
              <a:gd name="connsiteY1" fmla="*/ 26894 h 826536"/>
              <a:gd name="connsiteX2" fmla="*/ 215153 w 607111"/>
              <a:gd name="connsiteY2" fmla="*/ 40341 h 826536"/>
              <a:gd name="connsiteX3" fmla="*/ 295835 w 607111"/>
              <a:gd name="connsiteY3" fmla="*/ 94129 h 826536"/>
              <a:gd name="connsiteX4" fmla="*/ 389965 w 607111"/>
              <a:gd name="connsiteY4" fmla="*/ 174812 h 826536"/>
              <a:gd name="connsiteX5" fmla="*/ 443753 w 607111"/>
              <a:gd name="connsiteY5" fmla="*/ 255494 h 826536"/>
              <a:gd name="connsiteX6" fmla="*/ 470647 w 607111"/>
              <a:gd name="connsiteY6" fmla="*/ 295835 h 826536"/>
              <a:gd name="connsiteX7" fmla="*/ 510988 w 607111"/>
              <a:gd name="connsiteY7" fmla="*/ 363071 h 826536"/>
              <a:gd name="connsiteX8" fmla="*/ 551329 w 607111"/>
              <a:gd name="connsiteY8" fmla="*/ 484094 h 826536"/>
              <a:gd name="connsiteX9" fmla="*/ 564777 w 607111"/>
              <a:gd name="connsiteY9" fmla="*/ 524435 h 826536"/>
              <a:gd name="connsiteX10" fmla="*/ 578224 w 607111"/>
              <a:gd name="connsiteY10" fmla="*/ 605118 h 826536"/>
              <a:gd name="connsiteX11" fmla="*/ 578224 w 607111"/>
              <a:gd name="connsiteY11" fmla="*/ 820271 h 826536"/>
              <a:gd name="connsiteX12" fmla="*/ 519953 w 607111"/>
              <a:gd name="connsiteY12" fmla="*/ 762000 h 826536"/>
              <a:gd name="connsiteX0" fmla="*/ 0 w 607111"/>
              <a:gd name="connsiteY0" fmla="*/ 0 h 838200"/>
              <a:gd name="connsiteX1" fmla="*/ 174812 w 607111"/>
              <a:gd name="connsiteY1" fmla="*/ 26894 h 838200"/>
              <a:gd name="connsiteX2" fmla="*/ 215153 w 607111"/>
              <a:gd name="connsiteY2" fmla="*/ 40341 h 838200"/>
              <a:gd name="connsiteX3" fmla="*/ 295835 w 607111"/>
              <a:gd name="connsiteY3" fmla="*/ 94129 h 838200"/>
              <a:gd name="connsiteX4" fmla="*/ 389965 w 607111"/>
              <a:gd name="connsiteY4" fmla="*/ 174812 h 838200"/>
              <a:gd name="connsiteX5" fmla="*/ 443753 w 607111"/>
              <a:gd name="connsiteY5" fmla="*/ 255494 h 838200"/>
              <a:gd name="connsiteX6" fmla="*/ 470647 w 607111"/>
              <a:gd name="connsiteY6" fmla="*/ 295835 h 838200"/>
              <a:gd name="connsiteX7" fmla="*/ 510988 w 607111"/>
              <a:gd name="connsiteY7" fmla="*/ 363071 h 838200"/>
              <a:gd name="connsiteX8" fmla="*/ 551329 w 607111"/>
              <a:gd name="connsiteY8" fmla="*/ 484094 h 838200"/>
              <a:gd name="connsiteX9" fmla="*/ 564777 w 607111"/>
              <a:gd name="connsiteY9" fmla="*/ 524435 h 838200"/>
              <a:gd name="connsiteX10" fmla="*/ 578224 w 607111"/>
              <a:gd name="connsiteY10" fmla="*/ 605118 h 838200"/>
              <a:gd name="connsiteX11" fmla="*/ 578224 w 607111"/>
              <a:gd name="connsiteY11" fmla="*/ 820271 h 838200"/>
              <a:gd name="connsiteX12" fmla="*/ 596153 w 607111"/>
              <a:gd name="connsiteY12" fmla="*/ 838200 h 838200"/>
              <a:gd name="connsiteX0" fmla="*/ 0 w 607111"/>
              <a:gd name="connsiteY0" fmla="*/ 0 h 838200"/>
              <a:gd name="connsiteX1" fmla="*/ 174812 w 607111"/>
              <a:gd name="connsiteY1" fmla="*/ 26894 h 838200"/>
              <a:gd name="connsiteX2" fmla="*/ 215153 w 607111"/>
              <a:gd name="connsiteY2" fmla="*/ 40341 h 838200"/>
              <a:gd name="connsiteX3" fmla="*/ 295835 w 607111"/>
              <a:gd name="connsiteY3" fmla="*/ 94129 h 838200"/>
              <a:gd name="connsiteX4" fmla="*/ 389965 w 607111"/>
              <a:gd name="connsiteY4" fmla="*/ 174812 h 838200"/>
              <a:gd name="connsiteX5" fmla="*/ 443753 w 607111"/>
              <a:gd name="connsiteY5" fmla="*/ 255494 h 838200"/>
              <a:gd name="connsiteX6" fmla="*/ 470647 w 607111"/>
              <a:gd name="connsiteY6" fmla="*/ 295835 h 838200"/>
              <a:gd name="connsiteX7" fmla="*/ 510988 w 607111"/>
              <a:gd name="connsiteY7" fmla="*/ 363071 h 838200"/>
              <a:gd name="connsiteX8" fmla="*/ 551329 w 607111"/>
              <a:gd name="connsiteY8" fmla="*/ 484094 h 838200"/>
              <a:gd name="connsiteX9" fmla="*/ 564777 w 607111"/>
              <a:gd name="connsiteY9" fmla="*/ 524435 h 838200"/>
              <a:gd name="connsiteX10" fmla="*/ 578224 w 607111"/>
              <a:gd name="connsiteY10" fmla="*/ 605118 h 838200"/>
              <a:gd name="connsiteX11" fmla="*/ 578224 w 607111"/>
              <a:gd name="connsiteY11" fmla="*/ 820271 h 838200"/>
              <a:gd name="connsiteX12" fmla="*/ 596153 w 607111"/>
              <a:gd name="connsiteY12" fmla="*/ 838200 h 838200"/>
              <a:gd name="connsiteX0" fmla="*/ 0 w 607111"/>
              <a:gd name="connsiteY0" fmla="*/ 0 h 838200"/>
              <a:gd name="connsiteX1" fmla="*/ 174812 w 607111"/>
              <a:gd name="connsiteY1" fmla="*/ 26894 h 838200"/>
              <a:gd name="connsiteX2" fmla="*/ 215153 w 607111"/>
              <a:gd name="connsiteY2" fmla="*/ 40341 h 838200"/>
              <a:gd name="connsiteX3" fmla="*/ 295835 w 607111"/>
              <a:gd name="connsiteY3" fmla="*/ 94129 h 838200"/>
              <a:gd name="connsiteX4" fmla="*/ 389965 w 607111"/>
              <a:gd name="connsiteY4" fmla="*/ 174812 h 838200"/>
              <a:gd name="connsiteX5" fmla="*/ 443753 w 607111"/>
              <a:gd name="connsiteY5" fmla="*/ 255494 h 838200"/>
              <a:gd name="connsiteX6" fmla="*/ 470647 w 607111"/>
              <a:gd name="connsiteY6" fmla="*/ 295835 h 838200"/>
              <a:gd name="connsiteX7" fmla="*/ 510988 w 607111"/>
              <a:gd name="connsiteY7" fmla="*/ 363071 h 838200"/>
              <a:gd name="connsiteX8" fmla="*/ 551329 w 607111"/>
              <a:gd name="connsiteY8" fmla="*/ 484094 h 838200"/>
              <a:gd name="connsiteX9" fmla="*/ 564777 w 607111"/>
              <a:gd name="connsiteY9" fmla="*/ 524435 h 838200"/>
              <a:gd name="connsiteX10" fmla="*/ 578224 w 607111"/>
              <a:gd name="connsiteY10" fmla="*/ 605118 h 838200"/>
              <a:gd name="connsiteX11" fmla="*/ 578224 w 607111"/>
              <a:gd name="connsiteY11" fmla="*/ 820271 h 838200"/>
              <a:gd name="connsiteX12" fmla="*/ 596153 w 607111"/>
              <a:gd name="connsiteY12" fmla="*/ 838200 h 838200"/>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51329 w 607111"/>
              <a:gd name="connsiteY7" fmla="*/ 484094 h 820271"/>
              <a:gd name="connsiteX8" fmla="*/ 564777 w 607111"/>
              <a:gd name="connsiteY8" fmla="*/ 524435 h 820271"/>
              <a:gd name="connsiteX9" fmla="*/ 578224 w 607111"/>
              <a:gd name="connsiteY9" fmla="*/ 605118 h 820271"/>
              <a:gd name="connsiteX10" fmla="*/ 578224 w 607111"/>
              <a:gd name="connsiteY10"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70647 w 607111"/>
              <a:gd name="connsiteY5" fmla="*/ 295835 h 820271"/>
              <a:gd name="connsiteX6" fmla="*/ 551329 w 607111"/>
              <a:gd name="connsiteY6" fmla="*/ 484094 h 820271"/>
              <a:gd name="connsiteX7" fmla="*/ 564777 w 607111"/>
              <a:gd name="connsiteY7" fmla="*/ 524435 h 820271"/>
              <a:gd name="connsiteX8" fmla="*/ 578224 w 607111"/>
              <a:gd name="connsiteY8" fmla="*/ 605118 h 820271"/>
              <a:gd name="connsiteX9" fmla="*/ 578224 w 607111"/>
              <a:gd name="connsiteY9" fmla="*/ 820271 h 820271"/>
              <a:gd name="connsiteX0" fmla="*/ 0 w 578224"/>
              <a:gd name="connsiteY0" fmla="*/ 0 h 820271"/>
              <a:gd name="connsiteX1" fmla="*/ 174812 w 578224"/>
              <a:gd name="connsiteY1" fmla="*/ 26894 h 820271"/>
              <a:gd name="connsiteX2" fmla="*/ 215153 w 578224"/>
              <a:gd name="connsiteY2" fmla="*/ 40341 h 820271"/>
              <a:gd name="connsiteX3" fmla="*/ 295835 w 578224"/>
              <a:gd name="connsiteY3" fmla="*/ 94129 h 820271"/>
              <a:gd name="connsiteX4" fmla="*/ 389965 w 578224"/>
              <a:gd name="connsiteY4" fmla="*/ 174812 h 820271"/>
              <a:gd name="connsiteX5" fmla="*/ 470647 w 578224"/>
              <a:gd name="connsiteY5" fmla="*/ 295835 h 820271"/>
              <a:gd name="connsiteX6" fmla="*/ 551329 w 578224"/>
              <a:gd name="connsiteY6" fmla="*/ 484094 h 820271"/>
              <a:gd name="connsiteX7" fmla="*/ 564777 w 578224"/>
              <a:gd name="connsiteY7" fmla="*/ 524435 h 820271"/>
              <a:gd name="connsiteX8" fmla="*/ 578224 w 578224"/>
              <a:gd name="connsiteY8" fmla="*/ 820271 h 820271"/>
              <a:gd name="connsiteX0" fmla="*/ 0 w 578224"/>
              <a:gd name="connsiteY0" fmla="*/ 0 h 820271"/>
              <a:gd name="connsiteX1" fmla="*/ 174812 w 578224"/>
              <a:gd name="connsiteY1" fmla="*/ 26894 h 820271"/>
              <a:gd name="connsiteX2" fmla="*/ 215153 w 578224"/>
              <a:gd name="connsiteY2" fmla="*/ 40341 h 820271"/>
              <a:gd name="connsiteX3" fmla="*/ 295835 w 578224"/>
              <a:gd name="connsiteY3" fmla="*/ 94129 h 820271"/>
              <a:gd name="connsiteX4" fmla="*/ 389965 w 578224"/>
              <a:gd name="connsiteY4" fmla="*/ 174812 h 820271"/>
              <a:gd name="connsiteX5" fmla="*/ 470647 w 578224"/>
              <a:gd name="connsiteY5" fmla="*/ 295835 h 820271"/>
              <a:gd name="connsiteX6" fmla="*/ 551329 w 578224"/>
              <a:gd name="connsiteY6" fmla="*/ 484094 h 820271"/>
              <a:gd name="connsiteX7" fmla="*/ 578224 w 578224"/>
              <a:gd name="connsiteY7" fmla="*/ 820271 h 820271"/>
              <a:gd name="connsiteX0" fmla="*/ 0 w 578224"/>
              <a:gd name="connsiteY0" fmla="*/ 0 h 820271"/>
              <a:gd name="connsiteX1" fmla="*/ 174812 w 578224"/>
              <a:gd name="connsiteY1" fmla="*/ 26894 h 820271"/>
              <a:gd name="connsiteX2" fmla="*/ 215153 w 578224"/>
              <a:gd name="connsiteY2" fmla="*/ 40341 h 820271"/>
              <a:gd name="connsiteX3" fmla="*/ 389965 w 578224"/>
              <a:gd name="connsiteY3" fmla="*/ 174812 h 820271"/>
              <a:gd name="connsiteX4" fmla="*/ 470647 w 578224"/>
              <a:gd name="connsiteY4" fmla="*/ 295835 h 820271"/>
              <a:gd name="connsiteX5" fmla="*/ 551329 w 578224"/>
              <a:gd name="connsiteY5" fmla="*/ 484094 h 820271"/>
              <a:gd name="connsiteX6" fmla="*/ 578224 w 578224"/>
              <a:gd name="connsiteY6" fmla="*/ 820271 h 82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224" h="820271">
                <a:moveTo>
                  <a:pt x="0" y="0"/>
                </a:moveTo>
                <a:cubicBezTo>
                  <a:pt x="97539" y="10838"/>
                  <a:pt x="100703" y="5720"/>
                  <a:pt x="174812" y="26894"/>
                </a:cubicBezTo>
                <a:cubicBezTo>
                  <a:pt x="188441" y="30788"/>
                  <a:pt x="179294" y="15688"/>
                  <a:pt x="215153" y="40341"/>
                </a:cubicBezTo>
                <a:cubicBezTo>
                  <a:pt x="251012" y="64994"/>
                  <a:pt x="347383" y="132230"/>
                  <a:pt x="389965" y="174812"/>
                </a:cubicBezTo>
                <a:cubicBezTo>
                  <a:pt x="432547" y="217394"/>
                  <a:pt x="443753" y="244288"/>
                  <a:pt x="470647" y="295835"/>
                </a:cubicBezTo>
                <a:cubicBezTo>
                  <a:pt x="497541" y="347382"/>
                  <a:pt x="533400" y="396688"/>
                  <a:pt x="551329" y="484094"/>
                </a:cubicBezTo>
                <a:cubicBezTo>
                  <a:pt x="569258" y="571500"/>
                  <a:pt x="572621" y="750234"/>
                  <a:pt x="578224" y="820271"/>
                </a:cubicBezTo>
              </a:path>
            </a:pathLst>
          </a:custGeom>
          <a:ln w="28575">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Rectangle 66"/>
          <p:cNvSpPr/>
          <p:nvPr/>
        </p:nvSpPr>
        <p:spPr>
          <a:xfrm>
            <a:off x="3352800" y="4495800"/>
            <a:ext cx="533400" cy="369332"/>
          </a:xfrm>
          <a:prstGeom prst="rect">
            <a:avLst/>
          </a:prstGeom>
        </p:spPr>
        <p:txBody>
          <a:bodyPr wrap="square">
            <a:spAutoFit/>
          </a:bodyPr>
          <a:lstStyle/>
          <a:p>
            <a:pPr algn="ctr"/>
            <a:r>
              <a:rPr lang="ro-RO" b="1" smtClean="0">
                <a:solidFill>
                  <a:srgbClr val="C00000"/>
                </a:solidFill>
                <a:latin typeface="Arial" pitchFamily="34" charset="0"/>
                <a:cs typeface="Arial" pitchFamily="34" charset="0"/>
              </a:rPr>
              <a:t>45°</a:t>
            </a:r>
            <a:endParaRPr lang="en-US" b="1" baseline="-25000">
              <a:solidFill>
                <a:srgbClr val="C00000"/>
              </a:solidFill>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146</a:t>
            </a:fld>
            <a:endParaRPr lang="en-US"/>
          </a:p>
        </p:txBody>
      </p:sp>
      <p:sp>
        <p:nvSpPr>
          <p:cNvPr id="3" name="Rectangle 2"/>
          <p:cNvSpPr/>
          <p:nvPr/>
        </p:nvSpPr>
        <p:spPr>
          <a:xfrm>
            <a:off x="457200" y="2286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4" name="Rectangle 3"/>
          <p:cNvSpPr/>
          <p:nvPr/>
        </p:nvSpPr>
        <p:spPr>
          <a:xfrm>
            <a:off x="1143000" y="228600"/>
            <a:ext cx="7772400" cy="12192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La un </a:t>
            </a:r>
            <a:r>
              <a:rPr lang="ro-RO" b="1" i="1" smtClean="0">
                <a:solidFill>
                  <a:srgbClr val="00B050"/>
                </a:solidFill>
                <a:latin typeface="Arial" pitchFamily="34" charset="0"/>
                <a:cs typeface="Arial" pitchFamily="34" charset="0"/>
              </a:rPr>
              <a:t>produs real</a:t>
            </a:r>
            <a:r>
              <a:rPr lang="ro-RO" smtClean="0">
                <a:solidFill>
                  <a:schemeClr val="tx1"/>
                </a:solidFill>
                <a:latin typeface="Arial" pitchFamily="34" charset="0"/>
                <a:cs typeface="Arial" pitchFamily="34" charset="0"/>
              </a:rPr>
              <a:t>, </a:t>
            </a:r>
            <a:r>
              <a:rPr lang="ro-RO" b="1" i="1" smtClean="0">
                <a:solidFill>
                  <a:srgbClr val="0070C0"/>
                </a:solidFill>
                <a:latin typeface="Arial" pitchFamily="34" charset="0"/>
                <a:cs typeface="Arial" pitchFamily="34" charset="0"/>
              </a:rPr>
              <a:t>funcțiile</a:t>
            </a:r>
            <a:r>
              <a:rPr lang="ro-RO" smtClean="0">
                <a:solidFill>
                  <a:schemeClr val="tx1"/>
                </a:solidFill>
                <a:latin typeface="Arial" pitchFamily="34" charset="0"/>
                <a:cs typeface="Arial" pitchFamily="34" charset="0"/>
              </a:rPr>
              <a:t> sale pot fi localizate în planul </a:t>
            </a:r>
            <a:r>
              <a:rPr lang="ro-RO" sz="2400" smtClean="0">
                <a:solidFill>
                  <a:schemeClr val="tx1"/>
                </a:solidFill>
                <a:latin typeface="Arial" pitchFamily="34" charset="0"/>
                <a:cs typeface="Arial" pitchFamily="34" charset="0"/>
              </a:rPr>
              <a:t>q</a:t>
            </a:r>
            <a:r>
              <a:rPr lang="ro-RO" sz="2400" baseline="-25000" smtClean="0">
                <a:solidFill>
                  <a:schemeClr val="tx1"/>
                </a:solidFill>
                <a:latin typeface="Arial" pitchFamily="34" charset="0"/>
                <a:cs typeface="Arial" pitchFamily="34" charset="0"/>
              </a:rPr>
              <a:t>j</a:t>
            </a:r>
            <a:r>
              <a:rPr lang="ro-RO" sz="2400" smtClean="0">
                <a:solidFill>
                  <a:schemeClr val="tx1"/>
                </a:solidFill>
                <a:latin typeface="Arial" pitchFamily="34" charset="0"/>
                <a:cs typeface="Arial" pitchFamily="34" charset="0"/>
              </a:rPr>
              <a:t>Op</a:t>
            </a:r>
            <a:r>
              <a:rPr lang="ro-RO" sz="2400" baseline="-25000" smtClean="0">
                <a:solidFill>
                  <a:schemeClr val="tx1"/>
                </a:solidFill>
                <a:latin typeface="Arial" pitchFamily="34" charset="0"/>
                <a:cs typeface="Arial" pitchFamily="34" charset="0"/>
              </a:rPr>
              <a:t>j</a:t>
            </a:r>
            <a:r>
              <a:rPr lang="ro-RO" sz="2400" smtClean="0">
                <a:solidFill>
                  <a:schemeClr val="tx1"/>
                </a:solidFill>
                <a:latin typeface="Arial" pitchFamily="34" charset="0"/>
                <a:cs typeface="Arial" pitchFamily="34" charset="0"/>
              </a:rPr>
              <a:t> </a:t>
            </a:r>
            <a:r>
              <a:rPr lang="ro-RO" smtClean="0">
                <a:solidFill>
                  <a:schemeClr val="tx1"/>
                </a:solidFill>
                <a:latin typeface="Arial" pitchFamily="34" charset="0"/>
                <a:cs typeface="Arial" pitchFamily="34" charset="0"/>
              </a:rPr>
              <a:t>atât pe o </a:t>
            </a:r>
            <a:r>
              <a:rPr lang="ro-RO" b="1" i="1" smtClean="0">
                <a:solidFill>
                  <a:schemeClr val="accent6">
                    <a:lumMod val="50000"/>
                  </a:schemeClr>
                </a:solidFill>
                <a:latin typeface="Arial" pitchFamily="34" charset="0"/>
                <a:cs typeface="Arial" pitchFamily="34" charset="0"/>
              </a:rPr>
              <a:t>dreaptă de regresie </a:t>
            </a:r>
            <a:r>
              <a:rPr lang="ro-RO" sz="2400" smtClean="0">
                <a:solidFill>
                  <a:schemeClr val="tx1"/>
                </a:solidFill>
                <a:latin typeface="Arial" pitchFamily="34" charset="0"/>
                <a:cs typeface="Arial" pitchFamily="34" charset="0"/>
              </a:rPr>
              <a:t>(</a:t>
            </a:r>
            <a:r>
              <a:rPr lang="el-GR" sz="2400" smtClean="0">
                <a:solidFill>
                  <a:schemeClr val="tx1"/>
                </a:solidFill>
                <a:latin typeface="Arial" pitchFamily="34" charset="0"/>
                <a:cs typeface="Arial" pitchFamily="34" charset="0"/>
              </a:rPr>
              <a:t>Δ</a:t>
            </a:r>
            <a:r>
              <a:rPr lang="ro-RO" sz="2400" baseline="-25000" smtClean="0">
                <a:solidFill>
                  <a:schemeClr val="tx1"/>
                </a:solidFill>
                <a:latin typeface="Arial" pitchFamily="34" charset="0"/>
                <a:cs typeface="Arial" pitchFamily="34" charset="0"/>
              </a:rPr>
              <a:t>2</a:t>
            </a:r>
            <a:r>
              <a:rPr lang="ro-RO" sz="2400" smtClean="0">
                <a:solidFill>
                  <a:schemeClr val="tx1"/>
                </a:solidFill>
                <a:latin typeface="Arial" pitchFamily="34" charset="0"/>
                <a:cs typeface="Arial" pitchFamily="34" charset="0"/>
              </a:rPr>
              <a:t>)</a:t>
            </a:r>
            <a:r>
              <a:rPr lang="ro-RO" smtClean="0">
                <a:solidFill>
                  <a:schemeClr val="tx1"/>
                </a:solidFill>
                <a:latin typeface="Arial" pitchFamily="34" charset="0"/>
                <a:cs typeface="Arial" pitchFamily="34" charset="0"/>
              </a:rPr>
              <a:t>, cât și în vecinătatea ei, </a:t>
            </a:r>
            <a:r>
              <a:rPr lang="ro-RO" b="1" i="1" smtClean="0">
                <a:solidFill>
                  <a:schemeClr val="accent6">
                    <a:lumMod val="50000"/>
                  </a:schemeClr>
                </a:solidFill>
                <a:latin typeface="Arial" pitchFamily="34" charset="0"/>
                <a:cs typeface="Arial" pitchFamily="34" charset="0"/>
              </a:rPr>
              <a:t>dreaptă</a:t>
            </a:r>
            <a:r>
              <a:rPr lang="ro-RO" smtClean="0">
                <a:solidFill>
                  <a:schemeClr val="tx1"/>
                </a:solidFill>
                <a:latin typeface="Arial" pitchFamily="34" charset="0"/>
                <a:cs typeface="Arial" pitchFamily="34" charset="0"/>
              </a:rPr>
              <a:t> care </a:t>
            </a:r>
            <a:r>
              <a:rPr lang="ro-RO" b="1" smtClean="0">
                <a:solidFill>
                  <a:srgbClr val="FF0000"/>
                </a:solidFill>
                <a:latin typeface="Arial" pitchFamily="34" charset="0"/>
                <a:cs typeface="Arial" pitchFamily="34" charset="0"/>
              </a:rPr>
              <a:t>nu</a:t>
            </a:r>
            <a:r>
              <a:rPr lang="ro-RO" smtClean="0">
                <a:solidFill>
                  <a:schemeClr val="tx1"/>
                </a:solidFill>
                <a:latin typeface="Arial" pitchFamily="34" charset="0"/>
                <a:cs typeface="Arial" pitchFamily="34" charset="0"/>
              </a:rPr>
              <a:t> va fi înclinată la </a:t>
            </a:r>
            <a:r>
              <a:rPr lang="ro-RO" sz="2400" smtClean="0">
                <a:solidFill>
                  <a:schemeClr val="tx1"/>
                </a:solidFill>
                <a:latin typeface="Arial" pitchFamily="34" charset="0"/>
                <a:cs typeface="Arial" pitchFamily="34" charset="0"/>
              </a:rPr>
              <a:t>45°</a:t>
            </a:r>
            <a:r>
              <a:rPr lang="ro-RO" smtClean="0">
                <a:solidFill>
                  <a:schemeClr val="tx1"/>
                </a:solidFill>
                <a:latin typeface="Arial" pitchFamily="34" charset="0"/>
                <a:cs typeface="Arial" pitchFamily="34" charset="0"/>
              </a:rPr>
              <a:t> (figura 5.2). </a:t>
            </a:r>
          </a:p>
        </p:txBody>
      </p:sp>
      <p:cxnSp>
        <p:nvCxnSpPr>
          <p:cNvPr id="5" name="Straight Arrow Connector 4"/>
          <p:cNvCxnSpPr/>
          <p:nvPr/>
        </p:nvCxnSpPr>
        <p:spPr>
          <a:xfrm rot="5400000">
            <a:off x="189706" y="3543300"/>
            <a:ext cx="3734594" cy="794"/>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057400" y="5410200"/>
            <a:ext cx="5486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447800" y="1371600"/>
            <a:ext cx="477272" cy="461665"/>
          </a:xfrm>
          <a:prstGeom prst="rect">
            <a:avLst/>
          </a:prstGeom>
        </p:spPr>
        <p:txBody>
          <a:bodyPr wrap="square">
            <a:spAutoFit/>
          </a:bodyPr>
          <a:lstStyle/>
          <a:p>
            <a:pPr algn="ctr"/>
            <a:r>
              <a:rPr lang="ro-RO" sz="2400" smtClean="0">
                <a:latin typeface="Arial" pitchFamily="34" charset="0"/>
                <a:cs typeface="Arial" pitchFamily="34" charset="0"/>
              </a:rPr>
              <a:t>p</a:t>
            </a:r>
            <a:r>
              <a:rPr lang="ro-RO" sz="2400" baseline="-25000" smtClean="0">
                <a:latin typeface="Arial" pitchFamily="34" charset="0"/>
                <a:cs typeface="Arial" pitchFamily="34" charset="0"/>
              </a:rPr>
              <a:t>j</a:t>
            </a:r>
            <a:endParaRPr lang="en-US" sz="2400" baseline="-25000"/>
          </a:p>
        </p:txBody>
      </p:sp>
      <p:sp>
        <p:nvSpPr>
          <p:cNvPr id="8" name="Rectangle 7"/>
          <p:cNvSpPr/>
          <p:nvPr/>
        </p:nvSpPr>
        <p:spPr>
          <a:xfrm>
            <a:off x="1447800" y="6172200"/>
            <a:ext cx="5867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solidFill>
                  <a:schemeClr val="tx1"/>
                </a:solidFill>
                <a:latin typeface="Arial" pitchFamily="34" charset="0"/>
                <a:cs typeface="Arial" pitchFamily="34" charset="0"/>
              </a:rPr>
              <a:t> Fig. 5.2 Analiza sistemică pentru </a:t>
            </a:r>
            <a:r>
              <a:rPr lang="ro-RO" b="1" i="1" smtClean="0">
                <a:solidFill>
                  <a:srgbClr val="00B050"/>
                </a:solidFill>
                <a:latin typeface="Arial" pitchFamily="34" charset="0"/>
                <a:cs typeface="Arial" pitchFamily="34" charset="0"/>
              </a:rPr>
              <a:t>un produs real</a:t>
            </a:r>
            <a:endParaRPr lang="en-US" b="1" i="1" baseline="-25000">
              <a:solidFill>
                <a:srgbClr val="F52B56"/>
              </a:solidFill>
              <a:latin typeface="Arial" pitchFamily="34" charset="0"/>
              <a:cs typeface="Arial" pitchFamily="34" charset="0"/>
            </a:endParaRPr>
          </a:p>
        </p:txBody>
      </p:sp>
      <p:sp>
        <p:nvSpPr>
          <p:cNvPr id="9" name="Rectangle 8"/>
          <p:cNvSpPr/>
          <p:nvPr/>
        </p:nvSpPr>
        <p:spPr>
          <a:xfrm>
            <a:off x="1524000" y="1905000"/>
            <a:ext cx="477272" cy="461665"/>
          </a:xfrm>
          <a:prstGeom prst="rect">
            <a:avLst/>
          </a:prstGeom>
        </p:spPr>
        <p:txBody>
          <a:bodyPr wrap="square">
            <a:spAutoFit/>
          </a:bodyPr>
          <a:lstStyle/>
          <a:p>
            <a:pPr algn="ctr"/>
            <a:r>
              <a:rPr lang="ro-RO" sz="2400" smtClean="0">
                <a:latin typeface="Arial" pitchFamily="34" charset="0"/>
                <a:cs typeface="Arial" pitchFamily="34" charset="0"/>
              </a:rPr>
              <a:t>p</a:t>
            </a:r>
            <a:r>
              <a:rPr lang="ro-RO" sz="2400" baseline="-25000" smtClean="0">
                <a:latin typeface="Arial" pitchFamily="34" charset="0"/>
                <a:cs typeface="Arial" pitchFamily="34" charset="0"/>
              </a:rPr>
              <a:t>3</a:t>
            </a:r>
            <a:endParaRPr lang="en-US" sz="2400" baseline="-25000"/>
          </a:p>
        </p:txBody>
      </p:sp>
      <p:sp>
        <p:nvSpPr>
          <p:cNvPr id="10" name="Rectangle 9"/>
          <p:cNvSpPr/>
          <p:nvPr/>
        </p:nvSpPr>
        <p:spPr>
          <a:xfrm>
            <a:off x="2743200" y="1752600"/>
            <a:ext cx="609600" cy="461665"/>
          </a:xfrm>
          <a:prstGeom prst="rect">
            <a:avLst/>
          </a:prstGeom>
        </p:spPr>
        <p:txBody>
          <a:bodyPr wrap="square">
            <a:spAutoFit/>
          </a:bodyPr>
          <a:lstStyle/>
          <a:p>
            <a:pPr algn="ctr"/>
            <a:r>
              <a:rPr lang="ro-RO" sz="2400" smtClean="0">
                <a:latin typeface="Arial" pitchFamily="34" charset="0"/>
                <a:cs typeface="Arial" pitchFamily="34" charset="0"/>
              </a:rPr>
              <a:t>F</a:t>
            </a:r>
            <a:r>
              <a:rPr lang="ro-RO" sz="2400" baseline="-25000" smtClean="0">
                <a:latin typeface="Arial" pitchFamily="34" charset="0"/>
                <a:cs typeface="Arial" pitchFamily="34" charset="0"/>
              </a:rPr>
              <a:t>3</a:t>
            </a:r>
            <a:endParaRPr lang="en-US" sz="2400" baseline="-25000"/>
          </a:p>
        </p:txBody>
      </p:sp>
      <p:sp>
        <p:nvSpPr>
          <p:cNvPr id="11" name="Rectangle 10"/>
          <p:cNvSpPr/>
          <p:nvPr/>
        </p:nvSpPr>
        <p:spPr>
          <a:xfrm>
            <a:off x="6858000" y="2590800"/>
            <a:ext cx="914400" cy="461665"/>
          </a:xfrm>
          <a:prstGeom prst="rect">
            <a:avLst/>
          </a:prstGeom>
        </p:spPr>
        <p:txBody>
          <a:bodyPr wrap="square">
            <a:spAutoFit/>
          </a:bodyPr>
          <a:lstStyle/>
          <a:p>
            <a:pPr algn="ctr"/>
            <a:r>
              <a:rPr lang="ro-RO" sz="2400" smtClean="0">
                <a:latin typeface="Arial" pitchFamily="34" charset="0"/>
                <a:cs typeface="Arial" pitchFamily="34" charset="0"/>
              </a:rPr>
              <a:t>(</a:t>
            </a:r>
            <a:r>
              <a:rPr lang="el-GR" sz="2400" smtClean="0">
                <a:latin typeface="Arial" pitchFamily="34" charset="0"/>
                <a:cs typeface="Arial" pitchFamily="34" charset="0"/>
              </a:rPr>
              <a:t>Δ</a:t>
            </a:r>
            <a:r>
              <a:rPr lang="ro-RO" sz="2400" baseline="-25000" smtClean="0">
                <a:latin typeface="Arial" pitchFamily="34" charset="0"/>
                <a:cs typeface="Arial" pitchFamily="34" charset="0"/>
              </a:rPr>
              <a:t>2</a:t>
            </a:r>
            <a:r>
              <a:rPr lang="ro-RO" sz="2400" smtClean="0">
                <a:latin typeface="Arial" pitchFamily="34" charset="0"/>
                <a:cs typeface="Arial" pitchFamily="34" charset="0"/>
              </a:rPr>
              <a:t>)</a:t>
            </a:r>
            <a:endParaRPr lang="en-US" sz="2400" baseline="-25000"/>
          </a:p>
        </p:txBody>
      </p:sp>
      <p:sp>
        <p:nvSpPr>
          <p:cNvPr id="12" name="Rectangle 11"/>
          <p:cNvSpPr/>
          <p:nvPr/>
        </p:nvSpPr>
        <p:spPr>
          <a:xfrm>
            <a:off x="7239000" y="5486400"/>
            <a:ext cx="477272" cy="461665"/>
          </a:xfrm>
          <a:prstGeom prst="rect">
            <a:avLst/>
          </a:prstGeom>
        </p:spPr>
        <p:txBody>
          <a:bodyPr wrap="square">
            <a:spAutoFit/>
          </a:bodyPr>
          <a:lstStyle/>
          <a:p>
            <a:pPr algn="ctr"/>
            <a:r>
              <a:rPr lang="ro-RO" sz="2400" smtClean="0">
                <a:latin typeface="Arial" pitchFamily="34" charset="0"/>
                <a:cs typeface="Arial" pitchFamily="34" charset="0"/>
              </a:rPr>
              <a:t>q</a:t>
            </a:r>
            <a:r>
              <a:rPr lang="ro-RO" sz="2400" baseline="-25000" smtClean="0">
                <a:latin typeface="Arial" pitchFamily="34" charset="0"/>
                <a:cs typeface="Arial" pitchFamily="34" charset="0"/>
              </a:rPr>
              <a:t>j</a:t>
            </a:r>
            <a:endParaRPr lang="en-US" sz="2400" baseline="-25000"/>
          </a:p>
        </p:txBody>
      </p:sp>
      <p:sp>
        <p:nvSpPr>
          <p:cNvPr id="13" name="Rectangle 12"/>
          <p:cNvSpPr/>
          <p:nvPr/>
        </p:nvSpPr>
        <p:spPr>
          <a:xfrm>
            <a:off x="2438400" y="5486400"/>
            <a:ext cx="477272" cy="461665"/>
          </a:xfrm>
          <a:prstGeom prst="rect">
            <a:avLst/>
          </a:prstGeom>
        </p:spPr>
        <p:txBody>
          <a:bodyPr wrap="square">
            <a:spAutoFit/>
          </a:bodyPr>
          <a:lstStyle/>
          <a:p>
            <a:pPr algn="ctr"/>
            <a:r>
              <a:rPr lang="ro-RO" sz="2400" smtClean="0">
                <a:latin typeface="Arial" pitchFamily="34" charset="0"/>
                <a:cs typeface="Arial" pitchFamily="34" charset="0"/>
              </a:rPr>
              <a:t>q</a:t>
            </a:r>
            <a:r>
              <a:rPr lang="ro-RO" sz="2400" baseline="-25000" smtClean="0">
                <a:latin typeface="Arial" pitchFamily="34" charset="0"/>
                <a:cs typeface="Arial" pitchFamily="34" charset="0"/>
              </a:rPr>
              <a:t>3</a:t>
            </a:r>
            <a:endParaRPr lang="en-US" sz="2400" baseline="-25000"/>
          </a:p>
        </p:txBody>
      </p:sp>
      <p:cxnSp>
        <p:nvCxnSpPr>
          <p:cNvPr id="14" name="Straight Connector 13"/>
          <p:cNvCxnSpPr/>
          <p:nvPr/>
        </p:nvCxnSpPr>
        <p:spPr>
          <a:xfrm rot="5400000">
            <a:off x="1143000" y="3810000"/>
            <a:ext cx="3200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16" idx="6"/>
          </p:cNvCxnSpPr>
          <p:nvPr/>
        </p:nvCxnSpPr>
        <p:spPr>
          <a:xfrm>
            <a:off x="2057400" y="2209800"/>
            <a:ext cx="762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667000" y="2133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524000" y="5486400"/>
            <a:ext cx="477272" cy="461665"/>
          </a:xfrm>
          <a:prstGeom prst="rect">
            <a:avLst/>
          </a:prstGeom>
        </p:spPr>
        <p:txBody>
          <a:bodyPr wrap="square">
            <a:spAutoFit/>
          </a:bodyPr>
          <a:lstStyle/>
          <a:p>
            <a:pPr algn="ctr"/>
            <a:r>
              <a:rPr lang="ro-RO" sz="2400" smtClean="0">
                <a:latin typeface="Arial" pitchFamily="34" charset="0"/>
                <a:cs typeface="Arial" pitchFamily="34" charset="0"/>
              </a:rPr>
              <a:t>0</a:t>
            </a:r>
            <a:endParaRPr lang="en-US" sz="2400" baseline="-25000"/>
          </a:p>
        </p:txBody>
      </p:sp>
      <p:sp>
        <p:nvSpPr>
          <p:cNvPr id="18" name="Freeform 17"/>
          <p:cNvSpPr/>
          <p:nvPr/>
        </p:nvSpPr>
        <p:spPr>
          <a:xfrm>
            <a:off x="3048000" y="4876800"/>
            <a:ext cx="457199" cy="533400"/>
          </a:xfrm>
          <a:custGeom>
            <a:avLst/>
            <a:gdLst>
              <a:gd name="connsiteX0" fmla="*/ 0 w 607111"/>
              <a:gd name="connsiteY0" fmla="*/ 0 h 833718"/>
              <a:gd name="connsiteX1" fmla="*/ 174812 w 607111"/>
              <a:gd name="connsiteY1" fmla="*/ 26894 h 833718"/>
              <a:gd name="connsiteX2" fmla="*/ 215153 w 607111"/>
              <a:gd name="connsiteY2" fmla="*/ 40341 h 833718"/>
              <a:gd name="connsiteX3" fmla="*/ 295835 w 607111"/>
              <a:gd name="connsiteY3" fmla="*/ 94129 h 833718"/>
              <a:gd name="connsiteX4" fmla="*/ 389965 w 607111"/>
              <a:gd name="connsiteY4" fmla="*/ 174812 h 833718"/>
              <a:gd name="connsiteX5" fmla="*/ 443753 w 607111"/>
              <a:gd name="connsiteY5" fmla="*/ 255494 h 833718"/>
              <a:gd name="connsiteX6" fmla="*/ 470647 w 607111"/>
              <a:gd name="connsiteY6" fmla="*/ 295835 h 833718"/>
              <a:gd name="connsiteX7" fmla="*/ 510988 w 607111"/>
              <a:gd name="connsiteY7" fmla="*/ 363071 h 833718"/>
              <a:gd name="connsiteX8" fmla="*/ 551329 w 607111"/>
              <a:gd name="connsiteY8" fmla="*/ 484094 h 833718"/>
              <a:gd name="connsiteX9" fmla="*/ 564777 w 607111"/>
              <a:gd name="connsiteY9" fmla="*/ 524435 h 833718"/>
              <a:gd name="connsiteX10" fmla="*/ 578224 w 607111"/>
              <a:gd name="connsiteY10" fmla="*/ 605118 h 833718"/>
              <a:gd name="connsiteX11" fmla="*/ 578224 w 607111"/>
              <a:gd name="connsiteY11" fmla="*/ 820271 h 833718"/>
              <a:gd name="connsiteX12" fmla="*/ 564777 w 607111"/>
              <a:gd name="connsiteY12" fmla="*/ 833718 h 833718"/>
              <a:gd name="connsiteX0" fmla="*/ 0 w 607111"/>
              <a:gd name="connsiteY0" fmla="*/ 0 h 826536"/>
              <a:gd name="connsiteX1" fmla="*/ 174812 w 607111"/>
              <a:gd name="connsiteY1" fmla="*/ 26894 h 826536"/>
              <a:gd name="connsiteX2" fmla="*/ 215153 w 607111"/>
              <a:gd name="connsiteY2" fmla="*/ 40341 h 826536"/>
              <a:gd name="connsiteX3" fmla="*/ 295835 w 607111"/>
              <a:gd name="connsiteY3" fmla="*/ 94129 h 826536"/>
              <a:gd name="connsiteX4" fmla="*/ 389965 w 607111"/>
              <a:gd name="connsiteY4" fmla="*/ 174812 h 826536"/>
              <a:gd name="connsiteX5" fmla="*/ 443753 w 607111"/>
              <a:gd name="connsiteY5" fmla="*/ 255494 h 826536"/>
              <a:gd name="connsiteX6" fmla="*/ 470647 w 607111"/>
              <a:gd name="connsiteY6" fmla="*/ 295835 h 826536"/>
              <a:gd name="connsiteX7" fmla="*/ 510988 w 607111"/>
              <a:gd name="connsiteY7" fmla="*/ 363071 h 826536"/>
              <a:gd name="connsiteX8" fmla="*/ 551329 w 607111"/>
              <a:gd name="connsiteY8" fmla="*/ 484094 h 826536"/>
              <a:gd name="connsiteX9" fmla="*/ 564777 w 607111"/>
              <a:gd name="connsiteY9" fmla="*/ 524435 h 826536"/>
              <a:gd name="connsiteX10" fmla="*/ 578224 w 607111"/>
              <a:gd name="connsiteY10" fmla="*/ 605118 h 826536"/>
              <a:gd name="connsiteX11" fmla="*/ 578224 w 607111"/>
              <a:gd name="connsiteY11" fmla="*/ 820271 h 826536"/>
              <a:gd name="connsiteX12" fmla="*/ 519953 w 607111"/>
              <a:gd name="connsiteY12" fmla="*/ 762000 h 826536"/>
              <a:gd name="connsiteX0" fmla="*/ 0 w 607111"/>
              <a:gd name="connsiteY0" fmla="*/ 0 h 838200"/>
              <a:gd name="connsiteX1" fmla="*/ 174812 w 607111"/>
              <a:gd name="connsiteY1" fmla="*/ 26894 h 838200"/>
              <a:gd name="connsiteX2" fmla="*/ 215153 w 607111"/>
              <a:gd name="connsiteY2" fmla="*/ 40341 h 838200"/>
              <a:gd name="connsiteX3" fmla="*/ 295835 w 607111"/>
              <a:gd name="connsiteY3" fmla="*/ 94129 h 838200"/>
              <a:gd name="connsiteX4" fmla="*/ 389965 w 607111"/>
              <a:gd name="connsiteY4" fmla="*/ 174812 h 838200"/>
              <a:gd name="connsiteX5" fmla="*/ 443753 w 607111"/>
              <a:gd name="connsiteY5" fmla="*/ 255494 h 838200"/>
              <a:gd name="connsiteX6" fmla="*/ 470647 w 607111"/>
              <a:gd name="connsiteY6" fmla="*/ 295835 h 838200"/>
              <a:gd name="connsiteX7" fmla="*/ 510988 w 607111"/>
              <a:gd name="connsiteY7" fmla="*/ 363071 h 838200"/>
              <a:gd name="connsiteX8" fmla="*/ 551329 w 607111"/>
              <a:gd name="connsiteY8" fmla="*/ 484094 h 838200"/>
              <a:gd name="connsiteX9" fmla="*/ 564777 w 607111"/>
              <a:gd name="connsiteY9" fmla="*/ 524435 h 838200"/>
              <a:gd name="connsiteX10" fmla="*/ 578224 w 607111"/>
              <a:gd name="connsiteY10" fmla="*/ 605118 h 838200"/>
              <a:gd name="connsiteX11" fmla="*/ 578224 w 607111"/>
              <a:gd name="connsiteY11" fmla="*/ 820271 h 838200"/>
              <a:gd name="connsiteX12" fmla="*/ 596153 w 607111"/>
              <a:gd name="connsiteY12" fmla="*/ 838200 h 838200"/>
              <a:gd name="connsiteX0" fmla="*/ 0 w 607111"/>
              <a:gd name="connsiteY0" fmla="*/ 0 h 838200"/>
              <a:gd name="connsiteX1" fmla="*/ 174812 w 607111"/>
              <a:gd name="connsiteY1" fmla="*/ 26894 h 838200"/>
              <a:gd name="connsiteX2" fmla="*/ 215153 w 607111"/>
              <a:gd name="connsiteY2" fmla="*/ 40341 h 838200"/>
              <a:gd name="connsiteX3" fmla="*/ 295835 w 607111"/>
              <a:gd name="connsiteY3" fmla="*/ 94129 h 838200"/>
              <a:gd name="connsiteX4" fmla="*/ 389965 w 607111"/>
              <a:gd name="connsiteY4" fmla="*/ 174812 h 838200"/>
              <a:gd name="connsiteX5" fmla="*/ 443753 w 607111"/>
              <a:gd name="connsiteY5" fmla="*/ 255494 h 838200"/>
              <a:gd name="connsiteX6" fmla="*/ 470647 w 607111"/>
              <a:gd name="connsiteY6" fmla="*/ 295835 h 838200"/>
              <a:gd name="connsiteX7" fmla="*/ 510988 w 607111"/>
              <a:gd name="connsiteY7" fmla="*/ 363071 h 838200"/>
              <a:gd name="connsiteX8" fmla="*/ 551329 w 607111"/>
              <a:gd name="connsiteY8" fmla="*/ 484094 h 838200"/>
              <a:gd name="connsiteX9" fmla="*/ 564777 w 607111"/>
              <a:gd name="connsiteY9" fmla="*/ 524435 h 838200"/>
              <a:gd name="connsiteX10" fmla="*/ 578224 w 607111"/>
              <a:gd name="connsiteY10" fmla="*/ 605118 h 838200"/>
              <a:gd name="connsiteX11" fmla="*/ 578224 w 607111"/>
              <a:gd name="connsiteY11" fmla="*/ 820271 h 838200"/>
              <a:gd name="connsiteX12" fmla="*/ 596153 w 607111"/>
              <a:gd name="connsiteY12" fmla="*/ 838200 h 838200"/>
              <a:gd name="connsiteX0" fmla="*/ 0 w 607111"/>
              <a:gd name="connsiteY0" fmla="*/ 0 h 838200"/>
              <a:gd name="connsiteX1" fmla="*/ 174812 w 607111"/>
              <a:gd name="connsiteY1" fmla="*/ 26894 h 838200"/>
              <a:gd name="connsiteX2" fmla="*/ 215153 w 607111"/>
              <a:gd name="connsiteY2" fmla="*/ 40341 h 838200"/>
              <a:gd name="connsiteX3" fmla="*/ 295835 w 607111"/>
              <a:gd name="connsiteY3" fmla="*/ 94129 h 838200"/>
              <a:gd name="connsiteX4" fmla="*/ 389965 w 607111"/>
              <a:gd name="connsiteY4" fmla="*/ 174812 h 838200"/>
              <a:gd name="connsiteX5" fmla="*/ 443753 w 607111"/>
              <a:gd name="connsiteY5" fmla="*/ 255494 h 838200"/>
              <a:gd name="connsiteX6" fmla="*/ 470647 w 607111"/>
              <a:gd name="connsiteY6" fmla="*/ 295835 h 838200"/>
              <a:gd name="connsiteX7" fmla="*/ 510988 w 607111"/>
              <a:gd name="connsiteY7" fmla="*/ 363071 h 838200"/>
              <a:gd name="connsiteX8" fmla="*/ 551329 w 607111"/>
              <a:gd name="connsiteY8" fmla="*/ 484094 h 838200"/>
              <a:gd name="connsiteX9" fmla="*/ 564777 w 607111"/>
              <a:gd name="connsiteY9" fmla="*/ 524435 h 838200"/>
              <a:gd name="connsiteX10" fmla="*/ 578224 w 607111"/>
              <a:gd name="connsiteY10" fmla="*/ 605118 h 838200"/>
              <a:gd name="connsiteX11" fmla="*/ 578224 w 607111"/>
              <a:gd name="connsiteY11" fmla="*/ 820271 h 838200"/>
              <a:gd name="connsiteX12" fmla="*/ 596153 w 607111"/>
              <a:gd name="connsiteY12" fmla="*/ 838200 h 838200"/>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51329 w 607111"/>
              <a:gd name="connsiteY7" fmla="*/ 484094 h 820271"/>
              <a:gd name="connsiteX8" fmla="*/ 564777 w 607111"/>
              <a:gd name="connsiteY8" fmla="*/ 524435 h 820271"/>
              <a:gd name="connsiteX9" fmla="*/ 578224 w 607111"/>
              <a:gd name="connsiteY9" fmla="*/ 605118 h 820271"/>
              <a:gd name="connsiteX10" fmla="*/ 578224 w 607111"/>
              <a:gd name="connsiteY10"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70647 w 607111"/>
              <a:gd name="connsiteY5" fmla="*/ 295835 h 820271"/>
              <a:gd name="connsiteX6" fmla="*/ 551329 w 607111"/>
              <a:gd name="connsiteY6" fmla="*/ 484094 h 820271"/>
              <a:gd name="connsiteX7" fmla="*/ 564777 w 607111"/>
              <a:gd name="connsiteY7" fmla="*/ 524435 h 820271"/>
              <a:gd name="connsiteX8" fmla="*/ 578224 w 607111"/>
              <a:gd name="connsiteY8" fmla="*/ 605118 h 820271"/>
              <a:gd name="connsiteX9" fmla="*/ 578224 w 607111"/>
              <a:gd name="connsiteY9" fmla="*/ 820271 h 820271"/>
              <a:gd name="connsiteX0" fmla="*/ 0 w 578224"/>
              <a:gd name="connsiteY0" fmla="*/ 0 h 820271"/>
              <a:gd name="connsiteX1" fmla="*/ 174812 w 578224"/>
              <a:gd name="connsiteY1" fmla="*/ 26894 h 820271"/>
              <a:gd name="connsiteX2" fmla="*/ 215153 w 578224"/>
              <a:gd name="connsiteY2" fmla="*/ 40341 h 820271"/>
              <a:gd name="connsiteX3" fmla="*/ 295835 w 578224"/>
              <a:gd name="connsiteY3" fmla="*/ 94129 h 820271"/>
              <a:gd name="connsiteX4" fmla="*/ 389965 w 578224"/>
              <a:gd name="connsiteY4" fmla="*/ 174812 h 820271"/>
              <a:gd name="connsiteX5" fmla="*/ 470647 w 578224"/>
              <a:gd name="connsiteY5" fmla="*/ 295835 h 820271"/>
              <a:gd name="connsiteX6" fmla="*/ 551329 w 578224"/>
              <a:gd name="connsiteY6" fmla="*/ 484094 h 820271"/>
              <a:gd name="connsiteX7" fmla="*/ 564777 w 578224"/>
              <a:gd name="connsiteY7" fmla="*/ 524435 h 820271"/>
              <a:gd name="connsiteX8" fmla="*/ 578224 w 578224"/>
              <a:gd name="connsiteY8" fmla="*/ 820271 h 820271"/>
              <a:gd name="connsiteX0" fmla="*/ 0 w 578224"/>
              <a:gd name="connsiteY0" fmla="*/ 0 h 820271"/>
              <a:gd name="connsiteX1" fmla="*/ 174812 w 578224"/>
              <a:gd name="connsiteY1" fmla="*/ 26894 h 820271"/>
              <a:gd name="connsiteX2" fmla="*/ 215153 w 578224"/>
              <a:gd name="connsiteY2" fmla="*/ 40341 h 820271"/>
              <a:gd name="connsiteX3" fmla="*/ 295835 w 578224"/>
              <a:gd name="connsiteY3" fmla="*/ 94129 h 820271"/>
              <a:gd name="connsiteX4" fmla="*/ 389965 w 578224"/>
              <a:gd name="connsiteY4" fmla="*/ 174812 h 820271"/>
              <a:gd name="connsiteX5" fmla="*/ 470647 w 578224"/>
              <a:gd name="connsiteY5" fmla="*/ 295835 h 820271"/>
              <a:gd name="connsiteX6" fmla="*/ 551329 w 578224"/>
              <a:gd name="connsiteY6" fmla="*/ 484094 h 820271"/>
              <a:gd name="connsiteX7" fmla="*/ 578224 w 578224"/>
              <a:gd name="connsiteY7" fmla="*/ 820271 h 820271"/>
              <a:gd name="connsiteX0" fmla="*/ 0 w 578224"/>
              <a:gd name="connsiteY0" fmla="*/ 0 h 820271"/>
              <a:gd name="connsiteX1" fmla="*/ 174812 w 578224"/>
              <a:gd name="connsiteY1" fmla="*/ 26894 h 820271"/>
              <a:gd name="connsiteX2" fmla="*/ 215153 w 578224"/>
              <a:gd name="connsiteY2" fmla="*/ 40341 h 820271"/>
              <a:gd name="connsiteX3" fmla="*/ 389965 w 578224"/>
              <a:gd name="connsiteY3" fmla="*/ 174812 h 820271"/>
              <a:gd name="connsiteX4" fmla="*/ 470647 w 578224"/>
              <a:gd name="connsiteY4" fmla="*/ 295835 h 820271"/>
              <a:gd name="connsiteX5" fmla="*/ 551329 w 578224"/>
              <a:gd name="connsiteY5" fmla="*/ 484094 h 820271"/>
              <a:gd name="connsiteX6" fmla="*/ 578224 w 578224"/>
              <a:gd name="connsiteY6" fmla="*/ 820271 h 820271"/>
              <a:gd name="connsiteX0" fmla="*/ 0 w 591671"/>
              <a:gd name="connsiteY0" fmla="*/ 375281 h 814551"/>
              <a:gd name="connsiteX1" fmla="*/ 188259 w 591671"/>
              <a:gd name="connsiteY1" fmla="*/ 21174 h 814551"/>
              <a:gd name="connsiteX2" fmla="*/ 228600 w 591671"/>
              <a:gd name="connsiteY2" fmla="*/ 34621 h 814551"/>
              <a:gd name="connsiteX3" fmla="*/ 403412 w 591671"/>
              <a:gd name="connsiteY3" fmla="*/ 169092 h 814551"/>
              <a:gd name="connsiteX4" fmla="*/ 484094 w 591671"/>
              <a:gd name="connsiteY4" fmla="*/ 290115 h 814551"/>
              <a:gd name="connsiteX5" fmla="*/ 564776 w 591671"/>
              <a:gd name="connsiteY5" fmla="*/ 478374 h 814551"/>
              <a:gd name="connsiteX6" fmla="*/ 591671 w 591671"/>
              <a:gd name="connsiteY6" fmla="*/ 814551 h 814551"/>
              <a:gd name="connsiteX0" fmla="*/ 0 w 591671"/>
              <a:gd name="connsiteY0" fmla="*/ 375281 h 814551"/>
              <a:gd name="connsiteX1" fmla="*/ 188259 w 591671"/>
              <a:gd name="connsiteY1" fmla="*/ 21174 h 814551"/>
              <a:gd name="connsiteX2" fmla="*/ 228601 w 591671"/>
              <a:gd name="connsiteY2" fmla="*/ 70481 h 814551"/>
              <a:gd name="connsiteX3" fmla="*/ 403412 w 591671"/>
              <a:gd name="connsiteY3" fmla="*/ 169092 h 814551"/>
              <a:gd name="connsiteX4" fmla="*/ 484094 w 591671"/>
              <a:gd name="connsiteY4" fmla="*/ 290115 h 814551"/>
              <a:gd name="connsiteX5" fmla="*/ 564776 w 591671"/>
              <a:gd name="connsiteY5" fmla="*/ 478374 h 814551"/>
              <a:gd name="connsiteX6" fmla="*/ 591671 w 591671"/>
              <a:gd name="connsiteY6" fmla="*/ 814551 h 814551"/>
              <a:gd name="connsiteX0" fmla="*/ 0 w 591671"/>
              <a:gd name="connsiteY0" fmla="*/ 388472 h 827742"/>
              <a:gd name="connsiteX1" fmla="*/ 188259 w 591671"/>
              <a:gd name="connsiteY1" fmla="*/ 34365 h 827742"/>
              <a:gd name="connsiteX2" fmla="*/ 403412 w 591671"/>
              <a:gd name="connsiteY2" fmla="*/ 182283 h 827742"/>
              <a:gd name="connsiteX3" fmla="*/ 484094 w 591671"/>
              <a:gd name="connsiteY3" fmla="*/ 303306 h 827742"/>
              <a:gd name="connsiteX4" fmla="*/ 564776 w 591671"/>
              <a:gd name="connsiteY4" fmla="*/ 491565 h 827742"/>
              <a:gd name="connsiteX5" fmla="*/ 591671 w 591671"/>
              <a:gd name="connsiteY5" fmla="*/ 827742 h 827742"/>
              <a:gd name="connsiteX0" fmla="*/ 0 w 591671"/>
              <a:gd name="connsiteY0" fmla="*/ 220383 h 659653"/>
              <a:gd name="connsiteX1" fmla="*/ 403412 w 591671"/>
              <a:gd name="connsiteY1" fmla="*/ 14194 h 659653"/>
              <a:gd name="connsiteX2" fmla="*/ 484094 w 591671"/>
              <a:gd name="connsiteY2" fmla="*/ 135217 h 659653"/>
              <a:gd name="connsiteX3" fmla="*/ 564776 w 591671"/>
              <a:gd name="connsiteY3" fmla="*/ 323476 h 659653"/>
              <a:gd name="connsiteX4" fmla="*/ 591671 w 591671"/>
              <a:gd name="connsiteY4" fmla="*/ 659653 h 659653"/>
              <a:gd name="connsiteX0" fmla="*/ 0 w 591671"/>
              <a:gd name="connsiteY0" fmla="*/ 102348 h 541618"/>
              <a:gd name="connsiteX1" fmla="*/ 304801 w 591671"/>
              <a:gd name="connsiteY1" fmla="*/ 102348 h 541618"/>
              <a:gd name="connsiteX2" fmla="*/ 484094 w 591671"/>
              <a:gd name="connsiteY2" fmla="*/ 17182 h 541618"/>
              <a:gd name="connsiteX3" fmla="*/ 564776 w 591671"/>
              <a:gd name="connsiteY3" fmla="*/ 205441 h 541618"/>
              <a:gd name="connsiteX4" fmla="*/ 591671 w 591671"/>
              <a:gd name="connsiteY4" fmla="*/ 541618 h 541618"/>
              <a:gd name="connsiteX0" fmla="*/ 0 w 591671"/>
              <a:gd name="connsiteY0" fmla="*/ 42956 h 482226"/>
              <a:gd name="connsiteX1" fmla="*/ 304801 w 591671"/>
              <a:gd name="connsiteY1" fmla="*/ 42956 h 482226"/>
              <a:gd name="connsiteX2" fmla="*/ 564776 w 591671"/>
              <a:gd name="connsiteY2" fmla="*/ 146049 h 482226"/>
              <a:gd name="connsiteX3" fmla="*/ 591671 w 591671"/>
              <a:gd name="connsiteY3" fmla="*/ 482226 h 482226"/>
              <a:gd name="connsiteX0" fmla="*/ 0 w 591671"/>
              <a:gd name="connsiteY0" fmla="*/ 42956 h 482226"/>
              <a:gd name="connsiteX1" fmla="*/ 304801 w 591671"/>
              <a:gd name="connsiteY1" fmla="*/ 42956 h 482226"/>
              <a:gd name="connsiteX2" fmla="*/ 533401 w 591671"/>
              <a:gd name="connsiteY2" fmla="*/ 195355 h 482226"/>
              <a:gd name="connsiteX3" fmla="*/ 591671 w 591671"/>
              <a:gd name="connsiteY3" fmla="*/ 482226 h 482226"/>
              <a:gd name="connsiteX0" fmla="*/ 0 w 551330"/>
              <a:gd name="connsiteY0" fmla="*/ 42956 h 576355"/>
              <a:gd name="connsiteX1" fmla="*/ 304801 w 551330"/>
              <a:gd name="connsiteY1" fmla="*/ 42956 h 576355"/>
              <a:gd name="connsiteX2" fmla="*/ 533401 w 551330"/>
              <a:gd name="connsiteY2" fmla="*/ 195355 h 576355"/>
              <a:gd name="connsiteX3" fmla="*/ 533401 w 551330"/>
              <a:gd name="connsiteY3" fmla="*/ 576355 h 576355"/>
              <a:gd name="connsiteX0" fmla="*/ 0 w 551330"/>
              <a:gd name="connsiteY0" fmla="*/ 42956 h 500155"/>
              <a:gd name="connsiteX1" fmla="*/ 304801 w 551330"/>
              <a:gd name="connsiteY1" fmla="*/ 42956 h 500155"/>
              <a:gd name="connsiteX2" fmla="*/ 533401 w 551330"/>
              <a:gd name="connsiteY2" fmla="*/ 195355 h 500155"/>
              <a:gd name="connsiteX3" fmla="*/ 533401 w 551330"/>
              <a:gd name="connsiteY3" fmla="*/ 500155 h 500155"/>
              <a:gd name="connsiteX0" fmla="*/ 0 w 533401"/>
              <a:gd name="connsiteY0" fmla="*/ 42956 h 500155"/>
              <a:gd name="connsiteX1" fmla="*/ 304801 w 533401"/>
              <a:gd name="connsiteY1" fmla="*/ 42956 h 500155"/>
              <a:gd name="connsiteX2" fmla="*/ 457201 w 533401"/>
              <a:gd name="connsiteY2" fmla="*/ 271555 h 500155"/>
              <a:gd name="connsiteX3" fmla="*/ 533401 w 533401"/>
              <a:gd name="connsiteY3" fmla="*/ 500155 h 500155"/>
              <a:gd name="connsiteX0" fmla="*/ 0 w 533401"/>
              <a:gd name="connsiteY0" fmla="*/ 42956 h 500155"/>
              <a:gd name="connsiteX1" fmla="*/ 304802 w 533401"/>
              <a:gd name="connsiteY1" fmla="*/ 119155 h 500155"/>
              <a:gd name="connsiteX2" fmla="*/ 457201 w 533401"/>
              <a:gd name="connsiteY2" fmla="*/ 271555 h 500155"/>
              <a:gd name="connsiteX3" fmla="*/ 533401 w 533401"/>
              <a:gd name="connsiteY3" fmla="*/ 500155 h 500155"/>
              <a:gd name="connsiteX0" fmla="*/ 0 w 533401"/>
              <a:gd name="connsiteY0" fmla="*/ 88901 h 546100"/>
              <a:gd name="connsiteX1" fmla="*/ 76202 w 533401"/>
              <a:gd name="connsiteY1" fmla="*/ 12700 h 546100"/>
              <a:gd name="connsiteX2" fmla="*/ 304802 w 533401"/>
              <a:gd name="connsiteY2" fmla="*/ 165100 h 546100"/>
              <a:gd name="connsiteX3" fmla="*/ 457201 w 533401"/>
              <a:gd name="connsiteY3" fmla="*/ 317500 h 546100"/>
              <a:gd name="connsiteX4" fmla="*/ 533401 w 533401"/>
              <a:gd name="connsiteY4" fmla="*/ 546100 h 546100"/>
              <a:gd name="connsiteX0" fmla="*/ 0 w 457199"/>
              <a:gd name="connsiteY0" fmla="*/ 0 h 533400"/>
              <a:gd name="connsiteX1" fmla="*/ 228600 w 457199"/>
              <a:gd name="connsiteY1" fmla="*/ 152400 h 533400"/>
              <a:gd name="connsiteX2" fmla="*/ 380999 w 457199"/>
              <a:gd name="connsiteY2" fmla="*/ 304800 h 533400"/>
              <a:gd name="connsiteX3" fmla="*/ 457199 w 457199"/>
              <a:gd name="connsiteY3" fmla="*/ 533400 h 533400"/>
            </a:gdLst>
            <a:ahLst/>
            <a:cxnLst>
              <a:cxn ang="0">
                <a:pos x="connsiteX0" y="connsiteY0"/>
              </a:cxn>
              <a:cxn ang="0">
                <a:pos x="connsiteX1" y="connsiteY1"/>
              </a:cxn>
              <a:cxn ang="0">
                <a:pos x="connsiteX2" y="connsiteY2"/>
              </a:cxn>
              <a:cxn ang="0">
                <a:pos x="connsiteX3" y="connsiteY3"/>
              </a:cxn>
            </a:cxnLst>
            <a:rect l="l" t="t" r="r" b="b"/>
            <a:pathLst>
              <a:path w="457199" h="533400">
                <a:moveTo>
                  <a:pt x="0" y="0"/>
                </a:moveTo>
                <a:cubicBezTo>
                  <a:pt x="50800" y="12700"/>
                  <a:pt x="165100" y="101600"/>
                  <a:pt x="228600" y="152400"/>
                </a:cubicBezTo>
                <a:cubicBezTo>
                  <a:pt x="292100" y="203200"/>
                  <a:pt x="333187" y="231588"/>
                  <a:pt x="380999" y="304800"/>
                </a:cubicBezTo>
                <a:cubicBezTo>
                  <a:pt x="398928" y="392206"/>
                  <a:pt x="451596" y="463363"/>
                  <a:pt x="457199" y="533400"/>
                </a:cubicBezTo>
              </a:path>
            </a:pathLst>
          </a:custGeom>
          <a:ln w="28575">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ectangle 18"/>
          <p:cNvSpPr/>
          <p:nvPr/>
        </p:nvSpPr>
        <p:spPr>
          <a:xfrm>
            <a:off x="3352800" y="4800600"/>
            <a:ext cx="457200" cy="369332"/>
          </a:xfrm>
          <a:prstGeom prst="rect">
            <a:avLst/>
          </a:prstGeom>
        </p:spPr>
        <p:txBody>
          <a:bodyPr wrap="square">
            <a:spAutoFit/>
          </a:bodyPr>
          <a:lstStyle/>
          <a:p>
            <a:pPr algn="ctr"/>
            <a:r>
              <a:rPr lang="ro-RO" b="1" smtClean="0">
                <a:solidFill>
                  <a:srgbClr val="C00000"/>
                </a:solidFill>
                <a:latin typeface="Arial" pitchFamily="34" charset="0"/>
                <a:cs typeface="Arial" pitchFamily="34" charset="0"/>
              </a:rPr>
              <a:t>α</a:t>
            </a:r>
            <a:endParaRPr lang="en-US" b="1" baseline="-25000">
              <a:solidFill>
                <a:srgbClr val="C00000"/>
              </a:solidFill>
            </a:endParaRPr>
          </a:p>
        </p:txBody>
      </p:sp>
      <p:cxnSp>
        <p:nvCxnSpPr>
          <p:cNvPr id="20" name="Straight Connector 19"/>
          <p:cNvCxnSpPr/>
          <p:nvPr/>
        </p:nvCxnSpPr>
        <p:spPr>
          <a:xfrm flipV="1">
            <a:off x="2057400" y="2895600"/>
            <a:ext cx="4876800" cy="25146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524000" y="2438400"/>
            <a:ext cx="477272" cy="461665"/>
          </a:xfrm>
          <a:prstGeom prst="rect">
            <a:avLst/>
          </a:prstGeom>
        </p:spPr>
        <p:txBody>
          <a:bodyPr wrap="square">
            <a:spAutoFit/>
          </a:bodyPr>
          <a:lstStyle/>
          <a:p>
            <a:pPr algn="ctr"/>
            <a:r>
              <a:rPr lang="ro-RO" sz="2400" smtClean="0">
                <a:latin typeface="Arial" pitchFamily="34" charset="0"/>
                <a:cs typeface="Arial" pitchFamily="34" charset="0"/>
              </a:rPr>
              <a:t>p</a:t>
            </a:r>
            <a:r>
              <a:rPr lang="ro-RO" sz="2400" baseline="-25000" smtClean="0">
                <a:latin typeface="Arial" pitchFamily="34" charset="0"/>
                <a:cs typeface="Arial" pitchFamily="34" charset="0"/>
              </a:rPr>
              <a:t>5</a:t>
            </a:r>
            <a:endParaRPr lang="en-US" sz="2400" baseline="-25000"/>
          </a:p>
        </p:txBody>
      </p:sp>
      <p:cxnSp>
        <p:nvCxnSpPr>
          <p:cNvPr id="24" name="Straight Connector 23"/>
          <p:cNvCxnSpPr/>
          <p:nvPr/>
        </p:nvCxnSpPr>
        <p:spPr>
          <a:xfrm>
            <a:off x="2057400" y="2667000"/>
            <a:ext cx="2667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352800" y="4038600"/>
            <a:ext cx="2743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4648200" y="2590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648200" y="2209800"/>
            <a:ext cx="609600" cy="461665"/>
          </a:xfrm>
          <a:prstGeom prst="rect">
            <a:avLst/>
          </a:prstGeom>
        </p:spPr>
        <p:txBody>
          <a:bodyPr wrap="square">
            <a:spAutoFit/>
          </a:bodyPr>
          <a:lstStyle/>
          <a:p>
            <a:pPr algn="ctr"/>
            <a:r>
              <a:rPr lang="ro-RO" sz="2400" smtClean="0">
                <a:latin typeface="Arial" pitchFamily="34" charset="0"/>
                <a:cs typeface="Arial" pitchFamily="34" charset="0"/>
              </a:rPr>
              <a:t>F</a:t>
            </a:r>
            <a:r>
              <a:rPr lang="ro-RO" sz="2400" baseline="-25000" smtClean="0">
                <a:latin typeface="Arial" pitchFamily="34" charset="0"/>
                <a:cs typeface="Arial" pitchFamily="34" charset="0"/>
              </a:rPr>
              <a:t>5</a:t>
            </a:r>
            <a:endParaRPr lang="en-US" sz="2400" baseline="-25000"/>
          </a:p>
        </p:txBody>
      </p:sp>
      <p:sp>
        <p:nvSpPr>
          <p:cNvPr id="30" name="Rectangle 29"/>
          <p:cNvSpPr/>
          <p:nvPr/>
        </p:nvSpPr>
        <p:spPr>
          <a:xfrm>
            <a:off x="4495800" y="5486400"/>
            <a:ext cx="477272" cy="461665"/>
          </a:xfrm>
          <a:prstGeom prst="rect">
            <a:avLst/>
          </a:prstGeom>
        </p:spPr>
        <p:txBody>
          <a:bodyPr wrap="square">
            <a:spAutoFit/>
          </a:bodyPr>
          <a:lstStyle/>
          <a:p>
            <a:pPr algn="ctr"/>
            <a:r>
              <a:rPr lang="ro-RO" sz="2400" smtClean="0">
                <a:latin typeface="Arial" pitchFamily="34" charset="0"/>
                <a:cs typeface="Arial" pitchFamily="34" charset="0"/>
              </a:rPr>
              <a:t>q</a:t>
            </a:r>
            <a:r>
              <a:rPr lang="ro-RO" sz="2400" baseline="-25000" smtClean="0">
                <a:latin typeface="Arial" pitchFamily="34" charset="0"/>
                <a:cs typeface="Arial" pitchFamily="34" charset="0"/>
              </a:rPr>
              <a:t>5</a:t>
            </a:r>
            <a:endParaRPr lang="en-US" sz="2400" baseline="-25000"/>
          </a:p>
        </p:txBody>
      </p:sp>
      <p:cxnSp>
        <p:nvCxnSpPr>
          <p:cNvPr id="31" name="Straight Connector 30"/>
          <p:cNvCxnSpPr/>
          <p:nvPr/>
        </p:nvCxnSpPr>
        <p:spPr>
          <a:xfrm>
            <a:off x="2057400" y="3276600"/>
            <a:ext cx="1752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524000" y="3048000"/>
            <a:ext cx="477272" cy="461665"/>
          </a:xfrm>
          <a:prstGeom prst="rect">
            <a:avLst/>
          </a:prstGeom>
        </p:spPr>
        <p:txBody>
          <a:bodyPr wrap="square">
            <a:spAutoFit/>
          </a:bodyPr>
          <a:lstStyle/>
          <a:p>
            <a:pPr algn="ctr"/>
            <a:r>
              <a:rPr lang="ro-RO" sz="2400" smtClean="0">
                <a:latin typeface="Arial" pitchFamily="34" charset="0"/>
                <a:cs typeface="Arial" pitchFamily="34" charset="0"/>
              </a:rPr>
              <a:t>p</a:t>
            </a:r>
            <a:r>
              <a:rPr lang="ro-RO" sz="2400" baseline="-25000" smtClean="0">
                <a:latin typeface="Arial" pitchFamily="34" charset="0"/>
                <a:cs typeface="Arial" pitchFamily="34" charset="0"/>
              </a:rPr>
              <a:t>1</a:t>
            </a:r>
            <a:endParaRPr lang="en-US" sz="2400" baseline="-25000"/>
          </a:p>
        </p:txBody>
      </p:sp>
      <p:cxnSp>
        <p:nvCxnSpPr>
          <p:cNvPr id="34" name="Straight Connector 33"/>
          <p:cNvCxnSpPr/>
          <p:nvPr/>
        </p:nvCxnSpPr>
        <p:spPr>
          <a:xfrm rot="5400000">
            <a:off x="2743200" y="4343400"/>
            <a:ext cx="2133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37338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810000" y="2819400"/>
            <a:ext cx="533400" cy="461665"/>
          </a:xfrm>
          <a:prstGeom prst="rect">
            <a:avLst/>
          </a:prstGeom>
        </p:spPr>
        <p:txBody>
          <a:bodyPr wrap="square">
            <a:spAutoFit/>
          </a:bodyPr>
          <a:lstStyle/>
          <a:p>
            <a:pPr algn="ctr"/>
            <a:r>
              <a:rPr lang="ro-RO" sz="2400" smtClean="0">
                <a:latin typeface="Arial" pitchFamily="34" charset="0"/>
                <a:cs typeface="Arial" pitchFamily="34" charset="0"/>
              </a:rPr>
              <a:t>F</a:t>
            </a:r>
            <a:r>
              <a:rPr lang="ro-RO" sz="2400" baseline="-25000" smtClean="0">
                <a:latin typeface="Arial" pitchFamily="34" charset="0"/>
                <a:cs typeface="Arial" pitchFamily="34" charset="0"/>
              </a:rPr>
              <a:t>1</a:t>
            </a:r>
            <a:endParaRPr lang="en-US" sz="2400" baseline="-25000"/>
          </a:p>
        </p:txBody>
      </p:sp>
      <p:sp>
        <p:nvSpPr>
          <p:cNvPr id="38" name="Rectangle 37"/>
          <p:cNvSpPr/>
          <p:nvPr/>
        </p:nvSpPr>
        <p:spPr>
          <a:xfrm>
            <a:off x="3505200" y="5486400"/>
            <a:ext cx="477272" cy="461665"/>
          </a:xfrm>
          <a:prstGeom prst="rect">
            <a:avLst/>
          </a:prstGeom>
        </p:spPr>
        <p:txBody>
          <a:bodyPr wrap="square">
            <a:spAutoFit/>
          </a:bodyPr>
          <a:lstStyle/>
          <a:p>
            <a:pPr algn="ctr"/>
            <a:r>
              <a:rPr lang="ro-RO" sz="2400" smtClean="0">
                <a:latin typeface="Arial" pitchFamily="34" charset="0"/>
                <a:cs typeface="Arial" pitchFamily="34" charset="0"/>
              </a:rPr>
              <a:t>q</a:t>
            </a:r>
            <a:r>
              <a:rPr lang="ro-RO" sz="2400" baseline="-25000" smtClean="0">
                <a:latin typeface="Arial" pitchFamily="34" charset="0"/>
                <a:cs typeface="Arial" pitchFamily="34" charset="0"/>
              </a:rPr>
              <a:t>1</a:t>
            </a:r>
            <a:endParaRPr lang="en-US" sz="2400" baseline="-25000"/>
          </a:p>
        </p:txBody>
      </p:sp>
      <p:cxnSp>
        <p:nvCxnSpPr>
          <p:cNvPr id="39" name="Straight Connector 38"/>
          <p:cNvCxnSpPr/>
          <p:nvPr/>
        </p:nvCxnSpPr>
        <p:spPr>
          <a:xfrm>
            <a:off x="2057400" y="4114800"/>
            <a:ext cx="3505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4838700" y="4762500"/>
            <a:ext cx="129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486400" y="3733800"/>
            <a:ext cx="609600" cy="461665"/>
          </a:xfrm>
          <a:prstGeom prst="rect">
            <a:avLst/>
          </a:prstGeom>
        </p:spPr>
        <p:txBody>
          <a:bodyPr wrap="square">
            <a:spAutoFit/>
          </a:bodyPr>
          <a:lstStyle/>
          <a:p>
            <a:pPr algn="ctr"/>
            <a:r>
              <a:rPr lang="ro-RO" sz="2400" smtClean="0">
                <a:latin typeface="Arial" pitchFamily="34" charset="0"/>
                <a:cs typeface="Arial" pitchFamily="34" charset="0"/>
              </a:rPr>
              <a:t>F</a:t>
            </a:r>
            <a:r>
              <a:rPr lang="ro-RO" sz="2400" baseline="-25000" smtClean="0">
                <a:latin typeface="Arial" pitchFamily="34" charset="0"/>
                <a:cs typeface="Arial" pitchFamily="34" charset="0"/>
              </a:rPr>
              <a:t>2</a:t>
            </a:r>
            <a:endParaRPr lang="en-US" sz="2400" baseline="-25000"/>
          </a:p>
        </p:txBody>
      </p:sp>
      <p:sp>
        <p:nvSpPr>
          <p:cNvPr id="44" name="Oval 43"/>
          <p:cNvSpPr/>
          <p:nvPr/>
        </p:nvSpPr>
        <p:spPr>
          <a:xfrm>
            <a:off x="5410200" y="4038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257800" y="5486400"/>
            <a:ext cx="477272" cy="461665"/>
          </a:xfrm>
          <a:prstGeom prst="rect">
            <a:avLst/>
          </a:prstGeom>
        </p:spPr>
        <p:txBody>
          <a:bodyPr wrap="square">
            <a:spAutoFit/>
          </a:bodyPr>
          <a:lstStyle/>
          <a:p>
            <a:pPr algn="ctr"/>
            <a:r>
              <a:rPr lang="ro-RO" sz="2400" smtClean="0">
                <a:latin typeface="Arial" pitchFamily="34" charset="0"/>
                <a:cs typeface="Arial" pitchFamily="34" charset="0"/>
              </a:rPr>
              <a:t>q</a:t>
            </a:r>
            <a:r>
              <a:rPr lang="ro-RO" sz="2400" baseline="-25000" smtClean="0">
                <a:latin typeface="Arial" pitchFamily="34" charset="0"/>
                <a:cs typeface="Arial" pitchFamily="34" charset="0"/>
              </a:rPr>
              <a:t>2</a:t>
            </a:r>
            <a:endParaRPr lang="en-US" sz="2400" baseline="-25000"/>
          </a:p>
        </p:txBody>
      </p:sp>
      <p:sp>
        <p:nvSpPr>
          <p:cNvPr id="46" name="Rectangle 45"/>
          <p:cNvSpPr/>
          <p:nvPr/>
        </p:nvSpPr>
        <p:spPr>
          <a:xfrm>
            <a:off x="1524000" y="3886200"/>
            <a:ext cx="477272" cy="461665"/>
          </a:xfrm>
          <a:prstGeom prst="rect">
            <a:avLst/>
          </a:prstGeom>
        </p:spPr>
        <p:txBody>
          <a:bodyPr wrap="square">
            <a:spAutoFit/>
          </a:bodyPr>
          <a:lstStyle/>
          <a:p>
            <a:pPr algn="ctr"/>
            <a:r>
              <a:rPr lang="ro-RO" sz="2400" smtClean="0">
                <a:latin typeface="Arial" pitchFamily="34" charset="0"/>
                <a:cs typeface="Arial" pitchFamily="34" charset="0"/>
              </a:rPr>
              <a:t>p</a:t>
            </a:r>
            <a:r>
              <a:rPr lang="ro-RO" sz="2400" baseline="-25000" smtClean="0">
                <a:latin typeface="Arial" pitchFamily="34" charset="0"/>
                <a:cs typeface="Arial" pitchFamily="34" charset="0"/>
              </a:rPr>
              <a:t>2</a:t>
            </a:r>
            <a:endParaRPr lang="en-US" sz="2400" baseline="-25000"/>
          </a:p>
        </p:txBody>
      </p:sp>
      <p:cxnSp>
        <p:nvCxnSpPr>
          <p:cNvPr id="47" name="Straight Connector 46"/>
          <p:cNvCxnSpPr/>
          <p:nvPr/>
        </p:nvCxnSpPr>
        <p:spPr>
          <a:xfrm>
            <a:off x="2057400" y="4800600"/>
            <a:ext cx="4114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5867400" y="5105400"/>
            <a:ext cx="609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6096000" y="4724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72200" y="4343400"/>
            <a:ext cx="609600" cy="461665"/>
          </a:xfrm>
          <a:prstGeom prst="rect">
            <a:avLst/>
          </a:prstGeom>
        </p:spPr>
        <p:txBody>
          <a:bodyPr wrap="square">
            <a:spAutoFit/>
          </a:bodyPr>
          <a:lstStyle/>
          <a:p>
            <a:pPr algn="ctr"/>
            <a:r>
              <a:rPr lang="ro-RO" sz="2400" smtClean="0">
                <a:latin typeface="Arial" pitchFamily="34" charset="0"/>
                <a:cs typeface="Arial" pitchFamily="34" charset="0"/>
              </a:rPr>
              <a:t>F</a:t>
            </a:r>
            <a:r>
              <a:rPr lang="ro-RO" sz="2400" baseline="-25000" smtClean="0">
                <a:latin typeface="Arial" pitchFamily="34" charset="0"/>
                <a:cs typeface="Arial" pitchFamily="34" charset="0"/>
              </a:rPr>
              <a:t>4</a:t>
            </a:r>
            <a:endParaRPr lang="en-US" sz="2400" baseline="-25000"/>
          </a:p>
        </p:txBody>
      </p:sp>
      <p:sp>
        <p:nvSpPr>
          <p:cNvPr id="53" name="Rectangle 52"/>
          <p:cNvSpPr/>
          <p:nvPr/>
        </p:nvSpPr>
        <p:spPr>
          <a:xfrm>
            <a:off x="1524000" y="4572000"/>
            <a:ext cx="477272" cy="461665"/>
          </a:xfrm>
          <a:prstGeom prst="rect">
            <a:avLst/>
          </a:prstGeom>
        </p:spPr>
        <p:txBody>
          <a:bodyPr wrap="square">
            <a:spAutoFit/>
          </a:bodyPr>
          <a:lstStyle/>
          <a:p>
            <a:pPr algn="ctr"/>
            <a:r>
              <a:rPr lang="ro-RO" sz="2400" smtClean="0">
                <a:latin typeface="Arial" pitchFamily="34" charset="0"/>
                <a:cs typeface="Arial" pitchFamily="34" charset="0"/>
              </a:rPr>
              <a:t>p</a:t>
            </a:r>
            <a:r>
              <a:rPr lang="ro-RO" sz="2400" baseline="-25000" smtClean="0">
                <a:latin typeface="Arial" pitchFamily="34" charset="0"/>
                <a:cs typeface="Arial" pitchFamily="34" charset="0"/>
              </a:rPr>
              <a:t>4</a:t>
            </a:r>
            <a:endParaRPr lang="en-US" sz="2400" baseline="-25000"/>
          </a:p>
        </p:txBody>
      </p:sp>
      <p:sp>
        <p:nvSpPr>
          <p:cNvPr id="55" name="Rectangle 54"/>
          <p:cNvSpPr/>
          <p:nvPr/>
        </p:nvSpPr>
        <p:spPr>
          <a:xfrm>
            <a:off x="5943600" y="5486400"/>
            <a:ext cx="477272" cy="461665"/>
          </a:xfrm>
          <a:prstGeom prst="rect">
            <a:avLst/>
          </a:prstGeom>
        </p:spPr>
        <p:txBody>
          <a:bodyPr wrap="square">
            <a:spAutoFit/>
          </a:bodyPr>
          <a:lstStyle/>
          <a:p>
            <a:pPr algn="ctr"/>
            <a:r>
              <a:rPr lang="ro-RO" sz="2400" smtClean="0">
                <a:latin typeface="Arial" pitchFamily="34" charset="0"/>
                <a:cs typeface="Arial" pitchFamily="34" charset="0"/>
              </a:rPr>
              <a:t>q</a:t>
            </a:r>
            <a:r>
              <a:rPr lang="ro-RO" sz="2400" baseline="-25000" smtClean="0">
                <a:latin typeface="Arial" pitchFamily="34" charset="0"/>
                <a:cs typeface="Arial" pitchFamily="34" charset="0"/>
              </a:rPr>
              <a:t>4</a:t>
            </a:r>
            <a:endParaRPr lang="en-US" sz="2400" baseline="-2500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147</a:t>
            </a:fld>
            <a:endParaRPr lang="en-US"/>
          </a:p>
        </p:txBody>
      </p:sp>
      <p:sp>
        <p:nvSpPr>
          <p:cNvPr id="5" name="Rectangle 4"/>
          <p:cNvSpPr/>
          <p:nvPr/>
        </p:nvSpPr>
        <p:spPr>
          <a:xfrm>
            <a:off x="381000" y="609600"/>
            <a:ext cx="1936749" cy="400110"/>
          </a:xfrm>
          <a:prstGeom prst="rect">
            <a:avLst/>
          </a:prstGeom>
          <a:effectLst>
            <a:outerShdw blurRad="50800" dist="38100" dir="2700000" algn="tl" rotWithShape="0">
              <a:prstClr val="black">
                <a:alpha val="40000"/>
              </a:prstClr>
            </a:outerShdw>
          </a:effectLst>
        </p:spPr>
        <p:txBody>
          <a:bodyPr wrap="none">
            <a:spAutoFit/>
          </a:bodyPr>
          <a:lstStyle/>
          <a:p>
            <a:r>
              <a:rPr kumimoji="0" lang="en-US" sz="2000" b="1" i="1"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sym typeface="Wingdings"/>
              </a:rPr>
              <a:t> </a:t>
            </a:r>
            <a:r>
              <a:rPr kumimoji="0" lang="en-US" sz="2000" b="1" i="1"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rPr>
              <a:t>Observaţi</a:t>
            </a:r>
            <a:r>
              <a:rPr lang="ro-RO" sz="2000" b="1" i="1" smtClean="0">
                <a:solidFill>
                  <a:schemeClr val="accent1">
                    <a:lumMod val="75000"/>
                  </a:schemeClr>
                </a:solidFill>
                <a:latin typeface="Arial" pitchFamily="34" charset="0"/>
                <a:ea typeface="Times New Roman" pitchFamily="18" charset="0"/>
                <a:cs typeface="Arial" pitchFamily="34" charset="0"/>
              </a:rPr>
              <a:t>e:</a:t>
            </a:r>
            <a:r>
              <a:rPr kumimoji="0" lang="en-US" sz="2000" b="1" i="0"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rPr>
              <a:t> </a:t>
            </a:r>
            <a:endParaRPr lang="en-US" sz="2000">
              <a:solidFill>
                <a:schemeClr val="accent1">
                  <a:lumMod val="75000"/>
                </a:schemeClr>
              </a:solidFill>
            </a:endParaRPr>
          </a:p>
        </p:txBody>
      </p:sp>
      <p:sp>
        <p:nvSpPr>
          <p:cNvPr id="6" name="Right Arrow 5"/>
          <p:cNvSpPr/>
          <p:nvPr/>
        </p:nvSpPr>
        <p:spPr>
          <a:xfrm>
            <a:off x="533400" y="12192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43000" y="1219200"/>
            <a:ext cx="6858000" cy="9144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Prin intermediul unei astfel de reprezentări grafice se poate </a:t>
            </a:r>
            <a:r>
              <a:rPr lang="ro-RO" b="1" smtClean="0">
                <a:solidFill>
                  <a:srgbClr val="FF0000"/>
                </a:solidFill>
                <a:latin typeface="Arial" pitchFamily="34" charset="0"/>
                <a:cs typeface="Arial" pitchFamily="34" charset="0"/>
              </a:rPr>
              <a:t>evalua</a:t>
            </a:r>
            <a:r>
              <a:rPr lang="ro-RO" smtClean="0">
                <a:solidFill>
                  <a:schemeClr val="tx1"/>
                </a:solidFill>
                <a:latin typeface="Arial" pitchFamily="34" charset="0"/>
                <a:cs typeface="Arial" pitchFamily="34" charset="0"/>
              </a:rPr>
              <a:t> în ce măsură există </a:t>
            </a:r>
            <a:r>
              <a:rPr lang="ro-RO" b="1" i="1" smtClean="0">
                <a:solidFill>
                  <a:schemeClr val="accent6">
                    <a:lumMod val="50000"/>
                  </a:schemeClr>
                </a:solidFill>
                <a:latin typeface="Arial" pitchFamily="34" charset="0"/>
                <a:cs typeface="Arial" pitchFamily="34" charset="0"/>
              </a:rPr>
              <a:t>disproporții</a:t>
            </a:r>
            <a:r>
              <a:rPr lang="ro-RO" smtClean="0">
                <a:solidFill>
                  <a:schemeClr val="tx1"/>
                </a:solidFill>
                <a:latin typeface="Arial" pitchFamily="34" charset="0"/>
                <a:cs typeface="Arial" pitchFamily="34" charset="0"/>
              </a:rPr>
              <a:t> între </a:t>
            </a:r>
            <a:r>
              <a:rPr lang="ro-RO" b="1" i="1" smtClean="0">
                <a:solidFill>
                  <a:srgbClr val="FF0000"/>
                </a:solidFill>
                <a:latin typeface="Arial" pitchFamily="34" charset="0"/>
                <a:cs typeface="Arial" pitchFamily="34" charset="0"/>
              </a:rPr>
              <a:t>costurile</a:t>
            </a:r>
            <a:r>
              <a:rPr lang="ro-RO" smtClean="0">
                <a:solidFill>
                  <a:schemeClr val="tx1"/>
                </a:solidFill>
                <a:latin typeface="Arial" pitchFamily="34" charset="0"/>
                <a:cs typeface="Arial" pitchFamily="34" charset="0"/>
              </a:rPr>
              <a:t> </a:t>
            </a:r>
            <a:r>
              <a:rPr lang="ro-RO" b="1" i="1" smtClean="0">
                <a:solidFill>
                  <a:srgbClr val="0070C0"/>
                </a:solidFill>
                <a:latin typeface="Arial" pitchFamily="34" charset="0"/>
                <a:cs typeface="Arial" pitchFamily="34" charset="0"/>
              </a:rPr>
              <a:t>funcțiilor</a:t>
            </a:r>
            <a:r>
              <a:rPr lang="ro-RO" smtClean="0">
                <a:solidFill>
                  <a:schemeClr val="tx1"/>
                </a:solidFill>
                <a:latin typeface="Arial" pitchFamily="34" charset="0"/>
                <a:cs typeface="Arial" pitchFamily="34" charset="0"/>
              </a:rPr>
              <a:t> și </a:t>
            </a:r>
            <a:r>
              <a:rPr lang="ro-RO" b="1" i="1" smtClean="0">
                <a:solidFill>
                  <a:srgbClr val="C00000"/>
                </a:solidFill>
                <a:latin typeface="Arial" pitchFamily="34" charset="0"/>
                <a:cs typeface="Arial" pitchFamily="34" charset="0"/>
              </a:rPr>
              <a:t>contribuția lor la valoarea produsului</a:t>
            </a:r>
          </a:p>
        </p:txBody>
      </p:sp>
      <p:sp>
        <p:nvSpPr>
          <p:cNvPr id="8" name="Rectangle 7"/>
          <p:cNvSpPr/>
          <p:nvPr/>
        </p:nvSpPr>
        <p:spPr>
          <a:xfrm>
            <a:off x="381000" y="23622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9" name="Rectangle 8"/>
          <p:cNvSpPr/>
          <p:nvPr/>
        </p:nvSpPr>
        <p:spPr>
          <a:xfrm>
            <a:off x="1143000" y="2438400"/>
            <a:ext cx="7772400" cy="685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Ecuația </a:t>
            </a:r>
            <a:r>
              <a:rPr lang="ro-RO" b="1" i="1" smtClean="0">
                <a:solidFill>
                  <a:schemeClr val="accent6">
                    <a:lumMod val="50000"/>
                  </a:schemeClr>
                </a:solidFill>
                <a:latin typeface="Arial" pitchFamily="34" charset="0"/>
                <a:cs typeface="Arial" pitchFamily="34" charset="0"/>
              </a:rPr>
              <a:t>dreptei</a:t>
            </a:r>
            <a:r>
              <a:rPr lang="ro-RO"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rPr>
              <a:t>(</a:t>
            </a:r>
            <a:r>
              <a:rPr lang="el-GR" sz="2400" smtClean="0">
                <a:solidFill>
                  <a:schemeClr val="tx1"/>
                </a:solidFill>
                <a:latin typeface="Arial" pitchFamily="34" charset="0"/>
                <a:cs typeface="Arial" pitchFamily="34" charset="0"/>
              </a:rPr>
              <a:t>Δ</a:t>
            </a:r>
            <a:r>
              <a:rPr lang="ro-RO" sz="2400" baseline="-25000" smtClean="0">
                <a:solidFill>
                  <a:schemeClr val="tx1"/>
                </a:solidFill>
                <a:latin typeface="Arial" pitchFamily="34" charset="0"/>
                <a:cs typeface="Arial" pitchFamily="34" charset="0"/>
              </a:rPr>
              <a:t>2</a:t>
            </a:r>
            <a:r>
              <a:rPr lang="ro-RO" sz="2400" smtClean="0">
                <a:solidFill>
                  <a:schemeClr val="tx1"/>
                </a:solidFill>
                <a:latin typeface="Arial" pitchFamily="34" charset="0"/>
                <a:cs typeface="Arial" pitchFamily="34" charset="0"/>
              </a:rPr>
              <a:t>)</a:t>
            </a:r>
            <a:r>
              <a:rPr lang="ro-RO" smtClean="0">
                <a:solidFill>
                  <a:schemeClr val="tx1"/>
                </a:solidFill>
                <a:latin typeface="Arial" pitchFamily="34" charset="0"/>
                <a:cs typeface="Arial" pitchFamily="34" charset="0"/>
              </a:rPr>
              <a:t> este dată în relația (5.2), coeficientul unghiular ”</a:t>
            </a:r>
            <a:r>
              <a:rPr lang="ro-RO" sz="2400" smtClean="0">
                <a:solidFill>
                  <a:schemeClr val="tx1"/>
                </a:solidFill>
                <a:latin typeface="Arial" pitchFamily="34" charset="0"/>
                <a:cs typeface="Arial" pitchFamily="34" charset="0"/>
              </a:rPr>
              <a:t>b</a:t>
            </a:r>
            <a:r>
              <a:rPr lang="ro-RO" smtClean="0">
                <a:solidFill>
                  <a:schemeClr val="tx1"/>
                </a:solidFill>
                <a:latin typeface="Arial" pitchFamily="34" charset="0"/>
                <a:cs typeface="Arial" pitchFamily="34" charset="0"/>
              </a:rPr>
              <a:t>” determinându-se prin MCMMP </a:t>
            </a:r>
          </a:p>
        </p:txBody>
      </p:sp>
      <p:sp>
        <p:nvSpPr>
          <p:cNvPr id="2437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3715" name="Object 3"/>
          <p:cNvGraphicFramePr>
            <a:graphicFrameLocks noChangeAspect="1"/>
          </p:cNvGraphicFramePr>
          <p:nvPr/>
        </p:nvGraphicFramePr>
        <p:xfrm>
          <a:off x="3429000" y="3276600"/>
          <a:ext cx="1676401" cy="665630"/>
        </p:xfrm>
        <a:graphic>
          <a:graphicData uri="http://schemas.openxmlformats.org/presentationml/2006/ole">
            <p:oleObj spid="_x0000_s243715" name="Equation" r:id="rId3" imgW="609336" imgH="241195" progId="Equation.3">
              <p:embed/>
            </p:oleObj>
          </a:graphicData>
        </a:graphic>
      </p:graphicFrame>
      <p:sp>
        <p:nvSpPr>
          <p:cNvPr id="243717" name="Rectangle 5"/>
          <p:cNvSpPr>
            <a:spLocks noChangeArrowheads="1"/>
          </p:cNvSpPr>
          <p:nvPr/>
        </p:nvSpPr>
        <p:spPr bwMode="auto">
          <a:xfrm>
            <a:off x="0" y="257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3"/>
          <p:cNvSpPr/>
          <p:nvPr/>
        </p:nvSpPr>
        <p:spPr>
          <a:xfrm>
            <a:off x="5257800" y="33528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5.2)</a:t>
            </a:r>
            <a:endParaRPr lang="en-US" baseline="-25000">
              <a:solidFill>
                <a:schemeClr val="tx1"/>
              </a:solidFill>
              <a:latin typeface="Arial" pitchFamily="34" charset="0"/>
              <a:cs typeface="Arial" pitchFamily="34" charset="0"/>
            </a:endParaRPr>
          </a:p>
        </p:txBody>
      </p:sp>
      <p:sp>
        <p:nvSpPr>
          <p:cNvPr id="15" name="Rectangle 14"/>
          <p:cNvSpPr/>
          <p:nvPr/>
        </p:nvSpPr>
        <p:spPr>
          <a:xfrm>
            <a:off x="457200" y="3886200"/>
            <a:ext cx="1936749" cy="400110"/>
          </a:xfrm>
          <a:prstGeom prst="rect">
            <a:avLst/>
          </a:prstGeom>
          <a:effectLst>
            <a:outerShdw blurRad="50800" dist="38100" dir="2700000" algn="tl" rotWithShape="0">
              <a:prstClr val="black">
                <a:alpha val="40000"/>
              </a:prstClr>
            </a:outerShdw>
          </a:effectLst>
        </p:spPr>
        <p:txBody>
          <a:bodyPr wrap="none">
            <a:spAutoFit/>
          </a:bodyPr>
          <a:lstStyle/>
          <a:p>
            <a:r>
              <a:rPr kumimoji="0" lang="en-US" sz="2000" b="1" i="1"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sym typeface="Wingdings"/>
              </a:rPr>
              <a:t> </a:t>
            </a:r>
            <a:r>
              <a:rPr kumimoji="0" lang="en-US" sz="2000" b="1" i="1"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rPr>
              <a:t>Observaţi</a:t>
            </a:r>
            <a:r>
              <a:rPr lang="ro-RO" sz="2000" b="1" i="1" smtClean="0">
                <a:solidFill>
                  <a:schemeClr val="accent1">
                    <a:lumMod val="75000"/>
                  </a:schemeClr>
                </a:solidFill>
                <a:latin typeface="Arial" pitchFamily="34" charset="0"/>
                <a:ea typeface="Times New Roman" pitchFamily="18" charset="0"/>
                <a:cs typeface="Arial" pitchFamily="34" charset="0"/>
              </a:rPr>
              <a:t>e:</a:t>
            </a:r>
            <a:r>
              <a:rPr kumimoji="0" lang="en-US" sz="2000" b="1" i="0"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rPr>
              <a:t> </a:t>
            </a:r>
            <a:endParaRPr lang="en-US" sz="2000">
              <a:solidFill>
                <a:schemeClr val="accent1">
                  <a:lumMod val="75000"/>
                </a:schemeClr>
              </a:solidFill>
            </a:endParaRPr>
          </a:p>
        </p:txBody>
      </p:sp>
      <p:sp>
        <p:nvSpPr>
          <p:cNvPr id="16" name="Rectangle 15"/>
          <p:cNvSpPr/>
          <p:nvPr/>
        </p:nvSpPr>
        <p:spPr>
          <a:xfrm>
            <a:off x="1219200" y="4495800"/>
            <a:ext cx="6858000" cy="9144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Pentru a reprezenta o </a:t>
            </a:r>
            <a:r>
              <a:rPr lang="ro-RO" b="1" i="1" smtClean="0">
                <a:solidFill>
                  <a:srgbClr val="0070C0"/>
                </a:solidFill>
                <a:latin typeface="Arial" pitchFamily="34" charset="0"/>
                <a:cs typeface="Arial" pitchFamily="34" charset="0"/>
              </a:rPr>
              <a:t>proporționalitate medie</a:t>
            </a:r>
            <a:r>
              <a:rPr lang="ro-RO" smtClean="0">
                <a:solidFill>
                  <a:schemeClr val="tx1"/>
                </a:solidFill>
                <a:latin typeface="Arial" pitchFamily="34" charset="0"/>
                <a:cs typeface="Arial" pitchFamily="34" charset="0"/>
              </a:rPr>
              <a:t>, </a:t>
            </a:r>
            <a:r>
              <a:rPr lang="ro-RO" b="1" i="1" smtClean="0">
                <a:solidFill>
                  <a:schemeClr val="accent6">
                    <a:lumMod val="50000"/>
                  </a:schemeClr>
                </a:solidFill>
                <a:latin typeface="Arial" pitchFamily="34" charset="0"/>
                <a:cs typeface="Arial" pitchFamily="34" charset="0"/>
              </a:rPr>
              <a:t>dreapta</a:t>
            </a:r>
            <a:r>
              <a:rPr lang="ro-RO"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rPr>
              <a:t>(</a:t>
            </a:r>
            <a:r>
              <a:rPr lang="el-GR" sz="2400" smtClean="0">
                <a:solidFill>
                  <a:schemeClr val="tx1"/>
                </a:solidFill>
                <a:latin typeface="Arial" pitchFamily="34" charset="0"/>
                <a:cs typeface="Arial" pitchFamily="34" charset="0"/>
              </a:rPr>
              <a:t>Δ</a:t>
            </a:r>
            <a:r>
              <a:rPr lang="ro-RO" sz="2400" baseline="-25000" smtClean="0">
                <a:solidFill>
                  <a:schemeClr val="tx1"/>
                </a:solidFill>
                <a:latin typeface="Arial" pitchFamily="34" charset="0"/>
                <a:cs typeface="Arial" pitchFamily="34" charset="0"/>
              </a:rPr>
              <a:t>2</a:t>
            </a:r>
            <a:r>
              <a:rPr lang="ro-RO" sz="2400" smtClean="0">
                <a:solidFill>
                  <a:schemeClr val="tx1"/>
                </a:solidFill>
                <a:latin typeface="Arial" pitchFamily="34" charset="0"/>
                <a:cs typeface="Arial" pitchFamily="34" charset="0"/>
              </a:rPr>
              <a:t>)</a:t>
            </a:r>
            <a:r>
              <a:rPr lang="ro-RO" smtClean="0">
                <a:solidFill>
                  <a:schemeClr val="tx1"/>
                </a:solidFill>
                <a:latin typeface="Arial" pitchFamily="34" charset="0"/>
                <a:cs typeface="Arial" pitchFamily="34" charset="0"/>
              </a:rPr>
              <a:t> trebuie </a:t>
            </a:r>
            <a:r>
              <a:rPr lang="ro-RO" b="1" i="1" smtClean="0">
                <a:solidFill>
                  <a:srgbClr val="FF0000"/>
                </a:solidFill>
                <a:latin typeface="Arial" pitchFamily="34" charset="0"/>
                <a:cs typeface="Arial" pitchFamily="34" charset="0"/>
              </a:rPr>
              <a:t>să se abată cât mai puțin posibil </a:t>
            </a:r>
            <a:r>
              <a:rPr lang="ro-RO" smtClean="0">
                <a:solidFill>
                  <a:schemeClr val="tx1"/>
                </a:solidFill>
                <a:latin typeface="Arial" pitchFamily="34" charset="0"/>
                <a:cs typeface="Arial" pitchFamily="34" charset="0"/>
              </a:rPr>
              <a:t>de la punctele reale, condiție exprimată prin relația (5.3) </a:t>
            </a:r>
            <a:endParaRPr lang="ro-RO" b="1" i="1" smtClean="0">
              <a:solidFill>
                <a:srgbClr val="C00000"/>
              </a:solidFill>
              <a:latin typeface="Arial" pitchFamily="34" charset="0"/>
              <a:cs typeface="Arial" pitchFamily="34" charset="0"/>
            </a:endParaRPr>
          </a:p>
        </p:txBody>
      </p:sp>
      <p:sp>
        <p:nvSpPr>
          <p:cNvPr id="17" name="Right Arrow 16"/>
          <p:cNvSpPr/>
          <p:nvPr/>
        </p:nvSpPr>
        <p:spPr>
          <a:xfrm>
            <a:off x="609600" y="45720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71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3718" name="Object 6"/>
          <p:cNvGraphicFramePr>
            <a:graphicFrameLocks noChangeAspect="1"/>
          </p:cNvGraphicFramePr>
          <p:nvPr/>
        </p:nvGraphicFramePr>
        <p:xfrm>
          <a:off x="2667000" y="5334000"/>
          <a:ext cx="3873500" cy="1143000"/>
        </p:xfrm>
        <a:graphic>
          <a:graphicData uri="http://schemas.openxmlformats.org/presentationml/2006/ole">
            <p:oleObj spid="_x0000_s243718" name="Equation" r:id="rId4" imgW="1637589" imgH="482391" progId="Equation.3">
              <p:embed/>
            </p:oleObj>
          </a:graphicData>
        </a:graphic>
      </p:graphicFrame>
      <p:sp>
        <p:nvSpPr>
          <p:cNvPr id="243720" name="Rectangle 8"/>
          <p:cNvSpPr>
            <a:spLocks noChangeArrowheads="1"/>
          </p:cNvSpPr>
          <p:nvPr/>
        </p:nvSpPr>
        <p:spPr bwMode="auto">
          <a:xfrm>
            <a:off x="0" y="514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20"/>
          <p:cNvSpPr/>
          <p:nvPr/>
        </p:nvSpPr>
        <p:spPr>
          <a:xfrm>
            <a:off x="6858000" y="56388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5.3)</a:t>
            </a:r>
            <a:endParaRPr lang="en-US" baseline="-25000">
              <a:solidFill>
                <a:schemeClr val="tx1"/>
              </a:solidFill>
              <a:latin typeface="Arial" pitchFamily="34" charset="0"/>
              <a:cs typeface="Arial" pitchFamily="34" charset="0"/>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148</a:t>
            </a:fld>
            <a:endParaRPr lang="en-US"/>
          </a:p>
        </p:txBody>
      </p:sp>
      <p:sp>
        <p:nvSpPr>
          <p:cNvPr id="3" name="Rectangle 2"/>
          <p:cNvSpPr/>
          <p:nvPr/>
        </p:nvSpPr>
        <p:spPr>
          <a:xfrm>
            <a:off x="609600" y="838200"/>
            <a:ext cx="4800600" cy="381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Din condiția (5.4) rezultă relațiile (5.5) și (5.6) </a:t>
            </a:r>
          </a:p>
        </p:txBody>
      </p:sp>
      <p:sp>
        <p:nvSpPr>
          <p:cNvPr id="2467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6785" name="Object 1"/>
          <p:cNvGraphicFramePr>
            <a:graphicFrameLocks noChangeAspect="1"/>
          </p:cNvGraphicFramePr>
          <p:nvPr/>
        </p:nvGraphicFramePr>
        <p:xfrm>
          <a:off x="3657600" y="1295400"/>
          <a:ext cx="1066800" cy="853440"/>
        </p:xfrm>
        <a:graphic>
          <a:graphicData uri="http://schemas.openxmlformats.org/presentationml/2006/ole">
            <p:oleObj spid="_x0000_s246785" name="Equation" r:id="rId3" imgW="495085" imgH="393529" progId="Equation.3">
              <p:embed/>
            </p:oleObj>
          </a:graphicData>
        </a:graphic>
      </p:graphicFrame>
      <p:sp>
        <p:nvSpPr>
          <p:cNvPr id="246787" name="Rectangle 3"/>
          <p:cNvSpPr>
            <a:spLocks noChangeArrowheads="1"/>
          </p:cNvSpPr>
          <p:nvPr/>
        </p:nvSpPr>
        <p:spPr bwMode="auto">
          <a:xfrm>
            <a:off x="0" y="419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p:nvPr/>
        </p:nvSpPr>
        <p:spPr>
          <a:xfrm>
            <a:off x="5410200" y="14478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5.4)</a:t>
            </a:r>
            <a:endParaRPr lang="en-US" baseline="-25000">
              <a:solidFill>
                <a:schemeClr val="tx1"/>
              </a:solidFill>
              <a:latin typeface="Arial" pitchFamily="34" charset="0"/>
              <a:cs typeface="Arial" pitchFamily="34" charset="0"/>
            </a:endParaRPr>
          </a:p>
        </p:txBody>
      </p:sp>
      <p:sp>
        <p:nvSpPr>
          <p:cNvPr id="24678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6788" name="Object 4"/>
          <p:cNvGraphicFramePr>
            <a:graphicFrameLocks noChangeAspect="1"/>
          </p:cNvGraphicFramePr>
          <p:nvPr/>
        </p:nvGraphicFramePr>
        <p:xfrm>
          <a:off x="3352800" y="2286000"/>
          <a:ext cx="1752600" cy="1789889"/>
        </p:xfrm>
        <a:graphic>
          <a:graphicData uri="http://schemas.openxmlformats.org/presentationml/2006/ole">
            <p:oleObj spid="_x0000_s246788" name="Equation" r:id="rId4" imgW="837836" imgH="863225" progId="Equation.3">
              <p:embed/>
            </p:oleObj>
          </a:graphicData>
        </a:graphic>
      </p:graphicFrame>
      <p:sp>
        <p:nvSpPr>
          <p:cNvPr id="246790" name="Rectangle 6"/>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p:cNvSpPr/>
          <p:nvPr/>
        </p:nvSpPr>
        <p:spPr>
          <a:xfrm>
            <a:off x="5410200" y="29718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5.5)</a:t>
            </a:r>
            <a:endParaRPr lang="en-US" baseline="-25000">
              <a:solidFill>
                <a:schemeClr val="tx1"/>
              </a:solidFill>
              <a:latin typeface="Arial" pitchFamily="34" charset="0"/>
              <a:cs typeface="Arial" pitchFamily="34" charset="0"/>
            </a:endParaRPr>
          </a:p>
        </p:txBody>
      </p:sp>
      <p:sp>
        <p:nvSpPr>
          <p:cNvPr id="2467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6791" name="Object 7"/>
          <p:cNvGraphicFramePr>
            <a:graphicFrameLocks noChangeAspect="1"/>
          </p:cNvGraphicFramePr>
          <p:nvPr/>
        </p:nvGraphicFramePr>
        <p:xfrm>
          <a:off x="3505200" y="4191000"/>
          <a:ext cx="1752600" cy="479879"/>
        </p:xfrm>
        <a:graphic>
          <a:graphicData uri="http://schemas.openxmlformats.org/presentationml/2006/ole">
            <p:oleObj spid="_x0000_s246791" name="Equation" r:id="rId5" imgW="748975" imgH="203112" progId="Equation.3">
              <p:embed/>
            </p:oleObj>
          </a:graphicData>
        </a:graphic>
      </p:graphicFrame>
      <p:sp>
        <p:nvSpPr>
          <p:cNvPr id="14" name="Rectangle 13"/>
          <p:cNvSpPr/>
          <p:nvPr/>
        </p:nvSpPr>
        <p:spPr>
          <a:xfrm>
            <a:off x="5410200" y="41910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5.6)</a:t>
            </a:r>
            <a:endParaRPr lang="en-US" baseline="-25000">
              <a:solidFill>
                <a:schemeClr val="tx1"/>
              </a:solidFill>
              <a:latin typeface="Arial" pitchFamily="34" charset="0"/>
              <a:cs typeface="Arial" pitchFamily="34" charset="0"/>
            </a:endParaRPr>
          </a:p>
        </p:txBody>
      </p:sp>
      <p:sp>
        <p:nvSpPr>
          <p:cNvPr id="15" name="Rectangle 14"/>
          <p:cNvSpPr/>
          <p:nvPr/>
        </p:nvSpPr>
        <p:spPr>
          <a:xfrm>
            <a:off x="838200" y="4876800"/>
            <a:ext cx="762000" cy="381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unde:</a:t>
            </a:r>
          </a:p>
        </p:txBody>
      </p:sp>
      <p:sp>
        <p:nvSpPr>
          <p:cNvPr id="16" name="Rectangle 15"/>
          <p:cNvSpPr/>
          <p:nvPr/>
        </p:nvSpPr>
        <p:spPr>
          <a:xfrm>
            <a:off x="1371600" y="5334000"/>
            <a:ext cx="7315200" cy="685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2400" smtClean="0">
                <a:solidFill>
                  <a:schemeClr val="tx1"/>
                </a:solidFill>
                <a:latin typeface="Arial" pitchFamily="34" charset="0"/>
                <a:cs typeface="Arial" pitchFamily="34" charset="0"/>
              </a:rPr>
              <a:t>S</a:t>
            </a:r>
            <a:r>
              <a:rPr lang="ro-RO" smtClean="0">
                <a:solidFill>
                  <a:schemeClr val="tx1"/>
                </a:solidFill>
                <a:latin typeface="Arial" pitchFamily="34" charset="0"/>
                <a:cs typeface="Arial" pitchFamily="34" charset="0"/>
              </a:rPr>
              <a:t> – entropia sistemului (arată gradul de împrăștiere a punctelor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j</a:t>
            </a:r>
            <a:r>
              <a:rPr lang="ro-RO" sz="2400" smtClean="0">
                <a:solidFill>
                  <a:schemeClr val="tx1"/>
                </a:solidFill>
                <a:latin typeface="Arial" pitchFamily="34" charset="0"/>
                <a:cs typeface="Arial" pitchFamily="34" charset="0"/>
              </a:rPr>
              <a:t> </a:t>
            </a:r>
            <a:r>
              <a:rPr lang="ro-RO" smtClean="0">
                <a:solidFill>
                  <a:schemeClr val="tx1"/>
                </a:solidFill>
                <a:latin typeface="Arial" pitchFamily="34" charset="0"/>
                <a:cs typeface="Arial" pitchFamily="34" charset="0"/>
              </a:rPr>
              <a:t>în planul </a:t>
            </a:r>
            <a:r>
              <a:rPr lang="ro-RO" sz="2400" smtClean="0">
                <a:solidFill>
                  <a:schemeClr val="tx1"/>
                </a:solidFill>
                <a:latin typeface="Arial" pitchFamily="34" charset="0"/>
                <a:cs typeface="Arial" pitchFamily="34" charset="0"/>
              </a:rPr>
              <a:t>q</a:t>
            </a:r>
            <a:r>
              <a:rPr lang="ro-RO" sz="2400" baseline="-25000" smtClean="0">
                <a:solidFill>
                  <a:schemeClr val="tx1"/>
                </a:solidFill>
                <a:latin typeface="Arial" pitchFamily="34" charset="0"/>
                <a:cs typeface="Arial" pitchFamily="34" charset="0"/>
              </a:rPr>
              <a:t>j</a:t>
            </a:r>
            <a:r>
              <a:rPr lang="ro-RO" sz="2400" smtClean="0">
                <a:solidFill>
                  <a:schemeClr val="tx1"/>
                </a:solidFill>
                <a:latin typeface="Arial" pitchFamily="34" charset="0"/>
                <a:cs typeface="Arial" pitchFamily="34" charset="0"/>
              </a:rPr>
              <a:t>Op</a:t>
            </a:r>
            <a:r>
              <a:rPr lang="ro-RO" sz="2400" baseline="-25000" smtClean="0">
                <a:solidFill>
                  <a:schemeClr val="tx1"/>
                </a:solidFill>
                <a:latin typeface="Arial" pitchFamily="34" charset="0"/>
                <a:cs typeface="Arial" pitchFamily="34" charset="0"/>
              </a:rPr>
              <a:t>j</a:t>
            </a:r>
            <a:r>
              <a:rPr lang="ro-RO" sz="2400" smtClean="0">
                <a:solidFill>
                  <a:schemeClr val="tx1"/>
                </a:solidFill>
                <a:latin typeface="Arial" pitchFamily="34" charset="0"/>
                <a:cs typeface="Arial" pitchFamily="34" charset="0"/>
              </a:rPr>
              <a:t> </a:t>
            </a:r>
            <a:r>
              <a:rPr lang="ro-RO" smtClean="0">
                <a:solidFill>
                  <a:schemeClr val="tx1"/>
                </a:solidFill>
                <a:latin typeface="Arial" pitchFamily="34" charset="0"/>
                <a:cs typeface="Arial" pitchFamily="34" charset="0"/>
              </a:rPr>
              <a:t> </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149</a:t>
            </a:fld>
            <a:endParaRPr lang="en-US"/>
          </a:p>
        </p:txBody>
      </p:sp>
      <p:sp>
        <p:nvSpPr>
          <p:cNvPr id="3" name="Rectangle 2"/>
          <p:cNvSpPr/>
          <p:nvPr/>
        </p:nvSpPr>
        <p:spPr>
          <a:xfrm>
            <a:off x="457200" y="685800"/>
            <a:ext cx="1864613" cy="400110"/>
          </a:xfrm>
          <a:prstGeom prst="rect">
            <a:avLst/>
          </a:prstGeom>
          <a:effectLst>
            <a:outerShdw blurRad="50800" dist="38100" dir="2700000" algn="tl" rotWithShape="0">
              <a:prstClr val="black">
                <a:alpha val="40000"/>
              </a:prstClr>
            </a:outerShdw>
          </a:effectLst>
        </p:spPr>
        <p:txBody>
          <a:bodyPr wrap="none">
            <a:spAutoFit/>
          </a:bodyPr>
          <a:lstStyle/>
          <a:p>
            <a:r>
              <a:rPr kumimoji="0" lang="en-US" sz="2000" b="1" i="1"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sym typeface="Wingdings"/>
              </a:rPr>
              <a:t> </a:t>
            </a:r>
            <a:r>
              <a:rPr kumimoji="0" lang="en-US" sz="2000" b="1" i="1"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rPr>
              <a:t>Observaţi</a:t>
            </a:r>
            <a:r>
              <a:rPr lang="ro-RO" sz="2000" b="1" i="1" smtClean="0">
                <a:solidFill>
                  <a:schemeClr val="accent1">
                    <a:lumMod val="75000"/>
                  </a:schemeClr>
                </a:solidFill>
                <a:latin typeface="Arial" pitchFamily="34" charset="0"/>
                <a:ea typeface="Times New Roman" pitchFamily="18" charset="0"/>
                <a:cs typeface="Arial" pitchFamily="34" charset="0"/>
              </a:rPr>
              <a:t>i:</a:t>
            </a:r>
            <a:r>
              <a:rPr kumimoji="0" lang="en-US" sz="2000" b="1" i="0"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rPr>
              <a:t> </a:t>
            </a:r>
            <a:endParaRPr lang="en-US" sz="2000">
              <a:solidFill>
                <a:schemeClr val="accent1">
                  <a:lumMod val="75000"/>
                </a:schemeClr>
              </a:solidFill>
            </a:endParaRPr>
          </a:p>
        </p:txBody>
      </p:sp>
      <p:sp>
        <p:nvSpPr>
          <p:cNvPr id="4" name="Right Arrow 3"/>
          <p:cNvSpPr/>
          <p:nvPr/>
        </p:nvSpPr>
        <p:spPr>
          <a:xfrm>
            <a:off x="685800" y="13716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95400" y="1295400"/>
            <a:ext cx="6248400" cy="9144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Cu cât </a:t>
            </a:r>
            <a:r>
              <a:rPr lang="ro-RO" sz="2400" smtClean="0">
                <a:solidFill>
                  <a:schemeClr val="tx1"/>
                </a:solidFill>
                <a:latin typeface="Arial" pitchFamily="34" charset="0"/>
                <a:cs typeface="Arial" pitchFamily="34" charset="0"/>
              </a:rPr>
              <a:t>S</a:t>
            </a:r>
            <a:r>
              <a:rPr lang="ro-RO" smtClean="0">
                <a:solidFill>
                  <a:schemeClr val="tx1"/>
                </a:solidFill>
                <a:latin typeface="Arial" pitchFamily="34" charset="0"/>
                <a:cs typeface="Arial" pitchFamily="34" charset="0"/>
              </a:rPr>
              <a:t> </a:t>
            </a:r>
            <a:r>
              <a:rPr lang="ro-RO" b="1" i="1" smtClean="0">
                <a:solidFill>
                  <a:srgbClr val="FF0000"/>
                </a:solidFill>
                <a:latin typeface="Arial" pitchFamily="34" charset="0"/>
                <a:cs typeface="Arial" pitchFamily="34" charset="0"/>
              </a:rPr>
              <a:t>este mai mic</a:t>
            </a:r>
            <a:r>
              <a:rPr lang="ro-RO" smtClean="0">
                <a:solidFill>
                  <a:schemeClr val="tx1"/>
                </a:solidFill>
                <a:latin typeface="Arial" pitchFamily="34" charset="0"/>
                <a:cs typeface="Arial" pitchFamily="34" charset="0"/>
              </a:rPr>
              <a:t>, cu atât punctele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j</a:t>
            </a:r>
            <a:r>
              <a:rPr lang="ro-RO" baseline="-25000" smtClean="0">
                <a:solidFill>
                  <a:schemeClr val="tx1"/>
                </a:solidFill>
                <a:latin typeface="Arial" pitchFamily="34" charset="0"/>
                <a:cs typeface="Arial" pitchFamily="34" charset="0"/>
              </a:rPr>
              <a:t>  </a:t>
            </a:r>
            <a:r>
              <a:rPr lang="ro-RO" smtClean="0">
                <a:solidFill>
                  <a:schemeClr val="tx1"/>
                </a:solidFill>
                <a:latin typeface="Arial" pitchFamily="34" charset="0"/>
                <a:cs typeface="Arial" pitchFamily="34" charset="0"/>
              </a:rPr>
              <a:t>se se află </a:t>
            </a:r>
            <a:r>
              <a:rPr lang="ro-RO" b="1" i="1" smtClean="0">
                <a:solidFill>
                  <a:srgbClr val="FF0000"/>
                </a:solidFill>
                <a:latin typeface="Arial" pitchFamily="34" charset="0"/>
                <a:cs typeface="Arial" pitchFamily="34" charset="0"/>
              </a:rPr>
              <a:t>mai aproape </a:t>
            </a:r>
            <a:r>
              <a:rPr lang="ro-RO" smtClean="0">
                <a:solidFill>
                  <a:schemeClr val="tx1"/>
                </a:solidFill>
                <a:latin typeface="Arial" pitchFamily="34" charset="0"/>
                <a:cs typeface="Arial" pitchFamily="34" charset="0"/>
              </a:rPr>
              <a:t>de </a:t>
            </a:r>
            <a:r>
              <a:rPr lang="ro-RO" b="1" i="1" smtClean="0">
                <a:solidFill>
                  <a:schemeClr val="accent6">
                    <a:lumMod val="50000"/>
                  </a:schemeClr>
                </a:solidFill>
                <a:latin typeface="Arial" pitchFamily="34" charset="0"/>
                <a:cs typeface="Arial" pitchFamily="34" charset="0"/>
              </a:rPr>
              <a:t>drepta </a:t>
            </a:r>
            <a:r>
              <a:rPr lang="ro-RO" sz="2400" smtClean="0">
                <a:solidFill>
                  <a:schemeClr val="tx1"/>
                </a:solidFill>
                <a:latin typeface="Arial" pitchFamily="34" charset="0"/>
                <a:cs typeface="Arial" pitchFamily="34" charset="0"/>
              </a:rPr>
              <a:t>(</a:t>
            </a:r>
            <a:r>
              <a:rPr lang="el-GR" sz="2400" smtClean="0">
                <a:solidFill>
                  <a:schemeClr val="tx1"/>
                </a:solidFill>
                <a:latin typeface="Arial" pitchFamily="34" charset="0"/>
                <a:cs typeface="Arial" pitchFamily="34" charset="0"/>
              </a:rPr>
              <a:t>Δ</a:t>
            </a:r>
            <a:r>
              <a:rPr lang="ro-RO" sz="2400" baseline="-25000" smtClean="0">
                <a:solidFill>
                  <a:schemeClr val="tx1"/>
                </a:solidFill>
                <a:latin typeface="Arial" pitchFamily="34" charset="0"/>
                <a:cs typeface="Arial" pitchFamily="34" charset="0"/>
              </a:rPr>
              <a:t>2</a:t>
            </a:r>
            <a:r>
              <a:rPr lang="ro-RO" sz="2400" smtClean="0">
                <a:solidFill>
                  <a:schemeClr val="tx1"/>
                </a:solidFill>
                <a:latin typeface="Arial" pitchFamily="34" charset="0"/>
                <a:cs typeface="Arial" pitchFamily="34" charset="0"/>
              </a:rPr>
              <a:t>)</a:t>
            </a:r>
            <a:r>
              <a:rPr lang="ro-RO" smtClean="0">
                <a:solidFill>
                  <a:schemeClr val="tx1"/>
                </a:solidFill>
                <a:latin typeface="Arial" pitchFamily="34" charset="0"/>
                <a:cs typeface="Arial" pitchFamily="34" charset="0"/>
              </a:rPr>
              <a:t> </a:t>
            </a:r>
            <a:endParaRPr lang="ro-RO" b="1" i="1" smtClean="0">
              <a:solidFill>
                <a:srgbClr val="C00000"/>
              </a:solidFill>
              <a:latin typeface="Arial" pitchFamily="34" charset="0"/>
              <a:cs typeface="Arial" pitchFamily="34" charset="0"/>
            </a:endParaRPr>
          </a:p>
        </p:txBody>
      </p:sp>
      <p:sp>
        <p:nvSpPr>
          <p:cNvPr id="6" name="Right Arrow 5"/>
          <p:cNvSpPr/>
          <p:nvPr/>
        </p:nvSpPr>
        <p:spPr>
          <a:xfrm>
            <a:off x="685800" y="25146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6248400" cy="6858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Se poate considera că un obiect este </a:t>
            </a:r>
            <a:r>
              <a:rPr lang="ro-RO" b="1" i="1" smtClean="0">
                <a:solidFill>
                  <a:srgbClr val="FF0000"/>
                </a:solidFill>
                <a:latin typeface="Arial" pitchFamily="34" charset="0"/>
                <a:cs typeface="Arial" pitchFamily="34" charset="0"/>
              </a:rPr>
              <a:t>bine proiectat </a:t>
            </a:r>
            <a:r>
              <a:rPr lang="ro-RO" smtClean="0">
                <a:solidFill>
                  <a:schemeClr val="tx1"/>
                </a:solidFill>
                <a:latin typeface="Arial" pitchFamily="34" charset="0"/>
                <a:cs typeface="Arial" pitchFamily="34" charset="0"/>
              </a:rPr>
              <a:t>dacă </a:t>
            </a:r>
            <a:r>
              <a:rPr lang="ro-RO" sz="2400" smtClean="0">
                <a:solidFill>
                  <a:schemeClr val="tx1"/>
                </a:solidFill>
                <a:latin typeface="Arial" pitchFamily="34" charset="0"/>
                <a:cs typeface="Arial" pitchFamily="34" charset="0"/>
              </a:rPr>
              <a:t>S ≤ 0,01</a:t>
            </a:r>
            <a:endParaRPr lang="ro-RO" sz="2400" b="1" i="1" smtClean="0">
              <a:solidFill>
                <a:srgbClr val="C00000"/>
              </a:solidFill>
              <a:latin typeface="Arial" pitchFamily="34" charset="0"/>
              <a:cs typeface="Arial" pitchFamily="34" charset="0"/>
            </a:endParaRPr>
          </a:p>
        </p:txBody>
      </p:sp>
      <p:sp>
        <p:nvSpPr>
          <p:cNvPr id="8" name="Right Arrow 7"/>
          <p:cNvSpPr/>
          <p:nvPr/>
        </p:nvSpPr>
        <p:spPr>
          <a:xfrm>
            <a:off x="685800" y="37338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95400" y="3657600"/>
            <a:ext cx="6248400" cy="12954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Din figura 5.2 rezultă că funcțiile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3</a:t>
            </a:r>
            <a:r>
              <a:rPr lang="ro-RO"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5</a:t>
            </a:r>
            <a:r>
              <a:rPr lang="ro-RO"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1</a:t>
            </a:r>
            <a:r>
              <a:rPr lang="ro-RO" smtClean="0">
                <a:solidFill>
                  <a:schemeClr val="tx1"/>
                </a:solidFill>
                <a:latin typeface="Arial" pitchFamily="34" charset="0"/>
                <a:cs typeface="Arial" pitchFamily="34" charset="0"/>
              </a:rPr>
              <a:t> sunt </a:t>
            </a:r>
            <a:r>
              <a:rPr lang="ro-RO" b="1" i="1" smtClean="0">
                <a:solidFill>
                  <a:srgbClr val="0070C0"/>
                </a:solidFill>
                <a:latin typeface="Arial" pitchFamily="34" charset="0"/>
                <a:cs typeface="Arial" pitchFamily="34" charset="0"/>
              </a:rPr>
              <a:t>funcții </a:t>
            </a:r>
            <a:r>
              <a:rPr lang="ro-RO" b="1" i="1" smtClean="0">
                <a:solidFill>
                  <a:srgbClr val="FF0000"/>
                </a:solidFill>
                <a:latin typeface="Arial" pitchFamily="34" charset="0"/>
                <a:cs typeface="Arial" pitchFamily="34" charset="0"/>
              </a:rPr>
              <a:t>critice</a:t>
            </a:r>
            <a:r>
              <a:rPr lang="ro-RO" smtClean="0">
                <a:solidFill>
                  <a:schemeClr val="tx1"/>
                </a:solidFill>
                <a:latin typeface="Arial" pitchFamily="34" charset="0"/>
                <a:cs typeface="Arial" pitchFamily="34" charset="0"/>
              </a:rPr>
              <a:t> pentru cazul prezentat, deoarece </a:t>
            </a:r>
            <a:r>
              <a:rPr lang="ro-RO" b="1" smtClean="0">
                <a:solidFill>
                  <a:schemeClr val="accent6">
                    <a:lumMod val="50000"/>
                  </a:schemeClr>
                </a:solidFill>
                <a:latin typeface="Arial" pitchFamily="34" charset="0"/>
                <a:cs typeface="Arial" pitchFamily="34" charset="0"/>
              </a:rPr>
              <a:t>ponderile</a:t>
            </a:r>
            <a:r>
              <a:rPr lang="ro-RO" smtClean="0">
                <a:solidFill>
                  <a:schemeClr val="tx1"/>
                </a:solidFill>
                <a:latin typeface="Arial" pitchFamily="34" charset="0"/>
                <a:cs typeface="Arial" pitchFamily="34" charset="0"/>
              </a:rPr>
              <a:t> lor în </a:t>
            </a:r>
            <a:r>
              <a:rPr lang="ro-RO" b="1" i="1" smtClean="0">
                <a:solidFill>
                  <a:srgbClr val="C00000"/>
                </a:solidFill>
                <a:latin typeface="Arial" pitchFamily="34" charset="0"/>
                <a:cs typeface="Arial" pitchFamily="34" charset="0"/>
              </a:rPr>
              <a:t>valoarea de întrebuințare </a:t>
            </a:r>
            <a:r>
              <a:rPr lang="ro-RO" b="1" i="1" smtClean="0">
                <a:solidFill>
                  <a:srgbClr val="0070C0"/>
                </a:solidFill>
                <a:latin typeface="Arial" pitchFamily="34" charset="0"/>
                <a:cs typeface="Arial" pitchFamily="34" charset="0"/>
              </a:rPr>
              <a:t>sunt mult mai mici </a:t>
            </a:r>
            <a:r>
              <a:rPr lang="ro-RO" smtClean="0">
                <a:solidFill>
                  <a:schemeClr val="tx1"/>
                </a:solidFill>
                <a:latin typeface="Arial" pitchFamily="34" charset="0"/>
                <a:cs typeface="Arial" pitchFamily="34" charset="0"/>
              </a:rPr>
              <a:t>decât </a:t>
            </a:r>
            <a:r>
              <a:rPr lang="ro-RO" b="1" smtClean="0">
                <a:solidFill>
                  <a:schemeClr val="accent6">
                    <a:lumMod val="50000"/>
                  </a:schemeClr>
                </a:solidFill>
                <a:latin typeface="Arial" pitchFamily="34" charset="0"/>
                <a:cs typeface="Arial" pitchFamily="34" charset="0"/>
              </a:rPr>
              <a:t>ponderile</a:t>
            </a:r>
            <a:r>
              <a:rPr lang="ro-RO" smtClean="0">
                <a:solidFill>
                  <a:schemeClr val="tx1"/>
                </a:solidFill>
                <a:latin typeface="Arial" pitchFamily="34" charset="0"/>
                <a:cs typeface="Arial" pitchFamily="34" charset="0"/>
              </a:rPr>
              <a:t> în </a:t>
            </a:r>
            <a:r>
              <a:rPr lang="ro-RO" b="1" i="1" smtClean="0">
                <a:solidFill>
                  <a:srgbClr val="FF0000"/>
                </a:solidFill>
                <a:latin typeface="Arial" pitchFamily="34" charset="0"/>
                <a:cs typeface="Arial" pitchFamily="34" charset="0"/>
              </a:rPr>
              <a:t>costul produsului </a:t>
            </a:r>
            <a:r>
              <a:rPr lang="ro-RO" smtClean="0">
                <a:solidFill>
                  <a:schemeClr val="tx1"/>
                </a:solidFill>
                <a:latin typeface="Arial" pitchFamily="34" charset="0"/>
                <a:cs typeface="Arial" pitchFamily="34" charset="0"/>
              </a:rPr>
              <a:t>și </a:t>
            </a:r>
            <a:r>
              <a:rPr lang="ro-RO" b="1" u="sng" smtClean="0">
                <a:solidFill>
                  <a:srgbClr val="FF0000"/>
                </a:solidFill>
                <a:latin typeface="Arial" pitchFamily="34" charset="0"/>
                <a:cs typeface="Arial" pitchFamily="34" charset="0"/>
              </a:rPr>
              <a:t>trebuie reproiectate! </a:t>
            </a:r>
          </a:p>
        </p:txBody>
      </p:sp>
      <p:sp>
        <p:nvSpPr>
          <p:cNvPr id="10" name="Right Arrow 9"/>
          <p:cNvSpPr/>
          <p:nvPr/>
        </p:nvSpPr>
        <p:spPr>
          <a:xfrm>
            <a:off x="685800" y="51816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95400" y="5181600"/>
            <a:ext cx="6248400" cy="10668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În tabelul 5.1 se prezintă </a:t>
            </a:r>
            <a:r>
              <a:rPr lang="ro-RO" b="1" i="1" smtClean="0">
                <a:solidFill>
                  <a:srgbClr val="FF0000"/>
                </a:solidFill>
                <a:latin typeface="Arial" pitchFamily="34" charset="0"/>
                <a:cs typeface="Arial" pitchFamily="34" charset="0"/>
              </a:rPr>
              <a:t>analiza sistemică </a:t>
            </a:r>
            <a:r>
              <a:rPr lang="ro-RO" smtClean="0">
                <a:solidFill>
                  <a:schemeClr val="tx1"/>
                </a:solidFill>
                <a:latin typeface="Arial" pitchFamily="34" charset="0"/>
                <a:cs typeface="Arial" pitchFamily="34" charset="0"/>
              </a:rPr>
              <a:t>pentru produsul – </a:t>
            </a:r>
            <a:r>
              <a:rPr lang="ro-RO" b="1" smtClean="0">
                <a:solidFill>
                  <a:schemeClr val="accent6">
                    <a:lumMod val="50000"/>
                  </a:schemeClr>
                </a:solidFill>
                <a:latin typeface="Arial" pitchFamily="34" charset="0"/>
                <a:cs typeface="Arial" pitchFamily="34" charset="0"/>
              </a:rPr>
              <a:t>traductor magnetic de turație </a:t>
            </a:r>
            <a:r>
              <a:rPr lang="ro-RO" smtClean="0">
                <a:solidFill>
                  <a:schemeClr val="tx1"/>
                </a:solidFill>
                <a:latin typeface="Arial" pitchFamily="34" charset="0"/>
                <a:cs typeface="Arial" pitchFamily="34" charset="0"/>
              </a:rPr>
              <a:t>(valorile </a:t>
            </a:r>
            <a:r>
              <a:rPr lang="ro-RO" sz="2400" smtClean="0">
                <a:solidFill>
                  <a:schemeClr val="tx1"/>
                </a:solidFill>
                <a:latin typeface="Arial" pitchFamily="34" charset="0"/>
                <a:cs typeface="Arial" pitchFamily="34" charset="0"/>
              </a:rPr>
              <a:t>q</a:t>
            </a:r>
            <a:r>
              <a:rPr lang="ro-RO" sz="2400" baseline="-25000" smtClean="0">
                <a:solidFill>
                  <a:schemeClr val="tx1"/>
                </a:solidFill>
                <a:latin typeface="Arial" pitchFamily="34" charset="0"/>
                <a:cs typeface="Arial" pitchFamily="34" charset="0"/>
              </a:rPr>
              <a:t>j</a:t>
            </a:r>
            <a:r>
              <a:rPr lang="ro-RO" smtClean="0">
                <a:solidFill>
                  <a:schemeClr val="tx1"/>
                </a:solidFill>
                <a:latin typeface="Arial" pitchFamily="34" charset="0"/>
                <a:cs typeface="Arial" pitchFamily="34" charset="0"/>
              </a:rPr>
              <a:t> sunt luate din tabelul 3.5 iar valorile </a:t>
            </a:r>
            <a:r>
              <a:rPr lang="ro-RO" sz="2400" smtClean="0">
                <a:solidFill>
                  <a:schemeClr val="tx1"/>
                </a:solidFill>
                <a:latin typeface="Arial" pitchFamily="34" charset="0"/>
                <a:cs typeface="Arial" pitchFamily="34" charset="0"/>
              </a:rPr>
              <a:t>p</a:t>
            </a:r>
            <a:r>
              <a:rPr lang="ro-RO" sz="2400" baseline="-25000" smtClean="0">
                <a:solidFill>
                  <a:schemeClr val="tx1"/>
                </a:solidFill>
                <a:latin typeface="Arial" pitchFamily="34" charset="0"/>
                <a:cs typeface="Arial" pitchFamily="34" charset="0"/>
              </a:rPr>
              <a:t>j</a:t>
            </a:r>
            <a:r>
              <a:rPr lang="ro-RO" baseline="-25000" smtClean="0">
                <a:solidFill>
                  <a:schemeClr val="tx1"/>
                </a:solidFill>
                <a:latin typeface="Arial" pitchFamily="34" charset="0"/>
                <a:cs typeface="Arial" pitchFamily="34" charset="0"/>
              </a:rPr>
              <a:t> </a:t>
            </a:r>
            <a:r>
              <a:rPr lang="ro-RO" smtClean="0">
                <a:solidFill>
                  <a:schemeClr val="tx1"/>
                </a:solidFill>
                <a:latin typeface="Arial" pitchFamily="34" charset="0"/>
                <a:cs typeface="Arial" pitchFamily="34" charset="0"/>
              </a:rPr>
              <a:t>din tabelul 4.3)</a:t>
            </a:r>
            <a:endParaRPr lang="ro-RO" sz="2400" b="1" i="1" smtClean="0">
              <a:solidFill>
                <a:srgbClr val="C00000"/>
              </a:solidFill>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533400"/>
            <a:ext cx="7391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Fiecare </a:t>
            </a:r>
            <a:r>
              <a:rPr lang="ro-RO" b="1" i="1" smtClean="0">
                <a:solidFill>
                  <a:schemeClr val="accent6">
                    <a:lumMod val="50000"/>
                  </a:schemeClr>
                </a:solidFill>
                <a:latin typeface="Arial" pitchFamily="34" charset="0"/>
                <a:cs typeface="Arial" pitchFamily="34" charset="0"/>
              </a:rPr>
              <a:t>funcție</a:t>
            </a:r>
            <a:r>
              <a:rPr lang="ro-RO" smtClean="0">
                <a:solidFill>
                  <a:schemeClr val="tx1"/>
                </a:solidFill>
                <a:latin typeface="Arial" pitchFamily="34" charset="0"/>
                <a:cs typeface="Arial" pitchFamily="34" charset="0"/>
              </a:rPr>
              <a:t> </a:t>
            </a:r>
            <a:r>
              <a:rPr lang="ro-RO" sz="2000" smtClean="0">
                <a:solidFill>
                  <a:schemeClr val="tx1"/>
                </a:solidFill>
                <a:latin typeface="Arial" pitchFamily="34" charset="0"/>
                <a:cs typeface="Arial" pitchFamily="34" charset="0"/>
              </a:rPr>
              <a:t>F</a:t>
            </a:r>
            <a:r>
              <a:rPr lang="ro-RO" sz="2000" baseline="-25000" smtClean="0">
                <a:solidFill>
                  <a:schemeClr val="tx1"/>
                </a:solidFill>
                <a:latin typeface="Arial" pitchFamily="34" charset="0"/>
                <a:cs typeface="Arial" pitchFamily="34" charset="0"/>
              </a:rPr>
              <a:t>j </a:t>
            </a:r>
            <a:r>
              <a:rPr lang="ro-RO" smtClean="0">
                <a:solidFill>
                  <a:schemeClr val="tx1"/>
                </a:solidFill>
                <a:latin typeface="Arial" pitchFamily="34" charset="0"/>
                <a:cs typeface="Arial" pitchFamily="34" charset="0"/>
              </a:rPr>
              <a:t> are un </a:t>
            </a:r>
            <a:r>
              <a:rPr lang="ro-RO" b="1" i="1" smtClean="0">
                <a:solidFill>
                  <a:schemeClr val="accent1">
                    <a:lumMod val="75000"/>
                  </a:schemeClr>
                </a:solidFill>
                <a:latin typeface="Arial" pitchFamily="34" charset="0"/>
                <a:cs typeface="Arial" pitchFamily="34" charset="0"/>
              </a:rPr>
              <a:t>cost</a:t>
            </a:r>
            <a:r>
              <a:rPr lang="ro-RO" smtClean="0">
                <a:solidFill>
                  <a:schemeClr val="tx1"/>
                </a:solidFill>
                <a:latin typeface="Arial" pitchFamily="34" charset="0"/>
                <a:cs typeface="Arial" pitchFamily="34" charset="0"/>
              </a:rPr>
              <a:t> </a:t>
            </a:r>
            <a:r>
              <a:rPr lang="ro-RO" sz="2000" smtClean="0">
                <a:solidFill>
                  <a:schemeClr val="tx1"/>
                </a:solidFill>
                <a:latin typeface="Arial" pitchFamily="34" charset="0"/>
                <a:cs typeface="Arial" pitchFamily="34" charset="0"/>
              </a:rPr>
              <a:t>C</a:t>
            </a:r>
            <a:r>
              <a:rPr lang="ro-RO" sz="2000" baseline="-25000" smtClean="0">
                <a:solidFill>
                  <a:schemeClr val="tx1"/>
                </a:solidFill>
                <a:latin typeface="Arial" pitchFamily="34" charset="0"/>
                <a:cs typeface="Arial" pitchFamily="34" charset="0"/>
              </a:rPr>
              <a:t>j</a:t>
            </a:r>
            <a:r>
              <a:rPr lang="ro-RO" smtClean="0">
                <a:solidFill>
                  <a:schemeClr val="tx1"/>
                </a:solidFill>
                <a:latin typeface="Arial" pitchFamily="34" charset="0"/>
                <a:cs typeface="Arial" pitchFamily="34" charset="0"/>
              </a:rPr>
              <a:t>, iar </a:t>
            </a:r>
            <a:r>
              <a:rPr lang="ro-RO" b="1" i="1" smtClean="0">
                <a:solidFill>
                  <a:schemeClr val="accent1">
                    <a:lumMod val="75000"/>
                  </a:schemeClr>
                </a:solidFill>
                <a:latin typeface="Arial" pitchFamily="34" charset="0"/>
                <a:cs typeface="Arial" pitchFamily="34" charset="0"/>
              </a:rPr>
              <a:t>suma costurilor funcțiilor </a:t>
            </a:r>
            <a:r>
              <a:rPr lang="ro-RO" smtClean="0">
                <a:solidFill>
                  <a:schemeClr val="tx1"/>
                </a:solidFill>
                <a:latin typeface="Arial" pitchFamily="34" charset="0"/>
                <a:cs typeface="Arial" pitchFamily="34" charset="0"/>
              </a:rPr>
              <a:t>determină </a:t>
            </a:r>
            <a:r>
              <a:rPr lang="ro-RO" b="1" i="1" smtClean="0">
                <a:solidFill>
                  <a:srgbClr val="FF0000"/>
                </a:solidFill>
                <a:latin typeface="Arial" pitchFamily="34" charset="0"/>
                <a:cs typeface="Arial" pitchFamily="34" charset="0"/>
              </a:rPr>
              <a:t>costul de producție al obiectului studiat </a:t>
            </a:r>
            <a:r>
              <a:rPr lang="ro-RO" smtClean="0">
                <a:solidFill>
                  <a:schemeClr val="tx1"/>
                </a:solidFill>
                <a:latin typeface="Arial" pitchFamily="34" charset="0"/>
                <a:cs typeface="Arial" pitchFamily="34" charset="0"/>
              </a:rPr>
              <a:t>(</a:t>
            </a:r>
            <a:r>
              <a:rPr lang="ro-RO" sz="2000" smtClean="0">
                <a:solidFill>
                  <a:schemeClr val="tx1"/>
                </a:solidFill>
                <a:latin typeface="Arial" pitchFamily="34" charset="0"/>
                <a:cs typeface="Arial" pitchFamily="34" charset="0"/>
              </a:rPr>
              <a:t>CP</a:t>
            </a:r>
            <a:r>
              <a:rPr lang="ro-RO" smtClean="0">
                <a:solidFill>
                  <a:schemeClr val="tx1"/>
                </a:solidFill>
                <a:latin typeface="Arial" pitchFamily="34" charset="0"/>
                <a:cs typeface="Arial" pitchFamily="34" charset="0"/>
              </a:rPr>
              <a:t>)</a:t>
            </a:r>
            <a:endParaRPr lang="en-US" sz="2000" baseline="-25000">
              <a:solidFill>
                <a:schemeClr val="tx1"/>
              </a:solidFill>
              <a:latin typeface="Arial" pitchFamily="34" charset="0"/>
              <a:cs typeface="Arial" pitchFamily="34" charset="0"/>
            </a:endParaRPr>
          </a:p>
        </p:txBody>
      </p:sp>
      <p:sp>
        <p:nvSpPr>
          <p:cNvPr id="3" name="Right Arrow 2"/>
          <p:cNvSpPr/>
          <p:nvPr/>
        </p:nvSpPr>
        <p:spPr>
          <a:xfrm>
            <a:off x="381000" y="685800"/>
            <a:ext cx="5334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p:cNvGraphicFramePr>
            <a:graphicFrameLocks noChangeAspect="1"/>
          </p:cNvGraphicFramePr>
          <p:nvPr/>
        </p:nvGraphicFramePr>
        <p:xfrm>
          <a:off x="3505200" y="1295400"/>
          <a:ext cx="1397000" cy="876300"/>
        </p:xfrm>
        <a:graphic>
          <a:graphicData uri="http://schemas.openxmlformats.org/presentationml/2006/ole">
            <p:oleObj spid="_x0000_s2050" name="Equation" r:id="rId3" imgW="1396800" imgH="876240" progId="Equation.3">
              <p:embed/>
            </p:oleObj>
          </a:graphicData>
        </a:graphic>
      </p:graphicFrame>
      <p:sp>
        <p:nvSpPr>
          <p:cNvPr id="5" name="Rectangle 4"/>
          <p:cNvSpPr/>
          <p:nvPr/>
        </p:nvSpPr>
        <p:spPr>
          <a:xfrm>
            <a:off x="4876800" y="1524000"/>
            <a:ext cx="990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solidFill>
                  <a:schemeClr val="tx1"/>
                </a:solidFill>
                <a:latin typeface="Arial" pitchFamily="34" charset="0"/>
                <a:cs typeface="Arial" pitchFamily="34" charset="0"/>
              </a:rPr>
              <a:t>(2.2)</a:t>
            </a:r>
            <a:endParaRPr lang="en-US">
              <a:solidFill>
                <a:schemeClr val="tx1"/>
              </a:solidFill>
              <a:latin typeface="Arial" pitchFamily="34" charset="0"/>
              <a:cs typeface="Arial" pitchFamily="34" charset="0"/>
            </a:endParaRPr>
          </a:p>
        </p:txBody>
      </p:sp>
      <p:sp>
        <p:nvSpPr>
          <p:cNvPr id="6" name="Rectangle 5"/>
          <p:cNvSpPr/>
          <p:nvPr/>
        </p:nvSpPr>
        <p:spPr>
          <a:xfrm>
            <a:off x="990600" y="2133600"/>
            <a:ext cx="7467600" cy="144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O </a:t>
            </a:r>
            <a:r>
              <a:rPr lang="ro-RO" b="1" i="1" smtClean="0">
                <a:solidFill>
                  <a:schemeClr val="accent6">
                    <a:lumMod val="50000"/>
                  </a:schemeClr>
                </a:solidFill>
                <a:latin typeface="Arial" pitchFamily="34" charset="0"/>
                <a:cs typeface="Arial" pitchFamily="34" charset="0"/>
              </a:rPr>
              <a:t>funcție</a:t>
            </a:r>
            <a:r>
              <a:rPr lang="ro-RO" smtClean="0">
                <a:solidFill>
                  <a:schemeClr val="tx1"/>
                </a:solidFill>
                <a:latin typeface="Arial" pitchFamily="34" charset="0"/>
                <a:cs typeface="Arial" pitchFamily="34" charset="0"/>
              </a:rPr>
              <a:t> este determinată de o </a:t>
            </a:r>
            <a:r>
              <a:rPr lang="ro-RO" b="1" i="1" smtClean="0">
                <a:solidFill>
                  <a:schemeClr val="accent1">
                    <a:lumMod val="75000"/>
                  </a:schemeClr>
                </a:solidFill>
                <a:latin typeface="Arial" pitchFamily="34" charset="0"/>
                <a:cs typeface="Arial" pitchFamily="34" charset="0"/>
              </a:rPr>
              <a:t>parte materială a obiectului studiat </a:t>
            </a:r>
            <a:r>
              <a:rPr lang="ro-RO" smtClean="0">
                <a:solidFill>
                  <a:schemeClr val="tx1"/>
                </a:solidFill>
                <a:latin typeface="Arial" pitchFamily="34" charset="0"/>
                <a:cs typeface="Arial" pitchFamily="34" charset="0"/>
              </a:rPr>
              <a:t>(de una sau mai multe componente luate integral sau parțial) și are </a:t>
            </a:r>
            <a:r>
              <a:rPr lang="ro-RO" b="1" i="1" smtClean="0">
                <a:solidFill>
                  <a:schemeClr val="accent6">
                    <a:lumMod val="50000"/>
                  </a:schemeClr>
                </a:solidFill>
                <a:latin typeface="Arial" pitchFamily="34" charset="0"/>
                <a:cs typeface="Arial" pitchFamily="34" charset="0"/>
              </a:rPr>
              <a:t>însușiri</a:t>
            </a:r>
            <a:r>
              <a:rPr lang="ro-RO" smtClean="0">
                <a:solidFill>
                  <a:schemeClr val="tx1"/>
                </a:solidFill>
                <a:latin typeface="Arial" pitchFamily="34" charset="0"/>
                <a:cs typeface="Arial" pitchFamily="34" charset="0"/>
              </a:rPr>
              <a:t> ce determină un </a:t>
            </a:r>
            <a:r>
              <a:rPr lang="ro-RO" b="1" i="1" smtClean="0">
                <a:solidFill>
                  <a:srgbClr val="C00000"/>
                </a:solidFill>
                <a:latin typeface="Arial" pitchFamily="34" charset="0"/>
                <a:cs typeface="Arial" pitchFamily="34" charset="0"/>
              </a:rPr>
              <a:t>efect util</a:t>
            </a:r>
            <a:r>
              <a:rPr lang="ro-RO" smtClean="0">
                <a:solidFill>
                  <a:schemeClr val="tx1"/>
                </a:solidFill>
                <a:latin typeface="Arial" pitchFamily="34" charset="0"/>
                <a:cs typeface="Arial" pitchFamily="34" charset="0"/>
              </a:rPr>
              <a:t>, </a:t>
            </a:r>
            <a:r>
              <a:rPr lang="ro-RO" b="1" i="1" smtClean="0">
                <a:solidFill>
                  <a:srgbClr val="C00000"/>
                </a:solidFill>
                <a:latin typeface="Arial" pitchFamily="34" charset="0"/>
                <a:cs typeface="Arial" pitchFamily="34" charset="0"/>
              </a:rPr>
              <a:t>satisface o necesitate </a:t>
            </a:r>
            <a:r>
              <a:rPr lang="ro-RO" smtClean="0">
                <a:solidFill>
                  <a:schemeClr val="tx1"/>
                </a:solidFill>
                <a:latin typeface="Arial" pitchFamily="34" charset="0"/>
                <a:cs typeface="Arial" pitchFamily="34" charset="0"/>
              </a:rPr>
              <a:t>(</a:t>
            </a:r>
            <a:r>
              <a:rPr lang="ro-RO" b="1" i="1" smtClean="0">
                <a:solidFill>
                  <a:schemeClr val="accent1">
                    <a:lumMod val="75000"/>
                  </a:schemeClr>
                </a:solidFill>
                <a:latin typeface="Arial" pitchFamily="34" charset="0"/>
                <a:cs typeface="Arial" pitchFamily="34" charset="0"/>
              </a:rPr>
              <a:t>tehnică</a:t>
            </a:r>
            <a:r>
              <a:rPr lang="ro-RO" smtClean="0">
                <a:solidFill>
                  <a:schemeClr val="tx1"/>
                </a:solidFill>
                <a:latin typeface="Arial" pitchFamily="34" charset="0"/>
                <a:cs typeface="Arial" pitchFamily="34" charset="0"/>
              </a:rPr>
              <a:t>, </a:t>
            </a:r>
            <a:r>
              <a:rPr lang="ro-RO" b="1" i="1" smtClean="0">
                <a:solidFill>
                  <a:schemeClr val="accent1">
                    <a:lumMod val="75000"/>
                  </a:schemeClr>
                </a:solidFill>
                <a:latin typeface="Arial" pitchFamily="34" charset="0"/>
                <a:cs typeface="Arial" pitchFamily="34" charset="0"/>
              </a:rPr>
              <a:t>economică</a:t>
            </a:r>
            <a:r>
              <a:rPr lang="ro-RO" smtClean="0">
                <a:solidFill>
                  <a:schemeClr val="tx1"/>
                </a:solidFill>
                <a:latin typeface="Arial" pitchFamily="34" charset="0"/>
                <a:cs typeface="Arial" pitchFamily="34" charset="0"/>
              </a:rPr>
              <a:t>, </a:t>
            </a:r>
            <a:r>
              <a:rPr lang="ro-RO" b="1" i="1" smtClean="0">
                <a:solidFill>
                  <a:schemeClr val="accent1">
                    <a:lumMod val="75000"/>
                  </a:schemeClr>
                </a:solidFill>
                <a:latin typeface="Arial" pitchFamily="34" charset="0"/>
                <a:cs typeface="Arial" pitchFamily="34" charset="0"/>
              </a:rPr>
              <a:t>socială</a:t>
            </a:r>
            <a:r>
              <a:rPr lang="ro-RO" smtClean="0">
                <a:solidFill>
                  <a:schemeClr val="tx1"/>
                </a:solidFill>
                <a:latin typeface="Arial" pitchFamily="34" charset="0"/>
                <a:cs typeface="Arial" pitchFamily="34" charset="0"/>
              </a:rPr>
              <a:t>, </a:t>
            </a:r>
            <a:r>
              <a:rPr lang="ro-RO" b="1" i="1" smtClean="0">
                <a:solidFill>
                  <a:schemeClr val="accent1">
                    <a:lumMod val="75000"/>
                  </a:schemeClr>
                </a:solidFill>
                <a:latin typeface="Arial" pitchFamily="34" charset="0"/>
                <a:cs typeface="Arial" pitchFamily="34" charset="0"/>
              </a:rPr>
              <a:t>tehnologică</a:t>
            </a:r>
            <a:r>
              <a:rPr lang="ro-RO" smtClean="0">
                <a:solidFill>
                  <a:schemeClr val="tx1"/>
                </a:solidFill>
                <a:latin typeface="Arial" pitchFamily="34" charset="0"/>
                <a:cs typeface="Arial" pitchFamily="34" charset="0"/>
              </a:rPr>
              <a:t>), conferindu-i obiectului respectiv o </a:t>
            </a:r>
            <a:r>
              <a:rPr lang="ro-RO" b="1" i="1" smtClean="0">
                <a:solidFill>
                  <a:srgbClr val="C00000"/>
                </a:solidFill>
                <a:latin typeface="Arial" pitchFamily="34" charset="0"/>
                <a:cs typeface="Arial" pitchFamily="34" charset="0"/>
              </a:rPr>
              <a:t>valoare de întrebuințare</a:t>
            </a:r>
            <a:endParaRPr lang="en-US" sz="2000" b="1" i="1" baseline="-25000">
              <a:solidFill>
                <a:srgbClr val="C00000"/>
              </a:solidFill>
              <a:latin typeface="Arial" pitchFamily="34" charset="0"/>
              <a:cs typeface="Arial" pitchFamily="34" charset="0"/>
            </a:endParaRPr>
          </a:p>
        </p:txBody>
      </p:sp>
      <p:sp>
        <p:nvSpPr>
          <p:cNvPr id="7" name="Right Arrow 6"/>
          <p:cNvSpPr/>
          <p:nvPr/>
        </p:nvSpPr>
        <p:spPr>
          <a:xfrm>
            <a:off x="457200" y="2209800"/>
            <a:ext cx="5334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219200" y="3810000"/>
            <a:ext cx="3733800" cy="2219460"/>
          </a:xfrm>
          <a:custGeom>
            <a:avLst/>
            <a:gdLst>
              <a:gd name="connsiteX0" fmla="*/ 1159098 w 2985751"/>
              <a:gd name="connsiteY0" fmla="*/ 231819 h 2028422"/>
              <a:gd name="connsiteX1" fmla="*/ 154546 w 2985751"/>
              <a:gd name="connsiteY1" fmla="*/ 1004552 h 2028422"/>
              <a:gd name="connsiteX2" fmla="*/ 231819 w 2985751"/>
              <a:gd name="connsiteY2" fmla="*/ 1249250 h 2028422"/>
              <a:gd name="connsiteX3" fmla="*/ 1532585 w 2985751"/>
              <a:gd name="connsiteY3" fmla="*/ 1918952 h 2028422"/>
              <a:gd name="connsiteX4" fmla="*/ 2343954 w 2985751"/>
              <a:gd name="connsiteY4" fmla="*/ 1906073 h 2028422"/>
              <a:gd name="connsiteX5" fmla="*/ 2807594 w 2985751"/>
              <a:gd name="connsiteY5" fmla="*/ 1584101 h 2028422"/>
              <a:gd name="connsiteX6" fmla="*/ 2975019 w 2985751"/>
              <a:gd name="connsiteY6" fmla="*/ 1107583 h 2028422"/>
              <a:gd name="connsiteX7" fmla="*/ 2871988 w 2985751"/>
              <a:gd name="connsiteY7" fmla="*/ 643943 h 2028422"/>
              <a:gd name="connsiteX8" fmla="*/ 2678805 w 2985751"/>
              <a:gd name="connsiteY8" fmla="*/ 360608 h 2028422"/>
              <a:gd name="connsiteX9" fmla="*/ 2524259 w 2985751"/>
              <a:gd name="connsiteY9" fmla="*/ 167425 h 2028422"/>
              <a:gd name="connsiteX10" fmla="*/ 1918952 w 2985751"/>
              <a:gd name="connsiteY10" fmla="*/ 12879 h 2028422"/>
              <a:gd name="connsiteX11" fmla="*/ 1493949 w 2985751"/>
              <a:gd name="connsiteY11" fmla="*/ 90152 h 2028422"/>
              <a:gd name="connsiteX12" fmla="*/ 1236371 w 2985751"/>
              <a:gd name="connsiteY12" fmla="*/ 167425 h 2028422"/>
              <a:gd name="connsiteX13" fmla="*/ 1159098 w 2985751"/>
              <a:gd name="connsiteY13" fmla="*/ 231819 h 2028422"/>
              <a:gd name="connsiteX0" fmla="*/ 1182710 w 3009363"/>
              <a:gd name="connsiteY0" fmla="*/ 231819 h 2028422"/>
              <a:gd name="connsiteX1" fmla="*/ 178158 w 3009363"/>
              <a:gd name="connsiteY1" fmla="*/ 1004552 h 2028422"/>
              <a:gd name="connsiteX2" fmla="*/ 570964 w 3009363"/>
              <a:gd name="connsiteY2" fmla="*/ 1133341 h 2028422"/>
              <a:gd name="connsiteX3" fmla="*/ 255431 w 3009363"/>
              <a:gd name="connsiteY3" fmla="*/ 1249250 h 2028422"/>
              <a:gd name="connsiteX4" fmla="*/ 1556197 w 3009363"/>
              <a:gd name="connsiteY4" fmla="*/ 1918952 h 2028422"/>
              <a:gd name="connsiteX5" fmla="*/ 2367566 w 3009363"/>
              <a:gd name="connsiteY5" fmla="*/ 1906073 h 2028422"/>
              <a:gd name="connsiteX6" fmla="*/ 2831206 w 3009363"/>
              <a:gd name="connsiteY6" fmla="*/ 1584101 h 2028422"/>
              <a:gd name="connsiteX7" fmla="*/ 2998631 w 3009363"/>
              <a:gd name="connsiteY7" fmla="*/ 1107583 h 2028422"/>
              <a:gd name="connsiteX8" fmla="*/ 2895600 w 3009363"/>
              <a:gd name="connsiteY8" fmla="*/ 643943 h 2028422"/>
              <a:gd name="connsiteX9" fmla="*/ 2702417 w 3009363"/>
              <a:gd name="connsiteY9" fmla="*/ 360608 h 2028422"/>
              <a:gd name="connsiteX10" fmla="*/ 2547871 w 3009363"/>
              <a:gd name="connsiteY10" fmla="*/ 167425 h 2028422"/>
              <a:gd name="connsiteX11" fmla="*/ 1942564 w 3009363"/>
              <a:gd name="connsiteY11" fmla="*/ 12879 h 2028422"/>
              <a:gd name="connsiteX12" fmla="*/ 1517561 w 3009363"/>
              <a:gd name="connsiteY12" fmla="*/ 90152 h 2028422"/>
              <a:gd name="connsiteX13" fmla="*/ 1259983 w 3009363"/>
              <a:gd name="connsiteY13" fmla="*/ 167425 h 2028422"/>
              <a:gd name="connsiteX14" fmla="*/ 1182710 w 3009363"/>
              <a:gd name="connsiteY14" fmla="*/ 231819 h 2028422"/>
              <a:gd name="connsiteX0" fmla="*/ 1091484 w 2918137"/>
              <a:gd name="connsiteY0" fmla="*/ 231819 h 2028422"/>
              <a:gd name="connsiteX1" fmla="*/ 479738 w 2918137"/>
              <a:gd name="connsiteY1" fmla="*/ 1133341 h 2028422"/>
              <a:gd name="connsiteX2" fmla="*/ 164205 w 2918137"/>
              <a:gd name="connsiteY2" fmla="*/ 1249250 h 2028422"/>
              <a:gd name="connsiteX3" fmla="*/ 1464971 w 2918137"/>
              <a:gd name="connsiteY3" fmla="*/ 1918952 h 2028422"/>
              <a:gd name="connsiteX4" fmla="*/ 2276340 w 2918137"/>
              <a:gd name="connsiteY4" fmla="*/ 1906073 h 2028422"/>
              <a:gd name="connsiteX5" fmla="*/ 2739980 w 2918137"/>
              <a:gd name="connsiteY5" fmla="*/ 1584101 h 2028422"/>
              <a:gd name="connsiteX6" fmla="*/ 2907405 w 2918137"/>
              <a:gd name="connsiteY6" fmla="*/ 1107583 h 2028422"/>
              <a:gd name="connsiteX7" fmla="*/ 2804374 w 2918137"/>
              <a:gd name="connsiteY7" fmla="*/ 643943 h 2028422"/>
              <a:gd name="connsiteX8" fmla="*/ 2611191 w 2918137"/>
              <a:gd name="connsiteY8" fmla="*/ 360608 h 2028422"/>
              <a:gd name="connsiteX9" fmla="*/ 2456645 w 2918137"/>
              <a:gd name="connsiteY9" fmla="*/ 167425 h 2028422"/>
              <a:gd name="connsiteX10" fmla="*/ 1851338 w 2918137"/>
              <a:gd name="connsiteY10" fmla="*/ 12879 h 2028422"/>
              <a:gd name="connsiteX11" fmla="*/ 1426335 w 2918137"/>
              <a:gd name="connsiteY11" fmla="*/ 90152 h 2028422"/>
              <a:gd name="connsiteX12" fmla="*/ 1168757 w 2918137"/>
              <a:gd name="connsiteY12" fmla="*/ 167425 h 2028422"/>
              <a:gd name="connsiteX13" fmla="*/ 1091484 w 2918137"/>
              <a:gd name="connsiteY13" fmla="*/ 231819 h 2028422"/>
              <a:gd name="connsiteX0" fmla="*/ 673994 w 2500647"/>
              <a:gd name="connsiteY0" fmla="*/ 231819 h 2047741"/>
              <a:gd name="connsiteX1" fmla="*/ 62248 w 2500647"/>
              <a:gd name="connsiteY1" fmla="*/ 1133341 h 2047741"/>
              <a:gd name="connsiteX2" fmla="*/ 1047481 w 2500647"/>
              <a:gd name="connsiteY2" fmla="*/ 1918952 h 2047741"/>
              <a:gd name="connsiteX3" fmla="*/ 1858850 w 2500647"/>
              <a:gd name="connsiteY3" fmla="*/ 1906073 h 2047741"/>
              <a:gd name="connsiteX4" fmla="*/ 2322490 w 2500647"/>
              <a:gd name="connsiteY4" fmla="*/ 1584101 h 2047741"/>
              <a:gd name="connsiteX5" fmla="*/ 2489915 w 2500647"/>
              <a:gd name="connsiteY5" fmla="*/ 1107583 h 2047741"/>
              <a:gd name="connsiteX6" fmla="*/ 2386884 w 2500647"/>
              <a:gd name="connsiteY6" fmla="*/ 643943 h 2047741"/>
              <a:gd name="connsiteX7" fmla="*/ 2193701 w 2500647"/>
              <a:gd name="connsiteY7" fmla="*/ 360608 h 2047741"/>
              <a:gd name="connsiteX8" fmla="*/ 2039155 w 2500647"/>
              <a:gd name="connsiteY8" fmla="*/ 167425 h 2047741"/>
              <a:gd name="connsiteX9" fmla="*/ 1433848 w 2500647"/>
              <a:gd name="connsiteY9" fmla="*/ 12879 h 2047741"/>
              <a:gd name="connsiteX10" fmla="*/ 1008845 w 2500647"/>
              <a:gd name="connsiteY10" fmla="*/ 90152 h 2047741"/>
              <a:gd name="connsiteX11" fmla="*/ 751267 w 2500647"/>
              <a:gd name="connsiteY11" fmla="*/ 167425 h 2047741"/>
              <a:gd name="connsiteX12" fmla="*/ 673994 w 2500647"/>
              <a:gd name="connsiteY12" fmla="*/ 231819 h 2047741"/>
              <a:gd name="connsiteX0" fmla="*/ 738388 w 2487768"/>
              <a:gd name="connsiteY0" fmla="*/ 173865 h 2054181"/>
              <a:gd name="connsiteX1" fmla="*/ 49369 w 2487768"/>
              <a:gd name="connsiteY1" fmla="*/ 1139781 h 2054181"/>
              <a:gd name="connsiteX2" fmla="*/ 1034602 w 2487768"/>
              <a:gd name="connsiteY2" fmla="*/ 1925392 h 2054181"/>
              <a:gd name="connsiteX3" fmla="*/ 1845971 w 2487768"/>
              <a:gd name="connsiteY3" fmla="*/ 1912513 h 2054181"/>
              <a:gd name="connsiteX4" fmla="*/ 2309611 w 2487768"/>
              <a:gd name="connsiteY4" fmla="*/ 1590541 h 2054181"/>
              <a:gd name="connsiteX5" fmla="*/ 2477036 w 2487768"/>
              <a:gd name="connsiteY5" fmla="*/ 1114023 h 2054181"/>
              <a:gd name="connsiteX6" fmla="*/ 2374005 w 2487768"/>
              <a:gd name="connsiteY6" fmla="*/ 650383 h 2054181"/>
              <a:gd name="connsiteX7" fmla="*/ 2180822 w 2487768"/>
              <a:gd name="connsiteY7" fmla="*/ 367048 h 2054181"/>
              <a:gd name="connsiteX8" fmla="*/ 2026276 w 2487768"/>
              <a:gd name="connsiteY8" fmla="*/ 173865 h 2054181"/>
              <a:gd name="connsiteX9" fmla="*/ 1420969 w 2487768"/>
              <a:gd name="connsiteY9" fmla="*/ 19319 h 2054181"/>
              <a:gd name="connsiteX10" fmla="*/ 995966 w 2487768"/>
              <a:gd name="connsiteY10" fmla="*/ 96592 h 2054181"/>
              <a:gd name="connsiteX11" fmla="*/ 738388 w 2487768"/>
              <a:gd name="connsiteY11" fmla="*/ 173865 h 2054181"/>
              <a:gd name="connsiteX0" fmla="*/ 738388 w 2487768"/>
              <a:gd name="connsiteY0" fmla="*/ 186744 h 2067060"/>
              <a:gd name="connsiteX1" fmla="*/ 49369 w 2487768"/>
              <a:gd name="connsiteY1" fmla="*/ 1152660 h 2067060"/>
              <a:gd name="connsiteX2" fmla="*/ 1034602 w 2487768"/>
              <a:gd name="connsiteY2" fmla="*/ 1938271 h 2067060"/>
              <a:gd name="connsiteX3" fmla="*/ 1845971 w 2487768"/>
              <a:gd name="connsiteY3" fmla="*/ 1925392 h 2067060"/>
              <a:gd name="connsiteX4" fmla="*/ 2309611 w 2487768"/>
              <a:gd name="connsiteY4" fmla="*/ 1603420 h 2067060"/>
              <a:gd name="connsiteX5" fmla="*/ 2477036 w 2487768"/>
              <a:gd name="connsiteY5" fmla="*/ 1126902 h 2067060"/>
              <a:gd name="connsiteX6" fmla="*/ 2374005 w 2487768"/>
              <a:gd name="connsiteY6" fmla="*/ 663262 h 2067060"/>
              <a:gd name="connsiteX7" fmla="*/ 2180822 w 2487768"/>
              <a:gd name="connsiteY7" fmla="*/ 379927 h 2067060"/>
              <a:gd name="connsiteX8" fmla="*/ 2026276 w 2487768"/>
              <a:gd name="connsiteY8" fmla="*/ 186744 h 2067060"/>
              <a:gd name="connsiteX9" fmla="*/ 1420969 w 2487768"/>
              <a:gd name="connsiteY9" fmla="*/ 32198 h 2067060"/>
              <a:gd name="connsiteX10" fmla="*/ 738388 w 2487768"/>
              <a:gd name="connsiteY10" fmla="*/ 186744 h 2067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87768" h="2067060">
                <a:moveTo>
                  <a:pt x="738388" y="186744"/>
                </a:moveTo>
                <a:cubicBezTo>
                  <a:pt x="509788" y="373488"/>
                  <a:pt x="0" y="860739"/>
                  <a:pt x="49369" y="1152660"/>
                </a:cubicBezTo>
                <a:cubicBezTo>
                  <a:pt x="98738" y="1444581"/>
                  <a:pt x="735168" y="1809482"/>
                  <a:pt x="1034602" y="1938271"/>
                </a:cubicBezTo>
                <a:cubicBezTo>
                  <a:pt x="1334036" y="2067060"/>
                  <a:pt x="1633470" y="1981200"/>
                  <a:pt x="1845971" y="1925392"/>
                </a:cubicBezTo>
                <a:cubicBezTo>
                  <a:pt x="2058472" y="1869584"/>
                  <a:pt x="2204434" y="1736502"/>
                  <a:pt x="2309611" y="1603420"/>
                </a:cubicBezTo>
                <a:cubicBezTo>
                  <a:pt x="2414789" y="1470338"/>
                  <a:pt x="2466304" y="1283595"/>
                  <a:pt x="2477036" y="1126902"/>
                </a:cubicBezTo>
                <a:cubicBezTo>
                  <a:pt x="2487768" y="970209"/>
                  <a:pt x="2423374" y="787758"/>
                  <a:pt x="2374005" y="663262"/>
                </a:cubicBezTo>
                <a:cubicBezTo>
                  <a:pt x="2324636" y="538766"/>
                  <a:pt x="2238777" y="459347"/>
                  <a:pt x="2180822" y="379927"/>
                </a:cubicBezTo>
                <a:cubicBezTo>
                  <a:pt x="2122867" y="300507"/>
                  <a:pt x="2152918" y="244699"/>
                  <a:pt x="2026276" y="186744"/>
                </a:cubicBezTo>
                <a:cubicBezTo>
                  <a:pt x="1899634" y="128789"/>
                  <a:pt x="1635617" y="32198"/>
                  <a:pt x="1420969" y="32198"/>
                </a:cubicBezTo>
                <a:cubicBezTo>
                  <a:pt x="1206321" y="32198"/>
                  <a:pt x="966988" y="0"/>
                  <a:pt x="738388" y="186744"/>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14400" y="6248400"/>
            <a:ext cx="3886200" cy="45720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Relația </a:t>
            </a:r>
            <a:r>
              <a:rPr lang="ro-RO" b="1" i="1" smtClean="0">
                <a:solidFill>
                  <a:schemeClr val="accent6">
                    <a:lumMod val="50000"/>
                  </a:schemeClr>
                </a:solidFill>
                <a:latin typeface="Arial" pitchFamily="34" charset="0"/>
                <a:cs typeface="Arial" pitchFamily="34" charset="0"/>
              </a:rPr>
              <a:t>piese – funcții </a:t>
            </a:r>
            <a:r>
              <a:rPr lang="ro-RO" smtClean="0">
                <a:solidFill>
                  <a:schemeClr val="tx1"/>
                </a:solidFill>
                <a:latin typeface="Arial" pitchFamily="34" charset="0"/>
                <a:cs typeface="Arial" pitchFamily="34" charset="0"/>
              </a:rPr>
              <a:t>la un produs</a:t>
            </a:r>
            <a:endParaRPr lang="en-US" sz="2000" baseline="-25000">
              <a:solidFill>
                <a:schemeClr val="tx1"/>
              </a:solidFill>
              <a:latin typeface="Arial" pitchFamily="34" charset="0"/>
              <a:cs typeface="Arial" pitchFamily="34" charset="0"/>
            </a:endParaRPr>
          </a:p>
        </p:txBody>
      </p:sp>
      <p:sp>
        <p:nvSpPr>
          <p:cNvPr id="10" name="Flowchart: Connector 9"/>
          <p:cNvSpPr/>
          <p:nvPr/>
        </p:nvSpPr>
        <p:spPr>
          <a:xfrm>
            <a:off x="1981200" y="4343400"/>
            <a:ext cx="609600" cy="609600"/>
          </a:xfrm>
          <a:prstGeom prst="flowChartConnector">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tx1"/>
                </a:solidFill>
                <a:latin typeface="Arial" pitchFamily="34" charset="0"/>
                <a:cs typeface="Arial" pitchFamily="34" charset="0"/>
              </a:rPr>
              <a:t>P</a:t>
            </a:r>
            <a:r>
              <a:rPr lang="ro-RO" b="1" baseline="-25000" smtClean="0">
                <a:solidFill>
                  <a:schemeClr val="tx1"/>
                </a:solidFill>
                <a:latin typeface="Arial" pitchFamily="34" charset="0"/>
                <a:cs typeface="Arial" pitchFamily="34" charset="0"/>
              </a:rPr>
              <a:t>1</a:t>
            </a:r>
            <a:endParaRPr lang="en-US" b="1" baseline="-25000">
              <a:solidFill>
                <a:schemeClr val="tx1"/>
              </a:solidFill>
              <a:latin typeface="Arial" pitchFamily="34" charset="0"/>
              <a:cs typeface="Arial" pitchFamily="34" charset="0"/>
            </a:endParaRPr>
          </a:p>
        </p:txBody>
      </p:sp>
      <p:sp>
        <p:nvSpPr>
          <p:cNvPr id="11" name="Flowchart: Connector 10"/>
          <p:cNvSpPr/>
          <p:nvPr/>
        </p:nvSpPr>
        <p:spPr>
          <a:xfrm>
            <a:off x="1524000" y="4800600"/>
            <a:ext cx="609600" cy="609600"/>
          </a:xfrm>
          <a:prstGeom prst="flowChartConnector">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tx1"/>
                </a:solidFill>
                <a:latin typeface="Arial" pitchFamily="34" charset="0"/>
                <a:cs typeface="Arial" pitchFamily="34" charset="0"/>
              </a:rPr>
              <a:t>P</a:t>
            </a:r>
            <a:r>
              <a:rPr lang="ro-RO" b="1" baseline="-25000">
                <a:solidFill>
                  <a:schemeClr val="tx1"/>
                </a:solidFill>
                <a:latin typeface="Arial" pitchFamily="34" charset="0"/>
                <a:cs typeface="Arial" pitchFamily="34" charset="0"/>
              </a:rPr>
              <a:t>2</a:t>
            </a:r>
            <a:endParaRPr lang="en-US" b="1" baseline="-25000">
              <a:solidFill>
                <a:schemeClr val="tx1"/>
              </a:solidFill>
              <a:latin typeface="Arial" pitchFamily="34" charset="0"/>
              <a:cs typeface="Arial" pitchFamily="34" charset="0"/>
            </a:endParaRPr>
          </a:p>
        </p:txBody>
      </p:sp>
      <p:sp>
        <p:nvSpPr>
          <p:cNvPr id="12" name="Flowchart: Connector 11"/>
          <p:cNvSpPr/>
          <p:nvPr/>
        </p:nvSpPr>
        <p:spPr>
          <a:xfrm>
            <a:off x="2286000" y="5181600"/>
            <a:ext cx="609600" cy="609600"/>
          </a:xfrm>
          <a:prstGeom prst="flowChartConnector">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tx1"/>
                </a:solidFill>
                <a:latin typeface="Arial" pitchFamily="34" charset="0"/>
                <a:cs typeface="Arial" pitchFamily="34" charset="0"/>
              </a:rPr>
              <a:t>P</a:t>
            </a:r>
            <a:r>
              <a:rPr lang="ro-RO" b="1" baseline="-25000">
                <a:solidFill>
                  <a:schemeClr val="tx1"/>
                </a:solidFill>
                <a:latin typeface="Arial" pitchFamily="34" charset="0"/>
                <a:cs typeface="Arial" pitchFamily="34" charset="0"/>
              </a:rPr>
              <a:t>3</a:t>
            </a:r>
            <a:endParaRPr lang="en-US" b="1" baseline="-25000">
              <a:solidFill>
                <a:schemeClr val="tx1"/>
              </a:solidFill>
              <a:latin typeface="Arial" pitchFamily="34" charset="0"/>
              <a:cs typeface="Arial" pitchFamily="34" charset="0"/>
            </a:endParaRPr>
          </a:p>
        </p:txBody>
      </p:sp>
      <p:sp>
        <p:nvSpPr>
          <p:cNvPr id="13" name="Flowchart: Connector 12"/>
          <p:cNvSpPr/>
          <p:nvPr/>
        </p:nvSpPr>
        <p:spPr>
          <a:xfrm>
            <a:off x="3200400" y="4038600"/>
            <a:ext cx="609600" cy="609600"/>
          </a:xfrm>
          <a:prstGeom prst="flowChartConnector">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tx1"/>
                </a:solidFill>
                <a:latin typeface="Arial" pitchFamily="34" charset="0"/>
                <a:cs typeface="Arial" pitchFamily="34" charset="0"/>
              </a:rPr>
              <a:t>P</a:t>
            </a:r>
            <a:r>
              <a:rPr lang="ro-RO" b="1" baseline="-25000">
                <a:solidFill>
                  <a:schemeClr val="tx1"/>
                </a:solidFill>
                <a:latin typeface="Arial" pitchFamily="34" charset="0"/>
                <a:cs typeface="Arial" pitchFamily="34" charset="0"/>
              </a:rPr>
              <a:t>4</a:t>
            </a:r>
            <a:endParaRPr lang="en-US" b="1" baseline="-25000">
              <a:solidFill>
                <a:schemeClr val="tx1"/>
              </a:solidFill>
              <a:latin typeface="Arial" pitchFamily="34" charset="0"/>
              <a:cs typeface="Arial" pitchFamily="34" charset="0"/>
            </a:endParaRPr>
          </a:p>
        </p:txBody>
      </p:sp>
      <p:sp>
        <p:nvSpPr>
          <p:cNvPr id="14" name="Flowchart: Connector 13"/>
          <p:cNvSpPr/>
          <p:nvPr/>
        </p:nvSpPr>
        <p:spPr>
          <a:xfrm>
            <a:off x="3657600" y="4572000"/>
            <a:ext cx="609600" cy="609600"/>
          </a:xfrm>
          <a:prstGeom prst="flowChartConnector">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tx1"/>
                </a:solidFill>
                <a:latin typeface="Arial" pitchFamily="34" charset="0"/>
                <a:cs typeface="Arial" pitchFamily="34" charset="0"/>
              </a:rPr>
              <a:t>P</a:t>
            </a:r>
            <a:r>
              <a:rPr lang="ro-RO" b="1" baseline="-25000">
                <a:solidFill>
                  <a:schemeClr val="tx1"/>
                </a:solidFill>
                <a:latin typeface="Arial" pitchFamily="34" charset="0"/>
                <a:cs typeface="Arial" pitchFamily="34" charset="0"/>
              </a:rPr>
              <a:t>5</a:t>
            </a:r>
            <a:endParaRPr lang="en-US" b="1" baseline="-25000">
              <a:solidFill>
                <a:schemeClr val="tx1"/>
              </a:solidFill>
              <a:latin typeface="Arial" pitchFamily="34" charset="0"/>
              <a:cs typeface="Arial" pitchFamily="34" charset="0"/>
            </a:endParaRPr>
          </a:p>
        </p:txBody>
      </p:sp>
      <p:sp>
        <p:nvSpPr>
          <p:cNvPr id="15" name="Flowchart: Connector 14"/>
          <p:cNvSpPr/>
          <p:nvPr/>
        </p:nvSpPr>
        <p:spPr>
          <a:xfrm>
            <a:off x="3657600" y="5257800"/>
            <a:ext cx="609600" cy="609600"/>
          </a:xfrm>
          <a:prstGeom prst="flowChartConnector">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tx1"/>
                </a:solidFill>
                <a:latin typeface="Arial" pitchFamily="34" charset="0"/>
                <a:cs typeface="Arial" pitchFamily="34" charset="0"/>
              </a:rPr>
              <a:t>P</a:t>
            </a:r>
            <a:r>
              <a:rPr lang="ro-RO" b="1" baseline="-25000">
                <a:solidFill>
                  <a:schemeClr val="tx1"/>
                </a:solidFill>
                <a:latin typeface="Arial" pitchFamily="34" charset="0"/>
                <a:cs typeface="Arial" pitchFamily="34" charset="0"/>
              </a:rPr>
              <a:t>6</a:t>
            </a:r>
            <a:endParaRPr lang="en-US" b="1" baseline="-25000">
              <a:solidFill>
                <a:schemeClr val="tx1"/>
              </a:solidFill>
              <a:latin typeface="Arial" pitchFamily="34" charset="0"/>
              <a:cs typeface="Arial" pitchFamily="34" charset="0"/>
            </a:endParaRPr>
          </a:p>
        </p:txBody>
      </p:sp>
      <p:sp>
        <p:nvSpPr>
          <p:cNvPr id="16" name="Flowchart: Process 15"/>
          <p:cNvSpPr/>
          <p:nvPr/>
        </p:nvSpPr>
        <p:spPr>
          <a:xfrm>
            <a:off x="914400" y="3962400"/>
            <a:ext cx="762000" cy="45720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000" smtClean="0">
                <a:solidFill>
                  <a:schemeClr val="tx1"/>
                </a:solidFill>
                <a:latin typeface="Arial" pitchFamily="34" charset="0"/>
                <a:cs typeface="Arial" pitchFamily="34" charset="0"/>
              </a:rPr>
              <a:t>F</a:t>
            </a:r>
            <a:r>
              <a:rPr lang="ro-RO" sz="2000" baseline="-25000" smtClean="0">
                <a:solidFill>
                  <a:schemeClr val="tx1"/>
                </a:solidFill>
                <a:latin typeface="Arial" pitchFamily="34" charset="0"/>
                <a:cs typeface="Arial" pitchFamily="34" charset="0"/>
              </a:rPr>
              <a:t>1</a:t>
            </a:r>
            <a:endParaRPr lang="en-US" sz="2000" baseline="-25000">
              <a:solidFill>
                <a:schemeClr val="tx1"/>
              </a:solidFill>
              <a:latin typeface="Arial" pitchFamily="34" charset="0"/>
              <a:cs typeface="Arial" pitchFamily="34" charset="0"/>
            </a:endParaRPr>
          </a:p>
        </p:txBody>
      </p:sp>
      <p:cxnSp>
        <p:nvCxnSpPr>
          <p:cNvPr id="18" name="Straight Arrow Connector 17"/>
          <p:cNvCxnSpPr/>
          <p:nvPr/>
        </p:nvCxnSpPr>
        <p:spPr>
          <a:xfrm>
            <a:off x="1447800" y="4267200"/>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flipV="1">
            <a:off x="4191000" y="4038600"/>
            <a:ext cx="457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Flowchart: Process 24"/>
          <p:cNvSpPr/>
          <p:nvPr/>
        </p:nvSpPr>
        <p:spPr>
          <a:xfrm>
            <a:off x="4419600" y="3657600"/>
            <a:ext cx="762000" cy="45720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000" smtClean="0">
                <a:solidFill>
                  <a:schemeClr val="tx1"/>
                </a:solidFill>
                <a:latin typeface="Arial" pitchFamily="34" charset="0"/>
                <a:cs typeface="Arial" pitchFamily="34" charset="0"/>
              </a:rPr>
              <a:t>F</a:t>
            </a:r>
            <a:r>
              <a:rPr lang="ro-RO" sz="2000" baseline="-25000">
                <a:solidFill>
                  <a:schemeClr val="tx1"/>
                </a:solidFill>
                <a:latin typeface="Arial" pitchFamily="34" charset="0"/>
                <a:cs typeface="Arial" pitchFamily="34" charset="0"/>
              </a:rPr>
              <a:t>2</a:t>
            </a:r>
            <a:endParaRPr lang="en-US" sz="2000" baseline="-25000">
              <a:solidFill>
                <a:schemeClr val="tx1"/>
              </a:solidFill>
              <a:latin typeface="Arial" pitchFamily="34" charset="0"/>
              <a:cs typeface="Arial" pitchFamily="34" charset="0"/>
            </a:endParaRPr>
          </a:p>
        </p:txBody>
      </p:sp>
      <p:sp>
        <p:nvSpPr>
          <p:cNvPr id="26" name="Freeform 25"/>
          <p:cNvSpPr/>
          <p:nvPr/>
        </p:nvSpPr>
        <p:spPr>
          <a:xfrm>
            <a:off x="2658413" y="3825025"/>
            <a:ext cx="1181638" cy="2305319"/>
          </a:xfrm>
          <a:custGeom>
            <a:avLst/>
            <a:gdLst>
              <a:gd name="connsiteX0" fmla="*/ 0 w 847860"/>
              <a:gd name="connsiteY0" fmla="*/ 0 h 2305319"/>
              <a:gd name="connsiteX1" fmla="*/ 296214 w 847860"/>
              <a:gd name="connsiteY1" fmla="*/ 218941 h 2305319"/>
              <a:gd name="connsiteX2" fmla="*/ 425003 w 847860"/>
              <a:gd name="connsiteY2" fmla="*/ 592429 h 2305319"/>
              <a:gd name="connsiteX3" fmla="*/ 785612 w 847860"/>
              <a:gd name="connsiteY3" fmla="*/ 1159099 h 2305319"/>
              <a:gd name="connsiteX4" fmla="*/ 798490 w 847860"/>
              <a:gd name="connsiteY4" fmla="*/ 1764406 h 2305319"/>
              <a:gd name="connsiteX5" fmla="*/ 553792 w 847860"/>
              <a:gd name="connsiteY5" fmla="*/ 2305319 h 2305319"/>
              <a:gd name="connsiteX6" fmla="*/ 553792 w 847860"/>
              <a:gd name="connsiteY6" fmla="*/ 2305319 h 2305319"/>
              <a:gd name="connsiteX0" fmla="*/ 0 w 847860"/>
              <a:gd name="connsiteY0" fmla="*/ 0 h 2305319"/>
              <a:gd name="connsiteX1" fmla="*/ 296214 w 847860"/>
              <a:gd name="connsiteY1" fmla="*/ 218941 h 2305319"/>
              <a:gd name="connsiteX2" fmla="*/ 425003 w 847860"/>
              <a:gd name="connsiteY2" fmla="*/ 592429 h 2305319"/>
              <a:gd name="connsiteX3" fmla="*/ 785612 w 847860"/>
              <a:gd name="connsiteY3" fmla="*/ 1159099 h 2305319"/>
              <a:gd name="connsiteX4" fmla="*/ 798490 w 847860"/>
              <a:gd name="connsiteY4" fmla="*/ 1764406 h 2305319"/>
              <a:gd name="connsiteX5" fmla="*/ 553792 w 847860"/>
              <a:gd name="connsiteY5" fmla="*/ 2305319 h 2305319"/>
              <a:gd name="connsiteX6" fmla="*/ 553792 w 847860"/>
              <a:gd name="connsiteY6" fmla="*/ 2305319 h 2305319"/>
              <a:gd name="connsiteX0" fmla="*/ 0 w 847860"/>
              <a:gd name="connsiteY0" fmla="*/ 0 h 2305319"/>
              <a:gd name="connsiteX1" fmla="*/ 425003 w 847860"/>
              <a:gd name="connsiteY1" fmla="*/ 592429 h 2305319"/>
              <a:gd name="connsiteX2" fmla="*/ 785612 w 847860"/>
              <a:gd name="connsiteY2" fmla="*/ 1159099 h 2305319"/>
              <a:gd name="connsiteX3" fmla="*/ 798490 w 847860"/>
              <a:gd name="connsiteY3" fmla="*/ 1764406 h 2305319"/>
              <a:gd name="connsiteX4" fmla="*/ 553792 w 847860"/>
              <a:gd name="connsiteY4" fmla="*/ 2305319 h 2305319"/>
              <a:gd name="connsiteX5" fmla="*/ 553792 w 847860"/>
              <a:gd name="connsiteY5" fmla="*/ 2305319 h 2305319"/>
              <a:gd name="connsiteX0" fmla="*/ 426076 w 1273936"/>
              <a:gd name="connsiteY0" fmla="*/ 98738 h 2404057"/>
              <a:gd name="connsiteX1" fmla="*/ 70834 w 1273936"/>
              <a:gd name="connsiteY1" fmla="*/ 98738 h 2404057"/>
              <a:gd name="connsiteX2" fmla="*/ 851079 w 1273936"/>
              <a:gd name="connsiteY2" fmla="*/ 691167 h 2404057"/>
              <a:gd name="connsiteX3" fmla="*/ 1211688 w 1273936"/>
              <a:gd name="connsiteY3" fmla="*/ 1257837 h 2404057"/>
              <a:gd name="connsiteX4" fmla="*/ 1224566 w 1273936"/>
              <a:gd name="connsiteY4" fmla="*/ 1863144 h 2404057"/>
              <a:gd name="connsiteX5" fmla="*/ 979868 w 1273936"/>
              <a:gd name="connsiteY5" fmla="*/ 2404057 h 2404057"/>
              <a:gd name="connsiteX6" fmla="*/ 979868 w 1273936"/>
              <a:gd name="connsiteY6" fmla="*/ 2404057 h 2404057"/>
              <a:gd name="connsiteX0" fmla="*/ 426076 w 1273936"/>
              <a:gd name="connsiteY0" fmla="*/ 98738 h 2404057"/>
              <a:gd name="connsiteX1" fmla="*/ 70834 w 1273936"/>
              <a:gd name="connsiteY1" fmla="*/ 98738 h 2404057"/>
              <a:gd name="connsiteX2" fmla="*/ 413197 w 1273936"/>
              <a:gd name="connsiteY2" fmla="*/ 356316 h 2404057"/>
              <a:gd name="connsiteX3" fmla="*/ 851079 w 1273936"/>
              <a:gd name="connsiteY3" fmla="*/ 691167 h 2404057"/>
              <a:gd name="connsiteX4" fmla="*/ 1211688 w 1273936"/>
              <a:gd name="connsiteY4" fmla="*/ 1257837 h 2404057"/>
              <a:gd name="connsiteX5" fmla="*/ 1224566 w 1273936"/>
              <a:gd name="connsiteY5" fmla="*/ 1863144 h 2404057"/>
              <a:gd name="connsiteX6" fmla="*/ 979868 w 1273936"/>
              <a:gd name="connsiteY6" fmla="*/ 2404057 h 2404057"/>
              <a:gd name="connsiteX7" fmla="*/ 979868 w 1273936"/>
              <a:gd name="connsiteY7" fmla="*/ 2404057 h 2404057"/>
              <a:gd name="connsiteX0" fmla="*/ 426076 w 1267496"/>
              <a:gd name="connsiteY0" fmla="*/ 98738 h 2404057"/>
              <a:gd name="connsiteX1" fmla="*/ 70834 w 1267496"/>
              <a:gd name="connsiteY1" fmla="*/ 98738 h 2404057"/>
              <a:gd name="connsiteX2" fmla="*/ 413197 w 1267496"/>
              <a:gd name="connsiteY2" fmla="*/ 356316 h 2404057"/>
              <a:gd name="connsiteX3" fmla="*/ 851079 w 1267496"/>
              <a:gd name="connsiteY3" fmla="*/ 691167 h 2404057"/>
              <a:gd name="connsiteX4" fmla="*/ 889716 w 1267496"/>
              <a:gd name="connsiteY4" fmla="*/ 716924 h 2404057"/>
              <a:gd name="connsiteX5" fmla="*/ 1211688 w 1267496"/>
              <a:gd name="connsiteY5" fmla="*/ 1257837 h 2404057"/>
              <a:gd name="connsiteX6" fmla="*/ 1224566 w 1267496"/>
              <a:gd name="connsiteY6" fmla="*/ 1863144 h 2404057"/>
              <a:gd name="connsiteX7" fmla="*/ 979868 w 1267496"/>
              <a:gd name="connsiteY7" fmla="*/ 2404057 h 2404057"/>
              <a:gd name="connsiteX8" fmla="*/ 979868 w 1267496"/>
              <a:gd name="connsiteY8" fmla="*/ 2404057 h 2404057"/>
              <a:gd name="connsiteX0" fmla="*/ 426076 w 1273936"/>
              <a:gd name="connsiteY0" fmla="*/ 98738 h 2404057"/>
              <a:gd name="connsiteX1" fmla="*/ 70834 w 1273936"/>
              <a:gd name="connsiteY1" fmla="*/ 98738 h 2404057"/>
              <a:gd name="connsiteX2" fmla="*/ 413197 w 1273936"/>
              <a:gd name="connsiteY2" fmla="*/ 356316 h 2404057"/>
              <a:gd name="connsiteX3" fmla="*/ 851079 w 1273936"/>
              <a:gd name="connsiteY3" fmla="*/ 691167 h 2404057"/>
              <a:gd name="connsiteX4" fmla="*/ 1211688 w 1273936"/>
              <a:gd name="connsiteY4" fmla="*/ 1257837 h 2404057"/>
              <a:gd name="connsiteX5" fmla="*/ 1224566 w 1273936"/>
              <a:gd name="connsiteY5" fmla="*/ 1863144 h 2404057"/>
              <a:gd name="connsiteX6" fmla="*/ 979868 w 1273936"/>
              <a:gd name="connsiteY6" fmla="*/ 2404057 h 2404057"/>
              <a:gd name="connsiteX7" fmla="*/ 979868 w 1273936"/>
              <a:gd name="connsiteY7" fmla="*/ 2404057 h 2404057"/>
              <a:gd name="connsiteX0" fmla="*/ 2146 w 1205248"/>
              <a:gd name="connsiteY0" fmla="*/ 0 h 2305319"/>
              <a:gd name="connsiteX1" fmla="*/ 344509 w 1205248"/>
              <a:gd name="connsiteY1" fmla="*/ 257578 h 2305319"/>
              <a:gd name="connsiteX2" fmla="*/ 782391 w 1205248"/>
              <a:gd name="connsiteY2" fmla="*/ 592429 h 2305319"/>
              <a:gd name="connsiteX3" fmla="*/ 1143000 w 1205248"/>
              <a:gd name="connsiteY3" fmla="*/ 1159099 h 2305319"/>
              <a:gd name="connsiteX4" fmla="*/ 1155878 w 1205248"/>
              <a:gd name="connsiteY4" fmla="*/ 1764406 h 2305319"/>
              <a:gd name="connsiteX5" fmla="*/ 911180 w 1205248"/>
              <a:gd name="connsiteY5" fmla="*/ 2305319 h 2305319"/>
              <a:gd name="connsiteX6" fmla="*/ 911180 w 1205248"/>
              <a:gd name="connsiteY6" fmla="*/ 2305319 h 2305319"/>
              <a:gd name="connsiteX0" fmla="*/ 2146 w 1230648"/>
              <a:gd name="connsiteY0" fmla="*/ 0 h 2305319"/>
              <a:gd name="connsiteX1" fmla="*/ 344509 w 1230648"/>
              <a:gd name="connsiteY1" fmla="*/ 257578 h 2305319"/>
              <a:gd name="connsiteX2" fmla="*/ 629991 w 1230648"/>
              <a:gd name="connsiteY2" fmla="*/ 592429 h 2305319"/>
              <a:gd name="connsiteX3" fmla="*/ 1143000 w 1230648"/>
              <a:gd name="connsiteY3" fmla="*/ 1159099 h 2305319"/>
              <a:gd name="connsiteX4" fmla="*/ 1155878 w 1230648"/>
              <a:gd name="connsiteY4" fmla="*/ 1764406 h 2305319"/>
              <a:gd name="connsiteX5" fmla="*/ 911180 w 1230648"/>
              <a:gd name="connsiteY5" fmla="*/ 2305319 h 2305319"/>
              <a:gd name="connsiteX6" fmla="*/ 911180 w 1230648"/>
              <a:gd name="connsiteY6" fmla="*/ 2305319 h 2305319"/>
              <a:gd name="connsiteX0" fmla="*/ 2146 w 1194515"/>
              <a:gd name="connsiteY0" fmla="*/ 0 h 2305319"/>
              <a:gd name="connsiteX1" fmla="*/ 344509 w 1194515"/>
              <a:gd name="connsiteY1" fmla="*/ 257578 h 2305319"/>
              <a:gd name="connsiteX2" fmla="*/ 629991 w 1194515"/>
              <a:gd name="connsiteY2" fmla="*/ 592429 h 2305319"/>
              <a:gd name="connsiteX3" fmla="*/ 945524 w 1194515"/>
              <a:gd name="connsiteY3" fmla="*/ 376707 h 2305319"/>
              <a:gd name="connsiteX4" fmla="*/ 1143000 w 1194515"/>
              <a:gd name="connsiteY4" fmla="*/ 1159099 h 2305319"/>
              <a:gd name="connsiteX5" fmla="*/ 1155878 w 1194515"/>
              <a:gd name="connsiteY5" fmla="*/ 1764406 h 2305319"/>
              <a:gd name="connsiteX6" fmla="*/ 911180 w 1194515"/>
              <a:gd name="connsiteY6" fmla="*/ 2305319 h 2305319"/>
              <a:gd name="connsiteX7" fmla="*/ 911180 w 1194515"/>
              <a:gd name="connsiteY7" fmla="*/ 2305319 h 2305319"/>
              <a:gd name="connsiteX0" fmla="*/ 2146 w 1194515"/>
              <a:gd name="connsiteY0" fmla="*/ 0 h 2305319"/>
              <a:gd name="connsiteX1" fmla="*/ 344509 w 1194515"/>
              <a:gd name="connsiteY1" fmla="*/ 257578 h 2305319"/>
              <a:gd name="connsiteX2" fmla="*/ 629991 w 1194515"/>
              <a:gd name="connsiteY2" fmla="*/ 592429 h 2305319"/>
              <a:gd name="connsiteX3" fmla="*/ 666482 w 1194515"/>
              <a:gd name="connsiteY3" fmla="*/ 592429 h 2305319"/>
              <a:gd name="connsiteX4" fmla="*/ 945524 w 1194515"/>
              <a:gd name="connsiteY4" fmla="*/ 376707 h 2305319"/>
              <a:gd name="connsiteX5" fmla="*/ 1143000 w 1194515"/>
              <a:gd name="connsiteY5" fmla="*/ 1159099 h 2305319"/>
              <a:gd name="connsiteX6" fmla="*/ 1155878 w 1194515"/>
              <a:gd name="connsiteY6" fmla="*/ 1764406 h 2305319"/>
              <a:gd name="connsiteX7" fmla="*/ 911180 w 1194515"/>
              <a:gd name="connsiteY7" fmla="*/ 2305319 h 2305319"/>
              <a:gd name="connsiteX8" fmla="*/ 911180 w 1194515"/>
              <a:gd name="connsiteY8" fmla="*/ 2305319 h 2305319"/>
              <a:gd name="connsiteX0" fmla="*/ 2146 w 1194515"/>
              <a:gd name="connsiteY0" fmla="*/ 0 h 2305319"/>
              <a:gd name="connsiteX1" fmla="*/ 344509 w 1194515"/>
              <a:gd name="connsiteY1" fmla="*/ 257578 h 2305319"/>
              <a:gd name="connsiteX2" fmla="*/ 629991 w 1194515"/>
              <a:gd name="connsiteY2" fmla="*/ 592429 h 2305319"/>
              <a:gd name="connsiteX3" fmla="*/ 945524 w 1194515"/>
              <a:gd name="connsiteY3" fmla="*/ 376707 h 2305319"/>
              <a:gd name="connsiteX4" fmla="*/ 1143000 w 1194515"/>
              <a:gd name="connsiteY4" fmla="*/ 1159099 h 2305319"/>
              <a:gd name="connsiteX5" fmla="*/ 1155878 w 1194515"/>
              <a:gd name="connsiteY5" fmla="*/ 1764406 h 2305319"/>
              <a:gd name="connsiteX6" fmla="*/ 911180 w 1194515"/>
              <a:gd name="connsiteY6" fmla="*/ 2305319 h 2305319"/>
              <a:gd name="connsiteX7" fmla="*/ 911180 w 1194515"/>
              <a:gd name="connsiteY7" fmla="*/ 2305319 h 2305319"/>
              <a:gd name="connsiteX0" fmla="*/ 2146 w 1194515"/>
              <a:gd name="connsiteY0" fmla="*/ 0 h 2305319"/>
              <a:gd name="connsiteX1" fmla="*/ 344509 w 1194515"/>
              <a:gd name="connsiteY1" fmla="*/ 257578 h 2305319"/>
              <a:gd name="connsiteX2" fmla="*/ 945524 w 1194515"/>
              <a:gd name="connsiteY2" fmla="*/ 376707 h 2305319"/>
              <a:gd name="connsiteX3" fmla="*/ 1143000 w 1194515"/>
              <a:gd name="connsiteY3" fmla="*/ 1159099 h 2305319"/>
              <a:gd name="connsiteX4" fmla="*/ 1155878 w 1194515"/>
              <a:gd name="connsiteY4" fmla="*/ 1764406 h 2305319"/>
              <a:gd name="connsiteX5" fmla="*/ 911180 w 1194515"/>
              <a:gd name="connsiteY5" fmla="*/ 2305319 h 2305319"/>
              <a:gd name="connsiteX6" fmla="*/ 911180 w 1194515"/>
              <a:gd name="connsiteY6" fmla="*/ 2305319 h 2305319"/>
              <a:gd name="connsiteX0" fmla="*/ 2146 w 1194515"/>
              <a:gd name="connsiteY0" fmla="*/ 0 h 2305319"/>
              <a:gd name="connsiteX1" fmla="*/ 344509 w 1194515"/>
              <a:gd name="connsiteY1" fmla="*/ 257578 h 2305319"/>
              <a:gd name="connsiteX2" fmla="*/ 945524 w 1194515"/>
              <a:gd name="connsiteY2" fmla="*/ 376707 h 2305319"/>
              <a:gd name="connsiteX3" fmla="*/ 1143000 w 1194515"/>
              <a:gd name="connsiteY3" fmla="*/ 1159099 h 2305319"/>
              <a:gd name="connsiteX4" fmla="*/ 1155878 w 1194515"/>
              <a:gd name="connsiteY4" fmla="*/ 1764406 h 2305319"/>
              <a:gd name="connsiteX5" fmla="*/ 911180 w 1194515"/>
              <a:gd name="connsiteY5" fmla="*/ 2305319 h 2305319"/>
              <a:gd name="connsiteX6" fmla="*/ 911180 w 1194515"/>
              <a:gd name="connsiteY6" fmla="*/ 2305319 h 2305319"/>
              <a:gd name="connsiteX0" fmla="*/ 2146 w 1194515"/>
              <a:gd name="connsiteY0" fmla="*/ 0 h 2305319"/>
              <a:gd name="connsiteX1" fmla="*/ 344509 w 1194515"/>
              <a:gd name="connsiteY1" fmla="*/ 257578 h 2305319"/>
              <a:gd name="connsiteX2" fmla="*/ 370268 w 1194515"/>
              <a:gd name="connsiteY2" fmla="*/ 92299 h 2305319"/>
              <a:gd name="connsiteX3" fmla="*/ 945524 w 1194515"/>
              <a:gd name="connsiteY3" fmla="*/ 376707 h 2305319"/>
              <a:gd name="connsiteX4" fmla="*/ 1143000 w 1194515"/>
              <a:gd name="connsiteY4" fmla="*/ 1159099 h 2305319"/>
              <a:gd name="connsiteX5" fmla="*/ 1155878 w 1194515"/>
              <a:gd name="connsiteY5" fmla="*/ 1764406 h 2305319"/>
              <a:gd name="connsiteX6" fmla="*/ 911180 w 1194515"/>
              <a:gd name="connsiteY6" fmla="*/ 2305319 h 2305319"/>
              <a:gd name="connsiteX7" fmla="*/ 911180 w 1194515"/>
              <a:gd name="connsiteY7" fmla="*/ 2305319 h 2305319"/>
              <a:gd name="connsiteX0" fmla="*/ 0 w 1192369"/>
              <a:gd name="connsiteY0" fmla="*/ 0 h 2305319"/>
              <a:gd name="connsiteX1" fmla="*/ 368122 w 1192369"/>
              <a:gd name="connsiteY1" fmla="*/ 92299 h 2305319"/>
              <a:gd name="connsiteX2" fmla="*/ 943378 w 1192369"/>
              <a:gd name="connsiteY2" fmla="*/ 376707 h 2305319"/>
              <a:gd name="connsiteX3" fmla="*/ 1140854 w 1192369"/>
              <a:gd name="connsiteY3" fmla="*/ 1159099 h 2305319"/>
              <a:gd name="connsiteX4" fmla="*/ 1153732 w 1192369"/>
              <a:gd name="connsiteY4" fmla="*/ 1764406 h 2305319"/>
              <a:gd name="connsiteX5" fmla="*/ 909034 w 1192369"/>
              <a:gd name="connsiteY5" fmla="*/ 2305319 h 2305319"/>
              <a:gd name="connsiteX6" fmla="*/ 909034 w 1192369"/>
              <a:gd name="connsiteY6" fmla="*/ 2305319 h 2305319"/>
              <a:gd name="connsiteX0" fmla="*/ 0 w 1181638"/>
              <a:gd name="connsiteY0" fmla="*/ 0 h 2305319"/>
              <a:gd name="connsiteX1" fmla="*/ 368122 w 1181638"/>
              <a:gd name="connsiteY1" fmla="*/ 92299 h 2305319"/>
              <a:gd name="connsiteX2" fmla="*/ 943378 w 1181638"/>
              <a:gd name="connsiteY2" fmla="*/ 376707 h 2305319"/>
              <a:gd name="connsiteX3" fmla="*/ 1140854 w 1181638"/>
              <a:gd name="connsiteY3" fmla="*/ 1159099 h 2305319"/>
              <a:gd name="connsiteX4" fmla="*/ 1153732 w 1181638"/>
              <a:gd name="connsiteY4" fmla="*/ 1764406 h 2305319"/>
              <a:gd name="connsiteX5" fmla="*/ 1140855 w 1181638"/>
              <a:gd name="connsiteY5" fmla="*/ 1777285 h 2305319"/>
              <a:gd name="connsiteX6" fmla="*/ 909034 w 1181638"/>
              <a:gd name="connsiteY6" fmla="*/ 2305319 h 2305319"/>
              <a:gd name="connsiteX7" fmla="*/ 909034 w 1181638"/>
              <a:gd name="connsiteY7" fmla="*/ 2305319 h 230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638" h="2305319">
                <a:moveTo>
                  <a:pt x="0" y="0"/>
                </a:moveTo>
                <a:cubicBezTo>
                  <a:pt x="76692" y="19229"/>
                  <a:pt x="210892" y="29515"/>
                  <a:pt x="368122" y="92299"/>
                </a:cubicBezTo>
                <a:lnTo>
                  <a:pt x="943378" y="376707"/>
                </a:lnTo>
                <a:cubicBezTo>
                  <a:pt x="1028880" y="471152"/>
                  <a:pt x="1105795" y="927816"/>
                  <a:pt x="1140854" y="1159099"/>
                </a:cubicBezTo>
                <a:cubicBezTo>
                  <a:pt x="1175913" y="1390382"/>
                  <a:pt x="1153732" y="1661375"/>
                  <a:pt x="1153732" y="1764406"/>
                </a:cubicBezTo>
                <a:cubicBezTo>
                  <a:pt x="1153732" y="1867437"/>
                  <a:pt x="1181638" y="1687133"/>
                  <a:pt x="1140855" y="1777285"/>
                </a:cubicBezTo>
                <a:cubicBezTo>
                  <a:pt x="1100072" y="1867437"/>
                  <a:pt x="947671" y="2217313"/>
                  <a:pt x="909034" y="2305319"/>
                </a:cubicBezTo>
                <a:lnTo>
                  <a:pt x="909034" y="2305319"/>
                </a:lnTo>
              </a:path>
            </a:pathLst>
          </a:cu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3607014" y="3657600"/>
            <a:ext cx="583986" cy="691148"/>
          </a:xfrm>
          <a:custGeom>
            <a:avLst/>
            <a:gdLst>
              <a:gd name="connsiteX0" fmla="*/ 0 w 450760"/>
              <a:gd name="connsiteY0" fmla="*/ 566671 h 566671"/>
              <a:gd name="connsiteX1" fmla="*/ 77273 w 450760"/>
              <a:gd name="connsiteY1" fmla="*/ 309093 h 566671"/>
              <a:gd name="connsiteX2" fmla="*/ 450760 w 450760"/>
              <a:gd name="connsiteY2" fmla="*/ 0 h 566671"/>
              <a:gd name="connsiteX0" fmla="*/ 1 w 450761"/>
              <a:gd name="connsiteY0" fmla="*/ 566671 h 609601"/>
              <a:gd name="connsiteX1" fmla="*/ 12879 w 450761"/>
              <a:gd name="connsiteY1" fmla="*/ 566671 h 609601"/>
              <a:gd name="connsiteX2" fmla="*/ 77274 w 450761"/>
              <a:gd name="connsiteY2" fmla="*/ 309093 h 609601"/>
              <a:gd name="connsiteX3" fmla="*/ 450761 w 450761"/>
              <a:gd name="connsiteY3" fmla="*/ 0 h 609601"/>
              <a:gd name="connsiteX0" fmla="*/ 0 w 450760"/>
              <a:gd name="connsiteY0" fmla="*/ 566671 h 606381"/>
              <a:gd name="connsiteX1" fmla="*/ 12878 w 450760"/>
              <a:gd name="connsiteY1" fmla="*/ 566671 h 606381"/>
              <a:gd name="connsiteX2" fmla="*/ 77273 w 450760"/>
              <a:gd name="connsiteY2" fmla="*/ 309093 h 606381"/>
              <a:gd name="connsiteX3" fmla="*/ 450760 w 450760"/>
              <a:gd name="connsiteY3" fmla="*/ 0 h 606381"/>
              <a:gd name="connsiteX0" fmla="*/ 0 w 450760"/>
              <a:gd name="connsiteY0" fmla="*/ 566671 h 566671"/>
              <a:gd name="connsiteX1" fmla="*/ 77273 w 450760"/>
              <a:gd name="connsiteY1" fmla="*/ 309093 h 566671"/>
              <a:gd name="connsiteX2" fmla="*/ 450760 w 450760"/>
              <a:gd name="connsiteY2" fmla="*/ 0 h 566671"/>
              <a:gd name="connsiteX0" fmla="*/ 0 w 450760"/>
              <a:gd name="connsiteY0" fmla="*/ 566671 h 566671"/>
              <a:gd name="connsiteX1" fmla="*/ 77273 w 450760"/>
              <a:gd name="connsiteY1" fmla="*/ 309093 h 566671"/>
              <a:gd name="connsiteX2" fmla="*/ 450760 w 450760"/>
              <a:gd name="connsiteY2" fmla="*/ 0 h 566671"/>
              <a:gd name="connsiteX0" fmla="*/ 0 w 450760"/>
              <a:gd name="connsiteY0" fmla="*/ 566671 h 601015"/>
              <a:gd name="connsiteX1" fmla="*/ 79589 w 450760"/>
              <a:gd name="connsiteY1" fmla="*/ 558085 h 601015"/>
              <a:gd name="connsiteX2" fmla="*/ 77273 w 450760"/>
              <a:gd name="connsiteY2" fmla="*/ 309093 h 601015"/>
              <a:gd name="connsiteX3" fmla="*/ 450760 w 450760"/>
              <a:gd name="connsiteY3" fmla="*/ 0 h 601015"/>
              <a:gd name="connsiteX0" fmla="*/ 0 w 450760"/>
              <a:gd name="connsiteY0" fmla="*/ 566671 h 566671"/>
              <a:gd name="connsiteX1" fmla="*/ 77273 w 450760"/>
              <a:gd name="connsiteY1" fmla="*/ 309093 h 566671"/>
              <a:gd name="connsiteX2" fmla="*/ 450760 w 450760"/>
              <a:gd name="connsiteY2" fmla="*/ 0 h 566671"/>
              <a:gd name="connsiteX0" fmla="*/ 1218 w 451978"/>
              <a:gd name="connsiteY0" fmla="*/ 566671 h 682562"/>
              <a:gd name="connsiteX1" fmla="*/ 70112 w 451978"/>
              <a:gd name="connsiteY1" fmla="*/ 639632 h 682562"/>
              <a:gd name="connsiteX2" fmla="*/ 78491 w 451978"/>
              <a:gd name="connsiteY2" fmla="*/ 309093 h 682562"/>
              <a:gd name="connsiteX3" fmla="*/ 451978 w 451978"/>
              <a:gd name="connsiteY3" fmla="*/ 0 h 682562"/>
              <a:gd name="connsiteX0" fmla="*/ 67965 w 449831"/>
              <a:gd name="connsiteY0" fmla="*/ 639632 h 639632"/>
              <a:gd name="connsiteX1" fmla="*/ 76344 w 449831"/>
              <a:gd name="connsiteY1" fmla="*/ 309093 h 639632"/>
              <a:gd name="connsiteX2" fmla="*/ 449831 w 449831"/>
              <a:gd name="connsiteY2" fmla="*/ 0 h 639632"/>
            </a:gdLst>
            <a:ahLst/>
            <a:cxnLst>
              <a:cxn ang="0">
                <a:pos x="connsiteX0" y="connsiteY0"/>
              </a:cxn>
              <a:cxn ang="0">
                <a:pos x="connsiteX1" y="connsiteY1"/>
              </a:cxn>
              <a:cxn ang="0">
                <a:pos x="connsiteX2" y="connsiteY2"/>
              </a:cxn>
            </a:cxnLst>
            <a:rect l="l" t="t" r="r" b="b"/>
            <a:pathLst>
              <a:path w="449831" h="639632">
                <a:moveTo>
                  <a:pt x="67965" y="639632"/>
                </a:moveTo>
                <a:cubicBezTo>
                  <a:pt x="80844" y="596702"/>
                  <a:pt x="0" y="402998"/>
                  <a:pt x="76344" y="309093"/>
                </a:cubicBezTo>
                <a:cubicBezTo>
                  <a:pt x="149324" y="214648"/>
                  <a:pt x="300651" y="107324"/>
                  <a:pt x="449831" y="0"/>
                </a:cubicBezTo>
              </a:path>
            </a:pathLst>
          </a:cu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3812674" y="5614737"/>
            <a:ext cx="390358" cy="422442"/>
          </a:xfrm>
          <a:custGeom>
            <a:avLst/>
            <a:gdLst>
              <a:gd name="connsiteX0" fmla="*/ 0 w 390358"/>
              <a:gd name="connsiteY0" fmla="*/ 0 h 422442"/>
              <a:gd name="connsiteX1" fmla="*/ 26737 w 390358"/>
              <a:gd name="connsiteY1" fmla="*/ 160421 h 422442"/>
              <a:gd name="connsiteX2" fmla="*/ 160421 w 390358"/>
              <a:gd name="connsiteY2" fmla="*/ 326189 h 422442"/>
              <a:gd name="connsiteX3" fmla="*/ 390358 w 390358"/>
              <a:gd name="connsiteY3" fmla="*/ 422442 h 422442"/>
            </a:gdLst>
            <a:ahLst/>
            <a:cxnLst>
              <a:cxn ang="0">
                <a:pos x="connsiteX0" y="connsiteY0"/>
              </a:cxn>
              <a:cxn ang="0">
                <a:pos x="connsiteX1" y="connsiteY1"/>
              </a:cxn>
              <a:cxn ang="0">
                <a:pos x="connsiteX2" y="connsiteY2"/>
              </a:cxn>
              <a:cxn ang="0">
                <a:pos x="connsiteX3" y="connsiteY3"/>
              </a:cxn>
            </a:cxnLst>
            <a:rect l="l" t="t" r="r" b="b"/>
            <a:pathLst>
              <a:path w="390358" h="422442">
                <a:moveTo>
                  <a:pt x="0" y="0"/>
                </a:moveTo>
                <a:cubicBezTo>
                  <a:pt x="0" y="53028"/>
                  <a:pt x="0" y="106056"/>
                  <a:pt x="26737" y="160421"/>
                </a:cubicBezTo>
                <a:cubicBezTo>
                  <a:pt x="53474" y="214786"/>
                  <a:pt x="99818" y="282519"/>
                  <a:pt x="160421" y="326189"/>
                </a:cubicBezTo>
                <a:cubicBezTo>
                  <a:pt x="221025" y="369859"/>
                  <a:pt x="305691" y="396150"/>
                  <a:pt x="390358" y="422442"/>
                </a:cubicBezTo>
              </a:path>
            </a:pathLst>
          </a:cu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Rectangle 29"/>
          <p:cNvSpPr/>
          <p:nvPr/>
        </p:nvSpPr>
        <p:spPr>
          <a:xfrm>
            <a:off x="5257800" y="3657600"/>
            <a:ext cx="3657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La materializarea </a:t>
            </a:r>
            <a:r>
              <a:rPr lang="ro-RO" b="1" i="1" smtClean="0">
                <a:solidFill>
                  <a:schemeClr val="accent6">
                    <a:lumMod val="50000"/>
                  </a:schemeClr>
                </a:solidFill>
                <a:latin typeface="Arial" pitchFamily="34" charset="0"/>
                <a:cs typeface="Arial" pitchFamily="34" charset="0"/>
              </a:rPr>
              <a:t>funcției</a:t>
            </a:r>
            <a:r>
              <a:rPr lang="ro-RO" smtClean="0">
                <a:solidFill>
                  <a:schemeClr val="tx1"/>
                </a:solidFill>
                <a:latin typeface="Arial" pitchFamily="34" charset="0"/>
                <a:cs typeface="Arial" pitchFamily="34" charset="0"/>
              </a:rPr>
              <a:t> </a:t>
            </a:r>
            <a:r>
              <a:rPr lang="ro-RO" sz="2000" smtClean="0">
                <a:solidFill>
                  <a:schemeClr val="tx1"/>
                </a:solidFill>
                <a:latin typeface="Arial" pitchFamily="34" charset="0"/>
                <a:cs typeface="Arial" pitchFamily="34" charset="0"/>
              </a:rPr>
              <a:t>F</a:t>
            </a:r>
            <a:r>
              <a:rPr lang="ro-RO" sz="2000" baseline="-25000" smtClean="0">
                <a:solidFill>
                  <a:schemeClr val="tx1"/>
                </a:solidFill>
                <a:latin typeface="Arial" pitchFamily="34" charset="0"/>
                <a:cs typeface="Arial" pitchFamily="34" charset="0"/>
              </a:rPr>
              <a:t>1 </a:t>
            </a:r>
            <a:r>
              <a:rPr lang="ro-RO" smtClean="0">
                <a:solidFill>
                  <a:schemeClr val="tx1"/>
                </a:solidFill>
                <a:latin typeface="Arial" pitchFamily="34" charset="0"/>
                <a:cs typeface="Arial" pitchFamily="34" charset="0"/>
              </a:rPr>
              <a:t>participă </a:t>
            </a:r>
            <a:r>
              <a:rPr lang="ro-RO" b="1" i="1" smtClean="0">
                <a:solidFill>
                  <a:srgbClr val="FF0000"/>
                </a:solidFill>
                <a:latin typeface="Arial" pitchFamily="34" charset="0"/>
                <a:cs typeface="Arial" pitchFamily="34" charset="0"/>
              </a:rPr>
              <a:t>integral</a:t>
            </a:r>
            <a:r>
              <a:rPr lang="ro-RO" smtClean="0">
                <a:solidFill>
                  <a:schemeClr val="tx1"/>
                </a:solidFill>
                <a:latin typeface="Arial" pitchFamily="34" charset="0"/>
                <a:cs typeface="Arial" pitchFamily="34" charset="0"/>
              </a:rPr>
              <a:t> piesele </a:t>
            </a:r>
            <a:r>
              <a:rPr lang="ro-RO" b="1" smtClean="0">
                <a:solidFill>
                  <a:schemeClr val="tx1"/>
                </a:solidFill>
                <a:latin typeface="Arial" pitchFamily="34" charset="0"/>
                <a:cs typeface="Arial" pitchFamily="34" charset="0"/>
              </a:rPr>
              <a:t>P</a:t>
            </a:r>
            <a:r>
              <a:rPr lang="ro-RO" b="1" baseline="-25000" smtClean="0">
                <a:solidFill>
                  <a:schemeClr val="tx1"/>
                </a:solidFill>
                <a:latin typeface="Arial" pitchFamily="34" charset="0"/>
                <a:cs typeface="Arial" pitchFamily="34" charset="0"/>
              </a:rPr>
              <a:t>1</a:t>
            </a:r>
            <a:r>
              <a:rPr lang="ro-RO" smtClean="0">
                <a:solidFill>
                  <a:schemeClr val="tx1"/>
                </a:solidFill>
                <a:latin typeface="Arial" pitchFamily="34" charset="0"/>
                <a:cs typeface="Arial" pitchFamily="34" charset="0"/>
              </a:rPr>
              <a:t>,</a:t>
            </a:r>
            <a:r>
              <a:rPr lang="ro-RO" b="1" smtClean="0">
                <a:solidFill>
                  <a:schemeClr val="tx1"/>
                </a:solidFill>
                <a:latin typeface="Arial" pitchFamily="34" charset="0"/>
                <a:cs typeface="Arial" pitchFamily="34" charset="0"/>
              </a:rPr>
              <a:t> P</a:t>
            </a:r>
            <a:r>
              <a:rPr lang="ro-RO" b="1" baseline="-25000" smtClean="0">
                <a:solidFill>
                  <a:schemeClr val="tx1"/>
                </a:solidFill>
                <a:latin typeface="Arial" pitchFamily="34" charset="0"/>
                <a:cs typeface="Arial" pitchFamily="34" charset="0"/>
              </a:rPr>
              <a:t>2</a:t>
            </a:r>
            <a:r>
              <a:rPr lang="ro-RO" smtClean="0">
                <a:solidFill>
                  <a:schemeClr val="tx1"/>
                </a:solidFill>
                <a:latin typeface="Arial" pitchFamily="34" charset="0"/>
                <a:cs typeface="Arial" pitchFamily="34" charset="0"/>
              </a:rPr>
              <a:t>,</a:t>
            </a:r>
            <a:r>
              <a:rPr lang="ro-RO" b="1" smtClean="0">
                <a:solidFill>
                  <a:schemeClr val="tx1"/>
                </a:solidFill>
                <a:latin typeface="Arial" pitchFamily="34" charset="0"/>
                <a:cs typeface="Arial" pitchFamily="34" charset="0"/>
              </a:rPr>
              <a:t> P</a:t>
            </a:r>
            <a:r>
              <a:rPr lang="ro-RO" b="1" baseline="-25000" smtClean="0">
                <a:solidFill>
                  <a:schemeClr val="tx1"/>
                </a:solidFill>
                <a:latin typeface="Arial" pitchFamily="34" charset="0"/>
                <a:cs typeface="Arial" pitchFamily="34" charset="0"/>
              </a:rPr>
              <a:t>3</a:t>
            </a:r>
            <a:r>
              <a:rPr lang="ro-RO" smtClean="0">
                <a:solidFill>
                  <a:schemeClr val="tx1"/>
                </a:solidFill>
                <a:latin typeface="Arial" pitchFamily="34" charset="0"/>
                <a:cs typeface="Arial" pitchFamily="34" charset="0"/>
              </a:rPr>
              <a:t> și </a:t>
            </a:r>
            <a:r>
              <a:rPr lang="ro-RO" b="1" i="1" smtClean="0">
                <a:solidFill>
                  <a:schemeClr val="accent1">
                    <a:lumMod val="75000"/>
                  </a:schemeClr>
                </a:solidFill>
                <a:latin typeface="Arial" pitchFamily="34" charset="0"/>
                <a:cs typeface="Arial" pitchFamily="34" charset="0"/>
              </a:rPr>
              <a:t>parțial</a:t>
            </a:r>
            <a:r>
              <a:rPr lang="ro-RO" smtClean="0">
                <a:solidFill>
                  <a:schemeClr val="tx1"/>
                </a:solidFill>
                <a:latin typeface="Arial" pitchFamily="34" charset="0"/>
                <a:cs typeface="Arial" pitchFamily="34" charset="0"/>
              </a:rPr>
              <a:t> </a:t>
            </a:r>
            <a:r>
              <a:rPr lang="ro-RO" b="1" smtClean="0">
                <a:solidFill>
                  <a:schemeClr val="tx1"/>
                </a:solidFill>
                <a:latin typeface="Arial" pitchFamily="34" charset="0"/>
                <a:cs typeface="Arial" pitchFamily="34" charset="0"/>
              </a:rPr>
              <a:t>P</a:t>
            </a:r>
            <a:r>
              <a:rPr lang="ro-RO" b="1" baseline="-25000" smtClean="0">
                <a:solidFill>
                  <a:schemeClr val="tx1"/>
                </a:solidFill>
                <a:latin typeface="Arial" pitchFamily="34" charset="0"/>
                <a:cs typeface="Arial" pitchFamily="34" charset="0"/>
              </a:rPr>
              <a:t>4</a:t>
            </a:r>
            <a:r>
              <a:rPr lang="ro-RO" smtClean="0">
                <a:solidFill>
                  <a:schemeClr val="tx1"/>
                </a:solidFill>
                <a:latin typeface="Arial" pitchFamily="34" charset="0"/>
                <a:cs typeface="Arial" pitchFamily="34" charset="0"/>
              </a:rPr>
              <a:t>, </a:t>
            </a:r>
            <a:r>
              <a:rPr lang="ro-RO" b="1" smtClean="0">
                <a:solidFill>
                  <a:schemeClr val="tx1"/>
                </a:solidFill>
                <a:latin typeface="Arial" pitchFamily="34" charset="0"/>
                <a:cs typeface="Arial" pitchFamily="34" charset="0"/>
              </a:rPr>
              <a:t>P</a:t>
            </a:r>
            <a:r>
              <a:rPr lang="ro-RO" b="1" baseline="-25000" smtClean="0">
                <a:solidFill>
                  <a:schemeClr val="tx1"/>
                </a:solidFill>
                <a:latin typeface="Arial" pitchFamily="34" charset="0"/>
                <a:cs typeface="Arial" pitchFamily="34" charset="0"/>
              </a:rPr>
              <a:t>5</a:t>
            </a:r>
            <a:r>
              <a:rPr lang="ro-RO" smtClean="0">
                <a:solidFill>
                  <a:schemeClr val="tx1"/>
                </a:solidFill>
                <a:latin typeface="Arial" pitchFamily="34" charset="0"/>
                <a:cs typeface="Arial" pitchFamily="34" charset="0"/>
              </a:rPr>
              <a:t>, </a:t>
            </a:r>
            <a:r>
              <a:rPr lang="ro-RO" b="1" smtClean="0">
                <a:solidFill>
                  <a:schemeClr val="tx1"/>
                </a:solidFill>
                <a:latin typeface="Arial" pitchFamily="34" charset="0"/>
                <a:cs typeface="Arial" pitchFamily="34" charset="0"/>
              </a:rPr>
              <a:t>P</a:t>
            </a:r>
            <a:r>
              <a:rPr lang="ro-RO" b="1" baseline="-25000" smtClean="0">
                <a:solidFill>
                  <a:schemeClr val="tx1"/>
                </a:solidFill>
                <a:latin typeface="Arial" pitchFamily="34" charset="0"/>
                <a:cs typeface="Arial" pitchFamily="34" charset="0"/>
              </a:rPr>
              <a:t>6</a:t>
            </a:r>
          </a:p>
          <a:p>
            <a:pPr algn="just"/>
            <a:endParaRPr lang="ro-RO">
              <a:solidFill>
                <a:schemeClr val="tx1"/>
              </a:solidFill>
              <a:latin typeface="Arial" pitchFamily="34" charset="0"/>
              <a:cs typeface="Arial" pitchFamily="34" charset="0"/>
            </a:endParaRPr>
          </a:p>
          <a:p>
            <a:pPr algn="just"/>
            <a:r>
              <a:rPr lang="ro-RO" smtClean="0">
                <a:solidFill>
                  <a:schemeClr val="tx1"/>
                </a:solidFill>
                <a:latin typeface="Arial" pitchFamily="34" charset="0"/>
                <a:cs typeface="Arial" pitchFamily="34" charset="0"/>
              </a:rPr>
              <a:t>La materializarea </a:t>
            </a:r>
            <a:r>
              <a:rPr lang="ro-RO" b="1" i="1" smtClean="0">
                <a:solidFill>
                  <a:schemeClr val="accent6">
                    <a:lumMod val="50000"/>
                  </a:schemeClr>
                </a:solidFill>
                <a:latin typeface="Arial" pitchFamily="34" charset="0"/>
                <a:cs typeface="Arial" pitchFamily="34" charset="0"/>
              </a:rPr>
              <a:t>funcției</a:t>
            </a:r>
            <a:r>
              <a:rPr lang="ro-RO" smtClean="0">
                <a:solidFill>
                  <a:schemeClr val="tx1"/>
                </a:solidFill>
                <a:latin typeface="Arial" pitchFamily="34" charset="0"/>
                <a:cs typeface="Arial" pitchFamily="34" charset="0"/>
              </a:rPr>
              <a:t> </a:t>
            </a:r>
            <a:r>
              <a:rPr lang="ro-RO" sz="2000" smtClean="0">
                <a:solidFill>
                  <a:schemeClr val="tx1"/>
                </a:solidFill>
                <a:latin typeface="Arial" pitchFamily="34" charset="0"/>
                <a:cs typeface="Arial" pitchFamily="34" charset="0"/>
              </a:rPr>
              <a:t>F</a:t>
            </a:r>
            <a:r>
              <a:rPr lang="ro-RO" sz="2000" baseline="-25000" smtClean="0">
                <a:solidFill>
                  <a:schemeClr val="tx1"/>
                </a:solidFill>
                <a:latin typeface="Arial" pitchFamily="34" charset="0"/>
                <a:cs typeface="Arial" pitchFamily="34" charset="0"/>
              </a:rPr>
              <a:t>2</a:t>
            </a:r>
            <a:r>
              <a:rPr lang="ro-RO" smtClean="0">
                <a:solidFill>
                  <a:schemeClr val="tx1"/>
                </a:solidFill>
                <a:latin typeface="Arial" pitchFamily="34" charset="0"/>
                <a:cs typeface="Arial" pitchFamily="34" charset="0"/>
              </a:rPr>
              <a:t> participă </a:t>
            </a:r>
            <a:r>
              <a:rPr lang="ro-RO" b="1" i="1" smtClean="0">
                <a:solidFill>
                  <a:schemeClr val="accent1">
                    <a:lumMod val="75000"/>
                  </a:schemeClr>
                </a:solidFill>
                <a:latin typeface="Arial" pitchFamily="34" charset="0"/>
                <a:cs typeface="Arial" pitchFamily="34" charset="0"/>
              </a:rPr>
              <a:t>parțial</a:t>
            </a:r>
            <a:r>
              <a:rPr lang="ro-RO" smtClean="0">
                <a:solidFill>
                  <a:schemeClr val="tx1"/>
                </a:solidFill>
                <a:latin typeface="Arial" pitchFamily="34" charset="0"/>
                <a:cs typeface="Arial" pitchFamily="34" charset="0"/>
              </a:rPr>
              <a:t> piesele </a:t>
            </a:r>
            <a:r>
              <a:rPr lang="ro-RO" b="1" smtClean="0">
                <a:solidFill>
                  <a:schemeClr val="tx1"/>
                </a:solidFill>
                <a:latin typeface="Arial" pitchFamily="34" charset="0"/>
                <a:cs typeface="Arial" pitchFamily="34" charset="0"/>
              </a:rPr>
              <a:t>P</a:t>
            </a:r>
            <a:r>
              <a:rPr lang="ro-RO" b="1" baseline="-25000" smtClean="0">
                <a:solidFill>
                  <a:schemeClr val="tx1"/>
                </a:solidFill>
                <a:latin typeface="Arial" pitchFamily="34" charset="0"/>
                <a:cs typeface="Arial" pitchFamily="34" charset="0"/>
              </a:rPr>
              <a:t>4</a:t>
            </a:r>
            <a:r>
              <a:rPr lang="ro-RO" smtClean="0">
                <a:solidFill>
                  <a:schemeClr val="tx1"/>
                </a:solidFill>
                <a:latin typeface="Arial" pitchFamily="34" charset="0"/>
                <a:cs typeface="Arial" pitchFamily="34" charset="0"/>
              </a:rPr>
              <a:t>, </a:t>
            </a:r>
            <a:r>
              <a:rPr lang="ro-RO" b="1" smtClean="0">
                <a:solidFill>
                  <a:schemeClr val="tx1"/>
                </a:solidFill>
                <a:latin typeface="Arial" pitchFamily="34" charset="0"/>
                <a:cs typeface="Arial" pitchFamily="34" charset="0"/>
              </a:rPr>
              <a:t>P</a:t>
            </a:r>
            <a:r>
              <a:rPr lang="ro-RO" b="1" baseline="-25000" smtClean="0">
                <a:solidFill>
                  <a:schemeClr val="tx1"/>
                </a:solidFill>
                <a:latin typeface="Arial" pitchFamily="34" charset="0"/>
                <a:cs typeface="Arial" pitchFamily="34" charset="0"/>
              </a:rPr>
              <a:t>5</a:t>
            </a:r>
            <a:r>
              <a:rPr lang="ro-RO" smtClean="0">
                <a:solidFill>
                  <a:schemeClr val="tx1"/>
                </a:solidFill>
                <a:latin typeface="Arial" pitchFamily="34" charset="0"/>
                <a:cs typeface="Arial" pitchFamily="34" charset="0"/>
              </a:rPr>
              <a:t>, </a:t>
            </a:r>
            <a:r>
              <a:rPr lang="ro-RO" b="1" smtClean="0">
                <a:solidFill>
                  <a:schemeClr val="tx1"/>
                </a:solidFill>
                <a:latin typeface="Arial" pitchFamily="34" charset="0"/>
                <a:cs typeface="Arial" pitchFamily="34" charset="0"/>
              </a:rPr>
              <a:t>P</a:t>
            </a:r>
            <a:r>
              <a:rPr lang="ro-RO" b="1" baseline="-25000" smtClean="0">
                <a:solidFill>
                  <a:schemeClr val="tx1"/>
                </a:solidFill>
                <a:latin typeface="Arial" pitchFamily="34" charset="0"/>
                <a:cs typeface="Arial" pitchFamily="34" charset="0"/>
              </a:rPr>
              <a:t>6</a:t>
            </a:r>
            <a:r>
              <a:rPr lang="ro-RO" b="1" smtClean="0">
                <a:solidFill>
                  <a:schemeClr val="tx1"/>
                </a:solidFill>
                <a:latin typeface="Arial" pitchFamily="34" charset="0"/>
                <a:cs typeface="Arial" pitchFamily="34" charset="0"/>
              </a:rPr>
              <a:t> </a:t>
            </a:r>
            <a:r>
              <a:rPr lang="ro-RO" smtClean="0">
                <a:solidFill>
                  <a:schemeClr val="tx1"/>
                </a:solidFill>
                <a:latin typeface="Arial" pitchFamily="34" charset="0"/>
                <a:cs typeface="Arial" pitchFamily="34" charset="0"/>
              </a:rPr>
              <a:t> </a:t>
            </a:r>
            <a:endParaRPr lang="en-US">
              <a:solidFill>
                <a:schemeClr val="tx1"/>
              </a:solidFill>
              <a:latin typeface="Arial" pitchFamily="34" charset="0"/>
              <a:cs typeface="Arial" pitchFamily="34" charset="0"/>
            </a:endParaRPr>
          </a:p>
        </p:txBody>
      </p:sp>
      <p:sp>
        <p:nvSpPr>
          <p:cNvPr id="24" name="Slide Number Placeholder 23"/>
          <p:cNvSpPr>
            <a:spLocks noGrp="1"/>
          </p:cNvSpPr>
          <p:nvPr>
            <p:ph type="sldNum" sz="quarter" idx="12"/>
          </p:nvPr>
        </p:nvSpPr>
        <p:spPr/>
        <p:txBody>
          <a:bodyPr/>
          <a:lstStyle/>
          <a:p>
            <a:fld id="{40FBC372-BFC0-44F3-A2AE-833ECC6DEBAB}" type="slidenum">
              <a:rPr lang="en-US" smtClean="0"/>
              <a:pPr/>
              <a:t>15</a:t>
            </a:fld>
            <a:endParaRPr lang="en-US"/>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150</a:t>
            </a:fld>
            <a:endParaRPr lang="en-US"/>
          </a:p>
        </p:txBody>
      </p:sp>
      <p:sp>
        <p:nvSpPr>
          <p:cNvPr id="3" name="Rectangle 2"/>
          <p:cNvSpPr/>
          <p:nvPr/>
        </p:nvSpPr>
        <p:spPr>
          <a:xfrm>
            <a:off x="6629400" y="533400"/>
            <a:ext cx="1447800" cy="381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tx1"/>
                </a:solidFill>
                <a:latin typeface="Arial" pitchFamily="34" charset="0"/>
                <a:cs typeface="Arial" pitchFamily="34" charset="0"/>
              </a:rPr>
              <a:t>Tab. 5.1</a:t>
            </a:r>
            <a:endParaRPr lang="en-US" b="1" baseline="-25000">
              <a:solidFill>
                <a:schemeClr val="tx1"/>
              </a:solidFill>
              <a:latin typeface="Arial" pitchFamily="34" charset="0"/>
              <a:cs typeface="Arial" pitchFamily="34" charset="0"/>
            </a:endParaRPr>
          </a:p>
        </p:txBody>
      </p:sp>
      <p:graphicFrame>
        <p:nvGraphicFramePr>
          <p:cNvPr id="4" name="Table 3"/>
          <p:cNvGraphicFramePr>
            <a:graphicFrameLocks noGrp="1"/>
          </p:cNvGraphicFramePr>
          <p:nvPr/>
        </p:nvGraphicFramePr>
        <p:xfrm>
          <a:off x="152400" y="990600"/>
          <a:ext cx="8839200" cy="4719320"/>
        </p:xfrm>
        <a:graphic>
          <a:graphicData uri="http://schemas.openxmlformats.org/drawingml/2006/table">
            <a:tbl>
              <a:tblPr firstRow="1" bandRow="1">
                <a:tableStyleId>{5C22544A-7EE6-4342-B048-85BDC9FD1C3A}</a:tableStyleId>
              </a:tblPr>
              <a:tblGrid>
                <a:gridCol w="1104900"/>
                <a:gridCol w="1104900"/>
                <a:gridCol w="1104900"/>
                <a:gridCol w="1104900"/>
                <a:gridCol w="1104900"/>
                <a:gridCol w="1104900"/>
                <a:gridCol w="1104900"/>
                <a:gridCol w="1104900"/>
              </a:tblGrid>
              <a:tr h="370840">
                <a:tc>
                  <a:txBody>
                    <a:bodyPr/>
                    <a:lstStyle/>
                    <a:p>
                      <a:pPr algn="ctr"/>
                      <a:r>
                        <a:rPr lang="ro-RO" sz="1800" smtClean="0">
                          <a:latin typeface="Arial" pitchFamily="34" charset="0"/>
                          <a:cs typeface="Arial" pitchFamily="34" charset="0"/>
                        </a:rPr>
                        <a:t>F</a:t>
                      </a:r>
                      <a:r>
                        <a:rPr lang="ro-RO" sz="1800" baseline="-25000" smtClean="0">
                          <a:latin typeface="Arial" pitchFamily="34" charset="0"/>
                          <a:cs typeface="Arial" pitchFamily="34" charset="0"/>
                        </a:rPr>
                        <a:t>j</a:t>
                      </a:r>
                      <a:endParaRPr lang="en-US" sz="1800" baseline="-250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q</a:t>
                      </a:r>
                      <a:r>
                        <a:rPr lang="ro-RO" sz="1800" baseline="-25000" smtClean="0">
                          <a:latin typeface="Arial" pitchFamily="34" charset="0"/>
                          <a:cs typeface="Arial" pitchFamily="34" charset="0"/>
                        </a:rPr>
                        <a:t>j</a:t>
                      </a:r>
                      <a:endParaRPr lang="en-US" sz="1800" baseline="-250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aseline="0" smtClean="0">
                          <a:latin typeface="Arial" pitchFamily="34" charset="0"/>
                          <a:cs typeface="Arial" pitchFamily="34" charset="0"/>
                        </a:rPr>
                        <a:t>p</a:t>
                      </a:r>
                      <a:r>
                        <a:rPr lang="ro-RO" sz="1800" baseline="-25000" smtClean="0">
                          <a:latin typeface="Arial" pitchFamily="34" charset="0"/>
                          <a:cs typeface="Arial" pitchFamily="34" charset="0"/>
                        </a:rPr>
                        <a:t>j</a:t>
                      </a:r>
                      <a:endParaRPr lang="en-US" sz="18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smtClean="0">
                          <a:latin typeface="Arial" pitchFamily="34" charset="0"/>
                          <a:cs typeface="Arial" pitchFamily="34" charset="0"/>
                        </a:rPr>
                        <a:t>q</a:t>
                      </a:r>
                      <a:r>
                        <a:rPr lang="ro-RO" sz="1800" baseline="-25000" smtClean="0">
                          <a:latin typeface="Arial" pitchFamily="34" charset="0"/>
                          <a:cs typeface="Arial" pitchFamily="34" charset="0"/>
                        </a:rPr>
                        <a:t>j</a:t>
                      </a:r>
                      <a:r>
                        <a:rPr lang="ro-RO" sz="1800" baseline="30000" smtClean="0">
                          <a:latin typeface="Arial" pitchFamily="34" charset="0"/>
                          <a:cs typeface="Arial" pitchFamily="34" charset="0"/>
                        </a:rPr>
                        <a:t>2</a:t>
                      </a:r>
                      <a:endParaRPr lang="en-US" sz="18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smtClean="0">
                          <a:latin typeface="Arial" pitchFamily="34" charset="0"/>
                          <a:cs typeface="Arial" pitchFamily="34" charset="0"/>
                        </a:rPr>
                        <a:t>q</a:t>
                      </a:r>
                      <a:r>
                        <a:rPr lang="ro-RO" sz="1800" baseline="-25000" smtClean="0">
                          <a:latin typeface="Arial" pitchFamily="34" charset="0"/>
                          <a:cs typeface="Arial" pitchFamily="34" charset="0"/>
                        </a:rPr>
                        <a:t>j</a:t>
                      </a:r>
                      <a:r>
                        <a:rPr lang="ro-RO" sz="1800" baseline="0" smtClean="0">
                          <a:latin typeface="Arial" pitchFamily="34" charset="0"/>
                          <a:cs typeface="Arial" pitchFamily="34" charset="0"/>
                        </a:rPr>
                        <a:t>p</a:t>
                      </a:r>
                      <a:r>
                        <a:rPr lang="ro-RO" sz="1800" baseline="-25000" smtClean="0">
                          <a:latin typeface="Arial" pitchFamily="34" charset="0"/>
                          <a:cs typeface="Arial" pitchFamily="34" charset="0"/>
                        </a:rPr>
                        <a:t>j</a:t>
                      </a:r>
                      <a:endParaRPr lang="en-US" sz="18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aseline="0" smtClean="0">
                          <a:latin typeface="Arial" pitchFamily="34" charset="0"/>
                          <a:cs typeface="Arial" pitchFamily="34" charset="0"/>
                        </a:rPr>
                        <a:t>bq</a:t>
                      </a:r>
                      <a:r>
                        <a:rPr lang="ro-RO" sz="1800" baseline="-25000" smtClean="0">
                          <a:latin typeface="Arial" pitchFamily="34" charset="0"/>
                          <a:cs typeface="Arial" pitchFamily="34" charset="0"/>
                        </a:rPr>
                        <a:t>j</a:t>
                      </a:r>
                      <a:endParaRPr lang="en-US" sz="18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aseline="0" smtClean="0">
                          <a:latin typeface="Arial" pitchFamily="34" charset="0"/>
                          <a:cs typeface="Arial" pitchFamily="34" charset="0"/>
                        </a:rPr>
                        <a:t>p</a:t>
                      </a:r>
                      <a:r>
                        <a:rPr lang="ro-RO" sz="1800" baseline="-25000" smtClean="0">
                          <a:latin typeface="Arial" pitchFamily="34" charset="0"/>
                          <a:cs typeface="Arial" pitchFamily="34" charset="0"/>
                        </a:rPr>
                        <a:t>j </a:t>
                      </a:r>
                      <a:r>
                        <a:rPr lang="ro-RO" sz="1800" baseline="0" smtClean="0">
                          <a:latin typeface="Arial" pitchFamily="34" charset="0"/>
                          <a:cs typeface="Arial" pitchFamily="34" charset="0"/>
                        </a:rPr>
                        <a:t>-bq</a:t>
                      </a:r>
                      <a:r>
                        <a:rPr lang="ro-RO" sz="1800" baseline="-25000" smtClean="0">
                          <a:latin typeface="Arial" pitchFamily="34" charset="0"/>
                          <a:cs typeface="Arial" pitchFamily="34" charset="0"/>
                        </a:rPr>
                        <a:t>j</a:t>
                      </a:r>
                      <a:endParaRPr lang="en-US" sz="1800" smtClean="0">
                        <a:latin typeface="Arial" pitchFamily="34" charset="0"/>
                        <a:cs typeface="Arial" pitchFamily="34" charset="0"/>
                      </a:endParaRPr>
                    </a:p>
                    <a:p>
                      <a:pPr algn="ctr"/>
                      <a:endParaRPr lang="en-US" sz="18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aseline="0" smtClean="0">
                          <a:latin typeface="Arial" pitchFamily="34" charset="0"/>
                          <a:cs typeface="Arial" pitchFamily="34" charset="0"/>
                        </a:rPr>
                        <a:t>(p</a:t>
                      </a:r>
                      <a:r>
                        <a:rPr lang="ro-RO" sz="1800" baseline="-25000" smtClean="0">
                          <a:latin typeface="Arial" pitchFamily="34" charset="0"/>
                          <a:cs typeface="Arial" pitchFamily="34" charset="0"/>
                        </a:rPr>
                        <a:t>j </a:t>
                      </a:r>
                      <a:r>
                        <a:rPr lang="ro-RO" sz="1800" baseline="0" smtClean="0">
                          <a:latin typeface="Arial" pitchFamily="34" charset="0"/>
                          <a:cs typeface="Arial" pitchFamily="34" charset="0"/>
                        </a:rPr>
                        <a:t>–bq</a:t>
                      </a:r>
                      <a:r>
                        <a:rPr lang="ro-RO" sz="1800" baseline="-25000" smtClean="0">
                          <a:latin typeface="Arial" pitchFamily="34" charset="0"/>
                          <a:cs typeface="Arial" pitchFamily="34" charset="0"/>
                        </a:rPr>
                        <a:t>j</a:t>
                      </a:r>
                      <a:r>
                        <a:rPr lang="ro-RO" sz="1800" baseline="0" smtClean="0">
                          <a:latin typeface="Arial" pitchFamily="34" charset="0"/>
                          <a:cs typeface="Arial" pitchFamily="34" charset="0"/>
                        </a:rPr>
                        <a:t>)</a:t>
                      </a:r>
                      <a:r>
                        <a:rPr lang="ro-RO" sz="1800" baseline="30000" smtClean="0">
                          <a:latin typeface="Arial" pitchFamily="34" charset="0"/>
                          <a:cs typeface="Arial" pitchFamily="34" charset="0"/>
                        </a:rPr>
                        <a:t>2</a:t>
                      </a:r>
                      <a:endParaRPr lang="en-US" sz="1800">
                        <a:latin typeface="Arial" pitchFamily="34" charset="0"/>
                        <a:cs typeface="Arial"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smtClean="0">
                          <a:latin typeface="Arial" pitchFamily="34" charset="0"/>
                          <a:cs typeface="Arial" pitchFamily="34" charset="0"/>
                        </a:rPr>
                        <a:t>F</a:t>
                      </a:r>
                      <a:r>
                        <a:rPr lang="ro-RO" sz="1800" b="1" baseline="-25000" smtClean="0">
                          <a:latin typeface="Arial" pitchFamily="34" charset="0"/>
                          <a:cs typeface="Arial" pitchFamily="34" charset="0"/>
                        </a:rPr>
                        <a:t>1</a:t>
                      </a:r>
                      <a:endParaRPr lang="en-US" sz="1800" b="1">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15</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24,43</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225</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3666,5</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17,81</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+ 6,62</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43,82</a:t>
                      </a:r>
                      <a:endParaRPr lang="en-US" sz="1800">
                        <a:latin typeface="Arial" pitchFamily="34" charset="0"/>
                        <a:cs typeface="Arial"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smtClean="0">
                          <a:latin typeface="Arial" pitchFamily="34" charset="0"/>
                          <a:cs typeface="Arial" pitchFamily="34" charset="0"/>
                        </a:rPr>
                        <a:t>F</a:t>
                      </a:r>
                      <a:r>
                        <a:rPr lang="ro-RO" sz="1800" b="1" baseline="-25000" smtClean="0">
                          <a:latin typeface="Arial" pitchFamily="34" charset="0"/>
                          <a:cs typeface="Arial" pitchFamily="34" charset="0"/>
                        </a:rPr>
                        <a:t>2</a:t>
                      </a:r>
                      <a:endParaRPr lang="en-US" sz="1800" b="1">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10,8</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5,9</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116,64</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63,72</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12,83</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- 6,93</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48,02</a:t>
                      </a:r>
                      <a:endParaRPr lang="en-US" sz="1800">
                        <a:latin typeface="Arial" pitchFamily="34" charset="0"/>
                        <a:cs typeface="Arial"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smtClean="0">
                          <a:latin typeface="Arial" pitchFamily="34" charset="0"/>
                          <a:cs typeface="Arial" pitchFamily="34" charset="0"/>
                        </a:rPr>
                        <a:t>F</a:t>
                      </a:r>
                      <a:r>
                        <a:rPr lang="ro-RO" sz="1800" b="1" baseline="-25000" smtClean="0">
                          <a:latin typeface="Arial" pitchFamily="34" charset="0"/>
                          <a:cs typeface="Arial" pitchFamily="34" charset="0"/>
                        </a:rPr>
                        <a:t>3</a:t>
                      </a:r>
                      <a:endParaRPr lang="en-US" sz="1800" b="1">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11,6</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11,08</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134,56</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128,53</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13,78</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- 2,7</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7,29</a:t>
                      </a:r>
                      <a:endParaRPr lang="en-US" sz="1800">
                        <a:latin typeface="Arial" pitchFamily="34" charset="0"/>
                        <a:cs typeface="Arial"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smtClean="0">
                          <a:latin typeface="Arial" pitchFamily="34" charset="0"/>
                          <a:cs typeface="Arial" pitchFamily="34" charset="0"/>
                        </a:rPr>
                        <a:t>F</a:t>
                      </a:r>
                      <a:r>
                        <a:rPr lang="ro-RO" sz="1800" b="1" baseline="-25000" smtClean="0">
                          <a:latin typeface="Arial" pitchFamily="34" charset="0"/>
                          <a:cs typeface="Arial" pitchFamily="34" charset="0"/>
                        </a:rPr>
                        <a:t>4</a:t>
                      </a:r>
                      <a:endParaRPr lang="en-US" sz="1800" b="1">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6,9</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1,67</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47,61</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11,52</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8,19</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- 6,52</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42,51</a:t>
                      </a:r>
                      <a:endParaRPr lang="en-US" sz="1800">
                        <a:latin typeface="Arial" pitchFamily="34" charset="0"/>
                        <a:cs typeface="Arial"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smtClean="0">
                          <a:latin typeface="Arial" pitchFamily="34" charset="0"/>
                          <a:cs typeface="Arial" pitchFamily="34" charset="0"/>
                        </a:rPr>
                        <a:t>F</a:t>
                      </a:r>
                      <a:r>
                        <a:rPr lang="ro-RO" sz="1800" b="1" baseline="-25000" smtClean="0">
                          <a:latin typeface="Arial" pitchFamily="34" charset="0"/>
                          <a:cs typeface="Arial" pitchFamily="34" charset="0"/>
                        </a:rPr>
                        <a:t>5</a:t>
                      </a:r>
                      <a:endParaRPr lang="en-US" sz="1800" b="1">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8,3</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2,3</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68,89</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19,09</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9,86</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- 7,56</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57,15</a:t>
                      </a:r>
                      <a:endParaRPr lang="en-US" sz="1800">
                        <a:latin typeface="Arial" pitchFamily="34" charset="0"/>
                        <a:cs typeface="Arial"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smtClean="0">
                          <a:latin typeface="Arial" pitchFamily="34" charset="0"/>
                          <a:cs typeface="Arial" pitchFamily="34" charset="0"/>
                        </a:rPr>
                        <a:t>F</a:t>
                      </a:r>
                      <a:r>
                        <a:rPr lang="ro-RO" sz="1800" b="1" baseline="-25000" smtClean="0">
                          <a:latin typeface="Arial" pitchFamily="34" charset="0"/>
                          <a:cs typeface="Arial" pitchFamily="34" charset="0"/>
                        </a:rPr>
                        <a:t>6</a:t>
                      </a:r>
                      <a:endParaRPr lang="en-US" sz="1800" b="1">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5,5</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1,13</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30,25</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6,22</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6,53</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- 5,4</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29,16</a:t>
                      </a:r>
                      <a:endParaRPr lang="en-US" sz="1800">
                        <a:latin typeface="Arial" pitchFamily="34" charset="0"/>
                        <a:cs typeface="Arial"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smtClean="0">
                          <a:latin typeface="Arial" pitchFamily="34" charset="0"/>
                          <a:cs typeface="Arial" pitchFamily="34" charset="0"/>
                        </a:rPr>
                        <a:t>F</a:t>
                      </a:r>
                      <a:r>
                        <a:rPr lang="ro-RO" sz="1800" b="1" baseline="-25000" smtClean="0">
                          <a:latin typeface="Arial" pitchFamily="34" charset="0"/>
                          <a:cs typeface="Arial" pitchFamily="34" charset="0"/>
                        </a:rPr>
                        <a:t>7</a:t>
                      </a:r>
                      <a:endParaRPr lang="en-US" sz="1800" b="1">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7,1</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3,74</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50,41</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26,55</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8,43</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- 4,69</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22</a:t>
                      </a:r>
                      <a:endParaRPr lang="en-US" sz="1800">
                        <a:latin typeface="Arial" pitchFamily="34" charset="0"/>
                        <a:cs typeface="Arial"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smtClean="0">
                          <a:latin typeface="Arial" pitchFamily="34" charset="0"/>
                          <a:cs typeface="Arial" pitchFamily="34" charset="0"/>
                        </a:rPr>
                        <a:t>F</a:t>
                      </a:r>
                      <a:r>
                        <a:rPr lang="ro-RO" sz="1800" b="1" baseline="-25000" smtClean="0">
                          <a:latin typeface="Arial" pitchFamily="34" charset="0"/>
                          <a:cs typeface="Arial" pitchFamily="34" charset="0"/>
                        </a:rPr>
                        <a:t>8</a:t>
                      </a:r>
                      <a:endParaRPr lang="en-US" sz="1800" b="1">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15,8</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40,56</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249,64</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640,85</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18,76</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+ 21,8</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475,24</a:t>
                      </a:r>
                      <a:endParaRPr lang="en-US" sz="1800">
                        <a:latin typeface="Arial" pitchFamily="34" charset="0"/>
                        <a:cs typeface="Arial"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smtClean="0">
                          <a:latin typeface="Arial" pitchFamily="34" charset="0"/>
                          <a:cs typeface="Arial" pitchFamily="34" charset="0"/>
                        </a:rPr>
                        <a:t>F</a:t>
                      </a:r>
                      <a:r>
                        <a:rPr lang="ro-RO" sz="1800" b="1" baseline="-25000" smtClean="0">
                          <a:latin typeface="Arial" pitchFamily="34" charset="0"/>
                          <a:cs typeface="Arial" pitchFamily="34" charset="0"/>
                        </a:rPr>
                        <a:t>9</a:t>
                      </a:r>
                      <a:endParaRPr lang="en-US" sz="1800" b="1">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12,5</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1,53</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156,25</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19,12</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14,85</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- 13,32</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177,42</a:t>
                      </a:r>
                      <a:endParaRPr lang="en-US" sz="1800">
                        <a:latin typeface="Arial" pitchFamily="34" charset="0"/>
                        <a:cs typeface="Arial"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smtClean="0">
                          <a:latin typeface="Arial" pitchFamily="34" charset="0"/>
                          <a:cs typeface="Arial" pitchFamily="34" charset="0"/>
                        </a:rPr>
                        <a:t>F</a:t>
                      </a:r>
                      <a:r>
                        <a:rPr lang="ro-RO" sz="1800" b="1" baseline="-25000" smtClean="0">
                          <a:latin typeface="Arial" pitchFamily="34" charset="0"/>
                          <a:cs typeface="Arial" pitchFamily="34" charset="0"/>
                        </a:rPr>
                        <a:t>10</a:t>
                      </a:r>
                      <a:endParaRPr lang="en-US" sz="1800" b="1">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6,5</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7,66</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42,25</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49,79</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7,72</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- 0,06</a:t>
                      </a:r>
                      <a:endParaRPr lang="en-US" sz="1800">
                        <a:latin typeface="Arial" pitchFamily="34" charset="0"/>
                        <a:cs typeface="Arial" pitchFamily="34" charset="0"/>
                      </a:endParaRPr>
                    </a:p>
                  </a:txBody>
                  <a:tcPr/>
                </a:tc>
                <a:tc>
                  <a:txBody>
                    <a:bodyPr/>
                    <a:lstStyle/>
                    <a:p>
                      <a:pPr algn="ctr"/>
                      <a:r>
                        <a:rPr lang="ro-RO" sz="1800" smtClean="0">
                          <a:latin typeface="Arial" pitchFamily="34" charset="0"/>
                          <a:cs typeface="Arial" pitchFamily="34" charset="0"/>
                        </a:rPr>
                        <a:t>0</a:t>
                      </a:r>
                      <a:endParaRPr lang="en-US" sz="1800">
                        <a:latin typeface="Arial" pitchFamily="34" charset="0"/>
                        <a:cs typeface="Arial" pitchFamily="34" charset="0"/>
                      </a:endParaRPr>
                    </a:p>
                  </a:txBody>
                  <a:tcPr/>
                </a:tc>
              </a:tr>
              <a:tr h="370840">
                <a:tc>
                  <a:txBody>
                    <a:bodyPr/>
                    <a:lstStyle/>
                    <a:p>
                      <a:pPr algn="ctr"/>
                      <a:r>
                        <a:rPr lang="ro-RO" sz="1800" b="1" smtClean="0">
                          <a:solidFill>
                            <a:srgbClr val="0070C0"/>
                          </a:solidFill>
                          <a:latin typeface="Arial" pitchFamily="34" charset="0"/>
                          <a:cs typeface="Arial" pitchFamily="34" charset="0"/>
                        </a:rPr>
                        <a:t>Total</a:t>
                      </a:r>
                      <a:endParaRPr lang="en-US" sz="1800" b="1">
                        <a:solidFill>
                          <a:srgbClr val="0070C0"/>
                        </a:solidFill>
                        <a:latin typeface="Arial" pitchFamily="34" charset="0"/>
                        <a:cs typeface="Arial" pitchFamily="34" charset="0"/>
                      </a:endParaRPr>
                    </a:p>
                  </a:txBody>
                  <a:tcPr/>
                </a:tc>
                <a:tc>
                  <a:txBody>
                    <a:bodyPr/>
                    <a:lstStyle/>
                    <a:p>
                      <a:pPr algn="ctr"/>
                      <a:r>
                        <a:rPr lang="ro-RO" sz="1800" b="1" smtClean="0">
                          <a:solidFill>
                            <a:srgbClr val="0070C0"/>
                          </a:solidFill>
                          <a:latin typeface="Arial" pitchFamily="34" charset="0"/>
                          <a:cs typeface="Arial" pitchFamily="34" charset="0"/>
                        </a:rPr>
                        <a:t>100</a:t>
                      </a:r>
                      <a:endParaRPr lang="en-US" sz="1800" b="1">
                        <a:solidFill>
                          <a:srgbClr val="0070C0"/>
                        </a:solidFill>
                        <a:latin typeface="Arial" pitchFamily="34" charset="0"/>
                        <a:cs typeface="Arial" pitchFamily="34" charset="0"/>
                      </a:endParaRPr>
                    </a:p>
                  </a:txBody>
                  <a:tcPr/>
                </a:tc>
                <a:tc>
                  <a:txBody>
                    <a:bodyPr/>
                    <a:lstStyle/>
                    <a:p>
                      <a:pPr algn="ctr"/>
                      <a:r>
                        <a:rPr lang="ro-RO" sz="1800" b="1" smtClean="0">
                          <a:solidFill>
                            <a:srgbClr val="0070C0"/>
                          </a:solidFill>
                          <a:latin typeface="Arial" pitchFamily="34" charset="0"/>
                          <a:cs typeface="Arial" pitchFamily="34" charset="0"/>
                        </a:rPr>
                        <a:t>100</a:t>
                      </a:r>
                      <a:endParaRPr lang="en-US" sz="1800" b="1">
                        <a:solidFill>
                          <a:srgbClr val="0070C0"/>
                        </a:solidFill>
                        <a:latin typeface="Arial" pitchFamily="34" charset="0"/>
                        <a:cs typeface="Arial" pitchFamily="34" charset="0"/>
                      </a:endParaRPr>
                    </a:p>
                  </a:txBody>
                  <a:tcPr/>
                </a:tc>
                <a:tc>
                  <a:txBody>
                    <a:bodyPr/>
                    <a:lstStyle/>
                    <a:p>
                      <a:pPr algn="ctr"/>
                      <a:r>
                        <a:rPr lang="ro-RO" sz="1800" b="1" smtClean="0">
                          <a:solidFill>
                            <a:srgbClr val="0070C0"/>
                          </a:solidFill>
                          <a:latin typeface="Arial" pitchFamily="34" charset="0"/>
                          <a:cs typeface="Arial" pitchFamily="34" charset="0"/>
                        </a:rPr>
                        <a:t>1121,5</a:t>
                      </a:r>
                      <a:endParaRPr lang="en-US" sz="1800" b="1">
                        <a:solidFill>
                          <a:srgbClr val="0070C0"/>
                        </a:solidFill>
                        <a:latin typeface="Arial" pitchFamily="34" charset="0"/>
                        <a:cs typeface="Arial" pitchFamily="34" charset="0"/>
                      </a:endParaRPr>
                    </a:p>
                  </a:txBody>
                  <a:tcPr/>
                </a:tc>
                <a:tc>
                  <a:txBody>
                    <a:bodyPr/>
                    <a:lstStyle/>
                    <a:p>
                      <a:pPr algn="ctr"/>
                      <a:r>
                        <a:rPr lang="ro-RO" sz="1800" b="1" smtClean="0">
                          <a:solidFill>
                            <a:srgbClr val="0070C0"/>
                          </a:solidFill>
                          <a:latin typeface="Arial" pitchFamily="34" charset="0"/>
                          <a:cs typeface="Arial" pitchFamily="34" charset="0"/>
                        </a:rPr>
                        <a:t>1331,8</a:t>
                      </a:r>
                      <a:endParaRPr lang="en-US" sz="1800" b="1">
                        <a:solidFill>
                          <a:srgbClr val="0070C0"/>
                        </a:solidFill>
                        <a:latin typeface="Arial" pitchFamily="34" charset="0"/>
                        <a:cs typeface="Arial" pitchFamily="34" charset="0"/>
                      </a:endParaRPr>
                    </a:p>
                  </a:txBody>
                  <a:tcPr/>
                </a:tc>
                <a:tc>
                  <a:txBody>
                    <a:bodyPr/>
                    <a:lstStyle/>
                    <a:p>
                      <a:pPr algn="ctr"/>
                      <a:endParaRPr lang="en-US" sz="1800" b="1">
                        <a:solidFill>
                          <a:srgbClr val="0070C0"/>
                        </a:solidFill>
                        <a:latin typeface="Arial" pitchFamily="34" charset="0"/>
                        <a:cs typeface="Arial" pitchFamily="34" charset="0"/>
                      </a:endParaRPr>
                    </a:p>
                  </a:txBody>
                  <a:tcPr/>
                </a:tc>
                <a:tc>
                  <a:txBody>
                    <a:bodyPr/>
                    <a:lstStyle/>
                    <a:p>
                      <a:pPr algn="ctr"/>
                      <a:endParaRPr lang="en-US" sz="1800" b="1">
                        <a:solidFill>
                          <a:srgbClr val="0070C0"/>
                        </a:solidFill>
                        <a:latin typeface="Arial" pitchFamily="34" charset="0"/>
                        <a:cs typeface="Arial" pitchFamily="34" charset="0"/>
                      </a:endParaRPr>
                    </a:p>
                  </a:txBody>
                  <a:tcPr/>
                </a:tc>
                <a:tc>
                  <a:txBody>
                    <a:bodyPr/>
                    <a:lstStyle/>
                    <a:p>
                      <a:pPr algn="ctr"/>
                      <a:r>
                        <a:rPr lang="ro-RO" sz="1800" b="1" smtClean="0">
                          <a:solidFill>
                            <a:srgbClr val="0070C0"/>
                          </a:solidFill>
                          <a:latin typeface="Arial" pitchFamily="34" charset="0"/>
                          <a:cs typeface="Arial" pitchFamily="34" charset="0"/>
                        </a:rPr>
                        <a:t>902,61</a:t>
                      </a:r>
                      <a:endParaRPr lang="en-US" sz="1800" b="1">
                        <a:solidFill>
                          <a:srgbClr val="0070C0"/>
                        </a:solidFill>
                        <a:latin typeface="Arial" pitchFamily="34" charset="0"/>
                        <a:cs typeface="Arial" pitchFamily="34" charset="0"/>
                      </a:endParaRPr>
                    </a:p>
                  </a:txBody>
                  <a:tcPr/>
                </a:tc>
              </a:tr>
            </a:tbl>
          </a:graphicData>
        </a:graphic>
      </p:graphicFrame>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151</a:t>
            </a:fld>
            <a:endParaRPr lang="en-US"/>
          </a:p>
        </p:txBody>
      </p:sp>
      <p:sp>
        <p:nvSpPr>
          <p:cNvPr id="3" name="Rectangle 2"/>
          <p:cNvSpPr/>
          <p:nvPr/>
        </p:nvSpPr>
        <p:spPr>
          <a:xfrm>
            <a:off x="457200" y="1066800"/>
            <a:ext cx="7239000" cy="400110"/>
          </a:xfrm>
          <a:prstGeom prst="rect">
            <a:avLst/>
          </a:prstGeom>
          <a:effectLst>
            <a:outerShdw blurRad="50800" dist="38100" algn="l" rotWithShape="0">
              <a:prstClr val="black">
                <a:alpha val="40000"/>
              </a:prstClr>
            </a:outerShdw>
          </a:effectLst>
        </p:spPr>
        <p:txBody>
          <a:bodyPr wrap="square">
            <a:spAutoFit/>
          </a:bodyPr>
          <a:lstStyle/>
          <a:p>
            <a:r>
              <a:rPr lang="ro-RO" sz="2000" b="1" smtClean="0">
                <a:solidFill>
                  <a:srgbClr val="7030A0"/>
                </a:solidFill>
                <a:latin typeface="Arial" pitchFamily="34" charset="0"/>
                <a:cs typeface="Arial" pitchFamily="34" charset="0"/>
              </a:rPr>
              <a:t>5.2 </a:t>
            </a:r>
            <a:r>
              <a:rPr lang="en-US" sz="2000" b="1" smtClean="0">
                <a:solidFill>
                  <a:srgbClr val="7030A0"/>
                </a:solidFill>
                <a:latin typeface="Arial" pitchFamily="34" charset="0"/>
                <a:cs typeface="Arial" pitchFamily="34" charset="0"/>
              </a:rPr>
              <a:t> </a:t>
            </a:r>
            <a:r>
              <a:rPr lang="ro-RO" sz="2000" b="1" smtClean="0">
                <a:solidFill>
                  <a:srgbClr val="7030A0"/>
                </a:solidFill>
                <a:latin typeface="Arial" pitchFamily="34" charset="0"/>
                <a:cs typeface="Arial" pitchFamily="34" charset="0"/>
              </a:rPr>
              <a:t>Studiul funcțiilor secundare (auxiliare)</a:t>
            </a:r>
          </a:p>
        </p:txBody>
      </p:sp>
      <p:sp>
        <p:nvSpPr>
          <p:cNvPr id="4" name="Rectangle 3"/>
          <p:cNvSpPr/>
          <p:nvPr/>
        </p:nvSpPr>
        <p:spPr>
          <a:xfrm>
            <a:off x="381000" y="16764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5" name="Rectangle 4"/>
          <p:cNvSpPr/>
          <p:nvPr/>
        </p:nvSpPr>
        <p:spPr>
          <a:xfrm>
            <a:off x="1066800" y="1752600"/>
            <a:ext cx="7772400" cy="9144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O problemă importantă este aceea a modului în care trebuie considerate în </a:t>
            </a:r>
            <a:r>
              <a:rPr lang="ro-RO" b="1" i="1" smtClean="0">
                <a:solidFill>
                  <a:srgbClr val="FF0000"/>
                </a:solidFill>
                <a:latin typeface="Arial" pitchFamily="34" charset="0"/>
                <a:cs typeface="Arial" pitchFamily="34" charset="0"/>
              </a:rPr>
              <a:t>analiza sistemică </a:t>
            </a:r>
            <a:r>
              <a:rPr lang="ro-RO" b="1" i="1" smtClean="0">
                <a:solidFill>
                  <a:srgbClr val="0070C0"/>
                </a:solidFill>
                <a:latin typeface="Arial" pitchFamily="34" charset="0"/>
                <a:cs typeface="Arial" pitchFamily="34" charset="0"/>
              </a:rPr>
              <a:t>funcțiile secundare (sau auxiliare) </a:t>
            </a:r>
            <a:r>
              <a:rPr lang="ro-RO" smtClean="0">
                <a:solidFill>
                  <a:schemeClr val="tx1"/>
                </a:solidFill>
                <a:latin typeface="Arial" pitchFamily="34" charset="0"/>
                <a:cs typeface="Arial" pitchFamily="34" charset="0"/>
              </a:rPr>
              <a:t>care </a:t>
            </a:r>
            <a:r>
              <a:rPr lang="ro-RO" b="1" i="1" smtClean="0">
                <a:solidFill>
                  <a:schemeClr val="accent6">
                    <a:lumMod val="50000"/>
                  </a:schemeClr>
                </a:solidFill>
                <a:latin typeface="Arial" pitchFamily="34" charset="0"/>
                <a:cs typeface="Arial" pitchFamily="34" charset="0"/>
              </a:rPr>
              <a:t>nu au utilitate </a:t>
            </a:r>
            <a:r>
              <a:rPr lang="ro-RO" smtClean="0">
                <a:solidFill>
                  <a:schemeClr val="tx1"/>
                </a:solidFill>
                <a:latin typeface="Arial" pitchFamily="34" charset="0"/>
                <a:cs typeface="Arial" pitchFamily="34" charset="0"/>
              </a:rPr>
              <a:t>dar </a:t>
            </a:r>
            <a:r>
              <a:rPr lang="ro-RO" b="1" i="1" smtClean="0">
                <a:solidFill>
                  <a:srgbClr val="FF0000"/>
                </a:solidFill>
                <a:latin typeface="Arial" pitchFamily="34" charset="0"/>
                <a:cs typeface="Arial" pitchFamily="34" charset="0"/>
              </a:rPr>
              <a:t>costă</a:t>
            </a:r>
            <a:r>
              <a:rPr lang="ro-RO" smtClean="0">
                <a:solidFill>
                  <a:schemeClr val="tx1"/>
                </a:solidFill>
                <a:latin typeface="Arial" pitchFamily="34" charset="0"/>
                <a:cs typeface="Arial" pitchFamily="34" charset="0"/>
              </a:rPr>
              <a:t>.</a:t>
            </a:r>
          </a:p>
        </p:txBody>
      </p:sp>
      <p:sp>
        <p:nvSpPr>
          <p:cNvPr id="6" name="Rectangle 5"/>
          <p:cNvSpPr/>
          <p:nvPr/>
        </p:nvSpPr>
        <p:spPr>
          <a:xfrm>
            <a:off x="1066800" y="2819400"/>
            <a:ext cx="3657600" cy="381000"/>
          </a:xfrm>
          <a:prstGeom prst="rect">
            <a:avLst/>
          </a:pr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Există următoarele 2 </a:t>
            </a:r>
            <a:r>
              <a:rPr lang="ro-RO" b="1" i="1" smtClean="0">
                <a:solidFill>
                  <a:srgbClr val="0070C0"/>
                </a:solidFill>
                <a:latin typeface="Arial" pitchFamily="34" charset="0"/>
                <a:cs typeface="Arial" pitchFamily="34" charset="0"/>
              </a:rPr>
              <a:t>posibilități</a:t>
            </a:r>
            <a:r>
              <a:rPr lang="ro-RO" smtClean="0">
                <a:solidFill>
                  <a:schemeClr val="tx1"/>
                </a:solidFill>
                <a:latin typeface="Arial" pitchFamily="34" charset="0"/>
                <a:cs typeface="Arial" pitchFamily="34" charset="0"/>
              </a:rPr>
              <a:t>:</a:t>
            </a:r>
          </a:p>
        </p:txBody>
      </p:sp>
      <p:sp>
        <p:nvSpPr>
          <p:cNvPr id="7" name="Right Arrow 6"/>
          <p:cNvSpPr/>
          <p:nvPr/>
        </p:nvSpPr>
        <p:spPr>
          <a:xfrm>
            <a:off x="457200" y="2895600"/>
            <a:ext cx="533400" cy="228600"/>
          </a:xfrm>
          <a:prstGeom prst="rightArrow">
            <a:avLst/>
          </a:prstGeom>
          <a:solidFill>
            <a:schemeClr val="tx2">
              <a:lumMod val="40000"/>
              <a:lumOff val="6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000" y="3810000"/>
            <a:ext cx="5486400" cy="369332"/>
          </a:xfrm>
          <a:prstGeom prst="rect">
            <a:avLst/>
          </a:prstGeom>
          <a:solidFill>
            <a:schemeClr val="accent6">
              <a:lumMod val="20000"/>
              <a:lumOff val="80000"/>
            </a:schemeClr>
          </a:solidFill>
          <a:effectLst>
            <a:outerShdw blurRad="50800" dist="38100" algn="l" rotWithShape="0">
              <a:prstClr val="black">
                <a:alpha val="40000"/>
              </a:prstClr>
            </a:outerShdw>
          </a:effectLst>
        </p:spPr>
        <p:txBody>
          <a:bodyPr wrap="square">
            <a:spAutoFit/>
          </a:bodyPr>
          <a:lstStyle/>
          <a:p>
            <a:pPr algn="ctr"/>
            <a:r>
              <a:rPr lang="ro-RO" b="1" i="1" smtClean="0">
                <a:solidFill>
                  <a:schemeClr val="accent6">
                    <a:lumMod val="50000"/>
                  </a:schemeClr>
                </a:solidFill>
                <a:latin typeface="Arial" pitchFamily="34" charset="0"/>
                <a:cs typeface="Arial" pitchFamily="34" charset="0"/>
              </a:rPr>
              <a:t>1. Să fie reprezentate ca atare, pe axa ordonatei </a:t>
            </a:r>
          </a:p>
        </p:txBody>
      </p:sp>
      <p:sp>
        <p:nvSpPr>
          <p:cNvPr id="9" name="Right Arrow 8"/>
          <p:cNvSpPr/>
          <p:nvPr/>
        </p:nvSpPr>
        <p:spPr>
          <a:xfrm>
            <a:off x="609600" y="46482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19200" y="4572000"/>
            <a:ext cx="7467600" cy="6096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În această situație apare ideea de a se folosi </a:t>
            </a:r>
            <a:r>
              <a:rPr lang="ro-RO" b="1" i="1" smtClean="0">
                <a:solidFill>
                  <a:srgbClr val="FF0000"/>
                </a:solidFill>
                <a:latin typeface="Arial" pitchFamily="34" charset="0"/>
                <a:cs typeface="Arial" pitchFamily="34" charset="0"/>
              </a:rPr>
              <a:t>în locul unei </a:t>
            </a:r>
            <a:r>
              <a:rPr lang="ro-RO" b="1" i="1" smtClean="0">
                <a:solidFill>
                  <a:schemeClr val="accent6">
                    <a:lumMod val="50000"/>
                  </a:schemeClr>
                </a:solidFill>
                <a:latin typeface="Arial" pitchFamily="34" charset="0"/>
                <a:cs typeface="Arial" pitchFamily="34" charset="0"/>
              </a:rPr>
              <a:t>drepte de regresie prin originea axelor</a:t>
            </a:r>
            <a:r>
              <a:rPr lang="ro-RO" smtClean="0">
                <a:solidFill>
                  <a:schemeClr val="tx1"/>
                </a:solidFill>
                <a:latin typeface="Arial" pitchFamily="34" charset="0"/>
                <a:cs typeface="Arial" pitchFamily="34" charset="0"/>
              </a:rPr>
              <a:t>, o </a:t>
            </a:r>
            <a:r>
              <a:rPr lang="ro-RO" b="1" i="1" smtClean="0">
                <a:solidFill>
                  <a:schemeClr val="accent6">
                    <a:lumMod val="50000"/>
                  </a:schemeClr>
                </a:solidFill>
                <a:latin typeface="Arial" pitchFamily="34" charset="0"/>
                <a:cs typeface="Arial" pitchFamily="34" charset="0"/>
              </a:rPr>
              <a:t>dreaptă</a:t>
            </a:r>
            <a:r>
              <a:rPr lang="ro-RO" smtClean="0">
                <a:solidFill>
                  <a:schemeClr val="tx1"/>
                </a:solidFill>
                <a:latin typeface="Arial" pitchFamily="34" charset="0"/>
                <a:cs typeface="Arial" pitchFamily="34" charset="0"/>
              </a:rPr>
              <a:t> de </a:t>
            </a:r>
            <a:r>
              <a:rPr lang="ro-RO" b="1" i="1" smtClean="0">
                <a:solidFill>
                  <a:schemeClr val="accent6">
                    <a:lumMod val="50000"/>
                  </a:schemeClr>
                </a:solidFill>
                <a:latin typeface="Arial" pitchFamily="34" charset="0"/>
                <a:cs typeface="Arial" pitchFamily="34" charset="0"/>
              </a:rPr>
              <a:t>tipul</a:t>
            </a:r>
            <a:r>
              <a:rPr lang="ro-RO" smtClean="0">
                <a:solidFill>
                  <a:schemeClr val="tx1"/>
                </a:solidFill>
                <a:latin typeface="Arial" pitchFamily="34" charset="0"/>
                <a:cs typeface="Arial" pitchFamily="34" charset="0"/>
              </a:rPr>
              <a:t> dat în relația (5.7)</a:t>
            </a:r>
            <a:endParaRPr lang="ro-RO" sz="2400" b="1" i="1" smtClean="0">
              <a:solidFill>
                <a:srgbClr val="C00000"/>
              </a:solidFill>
              <a:latin typeface="Arial" pitchFamily="34" charset="0"/>
              <a:cs typeface="Arial" pitchFamily="34" charset="0"/>
            </a:endParaRPr>
          </a:p>
        </p:txBody>
      </p:sp>
      <p:sp>
        <p:nvSpPr>
          <p:cNvPr id="2478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7809" name="Object 1"/>
          <p:cNvGraphicFramePr>
            <a:graphicFrameLocks noChangeAspect="1"/>
          </p:cNvGraphicFramePr>
          <p:nvPr/>
        </p:nvGraphicFramePr>
        <p:xfrm>
          <a:off x="3505200" y="5486400"/>
          <a:ext cx="2144889" cy="609600"/>
        </p:xfrm>
        <a:graphic>
          <a:graphicData uri="http://schemas.openxmlformats.org/presentationml/2006/ole">
            <p:oleObj spid="_x0000_s247809" name="Equation" r:id="rId3" imgW="850531" imgH="241195" progId="Equation.3">
              <p:embed/>
            </p:oleObj>
          </a:graphicData>
        </a:graphic>
      </p:graphicFrame>
      <p:sp>
        <p:nvSpPr>
          <p:cNvPr id="247811" name="Rectangle 3"/>
          <p:cNvSpPr>
            <a:spLocks noChangeArrowheads="1"/>
          </p:cNvSpPr>
          <p:nvPr/>
        </p:nvSpPr>
        <p:spPr bwMode="auto">
          <a:xfrm>
            <a:off x="0" y="257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3"/>
          <p:cNvSpPr/>
          <p:nvPr/>
        </p:nvSpPr>
        <p:spPr>
          <a:xfrm>
            <a:off x="6096000" y="54864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5.7)</a:t>
            </a:r>
            <a:endParaRPr lang="en-US" baseline="-25000">
              <a:solidFill>
                <a:schemeClr val="tx1"/>
              </a:solidFill>
              <a:latin typeface="Arial" pitchFamily="34" charset="0"/>
              <a:cs typeface="Arial" pitchFamily="34" charset="0"/>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152</a:t>
            </a:fld>
            <a:endParaRPr lang="en-US"/>
          </a:p>
        </p:txBody>
      </p:sp>
      <p:sp>
        <p:nvSpPr>
          <p:cNvPr id="3" name="Rectangle 2"/>
          <p:cNvSpPr/>
          <p:nvPr/>
        </p:nvSpPr>
        <p:spPr>
          <a:xfrm>
            <a:off x="609600" y="762000"/>
            <a:ext cx="8229600" cy="5334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Aplicând MCMMP, se obțin expresiile parametrilor ”</a:t>
            </a:r>
            <a:r>
              <a:rPr lang="ro-RO" sz="2400" smtClean="0">
                <a:solidFill>
                  <a:schemeClr val="tx1"/>
                </a:solidFill>
                <a:latin typeface="Arial" pitchFamily="34" charset="0"/>
                <a:cs typeface="Arial" pitchFamily="34" charset="0"/>
              </a:rPr>
              <a:t>a</a:t>
            </a:r>
            <a:r>
              <a:rPr lang="ro-RO" smtClean="0">
                <a:solidFill>
                  <a:schemeClr val="tx1"/>
                </a:solidFill>
                <a:latin typeface="Arial" pitchFamily="34" charset="0"/>
                <a:cs typeface="Arial" pitchFamily="34" charset="0"/>
              </a:rPr>
              <a:t>” și ”</a:t>
            </a:r>
            <a:r>
              <a:rPr lang="ro-RO" sz="2400" smtClean="0">
                <a:solidFill>
                  <a:schemeClr val="tx1"/>
                </a:solidFill>
                <a:latin typeface="Arial" pitchFamily="34" charset="0"/>
                <a:cs typeface="Arial" pitchFamily="34" charset="0"/>
              </a:rPr>
              <a:t>b</a:t>
            </a:r>
            <a:r>
              <a:rPr lang="ro-RO" smtClean="0">
                <a:solidFill>
                  <a:schemeClr val="tx1"/>
                </a:solidFill>
                <a:latin typeface="Arial" pitchFamily="34" charset="0"/>
                <a:cs typeface="Arial" pitchFamily="34" charset="0"/>
              </a:rPr>
              <a:t>” din relația (5.8)</a:t>
            </a:r>
          </a:p>
        </p:txBody>
      </p:sp>
      <p:sp>
        <p:nvSpPr>
          <p:cNvPr id="2508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0881" name="Object 1"/>
          <p:cNvGraphicFramePr>
            <a:graphicFrameLocks noChangeAspect="1"/>
          </p:cNvGraphicFramePr>
          <p:nvPr/>
        </p:nvGraphicFramePr>
        <p:xfrm>
          <a:off x="2362200" y="1752600"/>
          <a:ext cx="4267841" cy="2362200"/>
        </p:xfrm>
        <a:graphic>
          <a:graphicData uri="http://schemas.openxmlformats.org/presentationml/2006/ole">
            <p:oleObj spid="_x0000_s250881" name="Equation" r:id="rId3" imgW="1930400" imgH="1066800" progId="Equation.3">
              <p:embed/>
            </p:oleObj>
          </a:graphicData>
        </a:graphic>
      </p:graphicFrame>
      <p:sp>
        <p:nvSpPr>
          <p:cNvPr id="250883" name="Rectangle 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p:nvPr/>
        </p:nvSpPr>
        <p:spPr>
          <a:xfrm>
            <a:off x="6934200" y="25908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5.8)</a:t>
            </a:r>
            <a:endParaRPr lang="en-US" baseline="-25000">
              <a:solidFill>
                <a:schemeClr val="tx1"/>
              </a:solidFill>
              <a:latin typeface="Arial" pitchFamily="34" charset="0"/>
              <a:cs typeface="Arial" pitchFamily="34" charset="0"/>
            </a:endParaRPr>
          </a:p>
        </p:txBody>
      </p:sp>
      <p:sp>
        <p:nvSpPr>
          <p:cNvPr id="8" name="Rectangle 7"/>
          <p:cNvSpPr/>
          <p:nvPr/>
        </p:nvSpPr>
        <p:spPr>
          <a:xfrm>
            <a:off x="990600" y="4876800"/>
            <a:ext cx="3886200" cy="8382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unde:</a:t>
            </a:r>
          </a:p>
          <a:p>
            <a:pPr algn="just"/>
            <a:endParaRPr lang="ro-RO" smtClean="0">
              <a:solidFill>
                <a:schemeClr val="tx1"/>
              </a:solidFill>
              <a:latin typeface="Arial" pitchFamily="34" charset="0"/>
              <a:cs typeface="Arial" pitchFamily="34" charset="0"/>
            </a:endParaRPr>
          </a:p>
          <a:p>
            <a:pPr algn="just"/>
            <a:r>
              <a:rPr lang="ro-RO" smtClean="0">
                <a:solidFill>
                  <a:schemeClr val="tx1"/>
                </a:solidFill>
                <a:latin typeface="Arial" pitchFamily="34" charset="0"/>
                <a:cs typeface="Arial" pitchFamily="34" charset="0"/>
              </a:rPr>
              <a:t>n – numărul de </a:t>
            </a:r>
            <a:r>
              <a:rPr lang="ro-RO" b="1" i="1" smtClean="0">
                <a:solidFill>
                  <a:srgbClr val="0070C0"/>
                </a:solidFill>
                <a:latin typeface="Arial" pitchFamily="34" charset="0"/>
                <a:cs typeface="Arial" pitchFamily="34" charset="0"/>
              </a:rPr>
              <a:t>funcții</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153</a:t>
            </a:fld>
            <a:endParaRPr lang="en-US"/>
          </a:p>
        </p:txBody>
      </p:sp>
      <p:sp>
        <p:nvSpPr>
          <p:cNvPr id="3" name="Rectangle 2"/>
          <p:cNvSpPr/>
          <p:nvPr/>
        </p:nvSpPr>
        <p:spPr>
          <a:xfrm>
            <a:off x="304800" y="1143000"/>
            <a:ext cx="8610600" cy="646331"/>
          </a:xfrm>
          <a:prstGeom prst="rect">
            <a:avLst/>
          </a:prstGeom>
          <a:solidFill>
            <a:schemeClr val="accent6">
              <a:lumMod val="20000"/>
              <a:lumOff val="80000"/>
            </a:schemeClr>
          </a:solidFill>
          <a:effectLst>
            <a:outerShdw blurRad="50800" dist="38100" algn="l" rotWithShape="0">
              <a:prstClr val="black">
                <a:alpha val="40000"/>
              </a:prstClr>
            </a:outerShdw>
          </a:effectLst>
        </p:spPr>
        <p:txBody>
          <a:bodyPr wrap="square">
            <a:spAutoFit/>
          </a:bodyPr>
          <a:lstStyle/>
          <a:p>
            <a:r>
              <a:rPr lang="ro-RO" b="1" i="1" smtClean="0">
                <a:solidFill>
                  <a:schemeClr val="accent6">
                    <a:lumMod val="50000"/>
                  </a:schemeClr>
                </a:solidFill>
                <a:latin typeface="Arial" pitchFamily="34" charset="0"/>
                <a:cs typeface="Arial" pitchFamily="34" charset="0"/>
              </a:rPr>
              <a:t>2. Să se transfere costul funcțiilor secundare (auxiliare) către funcțiile   </a:t>
            </a:r>
          </a:p>
          <a:p>
            <a:r>
              <a:rPr lang="ro-RO" b="1" i="1" smtClean="0">
                <a:solidFill>
                  <a:schemeClr val="accent6">
                    <a:lumMod val="50000"/>
                  </a:schemeClr>
                </a:solidFill>
                <a:latin typeface="Arial" pitchFamily="34" charset="0"/>
                <a:cs typeface="Arial" pitchFamily="34" charset="0"/>
              </a:rPr>
              <a:t>    principale care le condiționează </a:t>
            </a:r>
          </a:p>
        </p:txBody>
      </p:sp>
      <p:sp>
        <p:nvSpPr>
          <p:cNvPr id="4" name="Right Arrow 3"/>
          <p:cNvSpPr/>
          <p:nvPr/>
        </p:nvSpPr>
        <p:spPr>
          <a:xfrm>
            <a:off x="381000" y="21336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66800" y="2057400"/>
            <a:ext cx="7467600" cy="11430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În această situație </a:t>
            </a:r>
            <a:r>
              <a:rPr lang="ro-RO" b="1" smtClean="0">
                <a:solidFill>
                  <a:srgbClr val="C00000"/>
                </a:solidFill>
                <a:latin typeface="Arial" pitchFamily="34" charset="0"/>
                <a:cs typeface="Arial" pitchFamily="34" charset="0"/>
              </a:rPr>
              <a:t>trebuie corectată</a:t>
            </a:r>
            <a:r>
              <a:rPr lang="ro-RO" smtClean="0">
                <a:solidFill>
                  <a:schemeClr val="tx1"/>
                </a:solidFill>
                <a:latin typeface="Arial" pitchFamily="34" charset="0"/>
                <a:cs typeface="Arial" pitchFamily="34" charset="0"/>
              </a:rPr>
              <a:t> </a:t>
            </a:r>
            <a:r>
              <a:rPr lang="ro-RO" b="1" smtClean="0">
                <a:solidFill>
                  <a:schemeClr val="accent6">
                    <a:lumMod val="50000"/>
                  </a:schemeClr>
                </a:solidFill>
                <a:latin typeface="Arial" pitchFamily="34" charset="0"/>
                <a:cs typeface="Arial" pitchFamily="34" charset="0"/>
              </a:rPr>
              <a:t>ponderea</a:t>
            </a:r>
            <a:r>
              <a:rPr lang="ro-RO" smtClean="0">
                <a:solidFill>
                  <a:schemeClr val="tx1"/>
                </a:solidFill>
                <a:latin typeface="Arial" pitchFamily="34" charset="0"/>
                <a:cs typeface="Arial" pitchFamily="34" charset="0"/>
              </a:rPr>
              <a:t> în </a:t>
            </a:r>
            <a:r>
              <a:rPr lang="ro-RO" b="1" i="1" smtClean="0">
                <a:solidFill>
                  <a:srgbClr val="FF0000"/>
                </a:solidFill>
                <a:latin typeface="Arial" pitchFamily="34" charset="0"/>
                <a:cs typeface="Arial" pitchFamily="34" charset="0"/>
              </a:rPr>
              <a:t>cost</a:t>
            </a:r>
            <a:r>
              <a:rPr lang="ro-RO" smtClean="0">
                <a:solidFill>
                  <a:schemeClr val="tx1"/>
                </a:solidFill>
                <a:latin typeface="Arial" pitchFamily="34" charset="0"/>
                <a:cs typeface="Arial" pitchFamily="34" charset="0"/>
              </a:rPr>
              <a:t> a </a:t>
            </a:r>
            <a:r>
              <a:rPr lang="ro-RO" b="1" i="1" smtClean="0">
                <a:solidFill>
                  <a:srgbClr val="0070C0"/>
                </a:solidFill>
                <a:latin typeface="Arial" pitchFamily="34" charset="0"/>
                <a:cs typeface="Arial" pitchFamily="34" charset="0"/>
              </a:rPr>
              <a:t>funcțiilor principale condiționate/ajutate</a:t>
            </a:r>
            <a:r>
              <a:rPr lang="ro-RO" smtClean="0">
                <a:solidFill>
                  <a:schemeClr val="tx1"/>
                </a:solidFill>
                <a:latin typeface="Arial" pitchFamily="34" charset="0"/>
                <a:cs typeface="Arial" pitchFamily="34" charset="0"/>
              </a:rPr>
              <a:t>, prin </a:t>
            </a:r>
            <a:r>
              <a:rPr lang="ro-RO" b="1" smtClean="0">
                <a:solidFill>
                  <a:srgbClr val="C00000"/>
                </a:solidFill>
                <a:latin typeface="Arial" pitchFamily="34" charset="0"/>
                <a:cs typeface="Arial" pitchFamily="34" charset="0"/>
              </a:rPr>
              <a:t>adăugarea părții </a:t>
            </a:r>
            <a:r>
              <a:rPr lang="ro-RO" smtClean="0">
                <a:solidFill>
                  <a:schemeClr val="tx1"/>
                </a:solidFill>
                <a:latin typeface="Arial" pitchFamily="34" charset="0"/>
                <a:cs typeface="Arial" pitchFamily="34" charset="0"/>
              </a:rPr>
              <a:t>care revine </a:t>
            </a:r>
            <a:r>
              <a:rPr lang="ro-RO" b="1" i="1" smtClean="0">
                <a:solidFill>
                  <a:srgbClr val="0070C0"/>
                </a:solidFill>
                <a:latin typeface="Arial" pitchFamily="34" charset="0"/>
                <a:cs typeface="Arial" pitchFamily="34" charset="0"/>
              </a:rPr>
              <a:t>acestora</a:t>
            </a:r>
            <a:r>
              <a:rPr lang="ro-RO" smtClean="0">
                <a:solidFill>
                  <a:schemeClr val="tx1"/>
                </a:solidFill>
                <a:latin typeface="Arial" pitchFamily="34" charset="0"/>
                <a:cs typeface="Arial" pitchFamily="34" charset="0"/>
              </a:rPr>
              <a:t> din </a:t>
            </a:r>
            <a:r>
              <a:rPr lang="ro-RO" b="1" i="1" smtClean="0">
                <a:solidFill>
                  <a:srgbClr val="FF0000"/>
                </a:solidFill>
                <a:latin typeface="Arial" pitchFamily="34" charset="0"/>
                <a:cs typeface="Arial" pitchFamily="34" charset="0"/>
              </a:rPr>
              <a:t>costul</a:t>
            </a:r>
            <a:r>
              <a:rPr lang="ro-RO" smtClean="0">
                <a:solidFill>
                  <a:schemeClr val="tx1"/>
                </a:solidFill>
                <a:latin typeface="Arial" pitchFamily="34" charset="0"/>
                <a:cs typeface="Arial" pitchFamily="34" charset="0"/>
              </a:rPr>
              <a:t> și din </a:t>
            </a:r>
            <a:r>
              <a:rPr lang="ro-RO" b="1" smtClean="0">
                <a:solidFill>
                  <a:schemeClr val="accent6">
                    <a:lumMod val="50000"/>
                  </a:schemeClr>
                </a:solidFill>
                <a:latin typeface="Arial" pitchFamily="34" charset="0"/>
                <a:cs typeface="Arial" pitchFamily="34" charset="0"/>
              </a:rPr>
              <a:t>ponderea</a:t>
            </a:r>
            <a:r>
              <a:rPr lang="ro-RO" smtClean="0">
                <a:solidFill>
                  <a:schemeClr val="tx1"/>
                </a:solidFill>
                <a:latin typeface="Arial" pitchFamily="34" charset="0"/>
                <a:cs typeface="Arial" pitchFamily="34" charset="0"/>
              </a:rPr>
              <a:t> în </a:t>
            </a:r>
            <a:r>
              <a:rPr lang="ro-RO" b="1" i="1" smtClean="0">
                <a:solidFill>
                  <a:srgbClr val="FF0000"/>
                </a:solidFill>
                <a:latin typeface="Arial" pitchFamily="34" charset="0"/>
                <a:cs typeface="Arial" pitchFamily="34" charset="0"/>
              </a:rPr>
              <a:t>cost</a:t>
            </a:r>
            <a:r>
              <a:rPr lang="ro-RO" smtClean="0">
                <a:solidFill>
                  <a:schemeClr val="tx1"/>
                </a:solidFill>
                <a:latin typeface="Arial" pitchFamily="34" charset="0"/>
                <a:cs typeface="Arial" pitchFamily="34" charset="0"/>
              </a:rPr>
              <a:t> a </a:t>
            </a:r>
            <a:r>
              <a:rPr lang="ro-RO" b="1" i="1" smtClean="0">
                <a:solidFill>
                  <a:srgbClr val="0070C0"/>
                </a:solidFill>
                <a:latin typeface="Arial" pitchFamily="34" charset="0"/>
                <a:cs typeface="Arial" pitchFamily="34" charset="0"/>
              </a:rPr>
              <a:t>funcțiilor secundare (auxiliare) </a:t>
            </a:r>
            <a:r>
              <a:rPr lang="ro-RO" smtClean="0">
                <a:solidFill>
                  <a:schemeClr val="tx1"/>
                </a:solidFill>
                <a:latin typeface="Arial" pitchFamily="34" charset="0"/>
                <a:cs typeface="Arial" pitchFamily="34" charset="0"/>
              </a:rPr>
              <a:t>conform relației (5.9)</a:t>
            </a:r>
            <a:endParaRPr lang="ro-RO" sz="2400" b="1" i="1" smtClean="0">
              <a:solidFill>
                <a:srgbClr val="0070C0"/>
              </a:solidFill>
              <a:latin typeface="Arial" pitchFamily="34" charset="0"/>
              <a:cs typeface="Arial" pitchFamily="34" charset="0"/>
            </a:endParaRPr>
          </a:p>
        </p:txBody>
      </p:sp>
      <p:sp>
        <p:nvSpPr>
          <p:cNvPr id="2519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1905" name="Object 1"/>
          <p:cNvGraphicFramePr>
            <a:graphicFrameLocks noChangeAspect="1"/>
          </p:cNvGraphicFramePr>
          <p:nvPr/>
        </p:nvGraphicFramePr>
        <p:xfrm>
          <a:off x="3124200" y="3581400"/>
          <a:ext cx="2179864" cy="685800"/>
        </p:xfrm>
        <a:graphic>
          <a:graphicData uri="http://schemas.openxmlformats.org/presentationml/2006/ole">
            <p:oleObj spid="_x0000_s251905" name="Equation" r:id="rId3" imgW="799753" imgH="253890" progId="Equation.3">
              <p:embed/>
            </p:oleObj>
          </a:graphicData>
        </a:graphic>
      </p:graphicFrame>
      <p:sp>
        <p:nvSpPr>
          <p:cNvPr id="251907" name="Rectangle 3"/>
          <p:cNvSpPr>
            <a:spLocks noChangeArrowheads="1"/>
          </p:cNvSpPr>
          <p:nvPr/>
        </p:nvSpPr>
        <p:spPr bwMode="auto">
          <a:xfrm>
            <a:off x="0" y="266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p:cNvSpPr/>
          <p:nvPr/>
        </p:nvSpPr>
        <p:spPr>
          <a:xfrm>
            <a:off x="5715000" y="36576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5.9)</a:t>
            </a:r>
            <a:endParaRPr lang="en-US" baseline="-25000">
              <a:solidFill>
                <a:schemeClr val="tx1"/>
              </a:solidFill>
              <a:latin typeface="Arial" pitchFamily="34" charset="0"/>
              <a:cs typeface="Arial" pitchFamily="34" charset="0"/>
            </a:endParaRPr>
          </a:p>
        </p:txBody>
      </p:sp>
      <p:sp>
        <p:nvSpPr>
          <p:cNvPr id="10" name="Rectangle 9"/>
          <p:cNvSpPr/>
          <p:nvPr/>
        </p:nvSpPr>
        <p:spPr>
          <a:xfrm>
            <a:off x="609600" y="4419600"/>
            <a:ext cx="762000" cy="381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unde:</a:t>
            </a:r>
          </a:p>
        </p:txBody>
      </p:sp>
      <p:sp>
        <p:nvSpPr>
          <p:cNvPr id="11" name="Rectangle 10"/>
          <p:cNvSpPr/>
          <p:nvPr/>
        </p:nvSpPr>
        <p:spPr>
          <a:xfrm>
            <a:off x="457200" y="4953000"/>
            <a:ext cx="7772400" cy="4572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2400" smtClean="0">
                <a:solidFill>
                  <a:schemeClr val="tx1"/>
                </a:solidFill>
                <a:latin typeface="Arial" pitchFamily="34" charset="0"/>
                <a:cs typeface="Arial" pitchFamily="34" charset="0"/>
              </a:rPr>
              <a:t>p</a:t>
            </a:r>
            <a:r>
              <a:rPr lang="ro-RO" sz="2400" baseline="-25000" smtClean="0">
                <a:solidFill>
                  <a:schemeClr val="tx1"/>
                </a:solidFill>
                <a:latin typeface="Arial" pitchFamily="34" charset="0"/>
                <a:cs typeface="Arial" pitchFamily="34" charset="0"/>
              </a:rPr>
              <a:t>j</a:t>
            </a:r>
            <a:r>
              <a:rPr lang="ro-RO" smtClean="0">
                <a:solidFill>
                  <a:schemeClr val="tx1"/>
                </a:solidFill>
                <a:latin typeface="Arial" pitchFamily="34" charset="0"/>
                <a:cs typeface="Arial" pitchFamily="34" charset="0"/>
              </a:rPr>
              <a:t> – ponderea inițială a </a:t>
            </a:r>
            <a:r>
              <a:rPr lang="ro-RO" b="1" i="1" smtClean="0">
                <a:solidFill>
                  <a:srgbClr val="0070C0"/>
                </a:solidFill>
                <a:latin typeface="Arial" pitchFamily="34" charset="0"/>
                <a:cs typeface="Arial" pitchFamily="34" charset="0"/>
              </a:rPr>
              <a:t>funcției principale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j</a:t>
            </a:r>
            <a:r>
              <a:rPr lang="ro-RO" smtClean="0">
                <a:solidFill>
                  <a:schemeClr val="tx1"/>
                </a:solidFill>
                <a:latin typeface="Arial" pitchFamily="34" charset="0"/>
                <a:cs typeface="Arial" pitchFamily="34" charset="0"/>
              </a:rPr>
              <a:t> în </a:t>
            </a:r>
            <a:r>
              <a:rPr lang="ro-RO" b="1" i="1" smtClean="0">
                <a:solidFill>
                  <a:srgbClr val="F52B56"/>
                </a:solidFill>
                <a:latin typeface="Arial" pitchFamily="34" charset="0"/>
                <a:cs typeface="Arial" pitchFamily="34" charset="0"/>
              </a:rPr>
              <a:t>costul</a:t>
            </a:r>
            <a:r>
              <a:rPr lang="ro-RO" smtClean="0">
                <a:solidFill>
                  <a:schemeClr val="tx1"/>
                </a:solidFill>
                <a:latin typeface="Arial" pitchFamily="34" charset="0"/>
                <a:cs typeface="Arial" pitchFamily="34" charset="0"/>
              </a:rPr>
              <a:t> produsului</a:t>
            </a:r>
          </a:p>
          <a:p>
            <a:pPr algn="just"/>
            <a:endParaRPr lang="ro-RO" smtClean="0">
              <a:solidFill>
                <a:schemeClr val="tx1"/>
              </a:solidFill>
              <a:latin typeface="Arial" pitchFamily="34" charset="0"/>
              <a:cs typeface="Arial" pitchFamily="34" charset="0"/>
            </a:endParaRPr>
          </a:p>
        </p:txBody>
      </p:sp>
      <p:sp>
        <p:nvSpPr>
          <p:cNvPr id="25190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1908" name="Object 4"/>
          <p:cNvGraphicFramePr>
            <a:graphicFrameLocks noChangeAspect="1"/>
          </p:cNvGraphicFramePr>
          <p:nvPr/>
        </p:nvGraphicFramePr>
        <p:xfrm>
          <a:off x="457200" y="5410200"/>
          <a:ext cx="457200" cy="556591"/>
        </p:xfrm>
        <a:graphic>
          <a:graphicData uri="http://schemas.openxmlformats.org/presentationml/2006/ole">
            <p:oleObj spid="_x0000_s251908" name="Equation" r:id="rId4" imgW="203024" imgH="253780" progId="Equation.3">
              <p:embed/>
            </p:oleObj>
          </a:graphicData>
        </a:graphic>
      </p:graphicFrame>
      <p:sp>
        <p:nvSpPr>
          <p:cNvPr id="251910" name="Rectangle 6"/>
          <p:cNvSpPr>
            <a:spLocks noChangeArrowheads="1"/>
          </p:cNvSpPr>
          <p:nvPr/>
        </p:nvSpPr>
        <p:spPr bwMode="auto">
          <a:xfrm>
            <a:off x="0" y="266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4"/>
          <p:cNvSpPr/>
          <p:nvPr/>
        </p:nvSpPr>
        <p:spPr>
          <a:xfrm>
            <a:off x="762000" y="5562600"/>
            <a:ext cx="7772400" cy="4572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 noua pondere în </a:t>
            </a:r>
            <a:r>
              <a:rPr lang="ro-RO" b="1" i="1" smtClean="0">
                <a:solidFill>
                  <a:srgbClr val="F52B56"/>
                </a:solidFill>
                <a:latin typeface="Arial" pitchFamily="34" charset="0"/>
                <a:cs typeface="Arial" pitchFamily="34" charset="0"/>
              </a:rPr>
              <a:t>cost</a:t>
            </a:r>
            <a:r>
              <a:rPr lang="ro-RO" smtClean="0">
                <a:solidFill>
                  <a:schemeClr val="tx1"/>
                </a:solidFill>
                <a:latin typeface="Arial" pitchFamily="34" charset="0"/>
                <a:cs typeface="Arial" pitchFamily="34" charset="0"/>
              </a:rPr>
              <a:t>  a </a:t>
            </a:r>
            <a:r>
              <a:rPr lang="ro-RO" b="1" i="1" smtClean="0">
                <a:solidFill>
                  <a:srgbClr val="0070C0"/>
                </a:solidFill>
                <a:latin typeface="Arial" pitchFamily="34" charset="0"/>
                <a:cs typeface="Arial" pitchFamily="34" charset="0"/>
              </a:rPr>
              <a:t>funcției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j</a:t>
            </a:r>
            <a:r>
              <a:rPr lang="ro-RO" smtClean="0">
                <a:solidFill>
                  <a:schemeClr val="tx1"/>
                </a:solidFill>
                <a:latin typeface="Arial" pitchFamily="34" charset="0"/>
                <a:cs typeface="Arial" pitchFamily="34" charset="0"/>
              </a:rPr>
              <a:t> </a:t>
            </a:r>
          </a:p>
          <a:p>
            <a:pPr algn="just"/>
            <a:endParaRPr lang="ro-RO" smtClean="0">
              <a:solidFill>
                <a:schemeClr val="tx1"/>
              </a:solidFill>
              <a:latin typeface="Arial" pitchFamily="34" charset="0"/>
              <a:cs typeface="Arial" pitchFamily="34" charset="0"/>
            </a:endParaRPr>
          </a:p>
        </p:txBody>
      </p:sp>
      <p:sp>
        <p:nvSpPr>
          <p:cNvPr id="2519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1911" name="Object 7"/>
          <p:cNvGraphicFramePr>
            <a:graphicFrameLocks noChangeAspect="1"/>
          </p:cNvGraphicFramePr>
          <p:nvPr/>
        </p:nvGraphicFramePr>
        <p:xfrm>
          <a:off x="457200" y="5943600"/>
          <a:ext cx="500743" cy="609600"/>
        </p:xfrm>
        <a:graphic>
          <a:graphicData uri="http://schemas.openxmlformats.org/presentationml/2006/ole">
            <p:oleObj spid="_x0000_s251911" name="Equation" r:id="rId5" imgW="203024" imgH="253780" progId="Equation.3">
              <p:embed/>
            </p:oleObj>
          </a:graphicData>
        </a:graphic>
      </p:graphicFrame>
      <p:sp>
        <p:nvSpPr>
          <p:cNvPr id="251913" name="Rectangle 9"/>
          <p:cNvSpPr>
            <a:spLocks noChangeArrowheads="1"/>
          </p:cNvSpPr>
          <p:nvPr/>
        </p:nvSpPr>
        <p:spPr bwMode="auto">
          <a:xfrm>
            <a:off x="0" y="266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18"/>
          <p:cNvSpPr/>
          <p:nvPr/>
        </p:nvSpPr>
        <p:spPr>
          <a:xfrm>
            <a:off x="838200" y="6096000"/>
            <a:ext cx="8077200" cy="4572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 partea din ponderea </a:t>
            </a:r>
            <a:r>
              <a:rPr lang="ro-RO" b="1" i="1" smtClean="0">
                <a:solidFill>
                  <a:srgbClr val="0070C0"/>
                </a:solidFill>
                <a:latin typeface="Arial" pitchFamily="34" charset="0"/>
                <a:cs typeface="Arial" pitchFamily="34" charset="0"/>
              </a:rPr>
              <a:t>funcției secundare (auxiliare) </a:t>
            </a:r>
            <a:r>
              <a:rPr lang="ro-RO" smtClean="0">
                <a:solidFill>
                  <a:schemeClr val="tx1"/>
                </a:solidFill>
                <a:latin typeface="Arial" pitchFamily="34" charset="0"/>
                <a:cs typeface="Arial" pitchFamily="34" charset="0"/>
              </a:rPr>
              <a:t>care revine </a:t>
            </a:r>
            <a:r>
              <a:rPr lang="ro-RO" b="1" i="1" smtClean="0">
                <a:solidFill>
                  <a:srgbClr val="0070C0"/>
                </a:solidFill>
                <a:latin typeface="Arial" pitchFamily="34" charset="0"/>
                <a:cs typeface="Arial" pitchFamily="34" charset="0"/>
              </a:rPr>
              <a:t>funcției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j</a:t>
            </a:r>
            <a:r>
              <a:rPr lang="ro-RO" smtClean="0">
                <a:solidFill>
                  <a:schemeClr val="tx1"/>
                </a:solidFill>
                <a:latin typeface="Arial" pitchFamily="34" charset="0"/>
                <a:cs typeface="Arial" pitchFamily="34" charset="0"/>
              </a:rPr>
              <a:t> </a:t>
            </a:r>
          </a:p>
          <a:p>
            <a:pPr algn="just"/>
            <a:endParaRPr lang="ro-RO" smtClean="0">
              <a:solidFill>
                <a:schemeClr val="tx1"/>
              </a:solidFill>
              <a:latin typeface="Arial" pitchFamily="34" charset="0"/>
              <a:cs typeface="Arial" pitchFamily="34" charset="0"/>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154</a:t>
            </a:fld>
            <a:endParaRPr lang="en-US"/>
          </a:p>
        </p:txBody>
      </p:sp>
      <p:sp>
        <p:nvSpPr>
          <p:cNvPr id="3" name="Rectangle 2"/>
          <p:cNvSpPr/>
          <p:nvPr/>
        </p:nvSpPr>
        <p:spPr>
          <a:xfrm>
            <a:off x="304800" y="152400"/>
            <a:ext cx="1287532" cy="36933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none">
            <a:spAutoFit/>
          </a:bodyPr>
          <a:lstStyle/>
          <a:p>
            <a:r>
              <a:rPr lang="ro-RO" b="1" smtClean="0">
                <a:solidFill>
                  <a:schemeClr val="accent6">
                    <a:lumMod val="50000"/>
                  </a:schemeClr>
                </a:solidFill>
                <a:latin typeface="Arial" pitchFamily="34" charset="0"/>
                <a:cs typeface="Arial" pitchFamily="34" charset="0"/>
              </a:rPr>
              <a:t>Exemplu :</a:t>
            </a:r>
            <a:endParaRPr lang="en-US" b="1" i="1">
              <a:solidFill>
                <a:srgbClr val="C00000"/>
              </a:solidFill>
              <a:latin typeface="Arial" pitchFamily="34" charset="0"/>
              <a:cs typeface="Arial" pitchFamily="34" charset="0"/>
            </a:endParaRPr>
          </a:p>
        </p:txBody>
      </p:sp>
      <p:sp>
        <p:nvSpPr>
          <p:cNvPr id="4" name="Rectangle 3"/>
          <p:cNvSpPr/>
          <p:nvPr/>
        </p:nvSpPr>
        <p:spPr>
          <a:xfrm>
            <a:off x="838200" y="685800"/>
            <a:ext cx="7848600" cy="1477328"/>
          </a:xfrm>
          <a:prstGeom prst="rect">
            <a:avLst/>
          </a:prstGeom>
          <a:solidFill>
            <a:schemeClr val="accent3">
              <a:lumMod val="20000"/>
              <a:lumOff val="80000"/>
            </a:schemeClr>
          </a:solidFill>
          <a:ln>
            <a:solidFill>
              <a:srgbClr val="C00000"/>
            </a:solidFill>
          </a:ln>
        </p:spPr>
        <p:txBody>
          <a:bodyPr wrap="square">
            <a:spAutoFit/>
          </a:bodyPr>
          <a:lstStyle/>
          <a:p>
            <a:pPr algn="just"/>
            <a:r>
              <a:rPr lang="ro-RO" smtClean="0">
                <a:latin typeface="Arial" pitchFamily="34" charset="0"/>
                <a:cs typeface="Arial" pitchFamily="34" charset="0"/>
              </a:rPr>
              <a:t>Becul cu incandescență are, printre altele, următoarele funcții:</a:t>
            </a:r>
          </a:p>
          <a:p>
            <a:pPr algn="just"/>
            <a:endParaRPr lang="ro-RO" smtClean="0">
              <a:latin typeface="Arial" pitchFamily="34" charset="0"/>
              <a:cs typeface="Arial" pitchFamily="34" charset="0"/>
            </a:endParaRPr>
          </a:p>
          <a:p>
            <a:pPr algn="just"/>
            <a:r>
              <a:rPr lang="ro-RO" b="1" smtClean="0">
                <a:solidFill>
                  <a:srgbClr val="0070C0"/>
                </a:solidFill>
                <a:latin typeface="Arial" pitchFamily="34" charset="0"/>
                <a:cs typeface="Arial" pitchFamily="34" charset="0"/>
              </a:rPr>
              <a:t>F</a:t>
            </a:r>
            <a:r>
              <a:rPr lang="ro-RO" b="1" baseline="-25000" smtClean="0">
                <a:solidFill>
                  <a:srgbClr val="0070C0"/>
                </a:solidFill>
                <a:latin typeface="Arial" pitchFamily="34" charset="0"/>
                <a:cs typeface="Arial" pitchFamily="34" charset="0"/>
              </a:rPr>
              <a:t>1</a:t>
            </a:r>
            <a:r>
              <a:rPr lang="ro-RO" b="1" i="1" smtClean="0">
                <a:solidFill>
                  <a:srgbClr val="0070C0"/>
                </a:solidFill>
                <a:latin typeface="Arial" pitchFamily="34" charset="0"/>
                <a:cs typeface="Arial" pitchFamily="34" charset="0"/>
              </a:rPr>
              <a:t> – ”transformă energia electrică în flux luminos”;</a:t>
            </a:r>
          </a:p>
          <a:p>
            <a:pPr algn="just"/>
            <a:r>
              <a:rPr lang="ro-RO" b="1" smtClean="0">
                <a:solidFill>
                  <a:srgbClr val="0070C0"/>
                </a:solidFill>
                <a:latin typeface="Arial" pitchFamily="34" charset="0"/>
                <a:cs typeface="Arial" pitchFamily="34" charset="0"/>
              </a:rPr>
              <a:t>F</a:t>
            </a:r>
            <a:r>
              <a:rPr lang="ro-RO" b="1" baseline="-25000" smtClean="0">
                <a:solidFill>
                  <a:srgbClr val="0070C0"/>
                </a:solidFill>
                <a:latin typeface="Arial" pitchFamily="34" charset="0"/>
                <a:cs typeface="Arial" pitchFamily="34" charset="0"/>
              </a:rPr>
              <a:t>2</a:t>
            </a:r>
            <a:r>
              <a:rPr lang="ro-RO" b="1" i="1" smtClean="0">
                <a:solidFill>
                  <a:srgbClr val="0070C0"/>
                </a:solidFill>
                <a:latin typeface="Arial" pitchFamily="34" charset="0"/>
                <a:cs typeface="Arial" pitchFamily="34" charset="0"/>
              </a:rPr>
              <a:t> – ”este fiabil”;</a:t>
            </a:r>
          </a:p>
          <a:p>
            <a:pPr algn="just"/>
            <a:r>
              <a:rPr lang="ro-RO" b="1" smtClean="0">
                <a:solidFill>
                  <a:srgbClr val="0070C0"/>
                </a:solidFill>
                <a:latin typeface="Arial" pitchFamily="34" charset="0"/>
                <a:cs typeface="Arial" pitchFamily="34" charset="0"/>
              </a:rPr>
              <a:t>F</a:t>
            </a:r>
            <a:r>
              <a:rPr lang="ro-RO" b="1" baseline="-25000" smtClean="0">
                <a:solidFill>
                  <a:srgbClr val="0070C0"/>
                </a:solidFill>
                <a:latin typeface="Arial" pitchFamily="34" charset="0"/>
                <a:cs typeface="Arial" pitchFamily="34" charset="0"/>
              </a:rPr>
              <a:t>3</a:t>
            </a:r>
            <a:r>
              <a:rPr lang="ro-RO" b="1" i="1" smtClean="0">
                <a:solidFill>
                  <a:srgbClr val="0070C0"/>
                </a:solidFill>
                <a:latin typeface="Arial" pitchFamily="34" charset="0"/>
                <a:cs typeface="Arial" pitchFamily="34" charset="0"/>
              </a:rPr>
              <a:t> – ”transformă energia electrică în căldură”</a:t>
            </a:r>
            <a:endParaRPr lang="ro-RO" b="1" i="1" smtClean="0">
              <a:solidFill>
                <a:srgbClr val="FF0000"/>
              </a:solidFill>
              <a:latin typeface="Arial" pitchFamily="34" charset="0"/>
              <a:cs typeface="Arial" pitchFamily="34" charset="0"/>
            </a:endParaRPr>
          </a:p>
        </p:txBody>
      </p:sp>
      <p:cxnSp>
        <p:nvCxnSpPr>
          <p:cNvPr id="8" name="Shape 7"/>
          <p:cNvCxnSpPr>
            <a:stCxn id="3" idx="3"/>
            <a:endCxn id="4" idx="1"/>
          </p:cNvCxnSpPr>
          <p:nvPr/>
        </p:nvCxnSpPr>
        <p:spPr>
          <a:xfrm flipH="1">
            <a:off x="838200" y="337066"/>
            <a:ext cx="754132" cy="1087398"/>
          </a:xfrm>
          <a:prstGeom prst="bentConnector5">
            <a:avLst>
              <a:gd name="adj1" fmla="val -30313"/>
              <a:gd name="adj2" fmla="val 24526"/>
              <a:gd name="adj3" fmla="val 130313"/>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Right Arrow 10"/>
          <p:cNvSpPr/>
          <p:nvPr/>
        </p:nvSpPr>
        <p:spPr>
          <a:xfrm>
            <a:off x="228600" y="25146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8200" y="2362200"/>
            <a:ext cx="7848600" cy="4572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smtClean="0">
                <a:solidFill>
                  <a:srgbClr val="0070C0"/>
                </a:solidFill>
                <a:latin typeface="Arial" pitchFamily="34" charset="0"/>
                <a:cs typeface="Arial" pitchFamily="34" charset="0"/>
              </a:rPr>
              <a:t>F</a:t>
            </a:r>
            <a:r>
              <a:rPr lang="ro-RO" b="1" baseline="-25000" smtClean="0">
                <a:solidFill>
                  <a:srgbClr val="0070C0"/>
                </a:solidFill>
                <a:latin typeface="Arial" pitchFamily="34" charset="0"/>
                <a:cs typeface="Arial" pitchFamily="34" charset="0"/>
              </a:rPr>
              <a:t>1</a:t>
            </a:r>
            <a:r>
              <a:rPr lang="ro-RO" b="1" i="1" smtClean="0">
                <a:solidFill>
                  <a:srgbClr val="0070C0"/>
                </a:solidFill>
                <a:latin typeface="Arial" pitchFamily="34" charset="0"/>
                <a:cs typeface="Arial" pitchFamily="34" charset="0"/>
              </a:rPr>
              <a:t> </a:t>
            </a:r>
            <a:r>
              <a:rPr lang="ro-RO" smtClean="0">
                <a:solidFill>
                  <a:schemeClr val="tx1"/>
                </a:solidFill>
                <a:latin typeface="Arial" pitchFamily="34" charset="0"/>
                <a:cs typeface="Arial" pitchFamily="34" charset="0"/>
              </a:rPr>
              <a:t>și</a:t>
            </a:r>
            <a:r>
              <a:rPr lang="ro-RO" b="1" i="1" smtClean="0">
                <a:solidFill>
                  <a:srgbClr val="0070C0"/>
                </a:solidFill>
                <a:latin typeface="Arial" pitchFamily="34" charset="0"/>
                <a:cs typeface="Arial" pitchFamily="34" charset="0"/>
              </a:rPr>
              <a:t> </a:t>
            </a:r>
            <a:r>
              <a:rPr lang="ro-RO" b="1" smtClean="0">
                <a:solidFill>
                  <a:srgbClr val="0070C0"/>
                </a:solidFill>
                <a:latin typeface="Arial" pitchFamily="34" charset="0"/>
                <a:cs typeface="Arial" pitchFamily="34" charset="0"/>
              </a:rPr>
              <a:t>F</a:t>
            </a:r>
            <a:r>
              <a:rPr lang="ro-RO" b="1" baseline="-25000" smtClean="0">
                <a:solidFill>
                  <a:srgbClr val="0070C0"/>
                </a:solidFill>
                <a:latin typeface="Arial" pitchFamily="34" charset="0"/>
                <a:cs typeface="Arial" pitchFamily="34" charset="0"/>
              </a:rPr>
              <a:t>2  </a:t>
            </a:r>
            <a:r>
              <a:rPr lang="ro-RO" smtClean="0">
                <a:solidFill>
                  <a:schemeClr val="tx1"/>
                </a:solidFill>
                <a:latin typeface="Arial" pitchFamily="34" charset="0"/>
                <a:cs typeface="Arial" pitchFamily="34" charset="0"/>
              </a:rPr>
              <a:t>sunt </a:t>
            </a:r>
            <a:r>
              <a:rPr lang="ro-RO" b="1" i="1" smtClean="0">
                <a:solidFill>
                  <a:srgbClr val="0070C0"/>
                </a:solidFill>
                <a:latin typeface="Arial" pitchFamily="34" charset="0"/>
                <a:cs typeface="Arial" pitchFamily="34" charset="0"/>
              </a:rPr>
              <a:t>funcții principale </a:t>
            </a:r>
            <a:r>
              <a:rPr lang="ro-RO" smtClean="0">
                <a:solidFill>
                  <a:schemeClr val="tx1"/>
                </a:solidFill>
                <a:latin typeface="Arial" pitchFamily="34" charset="0"/>
                <a:cs typeface="Arial" pitchFamily="34" charset="0"/>
              </a:rPr>
              <a:t>iar </a:t>
            </a:r>
            <a:r>
              <a:rPr lang="ro-RO" b="1" smtClean="0">
                <a:solidFill>
                  <a:srgbClr val="0070C0"/>
                </a:solidFill>
                <a:latin typeface="Arial" pitchFamily="34" charset="0"/>
                <a:cs typeface="Arial" pitchFamily="34" charset="0"/>
              </a:rPr>
              <a:t>F</a:t>
            </a:r>
            <a:r>
              <a:rPr lang="ro-RO" b="1" baseline="-25000" smtClean="0">
                <a:solidFill>
                  <a:srgbClr val="0070C0"/>
                </a:solidFill>
                <a:latin typeface="Arial" pitchFamily="34" charset="0"/>
                <a:cs typeface="Arial" pitchFamily="34" charset="0"/>
              </a:rPr>
              <a:t>3 </a:t>
            </a:r>
            <a:r>
              <a:rPr lang="ro-RO" smtClean="0">
                <a:solidFill>
                  <a:schemeClr val="tx1"/>
                </a:solidFill>
                <a:latin typeface="Arial" pitchFamily="34" charset="0"/>
                <a:cs typeface="Arial" pitchFamily="34" charset="0"/>
              </a:rPr>
              <a:t>este </a:t>
            </a:r>
            <a:r>
              <a:rPr lang="ro-RO" b="1" i="1" smtClean="0">
                <a:solidFill>
                  <a:srgbClr val="0070C0"/>
                </a:solidFill>
                <a:latin typeface="Arial" pitchFamily="34" charset="0"/>
                <a:cs typeface="Arial" pitchFamily="34" charset="0"/>
              </a:rPr>
              <a:t>funcție auxiliară </a:t>
            </a:r>
            <a:r>
              <a:rPr lang="ro-RO" smtClean="0">
                <a:solidFill>
                  <a:schemeClr val="tx1"/>
                </a:solidFill>
                <a:latin typeface="Arial" pitchFamily="34" charset="0"/>
                <a:cs typeface="Arial" pitchFamily="34" charset="0"/>
              </a:rPr>
              <a:t>pentru</a:t>
            </a:r>
            <a:r>
              <a:rPr lang="ro-RO" b="1" smtClean="0">
                <a:solidFill>
                  <a:srgbClr val="0070C0"/>
                </a:solidFill>
                <a:latin typeface="Arial" pitchFamily="34" charset="0"/>
                <a:cs typeface="Arial" pitchFamily="34" charset="0"/>
              </a:rPr>
              <a:t> F</a:t>
            </a:r>
            <a:r>
              <a:rPr lang="ro-RO" b="1" baseline="-25000" smtClean="0">
                <a:solidFill>
                  <a:srgbClr val="0070C0"/>
                </a:solidFill>
                <a:latin typeface="Arial" pitchFamily="34" charset="0"/>
                <a:cs typeface="Arial" pitchFamily="34" charset="0"/>
              </a:rPr>
              <a:t>1</a:t>
            </a:r>
            <a:r>
              <a:rPr lang="ro-RO" b="1" i="1" smtClean="0">
                <a:solidFill>
                  <a:srgbClr val="0070C0"/>
                </a:solidFill>
                <a:latin typeface="Arial" pitchFamily="34" charset="0"/>
                <a:cs typeface="Arial" pitchFamily="34" charset="0"/>
              </a:rPr>
              <a:t> </a:t>
            </a:r>
            <a:r>
              <a:rPr lang="ro-RO" smtClean="0">
                <a:solidFill>
                  <a:schemeClr val="tx1"/>
                </a:solidFill>
                <a:latin typeface="Arial" pitchFamily="34" charset="0"/>
                <a:cs typeface="Arial" pitchFamily="34" charset="0"/>
              </a:rPr>
              <a:t>și</a:t>
            </a:r>
            <a:r>
              <a:rPr lang="ro-RO" b="1" i="1" smtClean="0">
                <a:solidFill>
                  <a:srgbClr val="0070C0"/>
                </a:solidFill>
                <a:latin typeface="Arial" pitchFamily="34" charset="0"/>
                <a:cs typeface="Arial" pitchFamily="34" charset="0"/>
              </a:rPr>
              <a:t> </a:t>
            </a:r>
            <a:r>
              <a:rPr lang="ro-RO" b="1" smtClean="0">
                <a:solidFill>
                  <a:srgbClr val="0070C0"/>
                </a:solidFill>
                <a:latin typeface="Arial" pitchFamily="34" charset="0"/>
                <a:cs typeface="Arial" pitchFamily="34" charset="0"/>
              </a:rPr>
              <a:t>F</a:t>
            </a:r>
            <a:r>
              <a:rPr lang="ro-RO" b="1" baseline="-25000" smtClean="0">
                <a:solidFill>
                  <a:srgbClr val="0070C0"/>
                </a:solidFill>
                <a:latin typeface="Arial" pitchFamily="34" charset="0"/>
                <a:cs typeface="Arial" pitchFamily="34" charset="0"/>
              </a:rPr>
              <a:t>2</a:t>
            </a:r>
            <a:r>
              <a:rPr lang="ro-RO" smtClean="0">
                <a:solidFill>
                  <a:schemeClr val="tx1"/>
                </a:solidFill>
                <a:latin typeface="Arial" pitchFamily="34" charset="0"/>
                <a:cs typeface="Arial" pitchFamily="34" charset="0"/>
              </a:rPr>
              <a:t> </a:t>
            </a:r>
            <a:endParaRPr lang="ro-RO" sz="2400" b="1" i="1" smtClean="0">
              <a:solidFill>
                <a:srgbClr val="0070C0"/>
              </a:solidFill>
              <a:latin typeface="Arial" pitchFamily="34" charset="0"/>
              <a:cs typeface="Arial" pitchFamily="34" charset="0"/>
            </a:endParaRPr>
          </a:p>
        </p:txBody>
      </p:sp>
      <p:sp>
        <p:nvSpPr>
          <p:cNvPr id="13" name="Rectangle 12"/>
          <p:cNvSpPr/>
          <p:nvPr/>
        </p:nvSpPr>
        <p:spPr>
          <a:xfrm>
            <a:off x="228600" y="28956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14" name="Rectangle 13"/>
          <p:cNvSpPr/>
          <p:nvPr/>
        </p:nvSpPr>
        <p:spPr>
          <a:xfrm>
            <a:off x="838200" y="3048000"/>
            <a:ext cx="7772400" cy="6096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În urma dimensionării economice s-au obținut ponderile:</a:t>
            </a:r>
          </a:p>
          <a:p>
            <a:pPr algn="just"/>
            <a:r>
              <a:rPr lang="ro-RO" sz="2400" smtClean="0">
                <a:solidFill>
                  <a:schemeClr val="tx1"/>
                </a:solidFill>
                <a:latin typeface="Arial" pitchFamily="34" charset="0"/>
                <a:cs typeface="Arial" pitchFamily="34" charset="0"/>
              </a:rPr>
              <a:t>p</a:t>
            </a:r>
            <a:r>
              <a:rPr lang="ro-RO" sz="2400" baseline="-25000" smtClean="0">
                <a:solidFill>
                  <a:schemeClr val="tx1"/>
                </a:solidFill>
                <a:latin typeface="Arial" pitchFamily="34" charset="0"/>
                <a:cs typeface="Arial" pitchFamily="34" charset="0"/>
              </a:rPr>
              <a:t>1</a:t>
            </a:r>
            <a:r>
              <a:rPr lang="ro-RO" sz="2400" smtClean="0">
                <a:solidFill>
                  <a:schemeClr val="tx1"/>
                </a:solidFill>
                <a:latin typeface="Arial" pitchFamily="34" charset="0"/>
                <a:cs typeface="Arial" pitchFamily="34" charset="0"/>
              </a:rPr>
              <a:t> = 0,25; p</a:t>
            </a:r>
            <a:r>
              <a:rPr lang="ro-RO" sz="2400" baseline="-25000" smtClean="0">
                <a:solidFill>
                  <a:schemeClr val="tx1"/>
                </a:solidFill>
                <a:latin typeface="Arial" pitchFamily="34" charset="0"/>
                <a:cs typeface="Arial" pitchFamily="34" charset="0"/>
              </a:rPr>
              <a:t>2</a:t>
            </a:r>
            <a:r>
              <a:rPr lang="ro-RO" sz="2400" smtClean="0">
                <a:solidFill>
                  <a:schemeClr val="tx1"/>
                </a:solidFill>
                <a:latin typeface="Arial" pitchFamily="34" charset="0"/>
                <a:cs typeface="Arial" pitchFamily="34" charset="0"/>
              </a:rPr>
              <a:t> = 0,21; p</a:t>
            </a:r>
            <a:r>
              <a:rPr lang="ro-RO" sz="2400" baseline="-25000" smtClean="0">
                <a:solidFill>
                  <a:schemeClr val="tx1"/>
                </a:solidFill>
                <a:latin typeface="Arial" pitchFamily="34" charset="0"/>
                <a:cs typeface="Arial" pitchFamily="34" charset="0"/>
              </a:rPr>
              <a:t>3</a:t>
            </a:r>
            <a:r>
              <a:rPr lang="ro-RO" sz="2400" smtClean="0">
                <a:solidFill>
                  <a:schemeClr val="tx1"/>
                </a:solidFill>
                <a:latin typeface="Arial" pitchFamily="34" charset="0"/>
                <a:cs typeface="Arial" pitchFamily="34" charset="0"/>
              </a:rPr>
              <a:t> = 0,08</a:t>
            </a:r>
          </a:p>
        </p:txBody>
      </p:sp>
      <p:sp>
        <p:nvSpPr>
          <p:cNvPr id="18" name="Rectangle 17"/>
          <p:cNvSpPr/>
          <p:nvPr/>
        </p:nvSpPr>
        <p:spPr>
          <a:xfrm>
            <a:off x="838200" y="3810000"/>
            <a:ext cx="7772400" cy="6096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Dacă se acceptă că funcția</a:t>
            </a:r>
            <a:r>
              <a:rPr lang="ro-RO" b="1" smtClean="0">
                <a:solidFill>
                  <a:srgbClr val="0070C0"/>
                </a:solidFill>
                <a:latin typeface="Arial" pitchFamily="34" charset="0"/>
                <a:cs typeface="Arial" pitchFamily="34" charset="0"/>
              </a:rPr>
              <a:t> F</a:t>
            </a:r>
            <a:r>
              <a:rPr lang="ro-RO" b="1" baseline="-25000" smtClean="0">
                <a:solidFill>
                  <a:srgbClr val="0070C0"/>
                </a:solidFill>
                <a:latin typeface="Arial" pitchFamily="34" charset="0"/>
                <a:cs typeface="Arial" pitchFamily="34" charset="0"/>
              </a:rPr>
              <a:t>3</a:t>
            </a:r>
            <a:r>
              <a:rPr lang="ro-RO" b="1" smtClean="0">
                <a:solidFill>
                  <a:srgbClr val="0070C0"/>
                </a:solidFill>
                <a:latin typeface="Arial" pitchFamily="34" charset="0"/>
                <a:cs typeface="Arial" pitchFamily="34" charset="0"/>
              </a:rPr>
              <a:t> </a:t>
            </a:r>
            <a:r>
              <a:rPr lang="ro-RO" smtClean="0">
                <a:solidFill>
                  <a:schemeClr val="tx1"/>
                </a:solidFill>
                <a:latin typeface="Arial" pitchFamily="34" charset="0"/>
                <a:cs typeface="Arial" pitchFamily="34" charset="0"/>
              </a:rPr>
              <a:t>le ajută pe celelalte două în mod egal, se obțin relațiile (5.10) și (5.11)</a:t>
            </a:r>
            <a:r>
              <a:rPr lang="ro-RO" b="1" smtClean="0">
                <a:solidFill>
                  <a:srgbClr val="0070C0"/>
                </a:solidFill>
                <a:latin typeface="Arial" pitchFamily="34" charset="0"/>
                <a:cs typeface="Arial" pitchFamily="34" charset="0"/>
              </a:rPr>
              <a:t> </a:t>
            </a:r>
            <a:r>
              <a:rPr lang="ro-RO" b="1" baseline="-25000" smtClean="0">
                <a:solidFill>
                  <a:srgbClr val="0070C0"/>
                </a:solidFill>
                <a:latin typeface="Arial" pitchFamily="34" charset="0"/>
                <a:cs typeface="Arial" pitchFamily="34" charset="0"/>
              </a:rPr>
              <a:t> </a:t>
            </a:r>
            <a:r>
              <a:rPr lang="ro-RO" smtClean="0">
                <a:solidFill>
                  <a:schemeClr val="tx1"/>
                </a:solidFill>
                <a:latin typeface="Arial" pitchFamily="34" charset="0"/>
                <a:cs typeface="Arial" pitchFamily="34" charset="0"/>
              </a:rPr>
              <a:t>:</a:t>
            </a:r>
          </a:p>
        </p:txBody>
      </p:sp>
      <p:sp>
        <p:nvSpPr>
          <p:cNvPr id="19" name="Rectangle 18"/>
          <p:cNvSpPr/>
          <p:nvPr/>
        </p:nvSpPr>
        <p:spPr>
          <a:xfrm>
            <a:off x="228600" y="36576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2529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2931" name="Rectangle 3"/>
          <p:cNvSpPr>
            <a:spLocks noChangeArrowheads="1"/>
          </p:cNvSpPr>
          <p:nvPr/>
        </p:nvSpPr>
        <p:spPr bwMode="auto">
          <a:xfrm>
            <a:off x="0" y="257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24"/>
          <p:cNvSpPr/>
          <p:nvPr/>
        </p:nvSpPr>
        <p:spPr>
          <a:xfrm>
            <a:off x="7010400" y="44196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5.10)</a:t>
            </a:r>
            <a:endParaRPr lang="en-US" baseline="-25000">
              <a:solidFill>
                <a:schemeClr val="tx1"/>
              </a:solidFill>
              <a:latin typeface="Arial" pitchFamily="34" charset="0"/>
              <a:cs typeface="Arial" pitchFamily="34" charset="0"/>
            </a:endParaRPr>
          </a:p>
        </p:txBody>
      </p:sp>
      <p:sp>
        <p:nvSpPr>
          <p:cNvPr id="2529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2932" name="Object 4"/>
          <p:cNvGraphicFramePr>
            <a:graphicFrameLocks noChangeAspect="1"/>
          </p:cNvGraphicFramePr>
          <p:nvPr/>
        </p:nvGraphicFramePr>
        <p:xfrm>
          <a:off x="2209800" y="4419600"/>
          <a:ext cx="4532489" cy="507789"/>
        </p:xfrm>
        <a:graphic>
          <a:graphicData uri="http://schemas.openxmlformats.org/presentationml/2006/ole">
            <p:oleObj spid="_x0000_s252932" name="Equation" r:id="rId3" imgW="2159000" imgH="241300" progId="Equation.3">
              <p:embed/>
            </p:oleObj>
          </a:graphicData>
        </a:graphic>
      </p:graphicFrame>
      <p:sp>
        <p:nvSpPr>
          <p:cNvPr id="252934" name="Rectangle 6"/>
          <p:cNvSpPr>
            <a:spLocks noChangeArrowheads="1"/>
          </p:cNvSpPr>
          <p:nvPr/>
        </p:nvSpPr>
        <p:spPr bwMode="auto">
          <a:xfrm>
            <a:off x="0" y="257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293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2937" name="Rectangle 9"/>
          <p:cNvSpPr>
            <a:spLocks noChangeArrowheads="1"/>
          </p:cNvSpPr>
          <p:nvPr/>
        </p:nvSpPr>
        <p:spPr bwMode="auto">
          <a:xfrm>
            <a:off x="0" y="257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 name="Rectangle 31"/>
          <p:cNvSpPr/>
          <p:nvPr/>
        </p:nvSpPr>
        <p:spPr>
          <a:xfrm>
            <a:off x="7010400" y="49530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5.11)</a:t>
            </a:r>
            <a:endParaRPr lang="en-US" baseline="-25000">
              <a:solidFill>
                <a:schemeClr val="tx1"/>
              </a:solidFill>
              <a:latin typeface="Arial" pitchFamily="34" charset="0"/>
              <a:cs typeface="Arial" pitchFamily="34" charset="0"/>
            </a:endParaRPr>
          </a:p>
        </p:txBody>
      </p:sp>
      <p:sp>
        <p:nvSpPr>
          <p:cNvPr id="33" name="Rectangle 32"/>
          <p:cNvSpPr/>
          <p:nvPr/>
        </p:nvSpPr>
        <p:spPr>
          <a:xfrm>
            <a:off x="685800" y="5486400"/>
            <a:ext cx="8077200" cy="10668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Varianta a doua de </a:t>
            </a:r>
            <a:r>
              <a:rPr lang="ro-RO" b="1" i="1" smtClean="0">
                <a:solidFill>
                  <a:srgbClr val="FF0000"/>
                </a:solidFill>
                <a:latin typeface="Arial" pitchFamily="34" charset="0"/>
                <a:cs typeface="Arial" pitchFamily="34" charset="0"/>
              </a:rPr>
              <a:t>analiză sistemică </a:t>
            </a:r>
            <a:r>
              <a:rPr lang="ro-RO" smtClean="0">
                <a:solidFill>
                  <a:schemeClr val="tx1"/>
                </a:solidFill>
                <a:latin typeface="Arial" pitchFamily="34" charset="0"/>
                <a:cs typeface="Arial" pitchFamily="34" charset="0"/>
              </a:rPr>
              <a:t>este cea corectă, pentru că </a:t>
            </a:r>
            <a:r>
              <a:rPr lang="ro-RO" b="1" i="1" smtClean="0">
                <a:solidFill>
                  <a:srgbClr val="0070C0"/>
                </a:solidFill>
                <a:latin typeface="Arial" pitchFamily="34" charset="0"/>
                <a:cs typeface="Arial" pitchFamily="34" charset="0"/>
              </a:rPr>
              <a:t>funcțiile secundare (auxiliare)</a:t>
            </a:r>
            <a:r>
              <a:rPr lang="ro-RO" smtClean="0">
                <a:solidFill>
                  <a:schemeClr val="tx1"/>
                </a:solidFill>
                <a:latin typeface="Arial" pitchFamily="34" charset="0"/>
                <a:cs typeface="Arial" pitchFamily="34" charset="0"/>
              </a:rPr>
              <a:t>, nefiind sesizate de utilizator, </a:t>
            </a:r>
            <a:r>
              <a:rPr lang="ro-RO" b="1" i="1" smtClean="0">
                <a:solidFill>
                  <a:srgbClr val="FF0000"/>
                </a:solidFill>
                <a:latin typeface="Arial" pitchFamily="34" charset="0"/>
                <a:cs typeface="Arial" pitchFamily="34" charset="0"/>
              </a:rPr>
              <a:t>trebuie să-și transfere costul </a:t>
            </a:r>
            <a:r>
              <a:rPr lang="ro-RO" smtClean="0">
                <a:solidFill>
                  <a:schemeClr val="tx1"/>
                </a:solidFill>
                <a:latin typeface="Arial" pitchFamily="34" charset="0"/>
                <a:cs typeface="Arial" pitchFamily="34" charset="0"/>
              </a:rPr>
              <a:t>către </a:t>
            </a:r>
            <a:r>
              <a:rPr lang="ro-RO" b="1" i="1" smtClean="0">
                <a:solidFill>
                  <a:srgbClr val="0070C0"/>
                </a:solidFill>
                <a:latin typeface="Arial" pitchFamily="34" charset="0"/>
                <a:cs typeface="Arial" pitchFamily="34" charset="0"/>
              </a:rPr>
              <a:t>funcțiile principale </a:t>
            </a:r>
            <a:r>
              <a:rPr lang="ro-RO" smtClean="0">
                <a:solidFill>
                  <a:schemeClr val="tx1"/>
                </a:solidFill>
                <a:latin typeface="Arial" pitchFamily="34" charset="0"/>
                <a:cs typeface="Arial" pitchFamily="34" charset="0"/>
              </a:rPr>
              <a:t>care au </a:t>
            </a:r>
            <a:r>
              <a:rPr lang="ro-RO" b="1" i="1" smtClean="0">
                <a:solidFill>
                  <a:schemeClr val="accent6">
                    <a:lumMod val="50000"/>
                  </a:schemeClr>
                </a:solidFill>
                <a:latin typeface="Arial" pitchFamily="34" charset="0"/>
                <a:cs typeface="Arial" pitchFamily="34" charset="0"/>
              </a:rPr>
              <a:t>utilitate</a:t>
            </a:r>
            <a:r>
              <a:rPr lang="ro-RO" smtClean="0">
                <a:solidFill>
                  <a:schemeClr val="tx1"/>
                </a:solidFill>
                <a:latin typeface="Arial" pitchFamily="34" charset="0"/>
                <a:cs typeface="Arial" pitchFamily="34" charset="0"/>
              </a:rPr>
              <a:t> și sunt </a:t>
            </a:r>
            <a:r>
              <a:rPr lang="ro-RO" b="1" i="1" smtClean="0">
                <a:solidFill>
                  <a:schemeClr val="accent6">
                    <a:lumMod val="50000"/>
                  </a:schemeClr>
                </a:solidFill>
                <a:latin typeface="Arial" pitchFamily="34" charset="0"/>
                <a:cs typeface="Arial" pitchFamily="34" charset="0"/>
              </a:rPr>
              <a:t>rezultatul direct al cerințelor utilizatorului</a:t>
            </a:r>
            <a:endParaRPr lang="ro-RO" sz="2400" b="1" i="1" smtClean="0">
              <a:solidFill>
                <a:schemeClr val="accent6">
                  <a:lumMod val="50000"/>
                </a:schemeClr>
              </a:solidFill>
              <a:latin typeface="Arial" pitchFamily="34" charset="0"/>
              <a:cs typeface="Arial" pitchFamily="34" charset="0"/>
            </a:endParaRPr>
          </a:p>
        </p:txBody>
      </p:sp>
      <p:sp>
        <p:nvSpPr>
          <p:cNvPr id="34" name="Right Arrow 33"/>
          <p:cNvSpPr/>
          <p:nvPr/>
        </p:nvSpPr>
        <p:spPr>
          <a:xfrm>
            <a:off x="152400" y="5486400"/>
            <a:ext cx="533400" cy="228600"/>
          </a:xfrm>
          <a:prstGeom prst="rightArrow">
            <a:avLst/>
          </a:prstGeom>
          <a:solidFill>
            <a:srgbClr val="FF00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8"/>
          <p:cNvGraphicFramePr>
            <a:graphicFrameLocks noChangeAspect="1"/>
          </p:cNvGraphicFramePr>
          <p:nvPr/>
        </p:nvGraphicFramePr>
        <p:xfrm>
          <a:off x="2209800" y="4876800"/>
          <a:ext cx="4495800" cy="495300"/>
        </p:xfrm>
        <a:graphic>
          <a:graphicData uri="http://schemas.openxmlformats.org/presentationml/2006/ole">
            <p:oleObj spid="_x0000_s252936" name="Equation" r:id="rId4" imgW="2159000" imgH="241300" progId="Equation.3">
              <p:embed/>
            </p:oleObj>
          </a:graphicData>
        </a:graphic>
      </p:graphicFrame>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155</a:t>
            </a:fld>
            <a:endParaRPr lang="en-US"/>
          </a:p>
        </p:txBody>
      </p:sp>
      <p:sp>
        <p:nvSpPr>
          <p:cNvPr id="3" name="Rectangle 2"/>
          <p:cNvSpPr/>
          <p:nvPr/>
        </p:nvSpPr>
        <p:spPr>
          <a:xfrm>
            <a:off x="609600" y="838200"/>
            <a:ext cx="3505200" cy="400110"/>
          </a:xfrm>
          <a:prstGeom prst="rect">
            <a:avLst/>
          </a:prstGeom>
          <a:effectLst>
            <a:outerShdw blurRad="50800" dist="38100" algn="l" rotWithShape="0">
              <a:prstClr val="black">
                <a:alpha val="40000"/>
              </a:prstClr>
            </a:outerShdw>
          </a:effectLst>
        </p:spPr>
        <p:txBody>
          <a:bodyPr wrap="square">
            <a:spAutoFit/>
          </a:bodyPr>
          <a:lstStyle/>
          <a:p>
            <a:r>
              <a:rPr lang="ro-RO" sz="2000" b="1" smtClean="0">
                <a:solidFill>
                  <a:srgbClr val="7030A0"/>
                </a:solidFill>
                <a:latin typeface="Arial" pitchFamily="34" charset="0"/>
                <a:cs typeface="Arial" pitchFamily="34" charset="0"/>
              </a:rPr>
              <a:t>5.</a:t>
            </a:r>
            <a:r>
              <a:rPr lang="en-US" sz="2000" b="1" smtClean="0">
                <a:solidFill>
                  <a:srgbClr val="7030A0"/>
                </a:solidFill>
                <a:latin typeface="Arial" pitchFamily="34" charset="0"/>
                <a:cs typeface="Arial" pitchFamily="34" charset="0"/>
              </a:rPr>
              <a:t>3</a:t>
            </a:r>
            <a:r>
              <a:rPr lang="ro-RO" sz="2000" b="1" smtClean="0">
                <a:solidFill>
                  <a:srgbClr val="7030A0"/>
                </a:solidFill>
                <a:latin typeface="Arial" pitchFamily="34" charset="0"/>
                <a:cs typeface="Arial" pitchFamily="34" charset="0"/>
              </a:rPr>
              <a:t> </a:t>
            </a:r>
            <a:r>
              <a:rPr lang="en-US" sz="2000" b="1" smtClean="0">
                <a:solidFill>
                  <a:srgbClr val="7030A0"/>
                </a:solidFill>
                <a:latin typeface="Arial" pitchFamily="34" charset="0"/>
                <a:cs typeface="Arial" pitchFamily="34" charset="0"/>
              </a:rPr>
              <a:t> Caracterul iterativ al IV</a:t>
            </a:r>
            <a:endParaRPr lang="ro-RO" sz="2000" b="1" smtClean="0">
              <a:solidFill>
                <a:srgbClr val="7030A0"/>
              </a:solidFill>
              <a:latin typeface="Arial" pitchFamily="34" charset="0"/>
              <a:cs typeface="Arial" pitchFamily="34" charset="0"/>
            </a:endParaRPr>
          </a:p>
        </p:txBody>
      </p:sp>
      <p:sp>
        <p:nvSpPr>
          <p:cNvPr id="4" name="Rectangle 3"/>
          <p:cNvSpPr/>
          <p:nvPr/>
        </p:nvSpPr>
        <p:spPr>
          <a:xfrm>
            <a:off x="304800" y="12192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5" name="Rectangle 4"/>
          <p:cNvSpPr/>
          <p:nvPr/>
        </p:nvSpPr>
        <p:spPr>
          <a:xfrm>
            <a:off x="990600" y="1371600"/>
            <a:ext cx="7772400" cy="6096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Există situații în care IV </a:t>
            </a:r>
            <a:r>
              <a:rPr lang="ro-RO" b="1" i="1" smtClean="0">
                <a:solidFill>
                  <a:srgbClr val="FF0000"/>
                </a:solidFill>
                <a:latin typeface="Arial" pitchFamily="34" charset="0"/>
                <a:cs typeface="Arial" pitchFamily="34" charset="0"/>
              </a:rPr>
              <a:t>trebuie aplicată de mai multe ori </a:t>
            </a:r>
            <a:r>
              <a:rPr lang="ro-RO" smtClean="0">
                <a:solidFill>
                  <a:schemeClr val="tx1"/>
                </a:solidFill>
                <a:latin typeface="Arial" pitchFamily="34" charset="0"/>
                <a:cs typeface="Arial" pitchFamily="34" charset="0"/>
              </a:rPr>
              <a:t>pentru același obiect (</a:t>
            </a:r>
            <a:r>
              <a:rPr lang="ro-RO" b="1" i="1" smtClean="0">
                <a:solidFill>
                  <a:srgbClr val="0070C0"/>
                </a:solidFill>
                <a:latin typeface="Arial" pitchFamily="34" charset="0"/>
                <a:cs typeface="Arial" pitchFamily="34" charset="0"/>
              </a:rPr>
              <a:t>restrâns</a:t>
            </a:r>
            <a:r>
              <a:rPr lang="ro-RO" smtClean="0">
                <a:solidFill>
                  <a:schemeClr val="tx1"/>
                </a:solidFill>
                <a:latin typeface="Arial" pitchFamily="34" charset="0"/>
                <a:cs typeface="Arial" pitchFamily="34" charset="0"/>
              </a:rPr>
              <a:t> sau </a:t>
            </a:r>
            <a:r>
              <a:rPr lang="ro-RO" b="1" i="1" smtClean="0">
                <a:solidFill>
                  <a:schemeClr val="accent6">
                    <a:lumMod val="50000"/>
                  </a:schemeClr>
                </a:solidFill>
                <a:latin typeface="Arial" pitchFamily="34" charset="0"/>
                <a:cs typeface="Arial" pitchFamily="34" charset="0"/>
              </a:rPr>
              <a:t>dezvoltat</a:t>
            </a:r>
            <a:r>
              <a:rPr lang="ro-RO" smtClean="0">
                <a:solidFill>
                  <a:schemeClr val="tx1"/>
                </a:solidFill>
                <a:latin typeface="Arial" pitchFamily="34" charset="0"/>
                <a:cs typeface="Arial" pitchFamily="34" charset="0"/>
              </a:rPr>
              <a:t> funcție de direcția de cercetare adoptată)</a:t>
            </a:r>
          </a:p>
        </p:txBody>
      </p:sp>
      <p:sp>
        <p:nvSpPr>
          <p:cNvPr id="6" name="Rectangle 5"/>
          <p:cNvSpPr/>
          <p:nvPr/>
        </p:nvSpPr>
        <p:spPr>
          <a:xfrm>
            <a:off x="838200" y="2362200"/>
            <a:ext cx="7848600" cy="12192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Dacă </a:t>
            </a:r>
            <a:r>
              <a:rPr lang="ro-RO" b="1" i="1" smtClean="0">
                <a:solidFill>
                  <a:schemeClr val="accent6">
                    <a:lumMod val="50000"/>
                  </a:schemeClr>
                </a:solidFill>
                <a:latin typeface="Arial" pitchFamily="34" charset="0"/>
                <a:cs typeface="Arial" pitchFamily="34" charset="0"/>
              </a:rPr>
              <a:t>perfecționarea produsului </a:t>
            </a:r>
            <a:r>
              <a:rPr lang="ro-RO" smtClean="0">
                <a:solidFill>
                  <a:schemeClr val="tx1"/>
                </a:solidFill>
                <a:latin typeface="Arial" pitchFamily="34" charset="0"/>
                <a:cs typeface="Arial" pitchFamily="34" charset="0"/>
              </a:rPr>
              <a:t>se poate realiza </a:t>
            </a:r>
            <a:r>
              <a:rPr lang="ro-RO" b="1" smtClean="0">
                <a:solidFill>
                  <a:srgbClr val="C00000"/>
                </a:solidFill>
                <a:latin typeface="Arial" pitchFamily="34" charset="0"/>
                <a:cs typeface="Arial" pitchFamily="34" charset="0"/>
              </a:rPr>
              <a:t>numai prin </a:t>
            </a:r>
            <a:r>
              <a:rPr lang="ro-RO" b="1" i="1" smtClean="0">
                <a:solidFill>
                  <a:srgbClr val="0070C0"/>
                </a:solidFill>
                <a:latin typeface="Arial" pitchFamily="34" charset="0"/>
                <a:cs typeface="Arial" pitchFamily="34" charset="0"/>
              </a:rPr>
              <a:t>reproiectarea funcțiilor</a:t>
            </a:r>
            <a:r>
              <a:rPr lang="ro-RO" smtClean="0">
                <a:solidFill>
                  <a:schemeClr val="tx1"/>
                </a:solidFill>
                <a:latin typeface="Arial" pitchFamily="34" charset="0"/>
                <a:cs typeface="Arial" pitchFamily="34" charset="0"/>
              </a:rPr>
              <a:t> în vederea </a:t>
            </a:r>
            <a:r>
              <a:rPr lang="ro-RO" b="1" i="1" smtClean="0">
                <a:solidFill>
                  <a:srgbClr val="FF0000"/>
                </a:solidFill>
                <a:latin typeface="Arial" pitchFamily="34" charset="0"/>
                <a:cs typeface="Arial" pitchFamily="34" charset="0"/>
              </a:rPr>
              <a:t>reducerii costurilor lor</a:t>
            </a:r>
            <a:r>
              <a:rPr lang="ro-RO" smtClean="0">
                <a:solidFill>
                  <a:schemeClr val="tx1"/>
                </a:solidFill>
                <a:latin typeface="Arial" pitchFamily="34" charset="0"/>
                <a:cs typeface="Arial" pitchFamily="34" charset="0"/>
              </a:rPr>
              <a:t>, </a:t>
            </a:r>
            <a:r>
              <a:rPr lang="ro-RO" b="1" smtClean="0">
                <a:solidFill>
                  <a:srgbClr val="C00000"/>
                </a:solidFill>
                <a:latin typeface="Arial" pitchFamily="34" charset="0"/>
                <a:cs typeface="Arial" pitchFamily="34" charset="0"/>
              </a:rPr>
              <a:t>fără a se modifica</a:t>
            </a:r>
            <a:r>
              <a:rPr lang="ro-RO" smtClean="0">
                <a:solidFill>
                  <a:schemeClr val="tx1"/>
                </a:solidFill>
                <a:latin typeface="Arial" pitchFamily="34" charset="0"/>
                <a:cs typeface="Arial" pitchFamily="34" charset="0"/>
              </a:rPr>
              <a:t> </a:t>
            </a:r>
            <a:r>
              <a:rPr lang="ro-RO" b="1" i="1" smtClean="0">
                <a:solidFill>
                  <a:srgbClr val="0070C0"/>
                </a:solidFill>
                <a:latin typeface="Arial" pitchFamily="34" charset="0"/>
                <a:cs typeface="Arial" pitchFamily="34" charset="0"/>
              </a:rPr>
              <a:t>dimensiunile tehnice ale funcțiilor</a:t>
            </a:r>
            <a:r>
              <a:rPr lang="ro-RO" smtClean="0">
                <a:solidFill>
                  <a:schemeClr val="tx1"/>
                </a:solidFill>
                <a:latin typeface="Arial" pitchFamily="34" charset="0"/>
                <a:cs typeface="Arial" pitchFamily="34" charset="0"/>
              </a:rPr>
              <a:t>, atunci </a:t>
            </a:r>
            <a:r>
              <a:rPr lang="ro-RO" b="1" smtClean="0">
                <a:solidFill>
                  <a:schemeClr val="accent6">
                    <a:lumMod val="50000"/>
                  </a:schemeClr>
                </a:solidFill>
                <a:latin typeface="Arial" pitchFamily="34" charset="0"/>
                <a:cs typeface="Arial" pitchFamily="34" charset="0"/>
              </a:rPr>
              <a:t>ponderile</a:t>
            </a:r>
            <a:r>
              <a:rPr lang="ro-RO" smtClean="0">
                <a:solidFill>
                  <a:schemeClr val="tx1"/>
                </a:solidFill>
                <a:latin typeface="Arial" pitchFamily="34" charset="0"/>
                <a:cs typeface="Arial" pitchFamily="34" charset="0"/>
              </a:rPr>
              <a:t> </a:t>
            </a:r>
            <a:r>
              <a:rPr lang="ro-RO" b="1" i="1" smtClean="0">
                <a:solidFill>
                  <a:srgbClr val="0070C0"/>
                </a:solidFill>
                <a:latin typeface="Arial" pitchFamily="34" charset="0"/>
                <a:cs typeface="Arial" pitchFamily="34" charset="0"/>
              </a:rPr>
              <a:t>funcțiilor</a:t>
            </a:r>
            <a:r>
              <a:rPr lang="ro-RO" smtClean="0">
                <a:solidFill>
                  <a:schemeClr val="tx1"/>
                </a:solidFill>
                <a:latin typeface="Arial" pitchFamily="34" charset="0"/>
                <a:cs typeface="Arial" pitchFamily="34" charset="0"/>
              </a:rPr>
              <a:t> în </a:t>
            </a:r>
            <a:r>
              <a:rPr lang="ro-RO" b="1" i="1" smtClean="0">
                <a:solidFill>
                  <a:srgbClr val="C00000"/>
                </a:solidFill>
                <a:latin typeface="Arial" pitchFamily="34" charset="0"/>
                <a:cs typeface="Arial" pitchFamily="34" charset="0"/>
              </a:rPr>
              <a:t>valoarea de întrebuințare </a:t>
            </a:r>
            <a:r>
              <a:rPr lang="ro-RO" smtClean="0">
                <a:solidFill>
                  <a:schemeClr val="tx1"/>
                </a:solidFill>
                <a:latin typeface="Arial" pitchFamily="34" charset="0"/>
                <a:cs typeface="Arial" pitchFamily="34" charset="0"/>
              </a:rPr>
              <a:t>a produsului </a:t>
            </a:r>
            <a:r>
              <a:rPr lang="ro-RO" b="1" smtClean="0">
                <a:solidFill>
                  <a:schemeClr val="accent6">
                    <a:lumMod val="50000"/>
                  </a:schemeClr>
                </a:solidFill>
                <a:latin typeface="Arial" pitchFamily="34" charset="0"/>
                <a:cs typeface="Arial" pitchFamily="34" charset="0"/>
              </a:rPr>
              <a:t>rămân aceleași</a:t>
            </a:r>
            <a:r>
              <a:rPr lang="ro-RO" smtClean="0">
                <a:solidFill>
                  <a:schemeClr val="tx1"/>
                </a:solidFill>
                <a:latin typeface="Arial" pitchFamily="34" charset="0"/>
                <a:cs typeface="Arial" pitchFamily="34" charset="0"/>
              </a:rPr>
              <a:t>.</a:t>
            </a:r>
          </a:p>
        </p:txBody>
      </p:sp>
      <p:sp>
        <p:nvSpPr>
          <p:cNvPr id="7" name="Right Arrow 6"/>
          <p:cNvSpPr/>
          <p:nvPr/>
        </p:nvSpPr>
        <p:spPr>
          <a:xfrm>
            <a:off x="228600" y="24384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152400" y="41148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38200" y="4038600"/>
            <a:ext cx="7848600" cy="6096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Dacă direcția de cercetare a impus </a:t>
            </a:r>
            <a:r>
              <a:rPr lang="ro-RO" b="1" i="1" smtClean="0">
                <a:solidFill>
                  <a:schemeClr val="accent6">
                    <a:lumMod val="50000"/>
                  </a:schemeClr>
                </a:solidFill>
                <a:latin typeface="Arial" pitchFamily="34" charset="0"/>
                <a:cs typeface="Arial" pitchFamily="34" charset="0"/>
              </a:rPr>
              <a:t>reproiectarea</a:t>
            </a:r>
            <a:r>
              <a:rPr lang="ro-RO" smtClean="0">
                <a:solidFill>
                  <a:schemeClr val="tx1"/>
                </a:solidFill>
                <a:latin typeface="Arial" pitchFamily="34" charset="0"/>
                <a:cs typeface="Arial" pitchFamily="34" charset="0"/>
              </a:rPr>
              <a:t> </a:t>
            </a:r>
            <a:r>
              <a:rPr lang="ro-RO" b="1" i="1" smtClean="0">
                <a:solidFill>
                  <a:srgbClr val="0070C0"/>
                </a:solidFill>
                <a:latin typeface="Arial" pitchFamily="34" charset="0"/>
                <a:cs typeface="Arial" pitchFamily="34" charset="0"/>
              </a:rPr>
              <a:t>dimensiunilor tehnice ale funcțiilor</a:t>
            </a:r>
            <a:r>
              <a:rPr lang="ro-RO" smtClean="0">
                <a:solidFill>
                  <a:schemeClr val="tx1"/>
                </a:solidFill>
                <a:latin typeface="Arial" pitchFamily="34" charset="0"/>
                <a:cs typeface="Arial" pitchFamily="34" charset="0"/>
              </a:rPr>
              <a:t>, </a:t>
            </a:r>
            <a:r>
              <a:rPr lang="ro-RO" b="1" smtClean="0">
                <a:solidFill>
                  <a:srgbClr val="C00000"/>
                </a:solidFill>
                <a:latin typeface="Arial" pitchFamily="34" charset="0"/>
                <a:cs typeface="Arial" pitchFamily="34" charset="0"/>
              </a:rPr>
              <a:t>implicit sunt modificate</a:t>
            </a:r>
            <a:r>
              <a:rPr lang="ro-RO" smtClean="0">
                <a:solidFill>
                  <a:schemeClr val="tx1"/>
                </a:solidFill>
                <a:latin typeface="Arial" pitchFamily="34" charset="0"/>
                <a:cs typeface="Arial" pitchFamily="34" charset="0"/>
              </a:rPr>
              <a:t> și </a:t>
            </a:r>
            <a:r>
              <a:rPr lang="ro-RO" b="1" i="1" smtClean="0">
                <a:solidFill>
                  <a:srgbClr val="FF0000"/>
                </a:solidFill>
                <a:latin typeface="Arial" pitchFamily="34" charset="0"/>
                <a:cs typeface="Arial" pitchFamily="34" charset="0"/>
              </a:rPr>
              <a:t>costurile</a:t>
            </a:r>
            <a:r>
              <a:rPr lang="ro-RO" smtClean="0">
                <a:solidFill>
                  <a:schemeClr val="tx1"/>
                </a:solidFill>
                <a:latin typeface="Arial" pitchFamily="34" charset="0"/>
                <a:cs typeface="Arial" pitchFamily="34" charset="0"/>
              </a:rPr>
              <a:t> </a:t>
            </a:r>
            <a:r>
              <a:rPr lang="ro-RO" b="1" i="1" smtClean="0">
                <a:solidFill>
                  <a:srgbClr val="0070C0"/>
                </a:solidFill>
                <a:latin typeface="Arial" pitchFamily="34" charset="0"/>
                <a:cs typeface="Arial" pitchFamily="34" charset="0"/>
              </a:rPr>
              <a:t>funcțiilor</a:t>
            </a:r>
            <a:r>
              <a:rPr lang="ro-RO" smtClean="0">
                <a:solidFill>
                  <a:schemeClr val="tx1"/>
                </a:solidFill>
                <a:latin typeface="Arial" pitchFamily="34" charset="0"/>
                <a:cs typeface="Arial" pitchFamily="34" charset="0"/>
              </a:rPr>
              <a:t> respective</a:t>
            </a:r>
          </a:p>
        </p:txBody>
      </p:sp>
      <p:sp>
        <p:nvSpPr>
          <p:cNvPr id="10" name="Rectangle 9"/>
          <p:cNvSpPr/>
          <p:nvPr/>
        </p:nvSpPr>
        <p:spPr>
          <a:xfrm>
            <a:off x="1676400" y="5181600"/>
            <a:ext cx="6477000" cy="1066800"/>
          </a:xfrm>
          <a:prstGeom prst="rect">
            <a:avLst/>
          </a:prstGeom>
          <a:solidFill>
            <a:schemeClr val="accent3">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În acest caz, </a:t>
            </a:r>
            <a:r>
              <a:rPr lang="ro-RO" b="1" i="1" smtClean="0">
                <a:solidFill>
                  <a:srgbClr val="FF0000"/>
                </a:solidFill>
                <a:latin typeface="Arial" pitchFamily="34" charset="0"/>
                <a:cs typeface="Arial" pitchFamily="34" charset="0"/>
              </a:rPr>
              <a:t>studiul de IV se repetă în absolut toate etapele lui cunoscute</a:t>
            </a:r>
            <a:r>
              <a:rPr lang="ro-RO" smtClean="0">
                <a:solidFill>
                  <a:schemeClr val="tx1"/>
                </a:solidFill>
                <a:latin typeface="Arial" pitchFamily="34" charset="0"/>
                <a:cs typeface="Arial" pitchFamily="34" charset="0"/>
              </a:rPr>
              <a:t>, deoarece </a:t>
            </a:r>
            <a:r>
              <a:rPr lang="ro-RO" b="1" i="1" smtClean="0">
                <a:solidFill>
                  <a:srgbClr val="0070C0"/>
                </a:solidFill>
                <a:latin typeface="Arial" pitchFamily="34" charset="0"/>
                <a:cs typeface="Arial" pitchFamily="34" charset="0"/>
              </a:rPr>
              <a:t>nivelurile de importanță a funcțiilor</a:t>
            </a:r>
            <a:r>
              <a:rPr lang="ro-RO" smtClean="0">
                <a:solidFill>
                  <a:schemeClr val="tx1"/>
                </a:solidFill>
                <a:latin typeface="Arial" pitchFamily="34" charset="0"/>
                <a:cs typeface="Arial" pitchFamily="34" charset="0"/>
              </a:rPr>
              <a:t> sunt </a:t>
            </a:r>
            <a:r>
              <a:rPr lang="ro-RO" b="1" smtClean="0">
                <a:solidFill>
                  <a:srgbClr val="C00000"/>
                </a:solidFill>
                <a:latin typeface="Arial" pitchFamily="34" charset="0"/>
                <a:cs typeface="Arial" pitchFamily="34" charset="0"/>
              </a:rPr>
              <a:t>influențate în mare măsură </a:t>
            </a:r>
            <a:r>
              <a:rPr lang="ro-RO" smtClean="0">
                <a:solidFill>
                  <a:schemeClr val="tx1"/>
                </a:solidFill>
                <a:latin typeface="Arial" pitchFamily="34" charset="0"/>
                <a:cs typeface="Arial" pitchFamily="34" charset="0"/>
              </a:rPr>
              <a:t>de </a:t>
            </a:r>
            <a:r>
              <a:rPr lang="ro-RO" b="1" i="1" smtClean="0">
                <a:solidFill>
                  <a:schemeClr val="accent6">
                    <a:lumMod val="50000"/>
                  </a:schemeClr>
                </a:solidFill>
                <a:latin typeface="Arial" pitchFamily="34" charset="0"/>
                <a:cs typeface="Arial" pitchFamily="34" charset="0"/>
              </a:rPr>
              <a:t>valorile dimensiunilor tehnice</a:t>
            </a:r>
            <a:r>
              <a:rPr lang="ro-RO" smtClean="0">
                <a:solidFill>
                  <a:schemeClr val="tx1"/>
                </a:solidFill>
                <a:latin typeface="Arial" pitchFamily="34" charset="0"/>
                <a:cs typeface="Arial" pitchFamily="34" charset="0"/>
              </a:rPr>
              <a:t> și trebuie calculate din nou</a:t>
            </a:r>
          </a:p>
        </p:txBody>
      </p:sp>
      <p:cxnSp>
        <p:nvCxnSpPr>
          <p:cNvPr id="12" name="Shape 11"/>
          <p:cNvCxnSpPr>
            <a:stCxn id="9" idx="2"/>
            <a:endCxn id="10" idx="1"/>
          </p:cNvCxnSpPr>
          <p:nvPr/>
        </p:nvCxnSpPr>
        <p:spPr>
          <a:xfrm rot="5400000">
            <a:off x="2686050" y="3638550"/>
            <a:ext cx="1066800" cy="3086100"/>
          </a:xfrm>
          <a:prstGeom prst="bentConnector4">
            <a:avLst>
              <a:gd name="adj1" fmla="val 25000"/>
              <a:gd name="adj2" fmla="val 107407"/>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156</a:t>
            </a:fld>
            <a:endParaRPr lang="en-US"/>
          </a:p>
        </p:txBody>
      </p:sp>
      <p:sp>
        <p:nvSpPr>
          <p:cNvPr id="3" name="Rectangle 2"/>
          <p:cNvSpPr/>
          <p:nvPr/>
        </p:nvSpPr>
        <p:spPr>
          <a:xfrm>
            <a:off x="609600" y="838200"/>
            <a:ext cx="6705600" cy="400110"/>
          </a:xfrm>
          <a:prstGeom prst="rect">
            <a:avLst/>
          </a:prstGeom>
          <a:effectLst>
            <a:outerShdw blurRad="50800" dist="38100" algn="l" rotWithShape="0">
              <a:prstClr val="black">
                <a:alpha val="40000"/>
              </a:prstClr>
            </a:outerShdw>
          </a:effectLst>
        </p:spPr>
        <p:txBody>
          <a:bodyPr wrap="square">
            <a:spAutoFit/>
          </a:bodyPr>
          <a:lstStyle/>
          <a:p>
            <a:r>
              <a:rPr lang="ro-RO" sz="2000" b="1" smtClean="0">
                <a:solidFill>
                  <a:srgbClr val="7030A0"/>
                </a:solidFill>
                <a:latin typeface="Arial" pitchFamily="34" charset="0"/>
                <a:cs typeface="Arial" pitchFamily="34" charset="0"/>
              </a:rPr>
              <a:t>5.4 </a:t>
            </a:r>
            <a:r>
              <a:rPr lang="en-US" sz="2000" b="1" smtClean="0">
                <a:solidFill>
                  <a:srgbClr val="7030A0"/>
                </a:solidFill>
                <a:latin typeface="Arial" pitchFamily="34" charset="0"/>
                <a:cs typeface="Arial" pitchFamily="34" charset="0"/>
              </a:rPr>
              <a:t> </a:t>
            </a:r>
            <a:r>
              <a:rPr lang="ro-RO" sz="2000" b="1" smtClean="0">
                <a:solidFill>
                  <a:srgbClr val="7030A0"/>
                </a:solidFill>
                <a:latin typeface="Arial" pitchFamily="34" charset="0"/>
                <a:cs typeface="Arial" pitchFamily="34" charset="0"/>
              </a:rPr>
              <a:t>Analiza utilitate/cost sau utilitate/pondere în cost</a:t>
            </a:r>
          </a:p>
        </p:txBody>
      </p:sp>
      <p:sp>
        <p:nvSpPr>
          <p:cNvPr id="4" name="Rectangle 3"/>
          <p:cNvSpPr/>
          <p:nvPr/>
        </p:nvSpPr>
        <p:spPr>
          <a:xfrm>
            <a:off x="304800" y="12192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5" name="Rectangle 4"/>
          <p:cNvSpPr/>
          <p:nvPr/>
        </p:nvSpPr>
        <p:spPr>
          <a:xfrm>
            <a:off x="990600" y="1371600"/>
            <a:ext cx="7772400" cy="6096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În literatura din România se întâlnește </a:t>
            </a:r>
            <a:r>
              <a:rPr lang="ro-RO" b="1" i="1" smtClean="0">
                <a:solidFill>
                  <a:srgbClr val="FF0000"/>
                </a:solidFill>
                <a:latin typeface="Arial" pitchFamily="34" charset="0"/>
                <a:cs typeface="Arial" pitchFamily="34" charset="0"/>
              </a:rPr>
              <a:t>analiza sistemică </a:t>
            </a:r>
            <a:r>
              <a:rPr lang="ro-RO" smtClean="0">
                <a:solidFill>
                  <a:schemeClr val="tx1"/>
                </a:solidFill>
                <a:latin typeface="Arial" pitchFamily="34" charset="0"/>
                <a:cs typeface="Arial" pitchFamily="34" charset="0"/>
              </a:rPr>
              <a:t>între </a:t>
            </a:r>
            <a:r>
              <a:rPr lang="ro-RO" sz="2400" smtClean="0">
                <a:solidFill>
                  <a:schemeClr val="tx1"/>
                </a:solidFill>
                <a:latin typeface="Arial" pitchFamily="34" charset="0"/>
                <a:cs typeface="Arial" pitchFamily="34" charset="0"/>
              </a:rPr>
              <a:t>q</a:t>
            </a:r>
            <a:r>
              <a:rPr lang="ro-RO" sz="2400" baseline="-25000" smtClean="0">
                <a:solidFill>
                  <a:schemeClr val="tx1"/>
                </a:solidFill>
                <a:latin typeface="Arial" pitchFamily="34" charset="0"/>
                <a:cs typeface="Arial" pitchFamily="34" charset="0"/>
              </a:rPr>
              <a:t>j</a:t>
            </a:r>
            <a:r>
              <a:rPr lang="ro-RO" smtClean="0">
                <a:solidFill>
                  <a:schemeClr val="tx1"/>
                </a:solidFill>
                <a:latin typeface="Arial" pitchFamily="34" charset="0"/>
                <a:cs typeface="Arial" pitchFamily="34" charset="0"/>
              </a:rPr>
              <a:t> și </a:t>
            </a:r>
            <a:r>
              <a:rPr lang="ro-RO" sz="2400" smtClean="0">
                <a:solidFill>
                  <a:schemeClr val="tx1"/>
                </a:solidFill>
                <a:latin typeface="Arial" pitchFamily="34" charset="0"/>
                <a:cs typeface="Arial" pitchFamily="34" charset="0"/>
              </a:rPr>
              <a:t>p</a:t>
            </a:r>
            <a:r>
              <a:rPr lang="ro-RO" sz="2400" baseline="-25000" smtClean="0">
                <a:solidFill>
                  <a:schemeClr val="tx1"/>
                </a:solidFill>
                <a:latin typeface="Arial" pitchFamily="34" charset="0"/>
                <a:cs typeface="Arial" pitchFamily="34" charset="0"/>
              </a:rPr>
              <a:t>j</a:t>
            </a:r>
            <a:r>
              <a:rPr lang="ro-RO" smtClean="0">
                <a:solidFill>
                  <a:schemeClr val="tx1"/>
                </a:solidFill>
                <a:latin typeface="Arial" pitchFamily="34" charset="0"/>
                <a:cs typeface="Arial" pitchFamily="34" charset="0"/>
              </a:rPr>
              <a:t>, care poate creea </a:t>
            </a:r>
            <a:r>
              <a:rPr lang="ro-RO" b="1" i="1" smtClean="0">
                <a:solidFill>
                  <a:srgbClr val="C00000"/>
                </a:solidFill>
                <a:latin typeface="Arial" pitchFamily="34" charset="0"/>
                <a:cs typeface="Arial" pitchFamily="34" charset="0"/>
              </a:rPr>
              <a:t>confuzie</a:t>
            </a:r>
            <a:r>
              <a:rPr lang="ro-RO" smtClean="0">
                <a:solidFill>
                  <a:schemeClr val="tx1"/>
                </a:solidFill>
                <a:latin typeface="Arial" pitchFamily="34" charset="0"/>
                <a:cs typeface="Arial" pitchFamily="34" charset="0"/>
              </a:rPr>
              <a:t> și chiar </a:t>
            </a:r>
            <a:r>
              <a:rPr lang="ro-RO" b="1" i="1" smtClean="0">
                <a:solidFill>
                  <a:srgbClr val="C00000"/>
                </a:solidFill>
                <a:latin typeface="Arial" pitchFamily="34" charset="0"/>
                <a:cs typeface="Arial" pitchFamily="34" charset="0"/>
              </a:rPr>
              <a:t>erori</a:t>
            </a:r>
          </a:p>
        </p:txBody>
      </p:sp>
      <p:sp>
        <p:nvSpPr>
          <p:cNvPr id="6" name="Rectangle 5"/>
          <p:cNvSpPr/>
          <p:nvPr/>
        </p:nvSpPr>
        <p:spPr>
          <a:xfrm>
            <a:off x="838200" y="2362200"/>
            <a:ext cx="7848600" cy="838200"/>
          </a:xfrm>
          <a:prstGeom prst="rect">
            <a:avLst/>
          </a:prstGeom>
          <a:solidFill>
            <a:schemeClr val="accent6">
              <a:lumMod val="40000"/>
              <a:lumOff val="6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Dacă </a:t>
            </a:r>
            <a:r>
              <a:rPr lang="ro-RO" b="1" i="1" smtClean="0">
                <a:solidFill>
                  <a:srgbClr val="C00000"/>
                </a:solidFill>
                <a:latin typeface="Arial" pitchFamily="34" charset="0"/>
                <a:cs typeface="Arial" pitchFamily="34" charset="0"/>
              </a:rPr>
              <a:t>analiza</a:t>
            </a:r>
            <a:r>
              <a:rPr lang="ro-RO" smtClean="0">
                <a:solidFill>
                  <a:schemeClr val="tx1"/>
                </a:solidFill>
                <a:latin typeface="Arial" pitchFamily="34" charset="0"/>
                <a:cs typeface="Arial" pitchFamily="34" charset="0"/>
              </a:rPr>
              <a:t> se efectuează pentru </a:t>
            </a:r>
            <a:r>
              <a:rPr lang="ro-RO" b="1" i="1" smtClean="0">
                <a:solidFill>
                  <a:srgbClr val="FF0000"/>
                </a:solidFill>
                <a:latin typeface="Arial" pitchFamily="34" charset="0"/>
                <a:cs typeface="Arial" pitchFamily="34" charset="0"/>
              </a:rPr>
              <a:t>produsul etalon </a:t>
            </a:r>
            <a:r>
              <a:rPr lang="ro-RO" smtClean="0">
                <a:solidFill>
                  <a:schemeClr val="tx1"/>
                </a:solidFill>
                <a:latin typeface="Arial" pitchFamily="34" charset="0"/>
                <a:cs typeface="Arial" pitchFamily="34" charset="0"/>
              </a:rPr>
              <a:t>(în care </a:t>
            </a:r>
            <a:r>
              <a:rPr lang="ro-RO" b="1" i="1" smtClean="0">
                <a:solidFill>
                  <a:schemeClr val="accent6">
                    <a:lumMod val="50000"/>
                  </a:schemeClr>
                </a:solidFill>
                <a:latin typeface="Arial" pitchFamily="34" charset="0"/>
                <a:cs typeface="Arial" pitchFamily="34" charset="0"/>
              </a:rPr>
              <a:t>utilitățile intrinseci </a:t>
            </a:r>
            <a:r>
              <a:rPr lang="ro-RO" smtClean="0">
                <a:solidFill>
                  <a:schemeClr val="tx1"/>
                </a:solidFill>
                <a:latin typeface="Arial" pitchFamily="34" charset="0"/>
                <a:cs typeface="Arial" pitchFamily="34" charset="0"/>
              </a:rPr>
              <a:t>sunt </a:t>
            </a:r>
            <a:r>
              <a:rPr lang="ro-RO" sz="2400" smtClean="0">
                <a:solidFill>
                  <a:schemeClr val="tx1"/>
                </a:solidFill>
                <a:latin typeface="Arial" pitchFamily="34" charset="0"/>
                <a:cs typeface="Arial" pitchFamily="34" charset="0"/>
              </a:rPr>
              <a:t>= 1</a:t>
            </a:r>
            <a:r>
              <a:rPr lang="ro-RO" smtClean="0">
                <a:solidFill>
                  <a:schemeClr val="tx1"/>
                </a:solidFill>
                <a:latin typeface="Arial" pitchFamily="34" charset="0"/>
                <a:cs typeface="Arial" pitchFamily="34" charset="0"/>
              </a:rPr>
              <a:t>), </a:t>
            </a:r>
            <a:r>
              <a:rPr lang="ro-RO" b="1" smtClean="0">
                <a:solidFill>
                  <a:schemeClr val="accent6">
                    <a:lumMod val="50000"/>
                  </a:schemeClr>
                </a:solidFill>
                <a:latin typeface="Arial" pitchFamily="34" charset="0"/>
                <a:cs typeface="Arial" pitchFamily="34" charset="0"/>
              </a:rPr>
              <a:t>ponderile</a:t>
            </a:r>
            <a:r>
              <a:rPr lang="ro-RO"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rPr>
              <a:t>q</a:t>
            </a:r>
            <a:r>
              <a:rPr lang="ro-RO" sz="2400" baseline="-25000" smtClean="0">
                <a:solidFill>
                  <a:schemeClr val="tx1"/>
                </a:solidFill>
                <a:latin typeface="Arial" pitchFamily="34" charset="0"/>
                <a:cs typeface="Arial" pitchFamily="34" charset="0"/>
              </a:rPr>
              <a:t>j</a:t>
            </a:r>
            <a:r>
              <a:rPr lang="ro-RO" sz="2400" smtClean="0">
                <a:solidFill>
                  <a:schemeClr val="tx1"/>
                </a:solidFill>
                <a:latin typeface="Arial" pitchFamily="34" charset="0"/>
                <a:cs typeface="Arial" pitchFamily="34" charset="0"/>
              </a:rPr>
              <a:t> </a:t>
            </a:r>
            <a:r>
              <a:rPr lang="ro-RO" smtClean="0">
                <a:solidFill>
                  <a:schemeClr val="tx1"/>
                </a:solidFill>
                <a:latin typeface="Arial" pitchFamily="34" charset="0"/>
                <a:cs typeface="Arial" pitchFamily="34" charset="0"/>
              </a:rPr>
              <a:t>au semnificația </a:t>
            </a:r>
            <a:r>
              <a:rPr lang="ro-RO" b="1" i="1" smtClean="0">
                <a:solidFill>
                  <a:srgbClr val="0070C0"/>
                </a:solidFill>
                <a:latin typeface="Arial" pitchFamily="34" charset="0"/>
                <a:cs typeface="Arial" pitchFamily="34" charset="0"/>
              </a:rPr>
              <a:t>utilității funcțiilor</a:t>
            </a:r>
          </a:p>
        </p:txBody>
      </p:sp>
      <p:sp>
        <p:nvSpPr>
          <p:cNvPr id="7" name="Rectangle 6"/>
          <p:cNvSpPr/>
          <p:nvPr/>
        </p:nvSpPr>
        <p:spPr>
          <a:xfrm>
            <a:off x="304800" y="2362200"/>
            <a:ext cx="377026" cy="36933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none">
            <a:spAutoFit/>
          </a:bodyPr>
          <a:lstStyle/>
          <a:p>
            <a:r>
              <a:rPr lang="ro-RO" b="1" smtClean="0">
                <a:solidFill>
                  <a:schemeClr val="accent6">
                    <a:lumMod val="50000"/>
                  </a:schemeClr>
                </a:solidFill>
                <a:latin typeface="Arial" pitchFamily="34" charset="0"/>
                <a:cs typeface="Arial" pitchFamily="34" charset="0"/>
              </a:rPr>
              <a:t>1.</a:t>
            </a:r>
            <a:endParaRPr lang="en-US" b="1" i="1">
              <a:solidFill>
                <a:srgbClr val="C00000"/>
              </a:solidFill>
              <a:latin typeface="Arial" pitchFamily="34" charset="0"/>
              <a:cs typeface="Arial" pitchFamily="34" charset="0"/>
            </a:endParaRPr>
          </a:p>
        </p:txBody>
      </p:sp>
      <p:sp>
        <p:nvSpPr>
          <p:cNvPr id="8" name="Rectangle 7"/>
          <p:cNvSpPr/>
          <p:nvPr/>
        </p:nvSpPr>
        <p:spPr>
          <a:xfrm>
            <a:off x="2133600" y="3657600"/>
            <a:ext cx="6477000" cy="6096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O </a:t>
            </a:r>
            <a:r>
              <a:rPr lang="ro-RO" b="1" i="1" smtClean="0">
                <a:solidFill>
                  <a:srgbClr val="FF0000"/>
                </a:solidFill>
                <a:latin typeface="Arial" pitchFamily="34" charset="0"/>
                <a:cs typeface="Arial" pitchFamily="34" charset="0"/>
              </a:rPr>
              <a:t>altă variantă a produsului </a:t>
            </a:r>
            <a:r>
              <a:rPr lang="ro-RO" smtClean="0">
                <a:solidFill>
                  <a:schemeClr val="tx1"/>
                </a:solidFill>
                <a:latin typeface="Arial" pitchFamily="34" charset="0"/>
                <a:cs typeface="Arial" pitchFamily="34" charset="0"/>
              </a:rPr>
              <a:t>va avea în mod necesar </a:t>
            </a:r>
            <a:r>
              <a:rPr lang="ro-RO" b="1" i="1" smtClean="0">
                <a:solidFill>
                  <a:srgbClr val="0070C0"/>
                </a:solidFill>
                <a:latin typeface="Arial" pitchFamily="34" charset="0"/>
                <a:cs typeface="Arial" pitchFamily="34" charset="0"/>
              </a:rPr>
              <a:t>alte utilități ale funcțiilor</a:t>
            </a:r>
            <a:r>
              <a:rPr lang="ro-RO" smtClean="0">
                <a:solidFill>
                  <a:schemeClr val="tx1"/>
                </a:solidFill>
                <a:latin typeface="Arial" pitchFamily="34" charset="0"/>
                <a:cs typeface="Arial" pitchFamily="34" charset="0"/>
              </a:rPr>
              <a:t>, a căror sumă va fi </a:t>
            </a:r>
            <a:r>
              <a:rPr lang="ro-RO" sz="2400" smtClean="0">
                <a:solidFill>
                  <a:schemeClr val="tx1"/>
                </a:solidFill>
                <a:latin typeface="Arial" pitchFamily="34" charset="0"/>
                <a:cs typeface="Arial" pitchFamily="34" charset="0"/>
              </a:rPr>
              <a:t>≠ 1</a:t>
            </a:r>
          </a:p>
        </p:txBody>
      </p:sp>
      <p:cxnSp>
        <p:nvCxnSpPr>
          <p:cNvPr id="10" name="Shape 9"/>
          <p:cNvCxnSpPr>
            <a:stCxn id="6" idx="2"/>
            <a:endCxn id="8" idx="1"/>
          </p:cNvCxnSpPr>
          <p:nvPr/>
        </p:nvCxnSpPr>
        <p:spPr>
          <a:xfrm rot="5400000">
            <a:off x="3067050" y="2266950"/>
            <a:ext cx="762000" cy="2628900"/>
          </a:xfrm>
          <a:prstGeom prst="bentConnector4">
            <a:avLst>
              <a:gd name="adj1" fmla="val 30000"/>
              <a:gd name="adj2" fmla="val 108696"/>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28600" y="4648200"/>
            <a:ext cx="4480714" cy="36933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none">
            <a:spAutoFit/>
          </a:bodyPr>
          <a:lstStyle/>
          <a:p>
            <a:r>
              <a:rPr lang="ro-RO" b="1" smtClean="0">
                <a:solidFill>
                  <a:schemeClr val="accent6">
                    <a:lumMod val="50000"/>
                  </a:schemeClr>
                </a:solidFill>
                <a:latin typeface="Arial" pitchFamily="34" charset="0"/>
                <a:cs typeface="Arial" pitchFamily="34" charset="0"/>
              </a:rPr>
              <a:t>Exemplu : Dublarea utilității produsului</a:t>
            </a:r>
            <a:endParaRPr lang="en-US" b="1" i="1">
              <a:solidFill>
                <a:srgbClr val="C00000"/>
              </a:solidFill>
              <a:latin typeface="Arial" pitchFamily="34" charset="0"/>
              <a:cs typeface="Arial" pitchFamily="34" charset="0"/>
            </a:endParaRPr>
          </a:p>
        </p:txBody>
      </p:sp>
      <p:sp>
        <p:nvSpPr>
          <p:cNvPr id="12" name="Rectangle 11"/>
          <p:cNvSpPr/>
          <p:nvPr/>
        </p:nvSpPr>
        <p:spPr>
          <a:xfrm>
            <a:off x="838200" y="5410200"/>
            <a:ext cx="7848600" cy="1292662"/>
          </a:xfrm>
          <a:prstGeom prst="rect">
            <a:avLst/>
          </a:prstGeom>
          <a:solidFill>
            <a:schemeClr val="accent3">
              <a:lumMod val="20000"/>
              <a:lumOff val="80000"/>
            </a:schemeClr>
          </a:solidFill>
          <a:ln>
            <a:solidFill>
              <a:srgbClr val="C00000"/>
            </a:solidFill>
          </a:ln>
        </p:spPr>
        <p:txBody>
          <a:bodyPr wrap="square">
            <a:spAutoFit/>
          </a:bodyPr>
          <a:lstStyle/>
          <a:p>
            <a:pPr algn="just"/>
            <a:r>
              <a:rPr lang="ro-RO" smtClean="0">
                <a:latin typeface="Arial" pitchFamily="34" charset="0"/>
                <a:cs typeface="Arial" pitchFamily="34" charset="0"/>
              </a:rPr>
              <a:t>Dacă </a:t>
            </a:r>
            <a:r>
              <a:rPr lang="ro-RO" b="1" smtClean="0">
                <a:solidFill>
                  <a:schemeClr val="accent6">
                    <a:lumMod val="50000"/>
                  </a:schemeClr>
                </a:solidFill>
                <a:latin typeface="Arial" pitchFamily="34" charset="0"/>
                <a:cs typeface="Arial" pitchFamily="34" charset="0"/>
              </a:rPr>
              <a:t>ponderile</a:t>
            </a:r>
            <a:r>
              <a:rPr lang="ro-RO" smtClean="0">
                <a:latin typeface="Arial" pitchFamily="34" charset="0"/>
                <a:cs typeface="Arial" pitchFamily="34" charset="0"/>
              </a:rPr>
              <a:t> în </a:t>
            </a:r>
            <a:r>
              <a:rPr lang="ro-RO" b="1" i="1" smtClean="0">
                <a:solidFill>
                  <a:srgbClr val="FF0000"/>
                </a:solidFill>
                <a:latin typeface="Arial" pitchFamily="34" charset="0"/>
                <a:cs typeface="Arial" pitchFamily="34" charset="0"/>
              </a:rPr>
              <a:t>cost</a:t>
            </a:r>
            <a:r>
              <a:rPr lang="ro-RO" smtClean="0">
                <a:latin typeface="Arial" pitchFamily="34" charset="0"/>
                <a:cs typeface="Arial" pitchFamily="34" charset="0"/>
              </a:rPr>
              <a:t> rămân determinate în raport cu </a:t>
            </a:r>
            <a:r>
              <a:rPr lang="ro-RO" b="1" i="1" smtClean="0">
                <a:solidFill>
                  <a:srgbClr val="FF0000"/>
                </a:solidFill>
                <a:latin typeface="Arial" pitchFamily="34" charset="0"/>
                <a:cs typeface="Arial" pitchFamily="34" charset="0"/>
              </a:rPr>
              <a:t>costul total</a:t>
            </a:r>
            <a:r>
              <a:rPr lang="ro-RO" smtClean="0">
                <a:latin typeface="Arial" pitchFamily="34" charset="0"/>
                <a:cs typeface="Arial" pitchFamily="34" charset="0"/>
              </a:rPr>
              <a:t>, în </a:t>
            </a:r>
            <a:r>
              <a:rPr lang="ro-RO" b="1" i="1" smtClean="0">
                <a:solidFill>
                  <a:srgbClr val="FF0000"/>
                </a:solidFill>
                <a:latin typeface="Arial" pitchFamily="34" charset="0"/>
                <a:cs typeface="Arial" pitchFamily="34" charset="0"/>
              </a:rPr>
              <a:t>noua variantă </a:t>
            </a:r>
            <a:r>
              <a:rPr lang="ro-RO" smtClean="0">
                <a:latin typeface="Arial" pitchFamily="34" charset="0"/>
                <a:cs typeface="Arial" pitchFamily="34" charset="0"/>
              </a:rPr>
              <a:t>va exista un </a:t>
            </a:r>
            <a:r>
              <a:rPr lang="ro-RO" b="1" i="1" smtClean="0">
                <a:solidFill>
                  <a:srgbClr val="0070C0"/>
                </a:solidFill>
                <a:latin typeface="Arial" pitchFamily="34" charset="0"/>
                <a:cs typeface="Arial" pitchFamily="34" charset="0"/>
              </a:rPr>
              <a:t>dezechilibru prea mare </a:t>
            </a:r>
            <a:r>
              <a:rPr lang="ro-RO" smtClean="0">
                <a:latin typeface="Arial" pitchFamily="34" charset="0"/>
                <a:cs typeface="Arial" pitchFamily="34" charset="0"/>
              </a:rPr>
              <a:t>între cele două dimensiuni </a:t>
            </a:r>
            <a:r>
              <a:rPr lang="ro-RO" sz="2400" smtClean="0">
                <a:latin typeface="Arial" pitchFamily="34" charset="0"/>
                <a:cs typeface="Arial" pitchFamily="34" charset="0"/>
              </a:rPr>
              <a:t>(</a:t>
            </a:r>
            <a:r>
              <a:rPr lang="el-GR" sz="2400" smtClean="0">
                <a:latin typeface="Arial" pitchFamily="34" charset="0"/>
                <a:cs typeface="Arial" pitchFamily="34" charset="0"/>
              </a:rPr>
              <a:t>Σ</a:t>
            </a:r>
            <a:r>
              <a:rPr lang="ro-RO" sz="2400" smtClean="0">
                <a:latin typeface="Arial" pitchFamily="34" charset="0"/>
                <a:cs typeface="Arial" pitchFamily="34" charset="0"/>
              </a:rPr>
              <a:t>q</a:t>
            </a:r>
            <a:r>
              <a:rPr lang="ro-RO" sz="2400" baseline="-25000" smtClean="0">
                <a:latin typeface="Arial" pitchFamily="34" charset="0"/>
                <a:cs typeface="Arial" pitchFamily="34" charset="0"/>
              </a:rPr>
              <a:t>j </a:t>
            </a:r>
            <a:r>
              <a:rPr lang="ro-RO" sz="2400" smtClean="0">
                <a:latin typeface="Arial" pitchFamily="34" charset="0"/>
                <a:cs typeface="Arial" pitchFamily="34" charset="0"/>
              </a:rPr>
              <a:t>= 2; </a:t>
            </a:r>
            <a:r>
              <a:rPr lang="el-GR" sz="2400" smtClean="0">
                <a:latin typeface="Arial" pitchFamily="34" charset="0"/>
                <a:cs typeface="Arial" pitchFamily="34" charset="0"/>
              </a:rPr>
              <a:t>Σ</a:t>
            </a:r>
            <a:r>
              <a:rPr lang="ro-RO" sz="2400" smtClean="0">
                <a:latin typeface="Arial" pitchFamily="34" charset="0"/>
                <a:cs typeface="Arial" pitchFamily="34" charset="0"/>
              </a:rPr>
              <a:t>p</a:t>
            </a:r>
            <a:r>
              <a:rPr lang="ro-RO" sz="2400" baseline="-25000" smtClean="0">
                <a:latin typeface="Arial" pitchFamily="34" charset="0"/>
                <a:cs typeface="Arial" pitchFamily="34" charset="0"/>
              </a:rPr>
              <a:t>j</a:t>
            </a:r>
            <a:r>
              <a:rPr lang="ro-RO" sz="2400" smtClean="0">
                <a:latin typeface="Arial" pitchFamily="34" charset="0"/>
                <a:cs typeface="Arial" pitchFamily="34" charset="0"/>
              </a:rPr>
              <a:t> = 1) </a:t>
            </a:r>
            <a:r>
              <a:rPr lang="ro-RO" smtClean="0">
                <a:latin typeface="Arial" pitchFamily="34" charset="0"/>
                <a:cs typeface="Arial" pitchFamily="34" charset="0"/>
              </a:rPr>
              <a:t>care deformează în mod artificial rezultatul</a:t>
            </a:r>
            <a:endParaRPr lang="ro-RO" b="1" i="1" smtClean="0">
              <a:solidFill>
                <a:srgbClr val="FF0000"/>
              </a:solidFill>
              <a:latin typeface="Arial" pitchFamily="34" charset="0"/>
              <a:cs typeface="Arial" pitchFamily="34" charset="0"/>
            </a:endParaRPr>
          </a:p>
        </p:txBody>
      </p:sp>
      <p:cxnSp>
        <p:nvCxnSpPr>
          <p:cNvPr id="15" name="Shape 14"/>
          <p:cNvCxnSpPr>
            <a:stCxn id="11" idx="3"/>
            <a:endCxn id="12" idx="1"/>
          </p:cNvCxnSpPr>
          <p:nvPr/>
        </p:nvCxnSpPr>
        <p:spPr>
          <a:xfrm flipH="1">
            <a:off x="838200" y="4832866"/>
            <a:ext cx="3871114" cy="1223665"/>
          </a:xfrm>
          <a:prstGeom prst="bentConnector5">
            <a:avLst>
              <a:gd name="adj1" fmla="val -5905"/>
              <a:gd name="adj2" fmla="val 31136"/>
              <a:gd name="adj3" fmla="val 105905"/>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157</a:t>
            </a:fld>
            <a:endParaRPr lang="en-US"/>
          </a:p>
        </p:txBody>
      </p:sp>
      <p:sp>
        <p:nvSpPr>
          <p:cNvPr id="3" name="Rectangle 2"/>
          <p:cNvSpPr/>
          <p:nvPr/>
        </p:nvSpPr>
        <p:spPr>
          <a:xfrm>
            <a:off x="457200" y="990600"/>
            <a:ext cx="377026" cy="36933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none">
            <a:spAutoFit/>
          </a:bodyPr>
          <a:lstStyle/>
          <a:p>
            <a:r>
              <a:rPr lang="ro-RO" b="1" smtClean="0">
                <a:solidFill>
                  <a:schemeClr val="accent6">
                    <a:lumMod val="50000"/>
                  </a:schemeClr>
                </a:solidFill>
                <a:latin typeface="Arial" pitchFamily="34" charset="0"/>
                <a:cs typeface="Arial" pitchFamily="34" charset="0"/>
              </a:rPr>
              <a:t>2.</a:t>
            </a:r>
            <a:endParaRPr lang="en-US" b="1" i="1">
              <a:solidFill>
                <a:srgbClr val="C00000"/>
              </a:solidFill>
              <a:latin typeface="Arial" pitchFamily="34" charset="0"/>
              <a:cs typeface="Arial" pitchFamily="34" charset="0"/>
            </a:endParaRPr>
          </a:p>
        </p:txBody>
      </p:sp>
      <p:sp>
        <p:nvSpPr>
          <p:cNvPr id="4" name="Rectangle 3"/>
          <p:cNvSpPr/>
          <p:nvPr/>
        </p:nvSpPr>
        <p:spPr>
          <a:xfrm>
            <a:off x="1066800" y="990600"/>
            <a:ext cx="7467600" cy="914400"/>
          </a:xfrm>
          <a:prstGeom prst="rect">
            <a:avLst/>
          </a:prstGeom>
          <a:solidFill>
            <a:schemeClr val="accent6">
              <a:lumMod val="40000"/>
              <a:lumOff val="6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Dacă </a:t>
            </a:r>
            <a:r>
              <a:rPr lang="ro-RO" b="1" i="1" smtClean="0">
                <a:solidFill>
                  <a:srgbClr val="FF0000"/>
                </a:solidFill>
                <a:latin typeface="Arial" pitchFamily="34" charset="0"/>
                <a:cs typeface="Arial" pitchFamily="34" charset="0"/>
              </a:rPr>
              <a:t>produsul reproiectat </a:t>
            </a:r>
            <a:r>
              <a:rPr lang="ro-RO" smtClean="0">
                <a:solidFill>
                  <a:schemeClr val="tx1"/>
                </a:solidFill>
                <a:latin typeface="Arial" pitchFamily="34" charset="0"/>
                <a:cs typeface="Arial" pitchFamily="34" charset="0"/>
              </a:rPr>
              <a:t>va fi supus ulterior metodologiei IV, se va considera </a:t>
            </a:r>
            <a:r>
              <a:rPr lang="ro-RO" b="1" i="1" smtClean="0">
                <a:solidFill>
                  <a:srgbClr val="FF0000"/>
                </a:solidFill>
                <a:latin typeface="Arial" pitchFamily="34" charset="0"/>
                <a:cs typeface="Arial" pitchFamily="34" charset="0"/>
              </a:rPr>
              <a:t>produs de referință</a:t>
            </a:r>
            <a:r>
              <a:rPr lang="ro-RO" smtClean="0">
                <a:solidFill>
                  <a:schemeClr val="tx1"/>
                </a:solidFill>
                <a:latin typeface="Arial" pitchFamily="34" charset="0"/>
                <a:cs typeface="Arial" pitchFamily="34" charset="0"/>
              </a:rPr>
              <a:t>, ceea ce presupune </a:t>
            </a:r>
            <a:r>
              <a:rPr lang="ro-RO" b="1" i="1" smtClean="0">
                <a:solidFill>
                  <a:srgbClr val="0070C0"/>
                </a:solidFill>
                <a:latin typeface="Arial" pitchFamily="34" charset="0"/>
                <a:cs typeface="Arial" pitchFamily="34" charset="0"/>
              </a:rPr>
              <a:t>reluarea calculelor </a:t>
            </a:r>
            <a:r>
              <a:rPr lang="ro-RO" smtClean="0">
                <a:solidFill>
                  <a:schemeClr val="tx1"/>
                </a:solidFill>
                <a:latin typeface="Arial" pitchFamily="34" charset="0"/>
                <a:cs typeface="Arial" pitchFamily="34" charset="0"/>
              </a:rPr>
              <a:t>de la zero</a:t>
            </a:r>
            <a:endParaRPr lang="ro-RO" b="1" i="1" smtClean="0">
              <a:solidFill>
                <a:srgbClr val="0070C0"/>
              </a:solidFill>
              <a:latin typeface="Arial" pitchFamily="34" charset="0"/>
              <a:cs typeface="Arial" pitchFamily="34" charset="0"/>
            </a:endParaRPr>
          </a:p>
        </p:txBody>
      </p:sp>
      <p:sp>
        <p:nvSpPr>
          <p:cNvPr id="5" name="Rectangle 4"/>
          <p:cNvSpPr/>
          <p:nvPr/>
        </p:nvSpPr>
        <p:spPr>
          <a:xfrm>
            <a:off x="457200" y="2514600"/>
            <a:ext cx="377026" cy="36933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none">
            <a:spAutoFit/>
          </a:bodyPr>
          <a:lstStyle/>
          <a:p>
            <a:r>
              <a:rPr lang="ro-RO" b="1" smtClean="0">
                <a:solidFill>
                  <a:schemeClr val="accent6">
                    <a:lumMod val="50000"/>
                  </a:schemeClr>
                </a:solidFill>
                <a:latin typeface="Arial" pitchFamily="34" charset="0"/>
                <a:cs typeface="Arial" pitchFamily="34" charset="0"/>
              </a:rPr>
              <a:t>3.</a:t>
            </a:r>
            <a:endParaRPr lang="en-US" b="1" i="1">
              <a:solidFill>
                <a:srgbClr val="C00000"/>
              </a:solidFill>
              <a:latin typeface="Arial" pitchFamily="34" charset="0"/>
              <a:cs typeface="Arial" pitchFamily="34" charset="0"/>
            </a:endParaRPr>
          </a:p>
        </p:txBody>
      </p:sp>
      <p:sp>
        <p:nvSpPr>
          <p:cNvPr id="6" name="Rectangle 5"/>
          <p:cNvSpPr/>
          <p:nvPr/>
        </p:nvSpPr>
        <p:spPr>
          <a:xfrm>
            <a:off x="990600" y="2514600"/>
            <a:ext cx="7467600" cy="914400"/>
          </a:xfrm>
          <a:prstGeom prst="rect">
            <a:avLst/>
          </a:prstGeom>
          <a:solidFill>
            <a:schemeClr val="accent6">
              <a:lumMod val="40000"/>
              <a:lumOff val="6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În metodologia românească există o </a:t>
            </a:r>
            <a:r>
              <a:rPr lang="ro-RO" b="1" i="1" smtClean="0">
                <a:solidFill>
                  <a:srgbClr val="FF0000"/>
                </a:solidFill>
                <a:latin typeface="Arial" pitchFamily="34" charset="0"/>
                <a:cs typeface="Arial" pitchFamily="34" charset="0"/>
              </a:rPr>
              <a:t>inconsecvență</a:t>
            </a:r>
            <a:r>
              <a:rPr lang="ro-RO" smtClean="0">
                <a:solidFill>
                  <a:schemeClr val="tx1"/>
                </a:solidFill>
                <a:latin typeface="Arial" pitchFamily="34" charset="0"/>
                <a:cs typeface="Arial" pitchFamily="34" charset="0"/>
              </a:rPr>
              <a:t> și anume: </a:t>
            </a:r>
            <a:r>
              <a:rPr lang="ro-RO" b="1" i="1" smtClean="0">
                <a:solidFill>
                  <a:srgbClr val="0070C0"/>
                </a:solidFill>
                <a:latin typeface="Arial" pitchFamily="34" charset="0"/>
                <a:cs typeface="Arial" pitchFamily="34" charset="0"/>
              </a:rPr>
              <a:t>suma ponderii funcțiilor în utilitate</a:t>
            </a:r>
            <a:r>
              <a:rPr lang="ro-RO" smtClean="0">
                <a:solidFill>
                  <a:schemeClr val="tx1"/>
                </a:solidFill>
                <a:latin typeface="Arial" pitchFamily="34" charset="0"/>
                <a:cs typeface="Arial" pitchFamily="34" charset="0"/>
              </a:rPr>
              <a:t> </a:t>
            </a:r>
            <a:r>
              <a:rPr lang="ro-RO" b="1" smtClean="0">
                <a:solidFill>
                  <a:srgbClr val="C00000"/>
                </a:solidFill>
                <a:latin typeface="Arial" pitchFamily="34" charset="0"/>
                <a:cs typeface="Arial" pitchFamily="34" charset="0"/>
              </a:rPr>
              <a:t>nu trebuie să fie egală cu unitatea</a:t>
            </a:r>
            <a:r>
              <a:rPr lang="ro-RO" smtClean="0">
                <a:solidFill>
                  <a:schemeClr val="tx1"/>
                </a:solidFill>
                <a:latin typeface="Arial" pitchFamily="34" charset="0"/>
                <a:cs typeface="Arial" pitchFamily="34" charset="0"/>
              </a:rPr>
              <a:t>, în timp ce </a:t>
            </a:r>
            <a:r>
              <a:rPr lang="ro-RO" b="1" i="1" smtClean="0">
                <a:solidFill>
                  <a:srgbClr val="FF0000"/>
                </a:solidFill>
                <a:latin typeface="Arial" pitchFamily="34" charset="0"/>
                <a:cs typeface="Arial" pitchFamily="34" charset="0"/>
              </a:rPr>
              <a:t>suma ponderii în cost </a:t>
            </a:r>
            <a:r>
              <a:rPr lang="ro-RO" b="1" smtClean="0">
                <a:solidFill>
                  <a:srgbClr val="C00000"/>
                </a:solidFill>
                <a:latin typeface="Arial" pitchFamily="34" charset="0"/>
                <a:cs typeface="Arial" pitchFamily="34" charset="0"/>
              </a:rPr>
              <a:t>este întotdeauna </a:t>
            </a:r>
            <a:r>
              <a:rPr lang="ro-RO" b="1" smtClean="0">
                <a:solidFill>
                  <a:srgbClr val="C00000"/>
                </a:solidFill>
                <a:latin typeface="Arial" pitchFamily="34" charset="0"/>
                <a:cs typeface="Arial" pitchFamily="34" charset="0"/>
              </a:rPr>
              <a:t>eg</a:t>
            </a:r>
            <a:r>
              <a:rPr lang="en-US" b="1" smtClean="0">
                <a:solidFill>
                  <a:srgbClr val="C00000"/>
                </a:solidFill>
                <a:latin typeface="Arial" pitchFamily="34" charset="0"/>
                <a:cs typeface="Arial" pitchFamily="34" charset="0"/>
              </a:rPr>
              <a:t>a</a:t>
            </a:r>
            <a:r>
              <a:rPr lang="ro-RO" b="1" smtClean="0">
                <a:solidFill>
                  <a:srgbClr val="C00000"/>
                </a:solidFill>
                <a:latin typeface="Arial" pitchFamily="34" charset="0"/>
                <a:cs typeface="Arial" pitchFamily="34" charset="0"/>
              </a:rPr>
              <a:t>lă </a:t>
            </a:r>
            <a:r>
              <a:rPr lang="ro-RO" b="1" smtClean="0">
                <a:solidFill>
                  <a:srgbClr val="C00000"/>
                </a:solidFill>
                <a:latin typeface="Arial" pitchFamily="34" charset="0"/>
                <a:cs typeface="Arial" pitchFamily="34" charset="0"/>
              </a:rPr>
              <a:t>cu unitatea</a:t>
            </a:r>
            <a:endParaRPr lang="ro-RO" b="1" i="1" smtClean="0">
              <a:solidFill>
                <a:srgbClr val="C00000"/>
              </a:solidFill>
              <a:latin typeface="Arial" pitchFamily="34" charset="0"/>
              <a:cs typeface="Arial" pitchFamily="34" charset="0"/>
            </a:endParaRPr>
          </a:p>
        </p:txBody>
      </p:sp>
      <p:sp>
        <p:nvSpPr>
          <p:cNvPr id="7" name="Rectangle 6"/>
          <p:cNvSpPr/>
          <p:nvPr/>
        </p:nvSpPr>
        <p:spPr>
          <a:xfrm>
            <a:off x="457200" y="3962400"/>
            <a:ext cx="377026" cy="36933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none">
            <a:spAutoFit/>
          </a:bodyPr>
          <a:lstStyle/>
          <a:p>
            <a:r>
              <a:rPr lang="ro-RO" b="1" smtClean="0">
                <a:solidFill>
                  <a:schemeClr val="accent6">
                    <a:lumMod val="50000"/>
                  </a:schemeClr>
                </a:solidFill>
                <a:latin typeface="Arial" pitchFamily="34" charset="0"/>
                <a:cs typeface="Arial" pitchFamily="34" charset="0"/>
              </a:rPr>
              <a:t>4.</a:t>
            </a:r>
            <a:endParaRPr lang="en-US" b="1" i="1">
              <a:solidFill>
                <a:srgbClr val="C00000"/>
              </a:solidFill>
              <a:latin typeface="Arial" pitchFamily="34" charset="0"/>
              <a:cs typeface="Arial" pitchFamily="34" charset="0"/>
            </a:endParaRPr>
          </a:p>
        </p:txBody>
      </p:sp>
      <p:sp>
        <p:nvSpPr>
          <p:cNvPr id="8" name="Rectangle 7"/>
          <p:cNvSpPr/>
          <p:nvPr/>
        </p:nvSpPr>
        <p:spPr>
          <a:xfrm>
            <a:off x="990600" y="3962400"/>
            <a:ext cx="7467600" cy="914400"/>
          </a:xfrm>
          <a:prstGeom prst="rect">
            <a:avLst/>
          </a:prstGeom>
          <a:solidFill>
            <a:schemeClr val="accent6">
              <a:lumMod val="40000"/>
              <a:lumOff val="6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Utilizarea în metodologie pentru aprecierea </a:t>
            </a:r>
            <a:r>
              <a:rPr lang="ro-RO" b="1" i="1" smtClean="0">
                <a:solidFill>
                  <a:srgbClr val="0070C0"/>
                </a:solidFill>
                <a:latin typeface="Arial" pitchFamily="34" charset="0"/>
                <a:cs typeface="Arial" pitchFamily="34" charset="0"/>
              </a:rPr>
              <a:t>dimensiunii tehnice a funcției</a:t>
            </a:r>
            <a:r>
              <a:rPr lang="ro-RO" smtClean="0">
                <a:solidFill>
                  <a:schemeClr val="tx1"/>
                </a:solidFill>
                <a:latin typeface="Arial" pitchFamily="34" charset="0"/>
                <a:cs typeface="Arial" pitchFamily="34" charset="0"/>
              </a:rPr>
              <a:t> mărimea </a:t>
            </a:r>
            <a:r>
              <a:rPr lang="ro-RO" sz="2400" smtClean="0">
                <a:solidFill>
                  <a:schemeClr val="tx1"/>
                </a:solidFill>
                <a:latin typeface="Arial" pitchFamily="34" charset="0"/>
                <a:cs typeface="Arial" pitchFamily="34" charset="0"/>
              </a:rPr>
              <a:t>q</a:t>
            </a:r>
            <a:r>
              <a:rPr lang="ro-RO" sz="2400" baseline="-25000" smtClean="0">
                <a:solidFill>
                  <a:schemeClr val="tx1"/>
                </a:solidFill>
                <a:latin typeface="Arial" pitchFamily="34" charset="0"/>
                <a:cs typeface="Arial" pitchFamily="34" charset="0"/>
              </a:rPr>
              <a:t>j</a:t>
            </a:r>
            <a:r>
              <a:rPr lang="ro-RO" smtClean="0">
                <a:solidFill>
                  <a:schemeClr val="tx1"/>
                </a:solidFill>
                <a:latin typeface="Arial" pitchFamily="34" charset="0"/>
                <a:cs typeface="Arial" pitchFamily="34" charset="0"/>
              </a:rPr>
              <a:t>, chiar dacă aceasta </a:t>
            </a:r>
            <a:r>
              <a:rPr lang="ro-RO" b="1" i="1" smtClean="0">
                <a:solidFill>
                  <a:srgbClr val="FF0000"/>
                </a:solidFill>
                <a:latin typeface="Arial" pitchFamily="34" charset="0"/>
                <a:cs typeface="Arial" pitchFamily="34" charset="0"/>
              </a:rPr>
              <a:t>se modifică </a:t>
            </a:r>
            <a:r>
              <a:rPr lang="ro-RO" smtClean="0">
                <a:solidFill>
                  <a:schemeClr val="tx1"/>
                </a:solidFill>
                <a:latin typeface="Arial" pitchFamily="34" charset="0"/>
                <a:cs typeface="Arial" pitchFamily="34" charset="0"/>
              </a:rPr>
              <a:t>de la o variantă la alta de produs, poate genera </a:t>
            </a:r>
            <a:r>
              <a:rPr lang="ro-RO" b="1" i="1" smtClean="0">
                <a:solidFill>
                  <a:srgbClr val="C00000"/>
                </a:solidFill>
                <a:latin typeface="Arial" pitchFamily="34" charset="0"/>
                <a:cs typeface="Arial" pitchFamily="34" charset="0"/>
              </a:rPr>
              <a:t>confuzie</a:t>
            </a:r>
          </a:p>
        </p:txBody>
      </p:sp>
      <p:sp>
        <p:nvSpPr>
          <p:cNvPr id="9" name="Rectangle 8"/>
          <p:cNvSpPr/>
          <p:nvPr/>
        </p:nvSpPr>
        <p:spPr>
          <a:xfrm>
            <a:off x="1981200" y="5334000"/>
            <a:ext cx="6477000" cy="9144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De cele mai multe ori se face </a:t>
            </a:r>
            <a:r>
              <a:rPr lang="ro-RO" b="1" i="1" smtClean="0">
                <a:solidFill>
                  <a:srgbClr val="C00000"/>
                </a:solidFill>
                <a:latin typeface="Arial" pitchFamily="34" charset="0"/>
                <a:cs typeface="Arial" pitchFamily="34" charset="0"/>
              </a:rPr>
              <a:t>greșeala</a:t>
            </a:r>
            <a:r>
              <a:rPr lang="ro-RO" smtClean="0">
                <a:solidFill>
                  <a:schemeClr val="tx1"/>
                </a:solidFill>
                <a:latin typeface="Arial" pitchFamily="34" charset="0"/>
                <a:cs typeface="Arial" pitchFamily="34" charset="0"/>
              </a:rPr>
              <a:t> că pentru </a:t>
            </a:r>
            <a:r>
              <a:rPr lang="ro-RO" b="1" i="1" smtClean="0">
                <a:solidFill>
                  <a:srgbClr val="FF0000"/>
                </a:solidFill>
                <a:latin typeface="Arial" pitchFamily="34" charset="0"/>
                <a:cs typeface="Arial" pitchFamily="34" charset="0"/>
              </a:rPr>
              <a:t>varianta reproiectată </a:t>
            </a:r>
            <a:r>
              <a:rPr lang="ro-RO" smtClean="0">
                <a:solidFill>
                  <a:schemeClr val="tx1"/>
                </a:solidFill>
                <a:latin typeface="Arial" pitchFamily="34" charset="0"/>
                <a:cs typeface="Arial" pitchFamily="34" charset="0"/>
              </a:rPr>
              <a:t>se stabilesc </a:t>
            </a:r>
            <a:r>
              <a:rPr lang="ro-RO" b="1" smtClean="0">
                <a:solidFill>
                  <a:srgbClr val="0070C0"/>
                </a:solidFill>
                <a:latin typeface="Arial" pitchFamily="34" charset="0"/>
                <a:cs typeface="Arial" pitchFamily="34" charset="0"/>
              </a:rPr>
              <a:t>ponderile în utilitate </a:t>
            </a:r>
            <a:r>
              <a:rPr lang="ro-RO" smtClean="0">
                <a:solidFill>
                  <a:schemeClr val="tx1"/>
                </a:solidFill>
                <a:latin typeface="Arial" pitchFamily="34" charset="0"/>
                <a:cs typeface="Arial" pitchFamily="34" charset="0"/>
              </a:rPr>
              <a:t>printr-un raționament similar cu cel inițial (total greșit!)</a:t>
            </a:r>
            <a:endParaRPr lang="ro-RO" sz="2400" smtClean="0">
              <a:solidFill>
                <a:schemeClr val="tx1"/>
              </a:solidFill>
              <a:latin typeface="Arial" pitchFamily="34" charset="0"/>
              <a:cs typeface="Arial" pitchFamily="34" charset="0"/>
            </a:endParaRPr>
          </a:p>
        </p:txBody>
      </p:sp>
      <p:cxnSp>
        <p:nvCxnSpPr>
          <p:cNvPr id="11" name="Shape 10"/>
          <p:cNvCxnSpPr>
            <a:stCxn id="8" idx="2"/>
            <a:endCxn id="9" idx="1"/>
          </p:cNvCxnSpPr>
          <p:nvPr/>
        </p:nvCxnSpPr>
        <p:spPr>
          <a:xfrm rot="5400000">
            <a:off x="2895600" y="3962400"/>
            <a:ext cx="914400" cy="2743200"/>
          </a:xfrm>
          <a:prstGeom prst="bentConnector4">
            <a:avLst>
              <a:gd name="adj1" fmla="val 25000"/>
              <a:gd name="adj2" fmla="val 108333"/>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158</a:t>
            </a:fld>
            <a:endParaRPr lang="en-US"/>
          </a:p>
        </p:txBody>
      </p:sp>
      <p:sp>
        <p:nvSpPr>
          <p:cNvPr id="3" name="Rectangle 2"/>
          <p:cNvSpPr/>
          <p:nvPr/>
        </p:nvSpPr>
        <p:spPr>
          <a:xfrm>
            <a:off x="304800" y="914400"/>
            <a:ext cx="7520072" cy="36933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none">
            <a:spAutoFit/>
          </a:bodyPr>
          <a:lstStyle/>
          <a:p>
            <a:r>
              <a:rPr lang="ro-RO" b="1" smtClean="0">
                <a:solidFill>
                  <a:schemeClr val="accent6">
                    <a:lumMod val="50000"/>
                  </a:schemeClr>
                </a:solidFill>
                <a:latin typeface="Arial" pitchFamily="34" charset="0"/>
                <a:cs typeface="Arial" pitchFamily="34" charset="0"/>
              </a:rPr>
              <a:t>Variante posibile de analiză sistemică pentru eliminarea confuziilor </a:t>
            </a:r>
            <a:endParaRPr lang="en-US" b="1" i="1">
              <a:solidFill>
                <a:srgbClr val="C00000"/>
              </a:solidFill>
              <a:latin typeface="Arial" pitchFamily="34" charset="0"/>
              <a:cs typeface="Arial" pitchFamily="34" charset="0"/>
            </a:endParaRPr>
          </a:p>
        </p:txBody>
      </p:sp>
      <p:sp>
        <p:nvSpPr>
          <p:cNvPr id="4" name="Rectangle 3"/>
          <p:cNvSpPr/>
          <p:nvPr/>
        </p:nvSpPr>
        <p:spPr>
          <a:xfrm>
            <a:off x="381000" y="1676400"/>
            <a:ext cx="377026" cy="369332"/>
          </a:xfrm>
          <a:prstGeom prst="rect">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wrap="none">
            <a:spAutoFit/>
          </a:bodyPr>
          <a:lstStyle/>
          <a:p>
            <a:r>
              <a:rPr lang="ro-RO" b="1" smtClean="0">
                <a:solidFill>
                  <a:schemeClr val="accent6">
                    <a:lumMod val="50000"/>
                  </a:schemeClr>
                </a:solidFill>
                <a:latin typeface="Arial" pitchFamily="34" charset="0"/>
                <a:cs typeface="Arial" pitchFamily="34" charset="0"/>
              </a:rPr>
              <a:t>a.</a:t>
            </a:r>
            <a:endParaRPr lang="en-US" b="1" i="1">
              <a:solidFill>
                <a:srgbClr val="C00000"/>
              </a:solidFill>
              <a:latin typeface="Arial" pitchFamily="34" charset="0"/>
              <a:cs typeface="Arial" pitchFamily="34" charset="0"/>
            </a:endParaRPr>
          </a:p>
        </p:txBody>
      </p:sp>
      <p:sp>
        <p:nvSpPr>
          <p:cNvPr id="5" name="Rectangle 4"/>
          <p:cNvSpPr/>
          <p:nvPr/>
        </p:nvSpPr>
        <p:spPr>
          <a:xfrm>
            <a:off x="914400" y="1676400"/>
            <a:ext cx="7467600" cy="685800"/>
          </a:xfrm>
          <a:prstGeom prst="rect">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rgbClr val="C00000"/>
                </a:solidFill>
                <a:latin typeface="Arial" pitchFamily="34" charset="0"/>
                <a:cs typeface="Arial" pitchFamily="34" charset="0"/>
              </a:rPr>
              <a:t>Dreapta de regresie </a:t>
            </a:r>
            <a:r>
              <a:rPr lang="ro-RO" smtClean="0">
                <a:solidFill>
                  <a:schemeClr val="tx1"/>
                </a:solidFill>
                <a:latin typeface="Arial" pitchFamily="34" charset="0"/>
                <a:cs typeface="Arial" pitchFamily="34" charset="0"/>
              </a:rPr>
              <a:t>se stabilește între </a:t>
            </a:r>
            <a:r>
              <a:rPr lang="ro-RO" b="1" i="1" smtClean="0">
                <a:solidFill>
                  <a:srgbClr val="0070C0"/>
                </a:solidFill>
                <a:latin typeface="Arial" pitchFamily="34" charset="0"/>
                <a:cs typeface="Arial" pitchFamily="34" charset="0"/>
              </a:rPr>
              <a:t>utilitatea</a:t>
            </a:r>
            <a:r>
              <a:rPr lang="ro-RO" smtClean="0">
                <a:solidFill>
                  <a:schemeClr val="tx1"/>
                </a:solidFill>
                <a:latin typeface="Arial" pitchFamily="34" charset="0"/>
                <a:cs typeface="Arial" pitchFamily="34" charset="0"/>
              </a:rPr>
              <a:t> și </a:t>
            </a:r>
            <a:r>
              <a:rPr lang="ro-RO" b="1" i="1" smtClean="0">
                <a:solidFill>
                  <a:schemeClr val="accent6">
                    <a:lumMod val="50000"/>
                  </a:schemeClr>
                </a:solidFill>
                <a:latin typeface="Arial" pitchFamily="34" charset="0"/>
                <a:cs typeface="Arial" pitchFamily="34" charset="0"/>
              </a:rPr>
              <a:t>ponderea</a:t>
            </a:r>
            <a:r>
              <a:rPr lang="ro-RO" smtClean="0">
                <a:solidFill>
                  <a:schemeClr val="tx1"/>
                </a:solidFill>
                <a:latin typeface="Arial" pitchFamily="34" charset="0"/>
                <a:cs typeface="Arial" pitchFamily="34" charset="0"/>
              </a:rPr>
              <a:t> în </a:t>
            </a:r>
            <a:r>
              <a:rPr lang="ro-RO" b="1" i="1" smtClean="0">
                <a:solidFill>
                  <a:srgbClr val="FF0000"/>
                </a:solidFill>
                <a:latin typeface="Arial" pitchFamily="34" charset="0"/>
                <a:cs typeface="Arial" pitchFamily="34" charset="0"/>
              </a:rPr>
              <a:t>cost</a:t>
            </a:r>
            <a:r>
              <a:rPr lang="ro-RO" smtClean="0">
                <a:solidFill>
                  <a:schemeClr val="tx1"/>
                </a:solidFill>
                <a:latin typeface="Arial" pitchFamily="34" charset="0"/>
                <a:cs typeface="Arial" pitchFamily="34" charset="0"/>
              </a:rPr>
              <a:t> a fiecărei </a:t>
            </a:r>
            <a:r>
              <a:rPr lang="ro-RO" b="1" i="1" smtClean="0">
                <a:solidFill>
                  <a:srgbClr val="0070C0"/>
                </a:solidFill>
                <a:latin typeface="Arial" pitchFamily="34" charset="0"/>
                <a:cs typeface="Arial" pitchFamily="34" charset="0"/>
              </a:rPr>
              <a:t>funcții , </a:t>
            </a:r>
            <a:r>
              <a:rPr lang="ro-RO" smtClean="0">
                <a:solidFill>
                  <a:schemeClr val="tx1"/>
                </a:solidFill>
                <a:latin typeface="Arial" pitchFamily="34" charset="0"/>
                <a:cs typeface="Arial" pitchFamily="34" charset="0"/>
              </a:rPr>
              <a:t>conform relației (5.12)</a:t>
            </a:r>
          </a:p>
        </p:txBody>
      </p:sp>
      <p:sp>
        <p:nvSpPr>
          <p:cNvPr id="286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6721" name="Object 1"/>
          <p:cNvGraphicFramePr>
            <a:graphicFrameLocks noChangeAspect="1"/>
          </p:cNvGraphicFramePr>
          <p:nvPr/>
        </p:nvGraphicFramePr>
        <p:xfrm>
          <a:off x="2057400" y="3048000"/>
          <a:ext cx="2144889" cy="609600"/>
        </p:xfrm>
        <a:graphic>
          <a:graphicData uri="http://schemas.openxmlformats.org/presentationml/2006/ole">
            <p:oleObj spid="_x0000_s286721" name="Equation" r:id="rId3" imgW="850531" imgH="241195" progId="Equation.3">
              <p:embed/>
            </p:oleObj>
          </a:graphicData>
        </a:graphic>
      </p:graphicFrame>
      <p:sp>
        <p:nvSpPr>
          <p:cNvPr id="286723" name="Rectangle 3"/>
          <p:cNvSpPr>
            <a:spLocks noChangeArrowheads="1"/>
          </p:cNvSpPr>
          <p:nvPr/>
        </p:nvSpPr>
        <p:spPr bwMode="auto">
          <a:xfrm>
            <a:off x="0" y="257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p:cNvSpPr/>
          <p:nvPr/>
        </p:nvSpPr>
        <p:spPr>
          <a:xfrm>
            <a:off x="533400" y="3581400"/>
            <a:ext cx="762000" cy="381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unde:</a:t>
            </a:r>
          </a:p>
        </p:txBody>
      </p:sp>
      <p:sp>
        <p:nvSpPr>
          <p:cNvPr id="10" name="Rectangle 9"/>
          <p:cNvSpPr/>
          <p:nvPr/>
        </p:nvSpPr>
        <p:spPr>
          <a:xfrm>
            <a:off x="3962400" y="3124200"/>
            <a:ext cx="457200" cy="381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cu</a:t>
            </a:r>
          </a:p>
        </p:txBody>
      </p:sp>
      <p:sp>
        <p:nvSpPr>
          <p:cNvPr id="28672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6724" name="Object 4"/>
          <p:cNvGraphicFramePr>
            <a:graphicFrameLocks noChangeAspect="1"/>
          </p:cNvGraphicFramePr>
          <p:nvPr/>
        </p:nvGraphicFramePr>
        <p:xfrm>
          <a:off x="4572000" y="3048000"/>
          <a:ext cx="1783645" cy="609600"/>
        </p:xfrm>
        <a:graphic>
          <a:graphicData uri="http://schemas.openxmlformats.org/presentationml/2006/ole">
            <p:oleObj spid="_x0000_s286724" name="Equation" r:id="rId4" imgW="710891" imgH="241195" progId="Equation.3">
              <p:embed/>
            </p:oleObj>
          </a:graphicData>
        </a:graphic>
      </p:graphicFrame>
      <p:sp>
        <p:nvSpPr>
          <p:cNvPr id="286726" name="Rectangle 6"/>
          <p:cNvSpPr>
            <a:spLocks noChangeArrowheads="1"/>
          </p:cNvSpPr>
          <p:nvPr/>
        </p:nvSpPr>
        <p:spPr bwMode="auto">
          <a:xfrm>
            <a:off x="0" y="257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3"/>
          <p:cNvSpPr/>
          <p:nvPr/>
        </p:nvSpPr>
        <p:spPr>
          <a:xfrm>
            <a:off x="6400800" y="31242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5.12)</a:t>
            </a:r>
            <a:endParaRPr lang="en-US" baseline="-25000">
              <a:solidFill>
                <a:schemeClr val="tx1"/>
              </a:solidFill>
              <a:latin typeface="Arial" pitchFamily="34" charset="0"/>
              <a:cs typeface="Arial" pitchFamily="34" charset="0"/>
            </a:endParaRPr>
          </a:p>
        </p:txBody>
      </p:sp>
      <p:sp>
        <p:nvSpPr>
          <p:cNvPr id="15" name="Rectangle 14"/>
          <p:cNvSpPr/>
          <p:nvPr/>
        </p:nvSpPr>
        <p:spPr>
          <a:xfrm>
            <a:off x="533400" y="4800600"/>
            <a:ext cx="7772400" cy="4572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2400" smtClean="0">
                <a:solidFill>
                  <a:schemeClr val="tx1"/>
                </a:solidFill>
                <a:latin typeface="Arial" pitchFamily="34" charset="0"/>
                <a:cs typeface="Arial" pitchFamily="34" charset="0"/>
              </a:rPr>
              <a:t>u</a:t>
            </a:r>
            <a:r>
              <a:rPr lang="ro-RO" sz="2400" baseline="-25000" smtClean="0">
                <a:solidFill>
                  <a:schemeClr val="tx1"/>
                </a:solidFill>
                <a:latin typeface="Arial" pitchFamily="34" charset="0"/>
                <a:cs typeface="Arial" pitchFamily="34" charset="0"/>
              </a:rPr>
              <a:t>j</a:t>
            </a:r>
            <a:r>
              <a:rPr lang="ro-RO" smtClean="0">
                <a:solidFill>
                  <a:schemeClr val="tx1"/>
                </a:solidFill>
                <a:latin typeface="Arial" pitchFamily="34" charset="0"/>
                <a:cs typeface="Arial" pitchFamily="34" charset="0"/>
              </a:rPr>
              <a:t> – </a:t>
            </a:r>
            <a:r>
              <a:rPr lang="ro-RO" b="1" i="1" smtClean="0">
                <a:solidFill>
                  <a:srgbClr val="0070C0"/>
                </a:solidFill>
                <a:latin typeface="Arial" pitchFamily="34" charset="0"/>
                <a:cs typeface="Arial" pitchFamily="34" charset="0"/>
              </a:rPr>
              <a:t>utilitatea intrinsecă a funcției </a:t>
            </a:r>
            <a:r>
              <a:rPr lang="ro-RO" smtClean="0">
                <a:solidFill>
                  <a:schemeClr val="tx1"/>
                </a:solidFill>
                <a:latin typeface="Arial" pitchFamily="34" charset="0"/>
                <a:cs typeface="Arial" pitchFamily="34" charset="0"/>
              </a:rPr>
              <a:t>pentru </a:t>
            </a:r>
            <a:r>
              <a:rPr lang="ro-RO" b="1" i="1" smtClean="0">
                <a:solidFill>
                  <a:schemeClr val="accent6">
                    <a:lumMod val="50000"/>
                  </a:schemeClr>
                </a:solidFill>
                <a:latin typeface="Arial" pitchFamily="34" charset="0"/>
                <a:cs typeface="Arial" pitchFamily="34" charset="0"/>
              </a:rPr>
              <a:t>soluția concretă </a:t>
            </a:r>
            <a:r>
              <a:rPr lang="ro-RO" smtClean="0">
                <a:solidFill>
                  <a:schemeClr val="tx1"/>
                </a:solidFill>
                <a:latin typeface="Arial" pitchFamily="34" charset="0"/>
                <a:cs typeface="Arial" pitchFamily="34" charset="0"/>
              </a:rPr>
              <a:t>analizată</a:t>
            </a:r>
          </a:p>
          <a:p>
            <a:pPr algn="just"/>
            <a:endParaRPr lang="ro-RO" smtClean="0">
              <a:solidFill>
                <a:schemeClr val="tx1"/>
              </a:solidFill>
              <a:latin typeface="Arial" pitchFamily="34" charset="0"/>
              <a:cs typeface="Arial" pitchFamily="34" charset="0"/>
            </a:endParaRPr>
          </a:p>
        </p:txBody>
      </p:sp>
      <p:sp>
        <p:nvSpPr>
          <p:cNvPr id="16" name="Rectangle 15"/>
          <p:cNvSpPr/>
          <p:nvPr/>
        </p:nvSpPr>
        <p:spPr>
          <a:xfrm>
            <a:off x="533400" y="4343400"/>
            <a:ext cx="7772400" cy="4572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2400" smtClean="0">
                <a:solidFill>
                  <a:schemeClr val="tx1"/>
                </a:solidFill>
                <a:latin typeface="Arial" pitchFamily="34" charset="0"/>
                <a:cs typeface="Arial" pitchFamily="34" charset="0"/>
              </a:rPr>
              <a:t>q</a:t>
            </a:r>
            <a:r>
              <a:rPr lang="ro-RO" sz="2400" baseline="-25000" smtClean="0">
                <a:solidFill>
                  <a:schemeClr val="tx1"/>
                </a:solidFill>
                <a:latin typeface="Arial" pitchFamily="34" charset="0"/>
                <a:cs typeface="Arial" pitchFamily="34" charset="0"/>
              </a:rPr>
              <a:t>j</a:t>
            </a:r>
            <a:r>
              <a:rPr lang="ro-RO" smtClean="0">
                <a:solidFill>
                  <a:schemeClr val="tx1"/>
                </a:solidFill>
                <a:latin typeface="Arial" pitchFamily="34" charset="0"/>
                <a:cs typeface="Arial" pitchFamily="34" charset="0"/>
              </a:rPr>
              <a:t> – este unic determinat pentru </a:t>
            </a:r>
            <a:r>
              <a:rPr lang="ro-RO" b="1" i="1" smtClean="0">
                <a:solidFill>
                  <a:srgbClr val="C00000"/>
                </a:solidFill>
                <a:latin typeface="Arial" pitchFamily="34" charset="0"/>
                <a:cs typeface="Arial" pitchFamily="34" charset="0"/>
              </a:rPr>
              <a:t>varianta etalon a produsului</a:t>
            </a:r>
          </a:p>
          <a:p>
            <a:pPr algn="just"/>
            <a:endParaRPr lang="ro-RO" smtClean="0">
              <a:solidFill>
                <a:schemeClr val="tx1"/>
              </a:solidFill>
              <a:latin typeface="Arial" pitchFamily="34" charset="0"/>
              <a:cs typeface="Arial" pitchFamily="34" charset="0"/>
            </a:endParaRPr>
          </a:p>
        </p:txBody>
      </p:sp>
      <p:sp>
        <p:nvSpPr>
          <p:cNvPr id="17" name="Rectangle 16"/>
          <p:cNvSpPr/>
          <p:nvPr/>
        </p:nvSpPr>
        <p:spPr>
          <a:xfrm>
            <a:off x="533400" y="5257800"/>
            <a:ext cx="8001000" cy="762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2400" smtClean="0">
                <a:solidFill>
                  <a:schemeClr val="tx1"/>
                </a:solidFill>
                <a:latin typeface="Arial" pitchFamily="34" charset="0"/>
                <a:cs typeface="Arial" pitchFamily="34" charset="0"/>
              </a:rPr>
              <a:t>p</a:t>
            </a:r>
            <a:r>
              <a:rPr lang="ro-RO" sz="2400" baseline="-25000" smtClean="0">
                <a:solidFill>
                  <a:schemeClr val="tx1"/>
                </a:solidFill>
                <a:latin typeface="Arial" pitchFamily="34" charset="0"/>
                <a:cs typeface="Arial" pitchFamily="34" charset="0"/>
              </a:rPr>
              <a:t>j</a:t>
            </a:r>
            <a:r>
              <a:rPr lang="ro-RO" smtClean="0">
                <a:solidFill>
                  <a:schemeClr val="tx1"/>
                </a:solidFill>
                <a:latin typeface="Arial" pitchFamily="34" charset="0"/>
                <a:cs typeface="Arial" pitchFamily="34" charset="0"/>
              </a:rPr>
              <a:t> – </a:t>
            </a:r>
            <a:r>
              <a:rPr lang="ro-RO" b="1" smtClean="0">
                <a:solidFill>
                  <a:schemeClr val="accent6">
                    <a:lumMod val="50000"/>
                  </a:schemeClr>
                </a:solidFill>
                <a:latin typeface="Arial" pitchFamily="34" charset="0"/>
                <a:cs typeface="Arial" pitchFamily="34" charset="0"/>
              </a:rPr>
              <a:t>ponderea</a:t>
            </a:r>
            <a:r>
              <a:rPr lang="ro-RO" smtClean="0">
                <a:solidFill>
                  <a:schemeClr val="tx1"/>
                </a:solidFill>
                <a:latin typeface="Arial" pitchFamily="34" charset="0"/>
                <a:cs typeface="Arial" pitchFamily="34" charset="0"/>
              </a:rPr>
              <a:t> </a:t>
            </a:r>
            <a:r>
              <a:rPr lang="ro-RO" b="1" i="1" smtClean="0">
                <a:solidFill>
                  <a:srgbClr val="0070C0"/>
                </a:solidFill>
                <a:latin typeface="Arial" pitchFamily="34" charset="0"/>
                <a:cs typeface="Arial" pitchFamily="34" charset="0"/>
              </a:rPr>
              <a:t>funcției</a:t>
            </a:r>
            <a:r>
              <a:rPr lang="ro-RO" smtClean="0">
                <a:solidFill>
                  <a:schemeClr val="tx1"/>
                </a:solidFill>
                <a:latin typeface="Arial" pitchFamily="34" charset="0"/>
                <a:cs typeface="Arial" pitchFamily="34" charset="0"/>
              </a:rPr>
              <a:t> în </a:t>
            </a:r>
            <a:r>
              <a:rPr lang="ro-RO" b="1" i="1" smtClean="0">
                <a:solidFill>
                  <a:srgbClr val="FF0000"/>
                </a:solidFill>
                <a:latin typeface="Arial" pitchFamily="34" charset="0"/>
                <a:cs typeface="Arial" pitchFamily="34" charset="0"/>
              </a:rPr>
              <a:t>cost</a:t>
            </a:r>
            <a:r>
              <a:rPr lang="ro-RO" smtClean="0">
                <a:solidFill>
                  <a:schemeClr val="tx1"/>
                </a:solidFill>
                <a:latin typeface="Arial" pitchFamily="34" charset="0"/>
                <a:cs typeface="Arial" pitchFamily="34" charset="0"/>
              </a:rPr>
              <a:t>, pentru </a:t>
            </a:r>
            <a:r>
              <a:rPr lang="ro-RO" b="1" i="1" smtClean="0">
                <a:solidFill>
                  <a:srgbClr val="C00000"/>
                </a:solidFill>
                <a:latin typeface="Arial" pitchFamily="34" charset="0"/>
                <a:cs typeface="Arial" pitchFamily="34" charset="0"/>
              </a:rPr>
              <a:t>varianta etalon</a:t>
            </a:r>
            <a:r>
              <a:rPr lang="ro-RO" smtClean="0">
                <a:solidFill>
                  <a:schemeClr val="tx1"/>
                </a:solidFill>
                <a:latin typeface="Arial" pitchFamily="34" charset="0"/>
                <a:cs typeface="Arial" pitchFamily="34" charset="0"/>
              </a:rPr>
              <a:t>, calculată prin  </a:t>
            </a:r>
          </a:p>
          <a:p>
            <a:pPr algn="just"/>
            <a:r>
              <a:rPr lang="ro-RO" smtClean="0">
                <a:solidFill>
                  <a:schemeClr val="tx1"/>
                </a:solidFill>
                <a:latin typeface="Arial" pitchFamily="34" charset="0"/>
                <a:cs typeface="Arial" pitchFamily="34" charset="0"/>
              </a:rPr>
              <a:t>       raportarea la </a:t>
            </a:r>
            <a:r>
              <a:rPr lang="ro-RO" b="1" i="1" smtClean="0">
                <a:solidFill>
                  <a:srgbClr val="FF0000"/>
                </a:solidFill>
                <a:latin typeface="Arial" pitchFamily="34" charset="0"/>
                <a:cs typeface="Arial" pitchFamily="34" charset="0"/>
              </a:rPr>
              <a:t>costul</a:t>
            </a:r>
            <a:r>
              <a:rPr lang="ro-RO" smtClean="0">
                <a:solidFill>
                  <a:schemeClr val="tx1"/>
                </a:solidFill>
                <a:latin typeface="Arial" pitchFamily="34" charset="0"/>
                <a:cs typeface="Arial" pitchFamily="34" charset="0"/>
              </a:rPr>
              <a:t> acestei </a:t>
            </a:r>
            <a:r>
              <a:rPr lang="ro-RO" b="1" i="1" smtClean="0">
                <a:solidFill>
                  <a:srgbClr val="C00000"/>
                </a:solidFill>
                <a:latin typeface="Arial" pitchFamily="34" charset="0"/>
                <a:cs typeface="Arial" pitchFamily="34" charset="0"/>
              </a:rPr>
              <a:t>variante</a:t>
            </a:r>
            <a:r>
              <a:rPr lang="ro-RO" smtClean="0">
                <a:solidFill>
                  <a:schemeClr val="tx1"/>
                </a:solidFill>
                <a:latin typeface="Arial" pitchFamily="34" charset="0"/>
                <a:cs typeface="Arial" pitchFamily="34" charset="0"/>
              </a:rPr>
              <a:t> astfel încât</a:t>
            </a:r>
            <a:r>
              <a:rPr lang="el-GR" smtClean="0">
                <a:solidFill>
                  <a:schemeClr val="tx1"/>
                </a:solidFill>
                <a:latin typeface="Arial" pitchFamily="34" charset="0"/>
                <a:cs typeface="Arial" pitchFamily="34" charset="0"/>
              </a:rPr>
              <a:t> </a:t>
            </a:r>
            <a:r>
              <a:rPr lang="el-GR" sz="2400" smtClean="0">
                <a:solidFill>
                  <a:schemeClr val="tx1"/>
                </a:solidFill>
                <a:latin typeface="Arial" pitchFamily="34" charset="0"/>
                <a:cs typeface="Arial" pitchFamily="34" charset="0"/>
              </a:rPr>
              <a:t>(Σ</a:t>
            </a:r>
            <a:r>
              <a:rPr lang="ro-RO" sz="2400" smtClean="0">
                <a:solidFill>
                  <a:schemeClr val="tx1"/>
                </a:solidFill>
                <a:latin typeface="Arial" pitchFamily="34" charset="0"/>
                <a:cs typeface="Arial" pitchFamily="34" charset="0"/>
              </a:rPr>
              <a:t>q</a:t>
            </a:r>
            <a:r>
              <a:rPr lang="ro-RO" sz="2400" baseline="-25000" smtClean="0">
                <a:solidFill>
                  <a:schemeClr val="tx1"/>
                </a:solidFill>
                <a:latin typeface="Arial" pitchFamily="34" charset="0"/>
                <a:cs typeface="Arial" pitchFamily="34" charset="0"/>
              </a:rPr>
              <a:t>j</a:t>
            </a:r>
            <a:r>
              <a:rPr lang="ro-RO" sz="2400" smtClean="0">
                <a:solidFill>
                  <a:schemeClr val="tx1"/>
                </a:solidFill>
                <a:latin typeface="Arial" pitchFamily="34" charset="0"/>
                <a:cs typeface="Arial" pitchFamily="34" charset="0"/>
              </a:rPr>
              <a:t> = 1; </a:t>
            </a:r>
            <a:r>
              <a:rPr lang="el-GR" sz="2400" smtClean="0">
                <a:solidFill>
                  <a:schemeClr val="tx1"/>
                </a:solidFill>
                <a:latin typeface="Arial" pitchFamily="34" charset="0"/>
                <a:cs typeface="Arial" pitchFamily="34" charset="0"/>
              </a:rPr>
              <a:t>Σ</a:t>
            </a:r>
            <a:r>
              <a:rPr lang="ro-RO" sz="2400" smtClean="0">
                <a:solidFill>
                  <a:schemeClr val="tx1"/>
                </a:solidFill>
                <a:latin typeface="Arial" pitchFamily="34" charset="0"/>
                <a:cs typeface="Arial" pitchFamily="34" charset="0"/>
              </a:rPr>
              <a:t>p</a:t>
            </a:r>
            <a:r>
              <a:rPr lang="ro-RO" sz="2400" baseline="-25000" smtClean="0">
                <a:solidFill>
                  <a:schemeClr val="tx1"/>
                </a:solidFill>
                <a:latin typeface="Arial" pitchFamily="34" charset="0"/>
                <a:cs typeface="Arial" pitchFamily="34" charset="0"/>
              </a:rPr>
              <a:t>j</a:t>
            </a:r>
            <a:r>
              <a:rPr lang="ro-RO" sz="2400" smtClean="0">
                <a:solidFill>
                  <a:schemeClr val="tx1"/>
                </a:solidFill>
                <a:latin typeface="Arial" pitchFamily="34" charset="0"/>
                <a:cs typeface="Arial" pitchFamily="34" charset="0"/>
              </a:rPr>
              <a:t> = 1)  </a:t>
            </a:r>
          </a:p>
          <a:p>
            <a:pPr algn="just"/>
            <a:endParaRPr lang="ro-RO" smtClean="0">
              <a:solidFill>
                <a:schemeClr val="tx1"/>
              </a:solidFill>
              <a:latin typeface="Arial" pitchFamily="34" charset="0"/>
              <a:cs typeface="Arial" pitchFamily="34" charset="0"/>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159</a:t>
            </a:fld>
            <a:endParaRPr lang="en-US"/>
          </a:p>
        </p:txBody>
      </p:sp>
      <p:sp>
        <p:nvSpPr>
          <p:cNvPr id="3" name="Rectangle 2"/>
          <p:cNvSpPr/>
          <p:nvPr/>
        </p:nvSpPr>
        <p:spPr>
          <a:xfrm>
            <a:off x="457200" y="685800"/>
            <a:ext cx="1864613" cy="400110"/>
          </a:xfrm>
          <a:prstGeom prst="rect">
            <a:avLst/>
          </a:prstGeom>
          <a:effectLst>
            <a:outerShdw blurRad="50800" dist="38100" dir="2700000" algn="tl" rotWithShape="0">
              <a:prstClr val="black">
                <a:alpha val="40000"/>
              </a:prstClr>
            </a:outerShdw>
          </a:effectLst>
        </p:spPr>
        <p:txBody>
          <a:bodyPr wrap="none">
            <a:spAutoFit/>
          </a:bodyPr>
          <a:lstStyle/>
          <a:p>
            <a:r>
              <a:rPr kumimoji="0" lang="en-US" sz="2000" b="1" i="1"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sym typeface="Wingdings"/>
              </a:rPr>
              <a:t> </a:t>
            </a:r>
            <a:r>
              <a:rPr kumimoji="0" lang="en-US" sz="2000" b="1" i="1"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rPr>
              <a:t>Observaţi</a:t>
            </a:r>
            <a:r>
              <a:rPr lang="ro-RO" sz="2000" b="1" i="1" smtClean="0">
                <a:solidFill>
                  <a:schemeClr val="accent1">
                    <a:lumMod val="75000"/>
                  </a:schemeClr>
                </a:solidFill>
                <a:latin typeface="Arial" pitchFamily="34" charset="0"/>
                <a:ea typeface="Times New Roman" pitchFamily="18" charset="0"/>
                <a:cs typeface="Arial" pitchFamily="34" charset="0"/>
              </a:rPr>
              <a:t>i:</a:t>
            </a:r>
            <a:r>
              <a:rPr kumimoji="0" lang="en-US" sz="2000" b="1" i="0"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rPr>
              <a:t> </a:t>
            </a:r>
            <a:endParaRPr lang="en-US" sz="2000">
              <a:solidFill>
                <a:schemeClr val="accent1">
                  <a:lumMod val="75000"/>
                </a:schemeClr>
              </a:solidFill>
            </a:endParaRPr>
          </a:p>
        </p:txBody>
      </p:sp>
      <p:sp>
        <p:nvSpPr>
          <p:cNvPr id="4" name="Right Arrow 3"/>
          <p:cNvSpPr/>
          <p:nvPr/>
        </p:nvSpPr>
        <p:spPr>
          <a:xfrm>
            <a:off x="457200" y="13716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43000" y="1295400"/>
            <a:ext cx="6781800" cy="8382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Dacă se adaugă o </a:t>
            </a:r>
            <a:r>
              <a:rPr lang="ro-RO" b="1" i="1" smtClean="0">
                <a:solidFill>
                  <a:srgbClr val="0070C0"/>
                </a:solidFill>
                <a:latin typeface="Arial" pitchFamily="34" charset="0"/>
                <a:cs typeface="Arial" pitchFamily="34" charset="0"/>
              </a:rPr>
              <a:t>funcție nouă</a:t>
            </a:r>
            <a:r>
              <a:rPr lang="ro-RO" smtClean="0">
                <a:solidFill>
                  <a:schemeClr val="tx1"/>
                </a:solidFill>
                <a:latin typeface="Arial" pitchFamily="34" charset="0"/>
                <a:cs typeface="Arial" pitchFamily="34" charset="0"/>
              </a:rPr>
              <a:t>, aceasta va primi o </a:t>
            </a:r>
            <a:r>
              <a:rPr lang="ro-RO" b="1" smtClean="0">
                <a:solidFill>
                  <a:schemeClr val="accent6">
                    <a:lumMod val="50000"/>
                  </a:schemeClr>
                </a:solidFill>
                <a:latin typeface="Arial" pitchFamily="34" charset="0"/>
                <a:cs typeface="Arial" pitchFamily="34" charset="0"/>
              </a:rPr>
              <a:t>pondere</a:t>
            </a:r>
            <a:r>
              <a:rPr lang="ro-RO" smtClean="0">
                <a:solidFill>
                  <a:schemeClr val="tx1"/>
                </a:solidFill>
                <a:latin typeface="Arial" pitchFamily="34" charset="0"/>
                <a:cs typeface="Arial" pitchFamily="34" charset="0"/>
              </a:rPr>
              <a:t> </a:t>
            </a:r>
            <a:r>
              <a:rPr lang="ro-RO" b="1" i="1" smtClean="0">
                <a:solidFill>
                  <a:srgbClr val="FF0000"/>
                </a:solidFill>
                <a:latin typeface="Arial" pitchFamily="34" charset="0"/>
                <a:cs typeface="Arial" pitchFamily="34" charset="0"/>
              </a:rPr>
              <a:t>prin comparație directă cu cele existente</a:t>
            </a:r>
            <a:r>
              <a:rPr lang="ro-RO" smtClean="0">
                <a:solidFill>
                  <a:schemeClr val="tx1"/>
                </a:solidFill>
                <a:latin typeface="Arial" pitchFamily="34" charset="0"/>
                <a:cs typeface="Arial" pitchFamily="34" charset="0"/>
              </a:rPr>
              <a:t>, astfel încât </a:t>
            </a:r>
            <a:r>
              <a:rPr lang="el-GR" sz="2400" smtClean="0">
                <a:solidFill>
                  <a:schemeClr val="tx1"/>
                </a:solidFill>
                <a:latin typeface="Arial" pitchFamily="34" charset="0"/>
                <a:cs typeface="Arial" pitchFamily="34" charset="0"/>
              </a:rPr>
              <a:t>Σ</a:t>
            </a:r>
            <a:r>
              <a:rPr lang="ro-RO" sz="2400" smtClean="0">
                <a:solidFill>
                  <a:schemeClr val="tx1"/>
                </a:solidFill>
                <a:latin typeface="Arial" pitchFamily="34" charset="0"/>
                <a:cs typeface="Arial" pitchFamily="34" charset="0"/>
              </a:rPr>
              <a:t>q</a:t>
            </a:r>
            <a:r>
              <a:rPr lang="ro-RO" sz="2400" baseline="-25000" smtClean="0">
                <a:solidFill>
                  <a:schemeClr val="tx1"/>
                </a:solidFill>
                <a:latin typeface="Arial" pitchFamily="34" charset="0"/>
                <a:cs typeface="Arial" pitchFamily="34" charset="0"/>
              </a:rPr>
              <a:t>j </a:t>
            </a:r>
            <a:r>
              <a:rPr lang="el-GR" sz="2400" smtClean="0">
                <a:solidFill>
                  <a:schemeClr val="tx1"/>
                </a:solidFill>
                <a:latin typeface="Arial" pitchFamily="34" charset="0"/>
                <a:cs typeface="Arial" pitchFamily="34" charset="0"/>
              </a:rPr>
              <a:t>≠</a:t>
            </a:r>
            <a:r>
              <a:rPr lang="ro-RO" sz="2400" smtClean="0">
                <a:solidFill>
                  <a:schemeClr val="tx1"/>
                </a:solidFill>
                <a:latin typeface="Arial" pitchFamily="34" charset="0"/>
                <a:cs typeface="Arial" pitchFamily="34" charset="0"/>
              </a:rPr>
              <a:t> 1</a:t>
            </a:r>
            <a:endParaRPr lang="ro-RO" sz="2400" b="1" i="1" smtClean="0">
              <a:solidFill>
                <a:srgbClr val="C00000"/>
              </a:solidFill>
              <a:latin typeface="Arial" pitchFamily="34" charset="0"/>
              <a:cs typeface="Arial" pitchFamily="34" charset="0"/>
            </a:endParaRPr>
          </a:p>
        </p:txBody>
      </p:sp>
      <p:sp>
        <p:nvSpPr>
          <p:cNvPr id="6" name="Rectangle 5"/>
          <p:cNvSpPr/>
          <p:nvPr/>
        </p:nvSpPr>
        <p:spPr>
          <a:xfrm>
            <a:off x="2895600" y="2590800"/>
            <a:ext cx="3429000" cy="923330"/>
          </a:xfrm>
          <a:prstGeom prst="rect">
            <a:avLst/>
          </a:prstGeom>
          <a:solidFill>
            <a:schemeClr val="accent3">
              <a:lumMod val="20000"/>
              <a:lumOff val="80000"/>
            </a:schemeClr>
          </a:solidFill>
          <a:ln>
            <a:solidFill>
              <a:srgbClr val="C00000"/>
            </a:solidFill>
          </a:ln>
        </p:spPr>
        <p:txBody>
          <a:bodyPr wrap="square">
            <a:spAutoFit/>
          </a:bodyPr>
          <a:lstStyle/>
          <a:p>
            <a:pPr algn="just"/>
            <a:r>
              <a:rPr lang="ro-RO" smtClean="0">
                <a:latin typeface="Arial" pitchFamily="34" charset="0"/>
                <a:cs typeface="Arial" pitchFamily="34" charset="0"/>
              </a:rPr>
              <a:t>Această </a:t>
            </a:r>
            <a:r>
              <a:rPr lang="ro-RO" b="1" i="1" smtClean="0">
                <a:solidFill>
                  <a:srgbClr val="FF0000"/>
                </a:solidFill>
                <a:latin typeface="Arial" pitchFamily="34" charset="0"/>
                <a:cs typeface="Arial" pitchFamily="34" charset="0"/>
              </a:rPr>
              <a:t>diferență</a:t>
            </a:r>
            <a:r>
              <a:rPr lang="ro-RO" smtClean="0">
                <a:latin typeface="Arial" pitchFamily="34" charset="0"/>
                <a:cs typeface="Arial" pitchFamily="34" charset="0"/>
              </a:rPr>
              <a:t> este </a:t>
            </a:r>
            <a:r>
              <a:rPr lang="ro-RO" b="1" i="1" smtClean="0">
                <a:solidFill>
                  <a:schemeClr val="accent6">
                    <a:lumMod val="50000"/>
                  </a:schemeClr>
                </a:solidFill>
                <a:latin typeface="Arial" pitchFamily="34" charset="0"/>
                <a:cs typeface="Arial" pitchFamily="34" charset="0"/>
              </a:rPr>
              <a:t>justificată</a:t>
            </a:r>
            <a:r>
              <a:rPr lang="ro-RO" smtClean="0">
                <a:latin typeface="Arial" pitchFamily="34" charset="0"/>
                <a:cs typeface="Arial" pitchFamily="34" charset="0"/>
              </a:rPr>
              <a:t> prin faptul că este vorba de un </a:t>
            </a:r>
            <a:r>
              <a:rPr lang="ro-RO" b="1" i="1" smtClean="0">
                <a:solidFill>
                  <a:srgbClr val="FF0000"/>
                </a:solidFill>
                <a:latin typeface="Arial" pitchFamily="34" charset="0"/>
                <a:cs typeface="Arial" pitchFamily="34" charset="0"/>
              </a:rPr>
              <a:t>alt produs</a:t>
            </a:r>
          </a:p>
        </p:txBody>
      </p:sp>
      <p:cxnSp>
        <p:nvCxnSpPr>
          <p:cNvPr id="8" name="Shape 7"/>
          <p:cNvCxnSpPr>
            <a:endCxn id="5" idx="3"/>
          </p:cNvCxnSpPr>
          <p:nvPr/>
        </p:nvCxnSpPr>
        <p:spPr>
          <a:xfrm flipV="1">
            <a:off x="6400800" y="1714500"/>
            <a:ext cx="1524000" cy="1333500"/>
          </a:xfrm>
          <a:prstGeom prst="bentConnector3">
            <a:avLst>
              <a:gd name="adj1" fmla="val 115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ight Arrow 9"/>
          <p:cNvSpPr/>
          <p:nvPr/>
        </p:nvSpPr>
        <p:spPr>
          <a:xfrm>
            <a:off x="457200" y="41910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43000" y="4114800"/>
            <a:ext cx="6781800" cy="8382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rgbClr val="FF0000"/>
                </a:solidFill>
                <a:latin typeface="Arial" pitchFamily="34" charset="0"/>
                <a:cs typeface="Arial" pitchFamily="34" charset="0"/>
              </a:rPr>
              <a:t>Modificarea costului </a:t>
            </a:r>
            <a:r>
              <a:rPr lang="ro-RO" smtClean="0">
                <a:solidFill>
                  <a:schemeClr val="tx1"/>
                </a:solidFill>
                <a:latin typeface="Arial" pitchFamily="34" charset="0"/>
                <a:cs typeface="Arial" pitchFamily="34" charset="0"/>
              </a:rPr>
              <a:t>față de </a:t>
            </a:r>
            <a:r>
              <a:rPr lang="ro-RO" b="1" i="1" smtClean="0">
                <a:solidFill>
                  <a:srgbClr val="C00000"/>
                </a:solidFill>
                <a:latin typeface="Arial" pitchFamily="34" charset="0"/>
                <a:cs typeface="Arial" pitchFamily="34" charset="0"/>
              </a:rPr>
              <a:t>varianta etalon </a:t>
            </a:r>
            <a:r>
              <a:rPr lang="ro-RO" smtClean="0">
                <a:solidFill>
                  <a:schemeClr val="tx1"/>
                </a:solidFill>
                <a:latin typeface="Arial" pitchFamily="34" charset="0"/>
                <a:cs typeface="Arial" pitchFamily="34" charset="0"/>
              </a:rPr>
              <a:t>va conduce, de asemenea, la </a:t>
            </a:r>
            <a:r>
              <a:rPr lang="ro-RO" b="1" i="1" smtClean="0">
                <a:solidFill>
                  <a:srgbClr val="0070C0"/>
                </a:solidFill>
                <a:latin typeface="Arial" pitchFamily="34" charset="0"/>
                <a:cs typeface="Arial" pitchFamily="34" charset="0"/>
              </a:rPr>
              <a:t>modificarea</a:t>
            </a:r>
            <a:r>
              <a:rPr lang="ro-RO" smtClean="0">
                <a:solidFill>
                  <a:schemeClr val="tx1"/>
                </a:solidFill>
                <a:latin typeface="Arial" pitchFamily="34" charset="0"/>
                <a:cs typeface="Arial" pitchFamily="34" charset="0"/>
              </a:rPr>
              <a:t> </a:t>
            </a:r>
            <a:r>
              <a:rPr lang="ro-RO" b="1" smtClean="0">
                <a:solidFill>
                  <a:schemeClr val="accent6">
                    <a:lumMod val="50000"/>
                  </a:schemeClr>
                </a:solidFill>
                <a:latin typeface="Arial" pitchFamily="34" charset="0"/>
                <a:cs typeface="Arial" pitchFamily="34" charset="0"/>
              </a:rPr>
              <a:t>ponderii</a:t>
            </a:r>
            <a:r>
              <a:rPr lang="ro-RO" smtClean="0">
                <a:solidFill>
                  <a:schemeClr val="tx1"/>
                </a:solidFill>
                <a:latin typeface="Arial" pitchFamily="34" charset="0"/>
                <a:cs typeface="Arial" pitchFamily="34" charset="0"/>
              </a:rPr>
              <a:t> în </a:t>
            </a:r>
            <a:r>
              <a:rPr lang="ro-RO" b="1" i="1" smtClean="0">
                <a:solidFill>
                  <a:srgbClr val="FF0000"/>
                </a:solidFill>
                <a:latin typeface="Arial" pitchFamily="34" charset="0"/>
                <a:cs typeface="Arial" pitchFamily="34" charset="0"/>
              </a:rPr>
              <a:t>cost</a:t>
            </a:r>
            <a:r>
              <a:rPr lang="ro-RO" smtClean="0">
                <a:solidFill>
                  <a:schemeClr val="tx1"/>
                </a:solidFill>
                <a:latin typeface="Arial" pitchFamily="34" charset="0"/>
                <a:cs typeface="Arial" pitchFamily="34" charset="0"/>
              </a:rPr>
              <a:t>, implicit </a:t>
            </a:r>
            <a:r>
              <a:rPr lang="el-GR" sz="2400" smtClean="0">
                <a:solidFill>
                  <a:schemeClr val="tx1"/>
                </a:solidFill>
                <a:latin typeface="Arial" pitchFamily="34" charset="0"/>
                <a:cs typeface="Arial" pitchFamily="34" charset="0"/>
              </a:rPr>
              <a:t>Σ</a:t>
            </a:r>
            <a:r>
              <a:rPr lang="ro-RO" sz="2400" smtClean="0">
                <a:solidFill>
                  <a:schemeClr val="tx1"/>
                </a:solidFill>
                <a:latin typeface="Arial" pitchFamily="34" charset="0"/>
                <a:cs typeface="Arial" pitchFamily="34" charset="0"/>
              </a:rPr>
              <a:t>p</a:t>
            </a:r>
            <a:r>
              <a:rPr lang="ro-RO" sz="2400" baseline="-25000" smtClean="0">
                <a:solidFill>
                  <a:schemeClr val="tx1"/>
                </a:solidFill>
                <a:latin typeface="Arial" pitchFamily="34" charset="0"/>
                <a:cs typeface="Arial" pitchFamily="34" charset="0"/>
              </a:rPr>
              <a:t>j </a:t>
            </a:r>
            <a:r>
              <a:rPr lang="el-GR" sz="2400" smtClean="0">
                <a:solidFill>
                  <a:schemeClr val="tx1"/>
                </a:solidFill>
                <a:latin typeface="Arial" pitchFamily="34" charset="0"/>
                <a:cs typeface="Arial" pitchFamily="34" charset="0"/>
              </a:rPr>
              <a:t>≠</a:t>
            </a:r>
            <a:r>
              <a:rPr lang="ro-RO" sz="2400" smtClean="0">
                <a:solidFill>
                  <a:schemeClr val="tx1"/>
                </a:solidFill>
                <a:latin typeface="Arial" pitchFamily="34" charset="0"/>
                <a:cs typeface="Arial" pitchFamily="34" charset="0"/>
              </a:rPr>
              <a:t> 1</a:t>
            </a:r>
            <a:endParaRPr lang="ro-RO" sz="2400" b="1" i="1" smtClean="0">
              <a:solidFill>
                <a:srgbClr val="C00000"/>
              </a:solidFill>
              <a:latin typeface="Arial" pitchFamily="34" charset="0"/>
              <a:cs typeface="Arial" pitchFamily="34" charset="0"/>
            </a:endParaRPr>
          </a:p>
        </p:txBody>
      </p:sp>
      <p:sp>
        <p:nvSpPr>
          <p:cNvPr id="12" name="Rectangle 11"/>
          <p:cNvSpPr/>
          <p:nvPr/>
        </p:nvSpPr>
        <p:spPr>
          <a:xfrm>
            <a:off x="3048000" y="5334000"/>
            <a:ext cx="3429000" cy="646331"/>
          </a:xfrm>
          <a:prstGeom prst="rect">
            <a:avLst/>
          </a:prstGeom>
          <a:solidFill>
            <a:schemeClr val="accent3">
              <a:lumMod val="20000"/>
              <a:lumOff val="80000"/>
            </a:schemeClr>
          </a:solidFill>
          <a:ln>
            <a:solidFill>
              <a:srgbClr val="C00000"/>
            </a:solidFill>
          </a:ln>
        </p:spPr>
        <p:txBody>
          <a:bodyPr wrap="square">
            <a:spAutoFit/>
          </a:bodyPr>
          <a:lstStyle/>
          <a:p>
            <a:pPr algn="just"/>
            <a:r>
              <a:rPr lang="ro-RO" smtClean="0">
                <a:latin typeface="Arial" pitchFamily="34" charset="0"/>
                <a:cs typeface="Arial" pitchFamily="34" charset="0"/>
              </a:rPr>
              <a:t>Sugerează </a:t>
            </a:r>
            <a:r>
              <a:rPr lang="ro-RO" b="1" i="1" smtClean="0">
                <a:solidFill>
                  <a:srgbClr val="FF0000"/>
                </a:solidFill>
                <a:latin typeface="Arial" pitchFamily="34" charset="0"/>
                <a:cs typeface="Arial" pitchFamily="34" charset="0"/>
              </a:rPr>
              <a:t>consecvență</a:t>
            </a:r>
            <a:r>
              <a:rPr lang="ro-RO" smtClean="0">
                <a:latin typeface="Arial" pitchFamily="34" charset="0"/>
                <a:cs typeface="Arial" pitchFamily="34" charset="0"/>
              </a:rPr>
              <a:t> în analiză</a:t>
            </a:r>
            <a:endParaRPr lang="ro-RO" b="1" i="1" smtClean="0">
              <a:solidFill>
                <a:srgbClr val="FF0000"/>
              </a:solidFill>
              <a:latin typeface="Arial" pitchFamily="34" charset="0"/>
              <a:cs typeface="Arial" pitchFamily="34" charset="0"/>
            </a:endParaRPr>
          </a:p>
        </p:txBody>
      </p:sp>
      <p:cxnSp>
        <p:nvCxnSpPr>
          <p:cNvPr id="15" name="Elbow Connector 14"/>
          <p:cNvCxnSpPr>
            <a:stCxn id="12" idx="3"/>
            <a:endCxn id="11" idx="3"/>
          </p:cNvCxnSpPr>
          <p:nvPr/>
        </p:nvCxnSpPr>
        <p:spPr>
          <a:xfrm flipV="1">
            <a:off x="6477000" y="4533900"/>
            <a:ext cx="1447800" cy="1123266"/>
          </a:xfrm>
          <a:prstGeom prst="bentConnector3">
            <a:avLst>
              <a:gd name="adj1" fmla="val 115789"/>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0"/>
            <a:ext cx="4575483" cy="400110"/>
          </a:xfrm>
          <a:prstGeom prst="rect">
            <a:avLst/>
          </a:prstGeom>
          <a:effectLst>
            <a:outerShdw blurRad="50800" dist="38100" algn="l" rotWithShape="0">
              <a:prstClr val="black">
                <a:alpha val="40000"/>
              </a:prstClr>
            </a:outerShdw>
          </a:effectLst>
        </p:spPr>
        <p:txBody>
          <a:bodyPr wrap="none">
            <a:spAutoFit/>
          </a:bodyPr>
          <a:lstStyle/>
          <a:p>
            <a:r>
              <a:rPr lang="en-US" sz="2000" b="1">
                <a:solidFill>
                  <a:srgbClr val="7030A0"/>
                </a:solidFill>
                <a:latin typeface="Arial" pitchFamily="34" charset="0"/>
                <a:cs typeface="Arial" pitchFamily="34" charset="0"/>
              </a:rPr>
              <a:t>2</a:t>
            </a:r>
            <a:r>
              <a:rPr lang="ro-RO" sz="2000" b="1" smtClean="0">
                <a:solidFill>
                  <a:srgbClr val="7030A0"/>
                </a:solidFill>
                <a:latin typeface="Arial" pitchFamily="34" charset="0"/>
                <a:cs typeface="Arial" pitchFamily="34" charset="0"/>
              </a:rPr>
              <a:t>.2 Tipologia  funcțiilor unui obiect </a:t>
            </a:r>
            <a:endParaRPr lang="en-US" sz="2000">
              <a:solidFill>
                <a:srgbClr val="7030A0"/>
              </a:solidFill>
              <a:latin typeface="Arial" pitchFamily="34" charset="0"/>
              <a:cs typeface="Arial" pitchFamily="34" charset="0"/>
            </a:endParaRPr>
          </a:p>
        </p:txBody>
      </p:sp>
      <p:sp>
        <p:nvSpPr>
          <p:cNvPr id="3" name="Rectangle 2"/>
          <p:cNvSpPr/>
          <p:nvPr/>
        </p:nvSpPr>
        <p:spPr>
          <a:xfrm>
            <a:off x="4648200" y="609600"/>
            <a:ext cx="2514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 STAS 11272/1 -1979</a:t>
            </a:r>
            <a:endParaRPr lang="en-US" b="1" i="1">
              <a:solidFill>
                <a:schemeClr val="accent1">
                  <a:lumMod val="75000"/>
                </a:schemeClr>
              </a:solidFill>
              <a:latin typeface="Arial" pitchFamily="34" charset="0"/>
              <a:cs typeface="Arial" pitchFamily="34" charset="0"/>
            </a:endParaRPr>
          </a:p>
        </p:txBody>
      </p:sp>
      <p:sp>
        <p:nvSpPr>
          <p:cNvPr id="4" name="Rectangle 3"/>
          <p:cNvSpPr/>
          <p:nvPr/>
        </p:nvSpPr>
        <p:spPr>
          <a:xfrm>
            <a:off x="609600" y="1295400"/>
            <a:ext cx="23622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ro-RO" b="1" i="1">
                <a:solidFill>
                  <a:schemeClr val="accent1">
                    <a:lumMod val="75000"/>
                  </a:schemeClr>
                </a:solidFill>
                <a:latin typeface="Arial" pitchFamily="34" charset="0"/>
                <a:cs typeface="Arial" pitchFamily="34" charset="0"/>
              </a:rPr>
              <a:t>a</a:t>
            </a:r>
            <a:r>
              <a:rPr lang="en-US" b="1" i="1" smtClean="0">
                <a:solidFill>
                  <a:schemeClr val="accent1">
                    <a:lumMod val="75000"/>
                  </a:schemeClr>
                </a:solidFill>
                <a:latin typeface="Arial" pitchFamily="34" charset="0"/>
                <a:cs typeface="Arial" pitchFamily="34" charset="0"/>
              </a:rPr>
              <a:t>.</a:t>
            </a:r>
            <a:r>
              <a:rPr lang="ro-RO" b="1" i="1" smtClean="0">
                <a:solidFill>
                  <a:schemeClr val="accent1">
                    <a:lumMod val="75000"/>
                  </a:schemeClr>
                </a:solidFill>
                <a:latin typeface="Arial" pitchFamily="34" charset="0"/>
                <a:cs typeface="Arial" pitchFamily="34" charset="0"/>
              </a:rPr>
              <a:t> După importanță</a:t>
            </a:r>
            <a:endParaRPr lang="en-US" b="1" i="1">
              <a:solidFill>
                <a:schemeClr val="accent1">
                  <a:lumMod val="75000"/>
                </a:schemeClr>
              </a:solidFill>
              <a:latin typeface="Arial" pitchFamily="34" charset="0"/>
              <a:cs typeface="Arial" pitchFamily="34" charset="0"/>
            </a:endParaRPr>
          </a:p>
        </p:txBody>
      </p:sp>
      <p:sp>
        <p:nvSpPr>
          <p:cNvPr id="5" name="Rectangle 4"/>
          <p:cNvSpPr/>
          <p:nvPr/>
        </p:nvSpPr>
        <p:spPr>
          <a:xfrm>
            <a:off x="457200" y="1905000"/>
            <a:ext cx="2590800" cy="45720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rgbClr val="FF0000"/>
                </a:solidFill>
                <a:latin typeface="Arial" pitchFamily="34" charset="0"/>
                <a:cs typeface="Arial" pitchFamily="34" charset="0"/>
              </a:rPr>
              <a:t>Funcții principale (Pr)</a:t>
            </a:r>
            <a:endParaRPr lang="en-US" sz="2000" b="1" i="1" baseline="-25000">
              <a:solidFill>
                <a:srgbClr val="FF0000"/>
              </a:solidFill>
              <a:latin typeface="Arial" pitchFamily="34" charset="0"/>
              <a:cs typeface="Arial" pitchFamily="34" charset="0"/>
            </a:endParaRPr>
          </a:p>
        </p:txBody>
      </p:sp>
      <p:sp>
        <p:nvSpPr>
          <p:cNvPr id="6" name="Right Arrow 5"/>
          <p:cNvSpPr/>
          <p:nvPr/>
        </p:nvSpPr>
        <p:spPr>
          <a:xfrm>
            <a:off x="3124200" y="2057400"/>
            <a:ext cx="5334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733800" y="1905000"/>
            <a:ext cx="5105400"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rgbClr val="FF0000"/>
                </a:solidFill>
                <a:latin typeface="Arial" pitchFamily="34" charset="0"/>
                <a:cs typeface="Arial" pitchFamily="34" charset="0"/>
              </a:rPr>
              <a:t>Funcția</a:t>
            </a:r>
            <a:r>
              <a:rPr lang="ro-RO" smtClean="0">
                <a:solidFill>
                  <a:schemeClr val="tx1"/>
                </a:solidFill>
                <a:latin typeface="Arial" pitchFamily="34" charset="0"/>
                <a:cs typeface="Arial" pitchFamily="34" charset="0"/>
              </a:rPr>
              <a:t>  care corespunde </a:t>
            </a:r>
            <a:r>
              <a:rPr lang="ro-RO" b="1" i="1" smtClean="0">
                <a:solidFill>
                  <a:schemeClr val="accent1">
                    <a:lumMod val="75000"/>
                  </a:schemeClr>
                </a:solidFill>
                <a:latin typeface="Arial" pitchFamily="34" charset="0"/>
                <a:cs typeface="Arial" pitchFamily="34" charset="0"/>
              </a:rPr>
              <a:t>scopului principal </a:t>
            </a:r>
            <a:r>
              <a:rPr lang="ro-RO" smtClean="0">
                <a:solidFill>
                  <a:schemeClr val="tx1"/>
                </a:solidFill>
                <a:latin typeface="Arial" pitchFamily="34" charset="0"/>
                <a:cs typeface="Arial" pitchFamily="34" charset="0"/>
              </a:rPr>
              <a:t>căruia îi este destinat obiectul respectiv și care </a:t>
            </a:r>
            <a:r>
              <a:rPr lang="ro-RO" b="1" i="1" smtClean="0">
                <a:solidFill>
                  <a:schemeClr val="accent6">
                    <a:lumMod val="50000"/>
                  </a:schemeClr>
                </a:solidFill>
                <a:latin typeface="Arial" pitchFamily="34" charset="0"/>
                <a:cs typeface="Arial" pitchFamily="34" charset="0"/>
              </a:rPr>
              <a:t>contribuie direct </a:t>
            </a:r>
            <a:r>
              <a:rPr lang="ro-RO" smtClean="0">
                <a:solidFill>
                  <a:schemeClr val="tx1"/>
                </a:solidFill>
                <a:latin typeface="Arial" pitchFamily="34" charset="0"/>
                <a:cs typeface="Arial" pitchFamily="34" charset="0"/>
              </a:rPr>
              <a:t>la </a:t>
            </a:r>
            <a:r>
              <a:rPr lang="ro-RO" b="1" i="1" smtClean="0">
                <a:solidFill>
                  <a:srgbClr val="FF0000"/>
                </a:solidFill>
                <a:latin typeface="Arial" pitchFamily="34" charset="0"/>
                <a:cs typeface="Arial" pitchFamily="34" charset="0"/>
              </a:rPr>
              <a:t>realizarea valorii lui de întrebuințare</a:t>
            </a:r>
          </a:p>
        </p:txBody>
      </p:sp>
      <p:sp>
        <p:nvSpPr>
          <p:cNvPr id="8" name="Rectangle 7"/>
          <p:cNvSpPr/>
          <p:nvPr/>
        </p:nvSpPr>
        <p:spPr>
          <a:xfrm>
            <a:off x="457200" y="4495800"/>
            <a:ext cx="2819400" cy="68580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1">
                    <a:lumMod val="75000"/>
                  </a:schemeClr>
                </a:solidFill>
                <a:latin typeface="Arial" pitchFamily="34" charset="0"/>
                <a:cs typeface="Arial" pitchFamily="34" charset="0"/>
              </a:rPr>
              <a:t>Funcții secundare (Sec) sau auxiliare (Aux)</a:t>
            </a:r>
            <a:endParaRPr lang="en-US" sz="2000" b="1" i="1" baseline="-25000">
              <a:solidFill>
                <a:schemeClr val="accent1">
                  <a:lumMod val="75000"/>
                </a:schemeClr>
              </a:solidFill>
              <a:latin typeface="Arial" pitchFamily="34" charset="0"/>
              <a:cs typeface="Arial" pitchFamily="34" charset="0"/>
            </a:endParaRPr>
          </a:p>
        </p:txBody>
      </p:sp>
      <p:sp>
        <p:nvSpPr>
          <p:cNvPr id="9" name="Right Arrow 8"/>
          <p:cNvSpPr/>
          <p:nvPr/>
        </p:nvSpPr>
        <p:spPr>
          <a:xfrm>
            <a:off x="3352800" y="4648200"/>
            <a:ext cx="5334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981200" y="3124200"/>
            <a:ext cx="6781800" cy="762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O </a:t>
            </a:r>
            <a:r>
              <a:rPr lang="ro-RO" b="1" i="1" smtClean="0">
                <a:solidFill>
                  <a:srgbClr val="FF0000"/>
                </a:solidFill>
                <a:latin typeface="Arial" pitchFamily="34" charset="0"/>
                <a:cs typeface="Arial" pitchFamily="34" charset="0"/>
              </a:rPr>
              <a:t>funcție principală </a:t>
            </a:r>
            <a:r>
              <a:rPr lang="ro-RO" smtClean="0">
                <a:solidFill>
                  <a:schemeClr val="tx1"/>
                </a:solidFill>
                <a:latin typeface="Arial" pitchFamily="34" charset="0"/>
                <a:cs typeface="Arial" pitchFamily="34" charset="0"/>
              </a:rPr>
              <a:t>poate exista </a:t>
            </a:r>
            <a:r>
              <a:rPr lang="ro-RO" b="1" i="1" smtClean="0">
                <a:solidFill>
                  <a:schemeClr val="accent1">
                    <a:lumMod val="75000"/>
                  </a:schemeClr>
                </a:solidFill>
                <a:latin typeface="Arial" pitchFamily="34" charset="0"/>
                <a:cs typeface="Arial" pitchFamily="34" charset="0"/>
              </a:rPr>
              <a:t>independent</a:t>
            </a:r>
            <a:r>
              <a:rPr lang="ro-RO" smtClean="0">
                <a:solidFill>
                  <a:schemeClr val="tx1"/>
                </a:solidFill>
                <a:latin typeface="Arial" pitchFamily="34" charset="0"/>
                <a:cs typeface="Arial" pitchFamily="34" charset="0"/>
              </a:rPr>
              <a:t> de </a:t>
            </a:r>
            <a:r>
              <a:rPr lang="ro-RO" b="1" i="1" smtClean="0">
                <a:solidFill>
                  <a:schemeClr val="accent6">
                    <a:lumMod val="50000"/>
                  </a:schemeClr>
                </a:solidFill>
                <a:latin typeface="Arial" pitchFamily="34" charset="0"/>
                <a:cs typeface="Arial" pitchFamily="34" charset="0"/>
              </a:rPr>
              <a:t>celelalte funcții </a:t>
            </a:r>
            <a:r>
              <a:rPr lang="ro-RO" smtClean="0">
                <a:solidFill>
                  <a:schemeClr val="tx1"/>
                </a:solidFill>
                <a:latin typeface="Arial" pitchFamily="34" charset="0"/>
                <a:cs typeface="Arial" pitchFamily="34" charset="0"/>
              </a:rPr>
              <a:t>și </a:t>
            </a:r>
            <a:r>
              <a:rPr lang="ro-RO" b="1" i="1" smtClean="0">
                <a:solidFill>
                  <a:schemeClr val="accent1">
                    <a:lumMod val="75000"/>
                  </a:schemeClr>
                </a:solidFill>
                <a:latin typeface="Arial" pitchFamily="34" charset="0"/>
                <a:cs typeface="Arial" pitchFamily="34" charset="0"/>
              </a:rPr>
              <a:t>exprimă relații </a:t>
            </a:r>
            <a:r>
              <a:rPr lang="ro-RO" smtClean="0">
                <a:solidFill>
                  <a:schemeClr val="tx1"/>
                </a:solidFill>
                <a:latin typeface="Arial" pitchFamily="34" charset="0"/>
                <a:cs typeface="Arial" pitchFamily="34" charset="0"/>
              </a:rPr>
              <a:t>dintre obiectul studiat și utilizatorul său</a:t>
            </a:r>
          </a:p>
        </p:txBody>
      </p:sp>
      <p:cxnSp>
        <p:nvCxnSpPr>
          <p:cNvPr id="20" name="Shape 19"/>
          <p:cNvCxnSpPr>
            <a:stCxn id="5" idx="2"/>
            <a:endCxn id="18" idx="1"/>
          </p:cNvCxnSpPr>
          <p:nvPr/>
        </p:nvCxnSpPr>
        <p:spPr>
          <a:xfrm rot="16200000" flipH="1">
            <a:off x="1295400" y="2819400"/>
            <a:ext cx="1143000" cy="22860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886200" y="4343400"/>
            <a:ext cx="5105400"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1">
                    <a:lumMod val="75000"/>
                  </a:schemeClr>
                </a:solidFill>
                <a:latin typeface="Arial" pitchFamily="34" charset="0"/>
                <a:cs typeface="Arial" pitchFamily="34" charset="0"/>
              </a:rPr>
              <a:t>Funcția</a:t>
            </a:r>
            <a:r>
              <a:rPr lang="ro-RO" smtClean="0">
                <a:solidFill>
                  <a:schemeClr val="tx1"/>
                </a:solidFill>
                <a:latin typeface="Arial" pitchFamily="34" charset="0"/>
                <a:cs typeface="Arial" pitchFamily="34" charset="0"/>
              </a:rPr>
              <a:t>  care servește la </a:t>
            </a:r>
            <a:r>
              <a:rPr lang="ro-RO" b="1" i="1" smtClean="0">
                <a:solidFill>
                  <a:schemeClr val="accent6">
                    <a:lumMod val="50000"/>
                  </a:schemeClr>
                </a:solidFill>
                <a:latin typeface="Arial" pitchFamily="34" charset="0"/>
                <a:cs typeface="Arial" pitchFamily="34" charset="0"/>
              </a:rPr>
              <a:t>îndeplinirea</a:t>
            </a:r>
            <a:r>
              <a:rPr lang="ro-RO" smtClean="0">
                <a:solidFill>
                  <a:schemeClr val="tx1"/>
                </a:solidFill>
                <a:latin typeface="Arial" pitchFamily="34" charset="0"/>
                <a:cs typeface="Arial" pitchFamily="34" charset="0"/>
              </a:rPr>
              <a:t> sau </a:t>
            </a:r>
            <a:r>
              <a:rPr lang="ro-RO" b="1" i="1" smtClean="0">
                <a:solidFill>
                  <a:schemeClr val="accent6">
                    <a:lumMod val="50000"/>
                  </a:schemeClr>
                </a:solidFill>
                <a:latin typeface="Arial" pitchFamily="34" charset="0"/>
                <a:cs typeface="Arial" pitchFamily="34" charset="0"/>
              </a:rPr>
              <a:t>completarea</a:t>
            </a:r>
            <a:r>
              <a:rPr lang="ro-RO" smtClean="0">
                <a:solidFill>
                  <a:schemeClr val="tx1"/>
                </a:solidFill>
                <a:latin typeface="Arial" pitchFamily="34" charset="0"/>
                <a:cs typeface="Arial" pitchFamily="34" charset="0"/>
              </a:rPr>
              <a:t> unei </a:t>
            </a:r>
            <a:r>
              <a:rPr lang="ro-RO" b="1" i="1" smtClean="0">
                <a:solidFill>
                  <a:srgbClr val="FF0000"/>
                </a:solidFill>
                <a:latin typeface="Arial" pitchFamily="34" charset="0"/>
                <a:cs typeface="Arial" pitchFamily="34" charset="0"/>
              </a:rPr>
              <a:t>funcții principale </a:t>
            </a:r>
            <a:r>
              <a:rPr lang="ro-RO" smtClean="0">
                <a:solidFill>
                  <a:schemeClr val="tx1"/>
                </a:solidFill>
                <a:latin typeface="Arial" pitchFamily="34" charset="0"/>
                <a:cs typeface="Arial" pitchFamily="34" charset="0"/>
              </a:rPr>
              <a:t>sau mai multor </a:t>
            </a:r>
            <a:r>
              <a:rPr lang="ro-RO" b="1" i="1" smtClean="0">
                <a:solidFill>
                  <a:srgbClr val="FF0000"/>
                </a:solidFill>
                <a:latin typeface="Arial" pitchFamily="34" charset="0"/>
                <a:cs typeface="Arial" pitchFamily="34" charset="0"/>
              </a:rPr>
              <a:t>funcții principale </a:t>
            </a:r>
          </a:p>
        </p:txBody>
      </p:sp>
      <p:sp>
        <p:nvSpPr>
          <p:cNvPr id="24" name="Rectangle 23"/>
          <p:cNvSpPr/>
          <p:nvPr/>
        </p:nvSpPr>
        <p:spPr>
          <a:xfrm>
            <a:off x="2057400" y="5638800"/>
            <a:ext cx="6705600" cy="762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O </a:t>
            </a:r>
            <a:r>
              <a:rPr lang="ro-RO" b="1" i="1" smtClean="0">
                <a:solidFill>
                  <a:schemeClr val="accent1">
                    <a:lumMod val="75000"/>
                  </a:schemeClr>
                </a:solidFill>
                <a:latin typeface="Arial" pitchFamily="34" charset="0"/>
                <a:cs typeface="Arial" pitchFamily="34" charset="0"/>
              </a:rPr>
              <a:t>funcție secundară (auxiliară) </a:t>
            </a:r>
            <a:r>
              <a:rPr lang="ro-RO" smtClean="0">
                <a:solidFill>
                  <a:schemeClr val="tx1"/>
                </a:solidFill>
                <a:latin typeface="Arial" pitchFamily="34" charset="0"/>
                <a:cs typeface="Arial" pitchFamily="34" charset="0"/>
              </a:rPr>
              <a:t>contribuie </a:t>
            </a:r>
            <a:r>
              <a:rPr lang="ro-RO" b="1" i="1" smtClean="0">
                <a:solidFill>
                  <a:srgbClr val="FF0000"/>
                </a:solidFill>
                <a:latin typeface="Arial" pitchFamily="34" charset="0"/>
                <a:cs typeface="Arial" pitchFamily="34" charset="0"/>
              </a:rPr>
              <a:t>indirect</a:t>
            </a:r>
            <a:r>
              <a:rPr lang="ro-RO" smtClean="0">
                <a:solidFill>
                  <a:schemeClr val="tx1"/>
                </a:solidFill>
                <a:latin typeface="Arial" pitchFamily="34" charset="0"/>
                <a:cs typeface="Arial" pitchFamily="34" charset="0"/>
              </a:rPr>
              <a:t> la </a:t>
            </a:r>
            <a:r>
              <a:rPr lang="ro-RO" b="1" i="1" smtClean="0">
                <a:solidFill>
                  <a:srgbClr val="C00000"/>
                </a:solidFill>
                <a:latin typeface="Arial" pitchFamily="34" charset="0"/>
                <a:cs typeface="Arial" pitchFamily="34" charset="0"/>
              </a:rPr>
              <a:t>realizarea valorii de întrebuințare </a:t>
            </a:r>
            <a:r>
              <a:rPr lang="ro-RO" smtClean="0">
                <a:solidFill>
                  <a:schemeClr val="tx1"/>
                </a:solidFill>
                <a:latin typeface="Arial" pitchFamily="34" charset="0"/>
                <a:cs typeface="Arial" pitchFamily="34" charset="0"/>
              </a:rPr>
              <a:t>a produsului și </a:t>
            </a:r>
            <a:r>
              <a:rPr lang="ro-RO" b="1" i="1" smtClean="0">
                <a:solidFill>
                  <a:schemeClr val="accent6">
                    <a:lumMod val="50000"/>
                  </a:schemeClr>
                </a:solidFill>
                <a:latin typeface="Arial" pitchFamily="34" charset="0"/>
                <a:cs typeface="Arial" pitchFamily="34" charset="0"/>
              </a:rPr>
              <a:t>exprimă o relație</a:t>
            </a:r>
            <a:r>
              <a:rPr lang="ro-RO" smtClean="0">
                <a:solidFill>
                  <a:schemeClr val="tx1"/>
                </a:solidFill>
                <a:latin typeface="Arial" pitchFamily="34" charset="0"/>
                <a:cs typeface="Arial" pitchFamily="34" charset="0"/>
              </a:rPr>
              <a:t> între obiectul studiat și mediul înconjurător</a:t>
            </a:r>
          </a:p>
        </p:txBody>
      </p:sp>
      <p:cxnSp>
        <p:nvCxnSpPr>
          <p:cNvPr id="33" name="Shape 32"/>
          <p:cNvCxnSpPr>
            <a:stCxn id="8" idx="2"/>
            <a:endCxn id="24" idx="1"/>
          </p:cNvCxnSpPr>
          <p:nvPr/>
        </p:nvCxnSpPr>
        <p:spPr>
          <a:xfrm rot="16200000" flipH="1">
            <a:off x="1543050" y="5505450"/>
            <a:ext cx="838200" cy="19050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p:txBody>
          <a:bodyPr/>
          <a:lstStyle/>
          <a:p>
            <a:fld id="{40FBC372-BFC0-44F3-A2AE-833ECC6DEBAB}" type="slidenum">
              <a:rPr lang="en-US" smtClean="0"/>
              <a:pPr/>
              <a:t>16</a:t>
            </a:fld>
            <a:endParaRPr lang="en-US"/>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160</a:t>
            </a:fld>
            <a:endParaRPr lang="en-US"/>
          </a:p>
        </p:txBody>
      </p:sp>
      <p:sp>
        <p:nvSpPr>
          <p:cNvPr id="3" name="Rectangle 2"/>
          <p:cNvSpPr/>
          <p:nvPr/>
        </p:nvSpPr>
        <p:spPr>
          <a:xfrm>
            <a:off x="381000" y="1066800"/>
            <a:ext cx="389850" cy="369332"/>
          </a:xfrm>
          <a:prstGeom prst="rect">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wrap="none">
            <a:spAutoFit/>
          </a:bodyPr>
          <a:lstStyle/>
          <a:p>
            <a:r>
              <a:rPr lang="ro-RO" b="1" smtClean="0">
                <a:solidFill>
                  <a:schemeClr val="accent6">
                    <a:lumMod val="50000"/>
                  </a:schemeClr>
                </a:solidFill>
                <a:latin typeface="Arial" pitchFamily="34" charset="0"/>
                <a:cs typeface="Arial" pitchFamily="34" charset="0"/>
              </a:rPr>
              <a:t>b.</a:t>
            </a:r>
            <a:endParaRPr lang="en-US" b="1" i="1">
              <a:solidFill>
                <a:srgbClr val="C00000"/>
              </a:solidFill>
              <a:latin typeface="Arial" pitchFamily="34" charset="0"/>
              <a:cs typeface="Arial" pitchFamily="34" charset="0"/>
            </a:endParaRPr>
          </a:p>
        </p:txBody>
      </p:sp>
      <p:sp>
        <p:nvSpPr>
          <p:cNvPr id="4" name="Rectangle 3"/>
          <p:cNvSpPr/>
          <p:nvPr/>
        </p:nvSpPr>
        <p:spPr>
          <a:xfrm>
            <a:off x="914400" y="1066800"/>
            <a:ext cx="7467600" cy="1600200"/>
          </a:xfrm>
          <a:prstGeom prst="rect">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După determinarea, pentru </a:t>
            </a:r>
            <a:r>
              <a:rPr lang="ro-RO" b="1" i="1" smtClean="0">
                <a:solidFill>
                  <a:srgbClr val="C00000"/>
                </a:solidFill>
                <a:latin typeface="Arial" pitchFamily="34" charset="0"/>
                <a:cs typeface="Arial" pitchFamily="34" charset="0"/>
              </a:rPr>
              <a:t>varianta reproiectată</a:t>
            </a:r>
            <a:r>
              <a:rPr lang="ro-RO" smtClean="0">
                <a:solidFill>
                  <a:schemeClr val="tx1"/>
                </a:solidFill>
                <a:latin typeface="Arial" pitchFamily="34" charset="0"/>
                <a:cs typeface="Arial" pitchFamily="34" charset="0"/>
              </a:rPr>
              <a:t>, a </a:t>
            </a:r>
            <a:r>
              <a:rPr lang="ro-RO" b="1" i="1" smtClean="0">
                <a:solidFill>
                  <a:srgbClr val="0070C0"/>
                </a:solidFill>
                <a:latin typeface="Arial" pitchFamily="34" charset="0"/>
                <a:cs typeface="Arial" pitchFamily="34" charset="0"/>
              </a:rPr>
              <a:t>utilității funcțiilor </a:t>
            </a:r>
            <a:r>
              <a:rPr lang="ro-RO" smtClean="0">
                <a:solidFill>
                  <a:schemeClr val="tx1"/>
                </a:solidFill>
                <a:latin typeface="Arial" pitchFamily="34" charset="0"/>
                <a:cs typeface="Arial" pitchFamily="34" charset="0"/>
              </a:rPr>
              <a:t>produsului, precum și a </a:t>
            </a:r>
            <a:r>
              <a:rPr lang="ro-RO" b="1" i="1" smtClean="0">
                <a:solidFill>
                  <a:srgbClr val="FF0000"/>
                </a:solidFill>
                <a:latin typeface="Arial" pitchFamily="34" charset="0"/>
                <a:cs typeface="Arial" pitchFamily="34" charset="0"/>
              </a:rPr>
              <a:t>costului</a:t>
            </a:r>
            <a:r>
              <a:rPr lang="ro-RO" smtClean="0">
                <a:solidFill>
                  <a:schemeClr val="tx1"/>
                </a:solidFill>
                <a:latin typeface="Arial" pitchFamily="34" charset="0"/>
                <a:cs typeface="Arial" pitchFamily="34" charset="0"/>
              </a:rPr>
              <a:t> se pot calcula </a:t>
            </a:r>
            <a:r>
              <a:rPr lang="ro-RO" b="1" smtClean="0">
                <a:solidFill>
                  <a:schemeClr val="accent6">
                    <a:lumMod val="50000"/>
                  </a:schemeClr>
                </a:solidFill>
                <a:latin typeface="Arial" pitchFamily="34" charset="0"/>
                <a:cs typeface="Arial" pitchFamily="34" charset="0"/>
              </a:rPr>
              <a:t>ponderile</a:t>
            </a:r>
            <a:r>
              <a:rPr lang="ro-RO" smtClean="0">
                <a:solidFill>
                  <a:schemeClr val="tx1"/>
                </a:solidFill>
                <a:latin typeface="Arial" pitchFamily="34" charset="0"/>
                <a:cs typeface="Arial" pitchFamily="34" charset="0"/>
              </a:rPr>
              <a:t> </a:t>
            </a:r>
            <a:r>
              <a:rPr lang="ro-RO" b="1" i="1" smtClean="0">
                <a:solidFill>
                  <a:srgbClr val="0070C0"/>
                </a:solidFill>
                <a:latin typeface="Arial" pitchFamily="34" charset="0"/>
                <a:cs typeface="Arial" pitchFamily="34" charset="0"/>
              </a:rPr>
              <a:t>funcțiilor</a:t>
            </a:r>
            <a:r>
              <a:rPr lang="ro-RO" smtClean="0">
                <a:solidFill>
                  <a:schemeClr val="tx1"/>
                </a:solidFill>
                <a:latin typeface="Arial" pitchFamily="34" charset="0"/>
                <a:cs typeface="Arial" pitchFamily="34" charset="0"/>
              </a:rPr>
              <a:t> </a:t>
            </a:r>
            <a:r>
              <a:rPr lang="ro-RO" b="1" i="1" smtClean="0">
                <a:solidFill>
                  <a:srgbClr val="0070C0"/>
                </a:solidFill>
                <a:latin typeface="Arial" pitchFamily="34" charset="0"/>
                <a:cs typeface="Arial" pitchFamily="34" charset="0"/>
              </a:rPr>
              <a:t>în utilitate</a:t>
            </a:r>
            <a:r>
              <a:rPr lang="ro-RO" smtClean="0">
                <a:solidFill>
                  <a:schemeClr val="tx1"/>
                </a:solidFill>
                <a:latin typeface="Arial" pitchFamily="34" charset="0"/>
                <a:cs typeface="Arial" pitchFamily="34" charset="0"/>
              </a:rPr>
              <a:t> și în </a:t>
            </a:r>
            <a:r>
              <a:rPr lang="ro-RO" b="1" i="1" smtClean="0">
                <a:solidFill>
                  <a:srgbClr val="FF0000"/>
                </a:solidFill>
                <a:latin typeface="Arial" pitchFamily="34" charset="0"/>
                <a:cs typeface="Arial" pitchFamily="34" charset="0"/>
              </a:rPr>
              <a:t>cost</a:t>
            </a:r>
            <a:r>
              <a:rPr lang="ro-RO" smtClean="0">
                <a:solidFill>
                  <a:schemeClr val="tx1"/>
                </a:solidFill>
                <a:latin typeface="Arial" pitchFamily="34" charset="0"/>
                <a:cs typeface="Arial" pitchFamily="34" charset="0"/>
              </a:rPr>
              <a:t>, folosind datele </a:t>
            </a:r>
            <a:r>
              <a:rPr lang="ro-RO" b="1" i="1" smtClean="0">
                <a:solidFill>
                  <a:srgbClr val="C00000"/>
                </a:solidFill>
                <a:latin typeface="Arial" pitchFamily="34" charset="0"/>
                <a:cs typeface="Arial" pitchFamily="34" charset="0"/>
              </a:rPr>
              <a:t>variantei reproiectate</a:t>
            </a:r>
            <a:r>
              <a:rPr lang="ro-RO" smtClean="0">
                <a:solidFill>
                  <a:schemeClr val="tx1"/>
                </a:solidFill>
                <a:latin typeface="Arial" pitchFamily="34" charset="0"/>
                <a:cs typeface="Arial" pitchFamily="34" charset="0"/>
              </a:rPr>
              <a:t>, conform relațiilor (5.13) și (5.14), astfel încât în orice </a:t>
            </a:r>
            <a:r>
              <a:rPr lang="ro-RO" b="1" i="1" smtClean="0">
                <a:solidFill>
                  <a:srgbClr val="C00000"/>
                </a:solidFill>
                <a:latin typeface="Arial" pitchFamily="34" charset="0"/>
                <a:cs typeface="Arial" pitchFamily="34" charset="0"/>
              </a:rPr>
              <a:t>variantă</a:t>
            </a:r>
            <a:r>
              <a:rPr lang="ro-RO" smtClean="0">
                <a:solidFill>
                  <a:schemeClr val="tx1"/>
                </a:solidFill>
                <a:latin typeface="Arial" pitchFamily="34" charset="0"/>
                <a:cs typeface="Arial" pitchFamily="34" charset="0"/>
              </a:rPr>
              <a:t> (</a:t>
            </a:r>
            <a:r>
              <a:rPr lang="ro-RO" b="1" i="1" smtClean="0">
                <a:solidFill>
                  <a:srgbClr val="C00000"/>
                </a:solidFill>
                <a:latin typeface="Arial" pitchFamily="34" charset="0"/>
                <a:cs typeface="Arial" pitchFamily="34" charset="0"/>
              </a:rPr>
              <a:t>etalon</a:t>
            </a:r>
            <a:r>
              <a:rPr lang="ro-RO" smtClean="0">
                <a:solidFill>
                  <a:schemeClr val="tx1"/>
                </a:solidFill>
                <a:latin typeface="Arial" pitchFamily="34" charset="0"/>
                <a:cs typeface="Arial" pitchFamily="34" charset="0"/>
              </a:rPr>
              <a:t> sau </a:t>
            </a:r>
            <a:r>
              <a:rPr lang="ro-RO" b="1" i="1" smtClean="0">
                <a:solidFill>
                  <a:srgbClr val="C00000"/>
                </a:solidFill>
                <a:latin typeface="Arial" pitchFamily="34" charset="0"/>
                <a:cs typeface="Arial" pitchFamily="34" charset="0"/>
              </a:rPr>
              <a:t>reproiectată</a:t>
            </a:r>
            <a:r>
              <a:rPr lang="ro-RO" smtClean="0">
                <a:solidFill>
                  <a:schemeClr val="tx1"/>
                </a:solidFill>
                <a:latin typeface="Arial" pitchFamily="34" charset="0"/>
                <a:cs typeface="Arial" pitchFamily="34" charset="0"/>
              </a:rPr>
              <a:t>), suma </a:t>
            </a:r>
            <a:r>
              <a:rPr lang="ro-RO" b="1" smtClean="0">
                <a:solidFill>
                  <a:schemeClr val="accent6">
                    <a:lumMod val="50000"/>
                  </a:schemeClr>
                </a:solidFill>
                <a:latin typeface="Arial" pitchFamily="34" charset="0"/>
                <a:cs typeface="Arial" pitchFamily="34" charset="0"/>
              </a:rPr>
              <a:t>ponderilor</a:t>
            </a:r>
            <a:r>
              <a:rPr lang="ro-RO" smtClean="0">
                <a:solidFill>
                  <a:schemeClr val="tx1"/>
                </a:solidFill>
                <a:latin typeface="Arial" pitchFamily="34" charset="0"/>
                <a:cs typeface="Arial" pitchFamily="34" charset="0"/>
              </a:rPr>
              <a:t> în </a:t>
            </a:r>
            <a:r>
              <a:rPr lang="ro-RO" b="1" i="1" smtClean="0">
                <a:solidFill>
                  <a:srgbClr val="0070C0"/>
                </a:solidFill>
                <a:latin typeface="Arial" pitchFamily="34" charset="0"/>
                <a:cs typeface="Arial" pitchFamily="34" charset="0"/>
              </a:rPr>
              <a:t>utilitate</a:t>
            </a:r>
            <a:r>
              <a:rPr lang="ro-RO" smtClean="0">
                <a:solidFill>
                  <a:schemeClr val="tx1"/>
                </a:solidFill>
                <a:latin typeface="Arial" pitchFamily="34" charset="0"/>
                <a:cs typeface="Arial" pitchFamily="34" charset="0"/>
              </a:rPr>
              <a:t> și în </a:t>
            </a:r>
            <a:r>
              <a:rPr lang="ro-RO" b="1" i="1" smtClean="0">
                <a:solidFill>
                  <a:srgbClr val="FF0000"/>
                </a:solidFill>
                <a:latin typeface="Arial" pitchFamily="34" charset="0"/>
                <a:cs typeface="Arial" pitchFamily="34" charset="0"/>
              </a:rPr>
              <a:t>cost</a:t>
            </a:r>
            <a:r>
              <a:rPr lang="ro-RO" smtClean="0">
                <a:solidFill>
                  <a:schemeClr val="tx1"/>
                </a:solidFill>
                <a:latin typeface="Arial" pitchFamily="34" charset="0"/>
                <a:cs typeface="Arial" pitchFamily="34" charset="0"/>
              </a:rPr>
              <a:t> rămâne </a:t>
            </a:r>
            <a:r>
              <a:rPr lang="ro-RO" sz="2400" smtClean="0">
                <a:solidFill>
                  <a:schemeClr val="tx1"/>
                </a:solidFill>
                <a:latin typeface="Arial" pitchFamily="34" charset="0"/>
                <a:cs typeface="Arial" pitchFamily="34" charset="0"/>
              </a:rPr>
              <a:t>= 1</a:t>
            </a:r>
          </a:p>
        </p:txBody>
      </p:sp>
      <p:sp>
        <p:nvSpPr>
          <p:cNvPr id="290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0817" name="Object 1"/>
          <p:cNvGraphicFramePr>
            <a:graphicFrameLocks noChangeAspect="1"/>
          </p:cNvGraphicFramePr>
          <p:nvPr/>
        </p:nvGraphicFramePr>
        <p:xfrm>
          <a:off x="3200400" y="3200400"/>
          <a:ext cx="1986844" cy="1219200"/>
        </p:xfrm>
        <a:graphic>
          <a:graphicData uri="http://schemas.openxmlformats.org/presentationml/2006/ole">
            <p:oleObj spid="_x0000_s290817" name="Equation" r:id="rId3" imgW="787058" imgH="482391" progId="Equation.3">
              <p:embed/>
            </p:oleObj>
          </a:graphicData>
        </a:graphic>
      </p:graphicFrame>
      <p:sp>
        <p:nvSpPr>
          <p:cNvPr id="290819" name="Rectangle 3"/>
          <p:cNvSpPr>
            <a:spLocks noChangeArrowheads="1"/>
          </p:cNvSpPr>
          <p:nvPr/>
        </p:nvSpPr>
        <p:spPr bwMode="auto">
          <a:xfrm>
            <a:off x="0" y="514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0820" name="Object 4"/>
          <p:cNvGraphicFramePr>
            <a:graphicFrameLocks noChangeAspect="1"/>
          </p:cNvGraphicFramePr>
          <p:nvPr/>
        </p:nvGraphicFramePr>
        <p:xfrm>
          <a:off x="3276600" y="4876800"/>
          <a:ext cx="1876097" cy="1295400"/>
        </p:xfrm>
        <a:graphic>
          <a:graphicData uri="http://schemas.openxmlformats.org/presentationml/2006/ole">
            <p:oleObj spid="_x0000_s290820" name="Equation" r:id="rId4" imgW="748975" imgH="520474" progId="Equation.3">
              <p:embed/>
            </p:oleObj>
          </a:graphicData>
        </a:graphic>
      </p:graphicFrame>
      <p:sp>
        <p:nvSpPr>
          <p:cNvPr id="290822" name="Rectangle 6"/>
          <p:cNvSpPr>
            <a:spLocks noChangeArrowheads="1"/>
          </p:cNvSpPr>
          <p:nvPr/>
        </p:nvSpPr>
        <p:spPr bwMode="auto">
          <a:xfrm>
            <a:off x="0" y="552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p:cNvSpPr/>
          <p:nvPr/>
        </p:nvSpPr>
        <p:spPr>
          <a:xfrm>
            <a:off x="5715000" y="35814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5.13)</a:t>
            </a:r>
            <a:endParaRPr lang="en-US" baseline="-25000">
              <a:solidFill>
                <a:schemeClr val="tx1"/>
              </a:solidFill>
              <a:latin typeface="Arial" pitchFamily="34" charset="0"/>
              <a:cs typeface="Arial" pitchFamily="34" charset="0"/>
            </a:endParaRPr>
          </a:p>
        </p:txBody>
      </p:sp>
      <p:sp>
        <p:nvSpPr>
          <p:cNvPr id="12" name="Rectangle 11"/>
          <p:cNvSpPr/>
          <p:nvPr/>
        </p:nvSpPr>
        <p:spPr>
          <a:xfrm>
            <a:off x="5715000" y="53340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5.14)</a:t>
            </a:r>
            <a:endParaRPr lang="en-US" baseline="-25000">
              <a:solidFill>
                <a:schemeClr val="tx1"/>
              </a:solidFill>
              <a:latin typeface="Arial" pitchFamily="34" charset="0"/>
              <a:cs typeface="Arial" pitchFamily="34" charset="0"/>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161</a:t>
            </a:fld>
            <a:endParaRPr lang="en-US"/>
          </a:p>
        </p:txBody>
      </p:sp>
      <p:sp>
        <p:nvSpPr>
          <p:cNvPr id="3" name="Rectangle 2"/>
          <p:cNvSpPr/>
          <p:nvPr/>
        </p:nvSpPr>
        <p:spPr>
          <a:xfrm>
            <a:off x="609600" y="685800"/>
            <a:ext cx="6705600" cy="400110"/>
          </a:xfrm>
          <a:prstGeom prst="rect">
            <a:avLst/>
          </a:prstGeom>
          <a:effectLst>
            <a:outerShdw blurRad="50800" dist="38100" algn="l" rotWithShape="0">
              <a:prstClr val="black">
                <a:alpha val="40000"/>
              </a:prstClr>
            </a:outerShdw>
          </a:effectLst>
        </p:spPr>
        <p:txBody>
          <a:bodyPr wrap="square">
            <a:spAutoFit/>
          </a:bodyPr>
          <a:lstStyle/>
          <a:p>
            <a:r>
              <a:rPr lang="ro-RO" sz="2000" b="1" smtClean="0">
                <a:solidFill>
                  <a:srgbClr val="7030A0"/>
                </a:solidFill>
                <a:latin typeface="Arial" pitchFamily="34" charset="0"/>
                <a:cs typeface="Arial" pitchFamily="34" charset="0"/>
              </a:rPr>
              <a:t>5.5 </a:t>
            </a:r>
            <a:r>
              <a:rPr lang="en-US" sz="2000" b="1" smtClean="0">
                <a:solidFill>
                  <a:srgbClr val="7030A0"/>
                </a:solidFill>
                <a:latin typeface="Arial" pitchFamily="34" charset="0"/>
                <a:cs typeface="Arial" pitchFamily="34" charset="0"/>
              </a:rPr>
              <a:t> </a:t>
            </a:r>
            <a:r>
              <a:rPr lang="ro-RO" sz="2000" b="1" smtClean="0">
                <a:solidFill>
                  <a:srgbClr val="7030A0"/>
                </a:solidFill>
                <a:latin typeface="Arial" pitchFamily="34" charset="0"/>
                <a:cs typeface="Arial" pitchFamily="34" charset="0"/>
              </a:rPr>
              <a:t>Aspecte particulare ale IV</a:t>
            </a:r>
          </a:p>
        </p:txBody>
      </p:sp>
      <p:sp>
        <p:nvSpPr>
          <p:cNvPr id="4" name="Rectangle 3"/>
          <p:cNvSpPr/>
          <p:nvPr/>
        </p:nvSpPr>
        <p:spPr>
          <a:xfrm>
            <a:off x="609600" y="1143000"/>
            <a:ext cx="7162800" cy="369332"/>
          </a:xfrm>
          <a:prstGeom prst="rect">
            <a:avLst/>
          </a:prstGeom>
          <a:effectLst/>
        </p:spPr>
        <p:txBody>
          <a:bodyPr wrap="square">
            <a:spAutoFit/>
          </a:bodyPr>
          <a:lstStyle/>
          <a:p>
            <a:r>
              <a:rPr lang="ro-RO" b="1" smtClean="0">
                <a:solidFill>
                  <a:schemeClr val="accent1">
                    <a:lumMod val="75000"/>
                  </a:schemeClr>
                </a:solidFill>
                <a:latin typeface="Arial" pitchFamily="34" charset="0"/>
                <a:cs typeface="Arial" pitchFamily="34" charset="0"/>
              </a:rPr>
              <a:t>5.5.1  IV la produse modulate </a:t>
            </a:r>
            <a:endParaRPr lang="en-US">
              <a:solidFill>
                <a:schemeClr val="accent1">
                  <a:lumMod val="75000"/>
                </a:schemeClr>
              </a:solidFill>
              <a:latin typeface="Arial" pitchFamily="34" charset="0"/>
              <a:cs typeface="Arial" pitchFamily="34" charset="0"/>
            </a:endParaRPr>
          </a:p>
        </p:txBody>
      </p:sp>
      <p:sp>
        <p:nvSpPr>
          <p:cNvPr id="5" name="Rectangle 4"/>
          <p:cNvSpPr/>
          <p:nvPr/>
        </p:nvSpPr>
        <p:spPr>
          <a:xfrm>
            <a:off x="228600" y="16002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6" name="Rectangle 5"/>
          <p:cNvSpPr/>
          <p:nvPr/>
        </p:nvSpPr>
        <p:spPr>
          <a:xfrm>
            <a:off x="838200" y="1676400"/>
            <a:ext cx="7772400" cy="9144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Prin </a:t>
            </a:r>
            <a:r>
              <a:rPr lang="ro-RO" b="1" i="1" smtClean="0">
                <a:solidFill>
                  <a:schemeClr val="accent6">
                    <a:lumMod val="50000"/>
                  </a:schemeClr>
                </a:solidFill>
                <a:latin typeface="Arial" pitchFamily="34" charset="0"/>
                <a:cs typeface="Arial" pitchFamily="34" charset="0"/>
              </a:rPr>
              <a:t>modul</a:t>
            </a:r>
            <a:r>
              <a:rPr lang="ro-RO" smtClean="0">
                <a:solidFill>
                  <a:schemeClr val="tx1"/>
                </a:solidFill>
                <a:latin typeface="Arial" pitchFamily="34" charset="0"/>
                <a:cs typeface="Arial" pitchFamily="34" charset="0"/>
              </a:rPr>
              <a:t> se consideră o </a:t>
            </a:r>
            <a:r>
              <a:rPr lang="ro-RO" b="1" i="1" smtClean="0">
                <a:solidFill>
                  <a:schemeClr val="accent6">
                    <a:lumMod val="50000"/>
                  </a:schemeClr>
                </a:solidFill>
                <a:latin typeface="Arial" pitchFamily="34" charset="0"/>
                <a:cs typeface="Arial" pitchFamily="34" charset="0"/>
              </a:rPr>
              <a:t>componentă a produsului </a:t>
            </a:r>
            <a:r>
              <a:rPr lang="ro-RO" smtClean="0">
                <a:solidFill>
                  <a:schemeClr val="tx1"/>
                </a:solidFill>
                <a:latin typeface="Arial" pitchFamily="34" charset="0"/>
                <a:cs typeface="Arial" pitchFamily="34" charset="0"/>
              </a:rPr>
              <a:t>care are un </a:t>
            </a:r>
            <a:r>
              <a:rPr lang="ro-RO" b="1" i="1" smtClean="0">
                <a:solidFill>
                  <a:srgbClr val="0070C0"/>
                </a:solidFill>
                <a:latin typeface="Arial" pitchFamily="34" charset="0"/>
                <a:cs typeface="Arial" pitchFamily="34" charset="0"/>
              </a:rPr>
              <a:t>set de funcții </a:t>
            </a:r>
            <a:r>
              <a:rPr lang="ro-RO" smtClean="0">
                <a:solidFill>
                  <a:schemeClr val="tx1"/>
                </a:solidFill>
                <a:latin typeface="Arial" pitchFamily="34" charset="0"/>
                <a:cs typeface="Arial" pitchFamily="34" charset="0"/>
              </a:rPr>
              <a:t>ce o </a:t>
            </a:r>
            <a:r>
              <a:rPr lang="ro-RO" b="1" i="1" smtClean="0">
                <a:solidFill>
                  <a:srgbClr val="FF0000"/>
                </a:solidFill>
                <a:latin typeface="Arial" pitchFamily="34" charset="0"/>
                <a:cs typeface="Arial" pitchFamily="34" charset="0"/>
              </a:rPr>
              <a:t>individualizează</a:t>
            </a:r>
            <a:r>
              <a:rPr lang="ro-RO" smtClean="0">
                <a:solidFill>
                  <a:schemeClr val="tx1"/>
                </a:solidFill>
                <a:latin typeface="Arial" pitchFamily="34" charset="0"/>
                <a:cs typeface="Arial" pitchFamily="34" charset="0"/>
              </a:rPr>
              <a:t> de celelalte </a:t>
            </a:r>
            <a:r>
              <a:rPr lang="ro-RO" b="1" i="1" smtClean="0">
                <a:solidFill>
                  <a:schemeClr val="accent6">
                    <a:lumMod val="50000"/>
                  </a:schemeClr>
                </a:solidFill>
                <a:latin typeface="Arial" pitchFamily="34" charset="0"/>
                <a:cs typeface="Arial" pitchFamily="34" charset="0"/>
              </a:rPr>
              <a:t>module</a:t>
            </a:r>
            <a:r>
              <a:rPr lang="ro-RO" smtClean="0">
                <a:solidFill>
                  <a:schemeClr val="tx1"/>
                </a:solidFill>
                <a:latin typeface="Arial" pitchFamily="34" charset="0"/>
                <a:cs typeface="Arial" pitchFamily="34" charset="0"/>
              </a:rPr>
              <a:t>, cu excepția </a:t>
            </a:r>
            <a:r>
              <a:rPr lang="ro-RO" b="1" i="1" smtClean="0">
                <a:solidFill>
                  <a:srgbClr val="0070C0"/>
                </a:solidFill>
                <a:latin typeface="Arial" pitchFamily="34" charset="0"/>
                <a:cs typeface="Arial" pitchFamily="34" charset="0"/>
              </a:rPr>
              <a:t>funcțiilor cu caracter general </a:t>
            </a:r>
            <a:r>
              <a:rPr lang="ro-RO" smtClean="0">
                <a:solidFill>
                  <a:schemeClr val="tx1"/>
                </a:solidFill>
                <a:latin typeface="Arial" pitchFamily="34" charset="0"/>
                <a:cs typeface="Arial" pitchFamily="34" charset="0"/>
              </a:rPr>
              <a:t>(”</a:t>
            </a:r>
            <a:r>
              <a:rPr lang="ro-RO" b="1" i="1" smtClean="0">
                <a:solidFill>
                  <a:srgbClr val="0070C0"/>
                </a:solidFill>
                <a:latin typeface="Arial" pitchFamily="34" charset="0"/>
                <a:cs typeface="Arial" pitchFamily="34" charset="0"/>
              </a:rPr>
              <a:t>să fie fiabil</a:t>
            </a:r>
            <a:r>
              <a:rPr lang="ro-RO" smtClean="0">
                <a:solidFill>
                  <a:schemeClr val="tx1"/>
                </a:solidFill>
                <a:latin typeface="Arial" pitchFamily="34" charset="0"/>
                <a:cs typeface="Arial" pitchFamily="34" charset="0"/>
              </a:rPr>
              <a:t>”, ”</a:t>
            </a:r>
            <a:r>
              <a:rPr lang="ro-RO" b="1" i="1" smtClean="0">
                <a:solidFill>
                  <a:srgbClr val="0070C0"/>
                </a:solidFill>
                <a:latin typeface="Arial" pitchFamily="34" charset="0"/>
                <a:cs typeface="Arial" pitchFamily="34" charset="0"/>
              </a:rPr>
              <a:t>să fie mentenabil</a:t>
            </a:r>
            <a:r>
              <a:rPr lang="ro-RO" smtClean="0">
                <a:solidFill>
                  <a:schemeClr val="tx1"/>
                </a:solidFill>
                <a:latin typeface="Arial" pitchFamily="34" charset="0"/>
                <a:cs typeface="Arial" pitchFamily="34" charset="0"/>
              </a:rPr>
              <a:t>” etc.)</a:t>
            </a:r>
            <a:endParaRPr lang="ro-RO" b="1" i="1" smtClean="0">
              <a:solidFill>
                <a:srgbClr val="C00000"/>
              </a:solidFill>
              <a:latin typeface="Arial" pitchFamily="34" charset="0"/>
              <a:cs typeface="Arial" pitchFamily="34" charset="0"/>
            </a:endParaRPr>
          </a:p>
        </p:txBody>
      </p:sp>
      <p:sp>
        <p:nvSpPr>
          <p:cNvPr id="7" name="Rectangle 6"/>
          <p:cNvSpPr/>
          <p:nvPr/>
        </p:nvSpPr>
        <p:spPr>
          <a:xfrm>
            <a:off x="1371600" y="3048000"/>
            <a:ext cx="6781800" cy="13716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În acest caz, IV se poate efectua pe </a:t>
            </a:r>
            <a:r>
              <a:rPr lang="ro-RO" b="1" i="1" smtClean="0">
                <a:solidFill>
                  <a:schemeClr val="accent6">
                    <a:lumMod val="50000"/>
                  </a:schemeClr>
                </a:solidFill>
                <a:latin typeface="Arial" pitchFamily="34" charset="0"/>
                <a:cs typeface="Arial" pitchFamily="34" charset="0"/>
              </a:rPr>
              <a:t>fiecare modul </a:t>
            </a:r>
            <a:r>
              <a:rPr lang="ro-RO" smtClean="0">
                <a:solidFill>
                  <a:schemeClr val="tx1"/>
                </a:solidFill>
                <a:latin typeface="Arial" pitchFamily="34" charset="0"/>
                <a:cs typeface="Arial" pitchFamily="34" charset="0"/>
              </a:rPr>
              <a:t>sau numai pentru </a:t>
            </a:r>
            <a:r>
              <a:rPr lang="ro-RO" b="1" i="1" smtClean="0">
                <a:solidFill>
                  <a:schemeClr val="accent6">
                    <a:lumMod val="50000"/>
                  </a:schemeClr>
                </a:solidFill>
                <a:latin typeface="Arial" pitchFamily="34" charset="0"/>
                <a:cs typeface="Arial" pitchFamily="34" charset="0"/>
              </a:rPr>
              <a:t>anumite module </a:t>
            </a:r>
            <a:r>
              <a:rPr lang="ro-RO" smtClean="0">
                <a:solidFill>
                  <a:schemeClr val="tx1"/>
                </a:solidFill>
                <a:latin typeface="Arial" pitchFamily="34" charset="0"/>
                <a:cs typeface="Arial" pitchFamily="34" charset="0"/>
              </a:rPr>
              <a:t>(alese pe baza anumitor criterii ca de exemplu: </a:t>
            </a:r>
            <a:r>
              <a:rPr lang="ro-RO" b="1" i="1" smtClean="0">
                <a:solidFill>
                  <a:srgbClr val="FF0000"/>
                </a:solidFill>
                <a:latin typeface="Arial" pitchFamily="34" charset="0"/>
                <a:cs typeface="Arial" pitchFamily="34" charset="0"/>
              </a:rPr>
              <a:t>costul</a:t>
            </a:r>
            <a:r>
              <a:rPr lang="ro-RO" smtClean="0">
                <a:solidFill>
                  <a:schemeClr val="tx1"/>
                </a:solidFill>
                <a:latin typeface="Arial" pitchFamily="34" charset="0"/>
                <a:cs typeface="Arial" pitchFamily="34" charset="0"/>
              </a:rPr>
              <a:t>/</a:t>
            </a:r>
            <a:r>
              <a:rPr lang="ro-RO" b="1" i="1" smtClean="0">
                <a:solidFill>
                  <a:schemeClr val="accent6">
                    <a:lumMod val="50000"/>
                  </a:schemeClr>
                </a:solidFill>
                <a:latin typeface="Arial" pitchFamily="34" charset="0"/>
                <a:cs typeface="Arial" pitchFamily="34" charset="0"/>
              </a:rPr>
              <a:t>durata studiului</a:t>
            </a:r>
            <a:r>
              <a:rPr lang="ro-RO" smtClean="0">
                <a:solidFill>
                  <a:schemeClr val="tx1"/>
                </a:solidFill>
                <a:latin typeface="Arial" pitchFamily="34" charset="0"/>
                <a:cs typeface="Arial" pitchFamily="34" charset="0"/>
              </a:rPr>
              <a:t>, importanța </a:t>
            </a:r>
            <a:r>
              <a:rPr lang="ro-RO" b="1" i="1" smtClean="0">
                <a:solidFill>
                  <a:srgbClr val="0070C0"/>
                </a:solidFill>
                <a:latin typeface="Arial" pitchFamily="34" charset="0"/>
                <a:cs typeface="Arial" pitchFamily="34" charset="0"/>
              </a:rPr>
              <a:t>funcțiilor</a:t>
            </a:r>
            <a:r>
              <a:rPr lang="ro-RO" smtClean="0">
                <a:solidFill>
                  <a:schemeClr val="tx1"/>
                </a:solidFill>
                <a:latin typeface="Arial" pitchFamily="34" charset="0"/>
                <a:cs typeface="Arial" pitchFamily="34" charset="0"/>
              </a:rPr>
              <a:t>, </a:t>
            </a:r>
            <a:r>
              <a:rPr lang="ro-RO" b="1" smtClean="0">
                <a:solidFill>
                  <a:schemeClr val="accent6">
                    <a:lumMod val="50000"/>
                  </a:schemeClr>
                </a:solidFill>
                <a:latin typeface="Arial" pitchFamily="34" charset="0"/>
                <a:cs typeface="Arial" pitchFamily="34" charset="0"/>
              </a:rPr>
              <a:t>ponderea</a:t>
            </a:r>
            <a:r>
              <a:rPr lang="ro-RO" smtClean="0">
                <a:solidFill>
                  <a:schemeClr val="tx1"/>
                </a:solidFill>
                <a:latin typeface="Arial" pitchFamily="34" charset="0"/>
                <a:cs typeface="Arial" pitchFamily="34" charset="0"/>
              </a:rPr>
              <a:t> </a:t>
            </a:r>
            <a:r>
              <a:rPr lang="ro-RO" b="1" i="1" smtClean="0">
                <a:solidFill>
                  <a:srgbClr val="FF0000"/>
                </a:solidFill>
                <a:latin typeface="Arial" pitchFamily="34" charset="0"/>
                <a:cs typeface="Arial" pitchFamily="34" charset="0"/>
              </a:rPr>
              <a:t>costului</a:t>
            </a:r>
            <a:r>
              <a:rPr lang="ro-RO" smtClean="0">
                <a:solidFill>
                  <a:schemeClr val="tx1"/>
                </a:solidFill>
                <a:latin typeface="Arial" pitchFamily="34" charset="0"/>
                <a:cs typeface="Arial" pitchFamily="34" charset="0"/>
              </a:rPr>
              <a:t> </a:t>
            </a:r>
            <a:r>
              <a:rPr lang="ro-RO" b="1" i="1" smtClean="0">
                <a:solidFill>
                  <a:schemeClr val="accent6">
                    <a:lumMod val="50000"/>
                  </a:schemeClr>
                </a:solidFill>
                <a:latin typeface="Arial" pitchFamily="34" charset="0"/>
                <a:cs typeface="Arial" pitchFamily="34" charset="0"/>
              </a:rPr>
              <a:t>modulului</a:t>
            </a:r>
            <a:r>
              <a:rPr lang="ro-RO" smtClean="0">
                <a:solidFill>
                  <a:schemeClr val="tx1"/>
                </a:solidFill>
                <a:latin typeface="Arial" pitchFamily="34" charset="0"/>
                <a:cs typeface="Arial" pitchFamily="34" charset="0"/>
              </a:rPr>
              <a:t> în </a:t>
            </a:r>
            <a:r>
              <a:rPr lang="ro-RO" b="1" i="1" smtClean="0">
                <a:solidFill>
                  <a:srgbClr val="FF0000"/>
                </a:solidFill>
                <a:latin typeface="Arial" pitchFamily="34" charset="0"/>
                <a:cs typeface="Arial" pitchFamily="34" charset="0"/>
              </a:rPr>
              <a:t>costul</a:t>
            </a:r>
            <a:r>
              <a:rPr lang="ro-RO" smtClean="0">
                <a:solidFill>
                  <a:schemeClr val="tx1"/>
                </a:solidFill>
                <a:latin typeface="Arial" pitchFamily="34" charset="0"/>
                <a:cs typeface="Arial" pitchFamily="34" charset="0"/>
              </a:rPr>
              <a:t> </a:t>
            </a:r>
            <a:r>
              <a:rPr lang="ro-RO" b="1" i="1" smtClean="0">
                <a:solidFill>
                  <a:srgbClr val="0070C0"/>
                </a:solidFill>
                <a:latin typeface="Arial" pitchFamily="34" charset="0"/>
                <a:cs typeface="Arial" pitchFamily="34" charset="0"/>
              </a:rPr>
              <a:t>produsului</a:t>
            </a:r>
            <a:r>
              <a:rPr lang="ro-RO" smtClean="0">
                <a:solidFill>
                  <a:schemeClr val="tx1"/>
                </a:solidFill>
                <a:latin typeface="Arial" pitchFamily="34" charset="0"/>
                <a:cs typeface="Arial" pitchFamily="34" charset="0"/>
              </a:rPr>
              <a:t> etc.)</a:t>
            </a:r>
            <a:endParaRPr lang="ro-RO" sz="2400" b="1" i="1" smtClean="0">
              <a:solidFill>
                <a:srgbClr val="C00000"/>
              </a:solidFill>
              <a:latin typeface="Arial" pitchFamily="34" charset="0"/>
              <a:cs typeface="Arial" pitchFamily="34" charset="0"/>
            </a:endParaRPr>
          </a:p>
        </p:txBody>
      </p:sp>
      <p:cxnSp>
        <p:nvCxnSpPr>
          <p:cNvPr id="9" name="Shape 8"/>
          <p:cNvCxnSpPr>
            <a:stCxn id="6" idx="2"/>
            <a:endCxn id="7" idx="1"/>
          </p:cNvCxnSpPr>
          <p:nvPr/>
        </p:nvCxnSpPr>
        <p:spPr>
          <a:xfrm rot="5400000">
            <a:off x="2476500" y="1485900"/>
            <a:ext cx="1143000" cy="3352800"/>
          </a:xfrm>
          <a:prstGeom prst="bentConnector4">
            <a:avLst>
              <a:gd name="adj1" fmla="val 20000"/>
              <a:gd name="adj2" fmla="val 106818"/>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38200" y="4800600"/>
            <a:ext cx="7162800" cy="369332"/>
          </a:xfrm>
          <a:prstGeom prst="rect">
            <a:avLst/>
          </a:prstGeom>
          <a:effectLst/>
        </p:spPr>
        <p:txBody>
          <a:bodyPr wrap="square">
            <a:spAutoFit/>
          </a:bodyPr>
          <a:lstStyle/>
          <a:p>
            <a:r>
              <a:rPr lang="ro-RO" b="1" smtClean="0">
                <a:solidFill>
                  <a:schemeClr val="accent1">
                    <a:lumMod val="75000"/>
                  </a:schemeClr>
                </a:solidFill>
                <a:latin typeface="Arial" pitchFamily="34" charset="0"/>
                <a:cs typeface="Arial" pitchFamily="34" charset="0"/>
              </a:rPr>
              <a:t>5.5.2  IV pe subsisteme </a:t>
            </a:r>
            <a:endParaRPr lang="en-US">
              <a:solidFill>
                <a:schemeClr val="accent1">
                  <a:lumMod val="75000"/>
                </a:schemeClr>
              </a:solidFill>
              <a:latin typeface="Arial" pitchFamily="34" charset="0"/>
              <a:cs typeface="Arial" pitchFamily="34" charset="0"/>
            </a:endParaRPr>
          </a:p>
        </p:txBody>
      </p:sp>
      <p:sp>
        <p:nvSpPr>
          <p:cNvPr id="15" name="Rectangle 14"/>
          <p:cNvSpPr/>
          <p:nvPr/>
        </p:nvSpPr>
        <p:spPr>
          <a:xfrm>
            <a:off x="304800" y="52578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16" name="Rectangle 15"/>
          <p:cNvSpPr/>
          <p:nvPr/>
        </p:nvSpPr>
        <p:spPr>
          <a:xfrm>
            <a:off x="914400" y="5410200"/>
            <a:ext cx="7772400" cy="9144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Metodologia curentă a IV preconizează </a:t>
            </a:r>
            <a:r>
              <a:rPr lang="ro-RO" b="1" i="1" smtClean="0">
                <a:solidFill>
                  <a:schemeClr val="accent6">
                    <a:lumMod val="50000"/>
                  </a:schemeClr>
                </a:solidFill>
                <a:latin typeface="Arial" pitchFamily="34" charset="0"/>
                <a:cs typeface="Arial" pitchFamily="34" charset="0"/>
              </a:rPr>
              <a:t>direcțiile de modernizare </a:t>
            </a:r>
            <a:r>
              <a:rPr lang="ro-RO" smtClean="0">
                <a:solidFill>
                  <a:schemeClr val="tx1"/>
                </a:solidFill>
                <a:latin typeface="Arial" pitchFamily="34" charset="0"/>
                <a:cs typeface="Arial" pitchFamily="34" charset="0"/>
              </a:rPr>
              <a:t>a unui </a:t>
            </a:r>
            <a:r>
              <a:rPr lang="ro-RO" b="1" i="1" smtClean="0">
                <a:solidFill>
                  <a:schemeClr val="accent6">
                    <a:lumMod val="50000"/>
                  </a:schemeClr>
                </a:solidFill>
                <a:latin typeface="Arial" pitchFamily="34" charset="0"/>
                <a:cs typeface="Arial" pitchFamily="34" charset="0"/>
              </a:rPr>
              <a:t>obiect</a:t>
            </a:r>
            <a:r>
              <a:rPr lang="ro-RO" smtClean="0">
                <a:solidFill>
                  <a:schemeClr val="tx1"/>
                </a:solidFill>
                <a:latin typeface="Arial" pitchFamily="34" charset="0"/>
                <a:cs typeface="Arial" pitchFamily="34" charset="0"/>
              </a:rPr>
              <a:t>, în urma </a:t>
            </a:r>
            <a:r>
              <a:rPr lang="ro-RO" b="1" smtClean="0">
                <a:solidFill>
                  <a:srgbClr val="FF0000"/>
                </a:solidFill>
                <a:latin typeface="Arial" pitchFamily="34" charset="0"/>
                <a:cs typeface="Arial" pitchFamily="34" charset="0"/>
              </a:rPr>
              <a:t>identificării</a:t>
            </a:r>
            <a:r>
              <a:rPr lang="ro-RO" smtClean="0">
                <a:solidFill>
                  <a:schemeClr val="tx1"/>
                </a:solidFill>
                <a:latin typeface="Arial" pitchFamily="34" charset="0"/>
                <a:cs typeface="Arial" pitchFamily="34" charset="0"/>
              </a:rPr>
              <a:t> </a:t>
            </a:r>
            <a:r>
              <a:rPr lang="ro-RO" b="1" i="1" smtClean="0">
                <a:solidFill>
                  <a:srgbClr val="0070C0"/>
                </a:solidFill>
                <a:latin typeface="Arial" pitchFamily="34" charset="0"/>
                <a:cs typeface="Arial" pitchFamily="34" charset="0"/>
              </a:rPr>
              <a:t>funcțiilor critice </a:t>
            </a:r>
            <a:r>
              <a:rPr lang="ro-RO" smtClean="0">
                <a:solidFill>
                  <a:schemeClr val="tx1"/>
                </a:solidFill>
                <a:latin typeface="Arial" pitchFamily="34" charset="0"/>
                <a:cs typeface="Arial" pitchFamily="34" charset="0"/>
              </a:rPr>
              <a:t>prin </a:t>
            </a:r>
            <a:r>
              <a:rPr lang="ro-RO" b="1" i="1" smtClean="0">
                <a:solidFill>
                  <a:srgbClr val="C00000"/>
                </a:solidFill>
                <a:latin typeface="Arial" pitchFamily="34" charset="0"/>
                <a:cs typeface="Arial" pitchFamily="34" charset="0"/>
              </a:rPr>
              <a:t>analiza sistemică generală</a:t>
            </a:r>
            <a:r>
              <a:rPr lang="ro-RO" smtClean="0">
                <a:solidFill>
                  <a:schemeClr val="tx1"/>
                </a:solidFill>
                <a:latin typeface="Arial" pitchFamily="34" charset="0"/>
                <a:cs typeface="Arial" pitchFamily="34" charset="0"/>
              </a:rPr>
              <a:t>, efectuată la nivelul întregului </a:t>
            </a:r>
            <a:r>
              <a:rPr lang="ro-RO" b="1" i="1" smtClean="0">
                <a:solidFill>
                  <a:schemeClr val="accent6">
                    <a:lumMod val="50000"/>
                  </a:schemeClr>
                </a:solidFill>
                <a:latin typeface="Arial" pitchFamily="34" charset="0"/>
                <a:cs typeface="Arial" pitchFamily="34" charset="0"/>
              </a:rPr>
              <a:t>obiect</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162</a:t>
            </a:fld>
            <a:endParaRPr lang="en-US"/>
          </a:p>
        </p:txBody>
      </p:sp>
      <p:sp>
        <p:nvSpPr>
          <p:cNvPr id="3" name="Rectangle 2"/>
          <p:cNvSpPr/>
          <p:nvPr/>
        </p:nvSpPr>
        <p:spPr>
          <a:xfrm>
            <a:off x="381000" y="9144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4" name="Rectangle 3"/>
          <p:cNvSpPr/>
          <p:nvPr/>
        </p:nvSpPr>
        <p:spPr>
          <a:xfrm>
            <a:off x="990600" y="990600"/>
            <a:ext cx="7772400" cy="4572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Aplicarea IV pe </a:t>
            </a:r>
            <a:r>
              <a:rPr lang="ro-RO" b="1" i="1" smtClean="0">
                <a:solidFill>
                  <a:srgbClr val="0070C0"/>
                </a:solidFill>
                <a:latin typeface="Arial" pitchFamily="34" charset="0"/>
                <a:cs typeface="Arial" pitchFamily="34" charset="0"/>
              </a:rPr>
              <a:t>subsisteme</a:t>
            </a:r>
            <a:r>
              <a:rPr lang="ro-RO" smtClean="0">
                <a:solidFill>
                  <a:schemeClr val="tx1"/>
                </a:solidFill>
                <a:latin typeface="Arial" pitchFamily="34" charset="0"/>
                <a:cs typeface="Arial" pitchFamily="34" charset="0"/>
              </a:rPr>
              <a:t> implică parcurgerea următoarelor </a:t>
            </a:r>
            <a:r>
              <a:rPr lang="ro-RO" b="1" smtClean="0">
                <a:solidFill>
                  <a:srgbClr val="FF0000"/>
                </a:solidFill>
                <a:latin typeface="Arial" pitchFamily="34" charset="0"/>
                <a:cs typeface="Arial" pitchFamily="34" charset="0"/>
              </a:rPr>
              <a:t>etape</a:t>
            </a:r>
            <a:r>
              <a:rPr lang="ro-RO" smtClean="0">
                <a:solidFill>
                  <a:schemeClr val="tx1"/>
                </a:solidFill>
                <a:latin typeface="Arial" pitchFamily="34" charset="0"/>
                <a:cs typeface="Arial" pitchFamily="34" charset="0"/>
              </a:rPr>
              <a:t>:</a:t>
            </a:r>
            <a:endParaRPr lang="ro-RO" b="1" i="1" smtClean="0">
              <a:solidFill>
                <a:schemeClr val="accent6">
                  <a:lumMod val="50000"/>
                </a:schemeClr>
              </a:solidFill>
              <a:latin typeface="Arial" pitchFamily="34" charset="0"/>
              <a:cs typeface="Arial" pitchFamily="34" charset="0"/>
            </a:endParaRPr>
          </a:p>
        </p:txBody>
      </p:sp>
      <p:sp>
        <p:nvSpPr>
          <p:cNvPr id="5" name="Rectangle 4"/>
          <p:cNvSpPr/>
          <p:nvPr/>
        </p:nvSpPr>
        <p:spPr>
          <a:xfrm>
            <a:off x="457200" y="1752600"/>
            <a:ext cx="3276600" cy="36933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a:spAutoFit/>
          </a:bodyPr>
          <a:lstStyle/>
          <a:p>
            <a:r>
              <a:rPr lang="ro-RO" b="1" i="1" smtClean="0">
                <a:solidFill>
                  <a:schemeClr val="accent6">
                    <a:lumMod val="50000"/>
                  </a:schemeClr>
                </a:solidFill>
                <a:latin typeface="Arial" pitchFamily="34" charset="0"/>
                <a:cs typeface="Arial" pitchFamily="34" charset="0"/>
              </a:rPr>
              <a:t>a. Analiza sistemică globală</a:t>
            </a:r>
            <a:endParaRPr lang="en-US" b="1" i="1">
              <a:solidFill>
                <a:srgbClr val="C00000"/>
              </a:solidFill>
              <a:latin typeface="Arial" pitchFamily="34" charset="0"/>
              <a:cs typeface="Arial" pitchFamily="34" charset="0"/>
            </a:endParaRPr>
          </a:p>
        </p:txBody>
      </p:sp>
      <p:sp>
        <p:nvSpPr>
          <p:cNvPr id="6" name="Right Arrow 5"/>
          <p:cNvSpPr/>
          <p:nvPr/>
        </p:nvSpPr>
        <p:spPr>
          <a:xfrm>
            <a:off x="457200" y="2743200"/>
            <a:ext cx="533400" cy="228600"/>
          </a:xfrm>
          <a:prstGeom prst="rightArrow">
            <a:avLst/>
          </a:prstGeom>
          <a:solidFill>
            <a:schemeClr val="accent1"/>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66800" y="2667000"/>
            <a:ext cx="7315200" cy="990600"/>
          </a:xfrm>
          <a:prstGeom prst="rect">
            <a:avLst/>
          </a:prstGeom>
          <a:solidFill>
            <a:schemeClr val="accent6">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Această </a:t>
            </a:r>
            <a:r>
              <a:rPr lang="ro-RO" b="1" smtClean="0">
                <a:solidFill>
                  <a:srgbClr val="FF0000"/>
                </a:solidFill>
                <a:latin typeface="Arial" pitchFamily="34" charset="0"/>
                <a:cs typeface="Arial" pitchFamily="34" charset="0"/>
              </a:rPr>
              <a:t>etapă</a:t>
            </a:r>
            <a:r>
              <a:rPr lang="ro-RO" smtClean="0">
                <a:solidFill>
                  <a:schemeClr val="tx1"/>
                </a:solidFill>
                <a:latin typeface="Arial" pitchFamily="34" charset="0"/>
                <a:cs typeface="Arial" pitchFamily="34" charset="0"/>
              </a:rPr>
              <a:t> coincide de fapt cu </a:t>
            </a:r>
            <a:r>
              <a:rPr lang="ro-RO" b="1" i="1" smtClean="0">
                <a:solidFill>
                  <a:srgbClr val="C00000"/>
                </a:solidFill>
                <a:latin typeface="Arial" pitchFamily="34" charset="0"/>
                <a:cs typeface="Arial" pitchFamily="34" charset="0"/>
              </a:rPr>
              <a:t>analiza sistemică globală </a:t>
            </a:r>
            <a:r>
              <a:rPr lang="ro-RO" smtClean="0">
                <a:solidFill>
                  <a:schemeClr val="tx1"/>
                </a:solidFill>
                <a:latin typeface="Arial" pitchFamily="34" charset="0"/>
                <a:cs typeface="Arial" pitchFamily="34" charset="0"/>
              </a:rPr>
              <a:t>specifică </a:t>
            </a:r>
            <a:r>
              <a:rPr lang="ro-RO" b="1" i="1" smtClean="0">
                <a:solidFill>
                  <a:schemeClr val="accent6">
                    <a:lumMod val="50000"/>
                  </a:schemeClr>
                </a:solidFill>
                <a:latin typeface="Arial" pitchFamily="34" charset="0"/>
                <a:cs typeface="Arial" pitchFamily="34" charset="0"/>
              </a:rPr>
              <a:t>metodologiei tradiționale de IV </a:t>
            </a:r>
            <a:r>
              <a:rPr lang="ro-RO" smtClean="0">
                <a:solidFill>
                  <a:schemeClr val="tx1"/>
                </a:solidFill>
                <a:latin typeface="Arial" pitchFamily="34" charset="0"/>
                <a:cs typeface="Arial" pitchFamily="34" charset="0"/>
              </a:rPr>
              <a:t>și are ca </a:t>
            </a:r>
            <a:r>
              <a:rPr lang="ro-RO" b="1" smtClean="0">
                <a:solidFill>
                  <a:schemeClr val="accent6">
                    <a:lumMod val="50000"/>
                  </a:schemeClr>
                </a:solidFill>
                <a:latin typeface="Arial" pitchFamily="34" charset="0"/>
                <a:cs typeface="Arial" pitchFamily="34" charset="0"/>
              </a:rPr>
              <a:t>obiectiv </a:t>
            </a:r>
            <a:r>
              <a:rPr lang="ro-RO" b="1" smtClean="0">
                <a:solidFill>
                  <a:srgbClr val="FF0000"/>
                </a:solidFill>
                <a:latin typeface="Arial" pitchFamily="34" charset="0"/>
                <a:cs typeface="Arial" pitchFamily="34" charset="0"/>
              </a:rPr>
              <a:t>identificarea</a:t>
            </a:r>
            <a:r>
              <a:rPr lang="ro-RO" smtClean="0">
                <a:solidFill>
                  <a:schemeClr val="tx1"/>
                </a:solidFill>
                <a:latin typeface="Arial" pitchFamily="34" charset="0"/>
                <a:cs typeface="Arial" pitchFamily="34" charset="0"/>
              </a:rPr>
              <a:t> </a:t>
            </a:r>
            <a:r>
              <a:rPr lang="ro-RO" b="1" i="1" smtClean="0">
                <a:solidFill>
                  <a:srgbClr val="0070C0"/>
                </a:solidFill>
                <a:latin typeface="Arial" pitchFamily="34" charset="0"/>
                <a:cs typeface="Arial" pitchFamily="34" charset="0"/>
              </a:rPr>
              <a:t>funcțiilor critice </a:t>
            </a:r>
            <a:r>
              <a:rPr lang="ro-RO" smtClean="0">
                <a:solidFill>
                  <a:schemeClr val="tx1"/>
                </a:solidFill>
                <a:latin typeface="Arial" pitchFamily="34" charset="0"/>
                <a:cs typeface="Arial" pitchFamily="34" charset="0"/>
              </a:rPr>
              <a:t>la nivelul întregului </a:t>
            </a:r>
            <a:r>
              <a:rPr lang="ro-RO" b="1" i="1" smtClean="0">
                <a:solidFill>
                  <a:schemeClr val="accent6">
                    <a:lumMod val="50000"/>
                  </a:schemeClr>
                </a:solidFill>
                <a:latin typeface="Arial" pitchFamily="34" charset="0"/>
                <a:cs typeface="Arial" pitchFamily="34" charset="0"/>
              </a:rPr>
              <a:t>produs</a:t>
            </a:r>
            <a:r>
              <a:rPr lang="ro-RO" smtClean="0">
                <a:solidFill>
                  <a:schemeClr val="tx1"/>
                </a:solidFill>
                <a:latin typeface="Arial" pitchFamily="34" charset="0"/>
                <a:cs typeface="Arial" pitchFamily="34" charset="0"/>
              </a:rPr>
              <a:t> studiat (P)</a:t>
            </a:r>
            <a:endParaRPr lang="ro-RO" sz="2400" b="1" i="1" smtClean="0">
              <a:solidFill>
                <a:srgbClr val="C00000"/>
              </a:solidFill>
              <a:latin typeface="Arial" pitchFamily="34" charset="0"/>
              <a:cs typeface="Arial" pitchFamily="34" charset="0"/>
            </a:endParaRPr>
          </a:p>
        </p:txBody>
      </p:sp>
      <p:sp>
        <p:nvSpPr>
          <p:cNvPr id="8" name="Rectangle 7"/>
          <p:cNvSpPr/>
          <p:nvPr/>
        </p:nvSpPr>
        <p:spPr>
          <a:xfrm>
            <a:off x="457200" y="4343400"/>
            <a:ext cx="1287532" cy="36933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none">
            <a:spAutoFit/>
          </a:bodyPr>
          <a:lstStyle/>
          <a:p>
            <a:r>
              <a:rPr lang="ro-RO" b="1" smtClean="0">
                <a:solidFill>
                  <a:schemeClr val="accent6">
                    <a:lumMod val="50000"/>
                  </a:schemeClr>
                </a:solidFill>
                <a:latin typeface="Arial" pitchFamily="34" charset="0"/>
                <a:cs typeface="Arial" pitchFamily="34" charset="0"/>
              </a:rPr>
              <a:t>Exemplu :</a:t>
            </a:r>
            <a:endParaRPr lang="en-US" b="1" i="1">
              <a:solidFill>
                <a:srgbClr val="C00000"/>
              </a:solidFill>
              <a:latin typeface="Arial" pitchFamily="34" charset="0"/>
              <a:cs typeface="Arial" pitchFamily="34" charset="0"/>
            </a:endParaRPr>
          </a:p>
        </p:txBody>
      </p:sp>
      <p:sp>
        <p:nvSpPr>
          <p:cNvPr id="9" name="Rectangle 8"/>
          <p:cNvSpPr/>
          <p:nvPr/>
        </p:nvSpPr>
        <p:spPr>
          <a:xfrm>
            <a:off x="762000" y="5257800"/>
            <a:ext cx="7848600" cy="646331"/>
          </a:xfrm>
          <a:prstGeom prst="rect">
            <a:avLst/>
          </a:prstGeom>
          <a:solidFill>
            <a:schemeClr val="accent3">
              <a:lumMod val="20000"/>
              <a:lumOff val="80000"/>
            </a:schemeClr>
          </a:solidFill>
          <a:ln>
            <a:solidFill>
              <a:srgbClr val="C00000"/>
            </a:solidFill>
          </a:ln>
        </p:spPr>
        <p:txBody>
          <a:bodyPr wrap="square">
            <a:spAutoFit/>
          </a:bodyPr>
          <a:lstStyle/>
          <a:p>
            <a:pPr algn="just"/>
            <a:r>
              <a:rPr lang="ro-RO" smtClean="0">
                <a:latin typeface="Arial" pitchFamily="34" charset="0"/>
                <a:cs typeface="Arial" pitchFamily="34" charset="0"/>
              </a:rPr>
              <a:t>În figura 5.3 se prezintă rezultatul unei </a:t>
            </a:r>
            <a:r>
              <a:rPr lang="ro-RO" b="1" i="1" smtClean="0">
                <a:solidFill>
                  <a:srgbClr val="C00000"/>
                </a:solidFill>
                <a:latin typeface="Arial" pitchFamily="34" charset="0"/>
                <a:cs typeface="Arial" pitchFamily="34" charset="0"/>
              </a:rPr>
              <a:t>analize sistemice globale </a:t>
            </a:r>
            <a:r>
              <a:rPr lang="ro-RO" smtClean="0">
                <a:latin typeface="Arial" pitchFamily="34" charset="0"/>
                <a:cs typeface="Arial" pitchFamily="34" charset="0"/>
              </a:rPr>
              <a:t>pentru un </a:t>
            </a:r>
            <a:r>
              <a:rPr lang="ro-RO" b="1" i="1" smtClean="0">
                <a:solidFill>
                  <a:schemeClr val="accent6">
                    <a:lumMod val="50000"/>
                  </a:schemeClr>
                </a:solidFill>
                <a:latin typeface="Arial" pitchFamily="34" charset="0"/>
                <a:cs typeface="Arial" pitchFamily="34" charset="0"/>
              </a:rPr>
              <a:t>produs virtual </a:t>
            </a:r>
            <a:r>
              <a:rPr lang="ro-RO" smtClean="0">
                <a:latin typeface="Arial" pitchFamily="34" charset="0"/>
                <a:cs typeface="Arial" pitchFamily="34" charset="0"/>
              </a:rPr>
              <a:t>(P) format din </a:t>
            </a:r>
            <a:r>
              <a:rPr lang="ro-RO" b="1" i="1" smtClean="0">
                <a:solidFill>
                  <a:srgbClr val="0070C0"/>
                </a:solidFill>
                <a:latin typeface="Arial" pitchFamily="34" charset="0"/>
                <a:cs typeface="Arial" pitchFamily="34" charset="0"/>
              </a:rPr>
              <a:t>4 subansamble </a:t>
            </a:r>
          </a:p>
        </p:txBody>
      </p:sp>
      <p:cxnSp>
        <p:nvCxnSpPr>
          <p:cNvPr id="11" name="Shape 10"/>
          <p:cNvCxnSpPr>
            <a:stCxn id="8" idx="3"/>
            <a:endCxn id="9" idx="1"/>
          </p:cNvCxnSpPr>
          <p:nvPr/>
        </p:nvCxnSpPr>
        <p:spPr>
          <a:xfrm flipH="1">
            <a:off x="762000" y="4528066"/>
            <a:ext cx="982732" cy="1052900"/>
          </a:xfrm>
          <a:prstGeom prst="bentConnector5">
            <a:avLst>
              <a:gd name="adj1" fmla="val -23262"/>
              <a:gd name="adj2" fmla="val 43423"/>
              <a:gd name="adj3" fmla="val 123262"/>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163</a:t>
            </a:fld>
            <a:endParaRPr lang="en-US"/>
          </a:p>
        </p:txBody>
      </p:sp>
      <p:sp>
        <p:nvSpPr>
          <p:cNvPr id="12" name="Rectangle 11"/>
          <p:cNvSpPr/>
          <p:nvPr/>
        </p:nvSpPr>
        <p:spPr>
          <a:xfrm>
            <a:off x="8001000" y="1981200"/>
            <a:ext cx="914400" cy="461665"/>
          </a:xfrm>
          <a:prstGeom prst="rect">
            <a:avLst/>
          </a:prstGeom>
        </p:spPr>
        <p:txBody>
          <a:bodyPr wrap="square">
            <a:spAutoFit/>
          </a:bodyPr>
          <a:lstStyle/>
          <a:p>
            <a:pPr algn="ctr"/>
            <a:r>
              <a:rPr lang="ro-RO" sz="2400" smtClean="0">
                <a:latin typeface="Arial" pitchFamily="34" charset="0"/>
                <a:cs typeface="Arial" pitchFamily="34" charset="0"/>
              </a:rPr>
              <a:t>(</a:t>
            </a:r>
            <a:r>
              <a:rPr lang="el-GR" sz="2400" smtClean="0">
                <a:latin typeface="Arial" pitchFamily="34" charset="0"/>
                <a:cs typeface="Arial" pitchFamily="34" charset="0"/>
              </a:rPr>
              <a:t>Δ</a:t>
            </a:r>
            <a:r>
              <a:rPr lang="ro-RO" sz="2400" smtClean="0">
                <a:latin typeface="Arial" pitchFamily="34" charset="0"/>
                <a:cs typeface="Arial" pitchFamily="34" charset="0"/>
              </a:rPr>
              <a:t>)</a:t>
            </a:r>
            <a:endParaRPr lang="en-US" sz="2400" baseline="-25000"/>
          </a:p>
        </p:txBody>
      </p:sp>
      <p:sp>
        <p:nvSpPr>
          <p:cNvPr id="34" name="Rectangle 33"/>
          <p:cNvSpPr/>
          <p:nvPr/>
        </p:nvSpPr>
        <p:spPr>
          <a:xfrm>
            <a:off x="1676400" y="5943600"/>
            <a:ext cx="65532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solidFill>
                  <a:schemeClr val="tx1"/>
                </a:solidFill>
                <a:latin typeface="Arial" pitchFamily="34" charset="0"/>
                <a:cs typeface="Arial" pitchFamily="34" charset="0"/>
              </a:rPr>
              <a:t> Fig. 5.3 </a:t>
            </a:r>
            <a:r>
              <a:rPr lang="ro-RO" b="1" i="1" smtClean="0">
                <a:solidFill>
                  <a:srgbClr val="C00000"/>
                </a:solidFill>
                <a:latin typeface="Arial" pitchFamily="34" charset="0"/>
                <a:cs typeface="Arial" pitchFamily="34" charset="0"/>
              </a:rPr>
              <a:t>Analiza sistemică globală </a:t>
            </a:r>
            <a:r>
              <a:rPr lang="ro-RO" smtClean="0">
                <a:solidFill>
                  <a:schemeClr val="tx1"/>
                </a:solidFill>
                <a:latin typeface="Arial" pitchFamily="34" charset="0"/>
                <a:cs typeface="Arial" pitchFamily="34" charset="0"/>
              </a:rPr>
              <a:t>la nivelul </a:t>
            </a:r>
            <a:r>
              <a:rPr lang="ro-RO" b="1" i="1" smtClean="0">
                <a:solidFill>
                  <a:schemeClr val="accent6">
                    <a:lumMod val="50000"/>
                  </a:schemeClr>
                </a:solidFill>
                <a:latin typeface="Arial" pitchFamily="34" charset="0"/>
                <a:cs typeface="Arial" pitchFamily="34" charset="0"/>
              </a:rPr>
              <a:t>produsului</a:t>
            </a:r>
            <a:r>
              <a:rPr lang="ro-RO" smtClean="0">
                <a:solidFill>
                  <a:schemeClr val="tx1"/>
                </a:solidFill>
                <a:latin typeface="Arial" pitchFamily="34" charset="0"/>
                <a:cs typeface="Arial" pitchFamily="34" charset="0"/>
              </a:rPr>
              <a:t> (P)</a:t>
            </a:r>
            <a:endParaRPr lang="en-US" b="1" i="1" baseline="-25000">
              <a:solidFill>
                <a:srgbClr val="F52B56"/>
              </a:solidFill>
              <a:latin typeface="Arial" pitchFamily="34" charset="0"/>
              <a:cs typeface="Arial" pitchFamily="34" charset="0"/>
            </a:endParaRPr>
          </a:p>
        </p:txBody>
      </p:sp>
      <p:grpSp>
        <p:nvGrpSpPr>
          <p:cNvPr id="44" name="Group 43"/>
          <p:cNvGrpSpPr/>
          <p:nvPr/>
        </p:nvGrpSpPr>
        <p:grpSpPr>
          <a:xfrm>
            <a:off x="1219200" y="609600"/>
            <a:ext cx="7335272" cy="5262265"/>
            <a:chOff x="1447800" y="685800"/>
            <a:chExt cx="7335272" cy="5262265"/>
          </a:xfrm>
        </p:grpSpPr>
        <p:sp>
          <p:nvSpPr>
            <p:cNvPr id="4" name="Rectangle 3"/>
            <p:cNvSpPr/>
            <p:nvPr/>
          </p:nvSpPr>
          <p:spPr>
            <a:xfrm>
              <a:off x="2438400" y="1676400"/>
              <a:ext cx="609600" cy="461665"/>
            </a:xfrm>
            <a:prstGeom prst="rect">
              <a:avLst/>
            </a:prstGeom>
          </p:spPr>
          <p:txBody>
            <a:bodyPr wrap="square">
              <a:spAutoFit/>
            </a:bodyPr>
            <a:lstStyle/>
            <a:p>
              <a:pPr algn="ctr"/>
              <a:r>
                <a:rPr lang="ro-RO" sz="2400" smtClean="0">
                  <a:latin typeface="Arial" pitchFamily="34" charset="0"/>
                  <a:cs typeface="Arial" pitchFamily="34" charset="0"/>
                </a:rPr>
                <a:t>F</a:t>
              </a:r>
              <a:r>
                <a:rPr lang="ro-RO" sz="2400" baseline="-25000" smtClean="0">
                  <a:latin typeface="Arial" pitchFamily="34" charset="0"/>
                  <a:cs typeface="Arial" pitchFamily="34" charset="0"/>
                </a:rPr>
                <a:t>x</a:t>
              </a:r>
              <a:endParaRPr lang="en-US" sz="2400" baseline="-25000"/>
            </a:p>
          </p:txBody>
        </p:sp>
        <p:sp>
          <p:nvSpPr>
            <p:cNvPr id="5" name="Oval 4"/>
            <p:cNvSpPr/>
            <p:nvPr/>
          </p:nvSpPr>
          <p:spPr>
            <a:xfrm>
              <a:off x="2667000" y="2133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0" y="5486400"/>
              <a:ext cx="477272" cy="461665"/>
            </a:xfrm>
            <a:prstGeom prst="rect">
              <a:avLst/>
            </a:prstGeom>
          </p:spPr>
          <p:txBody>
            <a:bodyPr wrap="square">
              <a:spAutoFit/>
            </a:bodyPr>
            <a:lstStyle/>
            <a:p>
              <a:pPr algn="ctr"/>
              <a:r>
                <a:rPr lang="ro-RO" sz="2400" smtClean="0">
                  <a:latin typeface="Arial" pitchFamily="34" charset="0"/>
                  <a:cs typeface="Arial" pitchFamily="34" charset="0"/>
                </a:rPr>
                <a:t>0</a:t>
              </a:r>
              <a:endParaRPr lang="en-US" sz="2400" baseline="-25000"/>
            </a:p>
          </p:txBody>
        </p:sp>
        <p:sp>
          <p:nvSpPr>
            <p:cNvPr id="7" name="Rectangle 6"/>
            <p:cNvSpPr/>
            <p:nvPr/>
          </p:nvSpPr>
          <p:spPr>
            <a:xfrm>
              <a:off x="3352800" y="4800600"/>
              <a:ext cx="457200" cy="369332"/>
            </a:xfrm>
            <a:prstGeom prst="rect">
              <a:avLst/>
            </a:prstGeom>
          </p:spPr>
          <p:txBody>
            <a:bodyPr wrap="square">
              <a:spAutoFit/>
            </a:bodyPr>
            <a:lstStyle/>
            <a:p>
              <a:pPr algn="ctr"/>
              <a:r>
                <a:rPr lang="ro-RO" b="1" smtClean="0">
                  <a:solidFill>
                    <a:srgbClr val="C00000"/>
                  </a:solidFill>
                  <a:latin typeface="Arial" pitchFamily="34" charset="0"/>
                  <a:cs typeface="Arial" pitchFamily="34" charset="0"/>
                </a:rPr>
                <a:t>α</a:t>
              </a:r>
              <a:endParaRPr lang="en-US" b="1" baseline="-25000">
                <a:solidFill>
                  <a:srgbClr val="C00000"/>
                </a:solidFill>
              </a:endParaRPr>
            </a:p>
          </p:txBody>
        </p:sp>
        <p:sp>
          <p:nvSpPr>
            <p:cNvPr id="8" name="Freeform 7"/>
            <p:cNvSpPr/>
            <p:nvPr/>
          </p:nvSpPr>
          <p:spPr>
            <a:xfrm>
              <a:off x="3048000" y="4876800"/>
              <a:ext cx="457199" cy="533400"/>
            </a:xfrm>
            <a:custGeom>
              <a:avLst/>
              <a:gdLst>
                <a:gd name="connsiteX0" fmla="*/ 0 w 607111"/>
                <a:gd name="connsiteY0" fmla="*/ 0 h 833718"/>
                <a:gd name="connsiteX1" fmla="*/ 174812 w 607111"/>
                <a:gd name="connsiteY1" fmla="*/ 26894 h 833718"/>
                <a:gd name="connsiteX2" fmla="*/ 215153 w 607111"/>
                <a:gd name="connsiteY2" fmla="*/ 40341 h 833718"/>
                <a:gd name="connsiteX3" fmla="*/ 295835 w 607111"/>
                <a:gd name="connsiteY3" fmla="*/ 94129 h 833718"/>
                <a:gd name="connsiteX4" fmla="*/ 389965 w 607111"/>
                <a:gd name="connsiteY4" fmla="*/ 174812 h 833718"/>
                <a:gd name="connsiteX5" fmla="*/ 443753 w 607111"/>
                <a:gd name="connsiteY5" fmla="*/ 255494 h 833718"/>
                <a:gd name="connsiteX6" fmla="*/ 470647 w 607111"/>
                <a:gd name="connsiteY6" fmla="*/ 295835 h 833718"/>
                <a:gd name="connsiteX7" fmla="*/ 510988 w 607111"/>
                <a:gd name="connsiteY7" fmla="*/ 363071 h 833718"/>
                <a:gd name="connsiteX8" fmla="*/ 551329 w 607111"/>
                <a:gd name="connsiteY8" fmla="*/ 484094 h 833718"/>
                <a:gd name="connsiteX9" fmla="*/ 564777 w 607111"/>
                <a:gd name="connsiteY9" fmla="*/ 524435 h 833718"/>
                <a:gd name="connsiteX10" fmla="*/ 578224 w 607111"/>
                <a:gd name="connsiteY10" fmla="*/ 605118 h 833718"/>
                <a:gd name="connsiteX11" fmla="*/ 578224 w 607111"/>
                <a:gd name="connsiteY11" fmla="*/ 820271 h 833718"/>
                <a:gd name="connsiteX12" fmla="*/ 564777 w 607111"/>
                <a:gd name="connsiteY12" fmla="*/ 833718 h 833718"/>
                <a:gd name="connsiteX0" fmla="*/ 0 w 607111"/>
                <a:gd name="connsiteY0" fmla="*/ 0 h 826536"/>
                <a:gd name="connsiteX1" fmla="*/ 174812 w 607111"/>
                <a:gd name="connsiteY1" fmla="*/ 26894 h 826536"/>
                <a:gd name="connsiteX2" fmla="*/ 215153 w 607111"/>
                <a:gd name="connsiteY2" fmla="*/ 40341 h 826536"/>
                <a:gd name="connsiteX3" fmla="*/ 295835 w 607111"/>
                <a:gd name="connsiteY3" fmla="*/ 94129 h 826536"/>
                <a:gd name="connsiteX4" fmla="*/ 389965 w 607111"/>
                <a:gd name="connsiteY4" fmla="*/ 174812 h 826536"/>
                <a:gd name="connsiteX5" fmla="*/ 443753 w 607111"/>
                <a:gd name="connsiteY5" fmla="*/ 255494 h 826536"/>
                <a:gd name="connsiteX6" fmla="*/ 470647 w 607111"/>
                <a:gd name="connsiteY6" fmla="*/ 295835 h 826536"/>
                <a:gd name="connsiteX7" fmla="*/ 510988 w 607111"/>
                <a:gd name="connsiteY7" fmla="*/ 363071 h 826536"/>
                <a:gd name="connsiteX8" fmla="*/ 551329 w 607111"/>
                <a:gd name="connsiteY8" fmla="*/ 484094 h 826536"/>
                <a:gd name="connsiteX9" fmla="*/ 564777 w 607111"/>
                <a:gd name="connsiteY9" fmla="*/ 524435 h 826536"/>
                <a:gd name="connsiteX10" fmla="*/ 578224 w 607111"/>
                <a:gd name="connsiteY10" fmla="*/ 605118 h 826536"/>
                <a:gd name="connsiteX11" fmla="*/ 578224 w 607111"/>
                <a:gd name="connsiteY11" fmla="*/ 820271 h 826536"/>
                <a:gd name="connsiteX12" fmla="*/ 519953 w 607111"/>
                <a:gd name="connsiteY12" fmla="*/ 762000 h 826536"/>
                <a:gd name="connsiteX0" fmla="*/ 0 w 607111"/>
                <a:gd name="connsiteY0" fmla="*/ 0 h 838200"/>
                <a:gd name="connsiteX1" fmla="*/ 174812 w 607111"/>
                <a:gd name="connsiteY1" fmla="*/ 26894 h 838200"/>
                <a:gd name="connsiteX2" fmla="*/ 215153 w 607111"/>
                <a:gd name="connsiteY2" fmla="*/ 40341 h 838200"/>
                <a:gd name="connsiteX3" fmla="*/ 295835 w 607111"/>
                <a:gd name="connsiteY3" fmla="*/ 94129 h 838200"/>
                <a:gd name="connsiteX4" fmla="*/ 389965 w 607111"/>
                <a:gd name="connsiteY4" fmla="*/ 174812 h 838200"/>
                <a:gd name="connsiteX5" fmla="*/ 443753 w 607111"/>
                <a:gd name="connsiteY5" fmla="*/ 255494 h 838200"/>
                <a:gd name="connsiteX6" fmla="*/ 470647 w 607111"/>
                <a:gd name="connsiteY6" fmla="*/ 295835 h 838200"/>
                <a:gd name="connsiteX7" fmla="*/ 510988 w 607111"/>
                <a:gd name="connsiteY7" fmla="*/ 363071 h 838200"/>
                <a:gd name="connsiteX8" fmla="*/ 551329 w 607111"/>
                <a:gd name="connsiteY8" fmla="*/ 484094 h 838200"/>
                <a:gd name="connsiteX9" fmla="*/ 564777 w 607111"/>
                <a:gd name="connsiteY9" fmla="*/ 524435 h 838200"/>
                <a:gd name="connsiteX10" fmla="*/ 578224 w 607111"/>
                <a:gd name="connsiteY10" fmla="*/ 605118 h 838200"/>
                <a:gd name="connsiteX11" fmla="*/ 578224 w 607111"/>
                <a:gd name="connsiteY11" fmla="*/ 820271 h 838200"/>
                <a:gd name="connsiteX12" fmla="*/ 596153 w 607111"/>
                <a:gd name="connsiteY12" fmla="*/ 838200 h 838200"/>
                <a:gd name="connsiteX0" fmla="*/ 0 w 607111"/>
                <a:gd name="connsiteY0" fmla="*/ 0 h 838200"/>
                <a:gd name="connsiteX1" fmla="*/ 174812 w 607111"/>
                <a:gd name="connsiteY1" fmla="*/ 26894 h 838200"/>
                <a:gd name="connsiteX2" fmla="*/ 215153 w 607111"/>
                <a:gd name="connsiteY2" fmla="*/ 40341 h 838200"/>
                <a:gd name="connsiteX3" fmla="*/ 295835 w 607111"/>
                <a:gd name="connsiteY3" fmla="*/ 94129 h 838200"/>
                <a:gd name="connsiteX4" fmla="*/ 389965 w 607111"/>
                <a:gd name="connsiteY4" fmla="*/ 174812 h 838200"/>
                <a:gd name="connsiteX5" fmla="*/ 443753 w 607111"/>
                <a:gd name="connsiteY5" fmla="*/ 255494 h 838200"/>
                <a:gd name="connsiteX6" fmla="*/ 470647 w 607111"/>
                <a:gd name="connsiteY6" fmla="*/ 295835 h 838200"/>
                <a:gd name="connsiteX7" fmla="*/ 510988 w 607111"/>
                <a:gd name="connsiteY7" fmla="*/ 363071 h 838200"/>
                <a:gd name="connsiteX8" fmla="*/ 551329 w 607111"/>
                <a:gd name="connsiteY8" fmla="*/ 484094 h 838200"/>
                <a:gd name="connsiteX9" fmla="*/ 564777 w 607111"/>
                <a:gd name="connsiteY9" fmla="*/ 524435 h 838200"/>
                <a:gd name="connsiteX10" fmla="*/ 578224 w 607111"/>
                <a:gd name="connsiteY10" fmla="*/ 605118 h 838200"/>
                <a:gd name="connsiteX11" fmla="*/ 578224 w 607111"/>
                <a:gd name="connsiteY11" fmla="*/ 820271 h 838200"/>
                <a:gd name="connsiteX12" fmla="*/ 596153 w 607111"/>
                <a:gd name="connsiteY12" fmla="*/ 838200 h 838200"/>
                <a:gd name="connsiteX0" fmla="*/ 0 w 607111"/>
                <a:gd name="connsiteY0" fmla="*/ 0 h 838200"/>
                <a:gd name="connsiteX1" fmla="*/ 174812 w 607111"/>
                <a:gd name="connsiteY1" fmla="*/ 26894 h 838200"/>
                <a:gd name="connsiteX2" fmla="*/ 215153 w 607111"/>
                <a:gd name="connsiteY2" fmla="*/ 40341 h 838200"/>
                <a:gd name="connsiteX3" fmla="*/ 295835 w 607111"/>
                <a:gd name="connsiteY3" fmla="*/ 94129 h 838200"/>
                <a:gd name="connsiteX4" fmla="*/ 389965 w 607111"/>
                <a:gd name="connsiteY4" fmla="*/ 174812 h 838200"/>
                <a:gd name="connsiteX5" fmla="*/ 443753 w 607111"/>
                <a:gd name="connsiteY5" fmla="*/ 255494 h 838200"/>
                <a:gd name="connsiteX6" fmla="*/ 470647 w 607111"/>
                <a:gd name="connsiteY6" fmla="*/ 295835 h 838200"/>
                <a:gd name="connsiteX7" fmla="*/ 510988 w 607111"/>
                <a:gd name="connsiteY7" fmla="*/ 363071 h 838200"/>
                <a:gd name="connsiteX8" fmla="*/ 551329 w 607111"/>
                <a:gd name="connsiteY8" fmla="*/ 484094 h 838200"/>
                <a:gd name="connsiteX9" fmla="*/ 564777 w 607111"/>
                <a:gd name="connsiteY9" fmla="*/ 524435 h 838200"/>
                <a:gd name="connsiteX10" fmla="*/ 578224 w 607111"/>
                <a:gd name="connsiteY10" fmla="*/ 605118 h 838200"/>
                <a:gd name="connsiteX11" fmla="*/ 578224 w 607111"/>
                <a:gd name="connsiteY11" fmla="*/ 820271 h 838200"/>
                <a:gd name="connsiteX12" fmla="*/ 596153 w 607111"/>
                <a:gd name="connsiteY12" fmla="*/ 838200 h 838200"/>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51329 w 607111"/>
                <a:gd name="connsiteY7" fmla="*/ 484094 h 820271"/>
                <a:gd name="connsiteX8" fmla="*/ 564777 w 607111"/>
                <a:gd name="connsiteY8" fmla="*/ 524435 h 820271"/>
                <a:gd name="connsiteX9" fmla="*/ 578224 w 607111"/>
                <a:gd name="connsiteY9" fmla="*/ 605118 h 820271"/>
                <a:gd name="connsiteX10" fmla="*/ 578224 w 607111"/>
                <a:gd name="connsiteY10"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70647 w 607111"/>
                <a:gd name="connsiteY5" fmla="*/ 295835 h 820271"/>
                <a:gd name="connsiteX6" fmla="*/ 551329 w 607111"/>
                <a:gd name="connsiteY6" fmla="*/ 484094 h 820271"/>
                <a:gd name="connsiteX7" fmla="*/ 564777 w 607111"/>
                <a:gd name="connsiteY7" fmla="*/ 524435 h 820271"/>
                <a:gd name="connsiteX8" fmla="*/ 578224 w 607111"/>
                <a:gd name="connsiteY8" fmla="*/ 605118 h 820271"/>
                <a:gd name="connsiteX9" fmla="*/ 578224 w 607111"/>
                <a:gd name="connsiteY9" fmla="*/ 820271 h 820271"/>
                <a:gd name="connsiteX0" fmla="*/ 0 w 578224"/>
                <a:gd name="connsiteY0" fmla="*/ 0 h 820271"/>
                <a:gd name="connsiteX1" fmla="*/ 174812 w 578224"/>
                <a:gd name="connsiteY1" fmla="*/ 26894 h 820271"/>
                <a:gd name="connsiteX2" fmla="*/ 215153 w 578224"/>
                <a:gd name="connsiteY2" fmla="*/ 40341 h 820271"/>
                <a:gd name="connsiteX3" fmla="*/ 295835 w 578224"/>
                <a:gd name="connsiteY3" fmla="*/ 94129 h 820271"/>
                <a:gd name="connsiteX4" fmla="*/ 389965 w 578224"/>
                <a:gd name="connsiteY4" fmla="*/ 174812 h 820271"/>
                <a:gd name="connsiteX5" fmla="*/ 470647 w 578224"/>
                <a:gd name="connsiteY5" fmla="*/ 295835 h 820271"/>
                <a:gd name="connsiteX6" fmla="*/ 551329 w 578224"/>
                <a:gd name="connsiteY6" fmla="*/ 484094 h 820271"/>
                <a:gd name="connsiteX7" fmla="*/ 564777 w 578224"/>
                <a:gd name="connsiteY7" fmla="*/ 524435 h 820271"/>
                <a:gd name="connsiteX8" fmla="*/ 578224 w 578224"/>
                <a:gd name="connsiteY8" fmla="*/ 820271 h 820271"/>
                <a:gd name="connsiteX0" fmla="*/ 0 w 578224"/>
                <a:gd name="connsiteY0" fmla="*/ 0 h 820271"/>
                <a:gd name="connsiteX1" fmla="*/ 174812 w 578224"/>
                <a:gd name="connsiteY1" fmla="*/ 26894 h 820271"/>
                <a:gd name="connsiteX2" fmla="*/ 215153 w 578224"/>
                <a:gd name="connsiteY2" fmla="*/ 40341 h 820271"/>
                <a:gd name="connsiteX3" fmla="*/ 295835 w 578224"/>
                <a:gd name="connsiteY3" fmla="*/ 94129 h 820271"/>
                <a:gd name="connsiteX4" fmla="*/ 389965 w 578224"/>
                <a:gd name="connsiteY4" fmla="*/ 174812 h 820271"/>
                <a:gd name="connsiteX5" fmla="*/ 470647 w 578224"/>
                <a:gd name="connsiteY5" fmla="*/ 295835 h 820271"/>
                <a:gd name="connsiteX6" fmla="*/ 551329 w 578224"/>
                <a:gd name="connsiteY6" fmla="*/ 484094 h 820271"/>
                <a:gd name="connsiteX7" fmla="*/ 578224 w 578224"/>
                <a:gd name="connsiteY7" fmla="*/ 820271 h 820271"/>
                <a:gd name="connsiteX0" fmla="*/ 0 w 578224"/>
                <a:gd name="connsiteY0" fmla="*/ 0 h 820271"/>
                <a:gd name="connsiteX1" fmla="*/ 174812 w 578224"/>
                <a:gd name="connsiteY1" fmla="*/ 26894 h 820271"/>
                <a:gd name="connsiteX2" fmla="*/ 215153 w 578224"/>
                <a:gd name="connsiteY2" fmla="*/ 40341 h 820271"/>
                <a:gd name="connsiteX3" fmla="*/ 389965 w 578224"/>
                <a:gd name="connsiteY3" fmla="*/ 174812 h 820271"/>
                <a:gd name="connsiteX4" fmla="*/ 470647 w 578224"/>
                <a:gd name="connsiteY4" fmla="*/ 295835 h 820271"/>
                <a:gd name="connsiteX5" fmla="*/ 551329 w 578224"/>
                <a:gd name="connsiteY5" fmla="*/ 484094 h 820271"/>
                <a:gd name="connsiteX6" fmla="*/ 578224 w 578224"/>
                <a:gd name="connsiteY6" fmla="*/ 820271 h 820271"/>
                <a:gd name="connsiteX0" fmla="*/ 0 w 591671"/>
                <a:gd name="connsiteY0" fmla="*/ 375281 h 814551"/>
                <a:gd name="connsiteX1" fmla="*/ 188259 w 591671"/>
                <a:gd name="connsiteY1" fmla="*/ 21174 h 814551"/>
                <a:gd name="connsiteX2" fmla="*/ 228600 w 591671"/>
                <a:gd name="connsiteY2" fmla="*/ 34621 h 814551"/>
                <a:gd name="connsiteX3" fmla="*/ 403412 w 591671"/>
                <a:gd name="connsiteY3" fmla="*/ 169092 h 814551"/>
                <a:gd name="connsiteX4" fmla="*/ 484094 w 591671"/>
                <a:gd name="connsiteY4" fmla="*/ 290115 h 814551"/>
                <a:gd name="connsiteX5" fmla="*/ 564776 w 591671"/>
                <a:gd name="connsiteY5" fmla="*/ 478374 h 814551"/>
                <a:gd name="connsiteX6" fmla="*/ 591671 w 591671"/>
                <a:gd name="connsiteY6" fmla="*/ 814551 h 814551"/>
                <a:gd name="connsiteX0" fmla="*/ 0 w 591671"/>
                <a:gd name="connsiteY0" fmla="*/ 375281 h 814551"/>
                <a:gd name="connsiteX1" fmla="*/ 188259 w 591671"/>
                <a:gd name="connsiteY1" fmla="*/ 21174 h 814551"/>
                <a:gd name="connsiteX2" fmla="*/ 228601 w 591671"/>
                <a:gd name="connsiteY2" fmla="*/ 70481 h 814551"/>
                <a:gd name="connsiteX3" fmla="*/ 403412 w 591671"/>
                <a:gd name="connsiteY3" fmla="*/ 169092 h 814551"/>
                <a:gd name="connsiteX4" fmla="*/ 484094 w 591671"/>
                <a:gd name="connsiteY4" fmla="*/ 290115 h 814551"/>
                <a:gd name="connsiteX5" fmla="*/ 564776 w 591671"/>
                <a:gd name="connsiteY5" fmla="*/ 478374 h 814551"/>
                <a:gd name="connsiteX6" fmla="*/ 591671 w 591671"/>
                <a:gd name="connsiteY6" fmla="*/ 814551 h 814551"/>
                <a:gd name="connsiteX0" fmla="*/ 0 w 591671"/>
                <a:gd name="connsiteY0" fmla="*/ 388472 h 827742"/>
                <a:gd name="connsiteX1" fmla="*/ 188259 w 591671"/>
                <a:gd name="connsiteY1" fmla="*/ 34365 h 827742"/>
                <a:gd name="connsiteX2" fmla="*/ 403412 w 591671"/>
                <a:gd name="connsiteY2" fmla="*/ 182283 h 827742"/>
                <a:gd name="connsiteX3" fmla="*/ 484094 w 591671"/>
                <a:gd name="connsiteY3" fmla="*/ 303306 h 827742"/>
                <a:gd name="connsiteX4" fmla="*/ 564776 w 591671"/>
                <a:gd name="connsiteY4" fmla="*/ 491565 h 827742"/>
                <a:gd name="connsiteX5" fmla="*/ 591671 w 591671"/>
                <a:gd name="connsiteY5" fmla="*/ 827742 h 827742"/>
                <a:gd name="connsiteX0" fmla="*/ 0 w 591671"/>
                <a:gd name="connsiteY0" fmla="*/ 220383 h 659653"/>
                <a:gd name="connsiteX1" fmla="*/ 403412 w 591671"/>
                <a:gd name="connsiteY1" fmla="*/ 14194 h 659653"/>
                <a:gd name="connsiteX2" fmla="*/ 484094 w 591671"/>
                <a:gd name="connsiteY2" fmla="*/ 135217 h 659653"/>
                <a:gd name="connsiteX3" fmla="*/ 564776 w 591671"/>
                <a:gd name="connsiteY3" fmla="*/ 323476 h 659653"/>
                <a:gd name="connsiteX4" fmla="*/ 591671 w 591671"/>
                <a:gd name="connsiteY4" fmla="*/ 659653 h 659653"/>
                <a:gd name="connsiteX0" fmla="*/ 0 w 591671"/>
                <a:gd name="connsiteY0" fmla="*/ 102348 h 541618"/>
                <a:gd name="connsiteX1" fmla="*/ 304801 w 591671"/>
                <a:gd name="connsiteY1" fmla="*/ 102348 h 541618"/>
                <a:gd name="connsiteX2" fmla="*/ 484094 w 591671"/>
                <a:gd name="connsiteY2" fmla="*/ 17182 h 541618"/>
                <a:gd name="connsiteX3" fmla="*/ 564776 w 591671"/>
                <a:gd name="connsiteY3" fmla="*/ 205441 h 541618"/>
                <a:gd name="connsiteX4" fmla="*/ 591671 w 591671"/>
                <a:gd name="connsiteY4" fmla="*/ 541618 h 541618"/>
                <a:gd name="connsiteX0" fmla="*/ 0 w 591671"/>
                <a:gd name="connsiteY0" fmla="*/ 42956 h 482226"/>
                <a:gd name="connsiteX1" fmla="*/ 304801 w 591671"/>
                <a:gd name="connsiteY1" fmla="*/ 42956 h 482226"/>
                <a:gd name="connsiteX2" fmla="*/ 564776 w 591671"/>
                <a:gd name="connsiteY2" fmla="*/ 146049 h 482226"/>
                <a:gd name="connsiteX3" fmla="*/ 591671 w 591671"/>
                <a:gd name="connsiteY3" fmla="*/ 482226 h 482226"/>
                <a:gd name="connsiteX0" fmla="*/ 0 w 591671"/>
                <a:gd name="connsiteY0" fmla="*/ 42956 h 482226"/>
                <a:gd name="connsiteX1" fmla="*/ 304801 w 591671"/>
                <a:gd name="connsiteY1" fmla="*/ 42956 h 482226"/>
                <a:gd name="connsiteX2" fmla="*/ 533401 w 591671"/>
                <a:gd name="connsiteY2" fmla="*/ 195355 h 482226"/>
                <a:gd name="connsiteX3" fmla="*/ 591671 w 591671"/>
                <a:gd name="connsiteY3" fmla="*/ 482226 h 482226"/>
                <a:gd name="connsiteX0" fmla="*/ 0 w 551330"/>
                <a:gd name="connsiteY0" fmla="*/ 42956 h 576355"/>
                <a:gd name="connsiteX1" fmla="*/ 304801 w 551330"/>
                <a:gd name="connsiteY1" fmla="*/ 42956 h 576355"/>
                <a:gd name="connsiteX2" fmla="*/ 533401 w 551330"/>
                <a:gd name="connsiteY2" fmla="*/ 195355 h 576355"/>
                <a:gd name="connsiteX3" fmla="*/ 533401 w 551330"/>
                <a:gd name="connsiteY3" fmla="*/ 576355 h 576355"/>
                <a:gd name="connsiteX0" fmla="*/ 0 w 551330"/>
                <a:gd name="connsiteY0" fmla="*/ 42956 h 500155"/>
                <a:gd name="connsiteX1" fmla="*/ 304801 w 551330"/>
                <a:gd name="connsiteY1" fmla="*/ 42956 h 500155"/>
                <a:gd name="connsiteX2" fmla="*/ 533401 w 551330"/>
                <a:gd name="connsiteY2" fmla="*/ 195355 h 500155"/>
                <a:gd name="connsiteX3" fmla="*/ 533401 w 551330"/>
                <a:gd name="connsiteY3" fmla="*/ 500155 h 500155"/>
                <a:gd name="connsiteX0" fmla="*/ 0 w 533401"/>
                <a:gd name="connsiteY0" fmla="*/ 42956 h 500155"/>
                <a:gd name="connsiteX1" fmla="*/ 304801 w 533401"/>
                <a:gd name="connsiteY1" fmla="*/ 42956 h 500155"/>
                <a:gd name="connsiteX2" fmla="*/ 457201 w 533401"/>
                <a:gd name="connsiteY2" fmla="*/ 271555 h 500155"/>
                <a:gd name="connsiteX3" fmla="*/ 533401 w 533401"/>
                <a:gd name="connsiteY3" fmla="*/ 500155 h 500155"/>
                <a:gd name="connsiteX0" fmla="*/ 0 w 533401"/>
                <a:gd name="connsiteY0" fmla="*/ 42956 h 500155"/>
                <a:gd name="connsiteX1" fmla="*/ 304802 w 533401"/>
                <a:gd name="connsiteY1" fmla="*/ 119155 h 500155"/>
                <a:gd name="connsiteX2" fmla="*/ 457201 w 533401"/>
                <a:gd name="connsiteY2" fmla="*/ 271555 h 500155"/>
                <a:gd name="connsiteX3" fmla="*/ 533401 w 533401"/>
                <a:gd name="connsiteY3" fmla="*/ 500155 h 500155"/>
                <a:gd name="connsiteX0" fmla="*/ 0 w 533401"/>
                <a:gd name="connsiteY0" fmla="*/ 88901 h 546100"/>
                <a:gd name="connsiteX1" fmla="*/ 76202 w 533401"/>
                <a:gd name="connsiteY1" fmla="*/ 12700 h 546100"/>
                <a:gd name="connsiteX2" fmla="*/ 304802 w 533401"/>
                <a:gd name="connsiteY2" fmla="*/ 165100 h 546100"/>
                <a:gd name="connsiteX3" fmla="*/ 457201 w 533401"/>
                <a:gd name="connsiteY3" fmla="*/ 317500 h 546100"/>
                <a:gd name="connsiteX4" fmla="*/ 533401 w 533401"/>
                <a:gd name="connsiteY4" fmla="*/ 546100 h 546100"/>
                <a:gd name="connsiteX0" fmla="*/ 0 w 457199"/>
                <a:gd name="connsiteY0" fmla="*/ 0 h 533400"/>
                <a:gd name="connsiteX1" fmla="*/ 228600 w 457199"/>
                <a:gd name="connsiteY1" fmla="*/ 152400 h 533400"/>
                <a:gd name="connsiteX2" fmla="*/ 380999 w 457199"/>
                <a:gd name="connsiteY2" fmla="*/ 304800 h 533400"/>
                <a:gd name="connsiteX3" fmla="*/ 457199 w 457199"/>
                <a:gd name="connsiteY3" fmla="*/ 533400 h 533400"/>
              </a:gdLst>
              <a:ahLst/>
              <a:cxnLst>
                <a:cxn ang="0">
                  <a:pos x="connsiteX0" y="connsiteY0"/>
                </a:cxn>
                <a:cxn ang="0">
                  <a:pos x="connsiteX1" y="connsiteY1"/>
                </a:cxn>
                <a:cxn ang="0">
                  <a:pos x="connsiteX2" y="connsiteY2"/>
                </a:cxn>
                <a:cxn ang="0">
                  <a:pos x="connsiteX3" y="connsiteY3"/>
                </a:cxn>
              </a:cxnLst>
              <a:rect l="l" t="t" r="r" b="b"/>
              <a:pathLst>
                <a:path w="457199" h="533400">
                  <a:moveTo>
                    <a:pt x="0" y="0"/>
                  </a:moveTo>
                  <a:cubicBezTo>
                    <a:pt x="50800" y="12700"/>
                    <a:pt x="165100" y="101600"/>
                    <a:pt x="228600" y="152400"/>
                  </a:cubicBezTo>
                  <a:cubicBezTo>
                    <a:pt x="292100" y="203200"/>
                    <a:pt x="333187" y="231588"/>
                    <a:pt x="380999" y="304800"/>
                  </a:cubicBezTo>
                  <a:cubicBezTo>
                    <a:pt x="398928" y="392206"/>
                    <a:pt x="451596" y="463363"/>
                    <a:pt x="457199" y="533400"/>
                  </a:cubicBezTo>
                </a:path>
              </a:pathLst>
            </a:custGeom>
            <a:ln w="28575">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Arrow Connector 8"/>
            <p:cNvCxnSpPr/>
            <p:nvPr/>
          </p:nvCxnSpPr>
          <p:spPr>
            <a:xfrm rot="5400000">
              <a:off x="-153194" y="3200400"/>
              <a:ext cx="4420394" cy="794"/>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057400" y="5410200"/>
              <a:ext cx="6248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057400" y="2362200"/>
              <a:ext cx="5943600" cy="30480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447800" y="685800"/>
              <a:ext cx="477272" cy="461665"/>
            </a:xfrm>
            <a:prstGeom prst="rect">
              <a:avLst/>
            </a:prstGeom>
          </p:spPr>
          <p:txBody>
            <a:bodyPr wrap="square">
              <a:spAutoFit/>
            </a:bodyPr>
            <a:lstStyle/>
            <a:p>
              <a:pPr algn="ctr"/>
              <a:r>
                <a:rPr lang="ro-RO" sz="2400" smtClean="0">
                  <a:latin typeface="Arial" pitchFamily="34" charset="0"/>
                  <a:cs typeface="Arial" pitchFamily="34" charset="0"/>
                </a:rPr>
                <a:t>p</a:t>
              </a:r>
              <a:r>
                <a:rPr lang="ro-RO" sz="2400" baseline="-25000" smtClean="0">
                  <a:latin typeface="Arial" pitchFamily="34" charset="0"/>
                  <a:cs typeface="Arial" pitchFamily="34" charset="0"/>
                </a:rPr>
                <a:t>j</a:t>
              </a:r>
              <a:endParaRPr lang="en-US" sz="2400" baseline="-25000"/>
            </a:p>
          </p:txBody>
        </p:sp>
        <p:sp>
          <p:nvSpPr>
            <p:cNvPr id="14" name="Rectangle 13"/>
            <p:cNvSpPr/>
            <p:nvPr/>
          </p:nvSpPr>
          <p:spPr>
            <a:xfrm>
              <a:off x="8305800" y="5486400"/>
              <a:ext cx="477272" cy="461665"/>
            </a:xfrm>
            <a:prstGeom prst="rect">
              <a:avLst/>
            </a:prstGeom>
          </p:spPr>
          <p:txBody>
            <a:bodyPr wrap="square">
              <a:spAutoFit/>
            </a:bodyPr>
            <a:lstStyle/>
            <a:p>
              <a:pPr algn="ctr"/>
              <a:r>
                <a:rPr lang="ro-RO" sz="2400" smtClean="0">
                  <a:latin typeface="Arial" pitchFamily="34" charset="0"/>
                  <a:cs typeface="Arial" pitchFamily="34" charset="0"/>
                </a:rPr>
                <a:t>q</a:t>
              </a:r>
              <a:r>
                <a:rPr lang="ro-RO" sz="2400" baseline="-25000" smtClean="0">
                  <a:latin typeface="Arial" pitchFamily="34" charset="0"/>
                  <a:cs typeface="Arial" pitchFamily="34" charset="0"/>
                </a:rPr>
                <a:t>j</a:t>
              </a:r>
              <a:endParaRPr lang="en-US" sz="2400" baseline="-25000"/>
            </a:p>
          </p:txBody>
        </p:sp>
        <p:sp>
          <p:nvSpPr>
            <p:cNvPr id="15" name="Oval 14"/>
            <p:cNvSpPr/>
            <p:nvPr/>
          </p:nvSpPr>
          <p:spPr>
            <a:xfrm>
              <a:off x="33528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124200" y="3352800"/>
              <a:ext cx="609600" cy="461665"/>
            </a:xfrm>
            <a:prstGeom prst="rect">
              <a:avLst/>
            </a:prstGeom>
          </p:spPr>
          <p:txBody>
            <a:bodyPr wrap="square">
              <a:spAutoFit/>
            </a:bodyPr>
            <a:lstStyle/>
            <a:p>
              <a:pPr algn="ctr"/>
              <a:r>
                <a:rPr lang="ro-RO" sz="2400" smtClean="0">
                  <a:latin typeface="Arial" pitchFamily="34" charset="0"/>
                  <a:cs typeface="Arial" pitchFamily="34" charset="0"/>
                </a:rPr>
                <a:t>F</a:t>
              </a:r>
              <a:r>
                <a:rPr lang="ro-RO" sz="2400" baseline="-25000" smtClean="0">
                  <a:latin typeface="Arial" pitchFamily="34" charset="0"/>
                  <a:cs typeface="Arial" pitchFamily="34" charset="0"/>
                </a:rPr>
                <a:t>c</a:t>
              </a:r>
              <a:endParaRPr lang="en-US" sz="2400" baseline="-25000"/>
            </a:p>
          </p:txBody>
        </p:sp>
        <p:sp>
          <p:nvSpPr>
            <p:cNvPr id="17" name="Rectangle 16"/>
            <p:cNvSpPr/>
            <p:nvPr/>
          </p:nvSpPr>
          <p:spPr>
            <a:xfrm>
              <a:off x="4038600" y="3276600"/>
              <a:ext cx="609600" cy="461665"/>
            </a:xfrm>
            <a:prstGeom prst="rect">
              <a:avLst/>
            </a:prstGeom>
          </p:spPr>
          <p:txBody>
            <a:bodyPr wrap="square">
              <a:spAutoFit/>
            </a:bodyPr>
            <a:lstStyle/>
            <a:p>
              <a:pPr algn="ctr"/>
              <a:r>
                <a:rPr lang="ro-RO" sz="2400" smtClean="0">
                  <a:latin typeface="Arial" pitchFamily="34" charset="0"/>
                  <a:cs typeface="Arial" pitchFamily="34" charset="0"/>
                </a:rPr>
                <a:t>F</a:t>
              </a:r>
              <a:r>
                <a:rPr lang="ro-RO" sz="2400" baseline="-25000" smtClean="0">
                  <a:latin typeface="Arial" pitchFamily="34" charset="0"/>
                  <a:cs typeface="Arial" pitchFamily="34" charset="0"/>
                </a:rPr>
                <a:t>b</a:t>
              </a:r>
              <a:endParaRPr lang="en-US" sz="2400" baseline="-25000"/>
            </a:p>
          </p:txBody>
        </p:sp>
        <p:sp>
          <p:nvSpPr>
            <p:cNvPr id="18" name="Oval 17"/>
            <p:cNvSpPr/>
            <p:nvPr/>
          </p:nvSpPr>
          <p:spPr>
            <a:xfrm>
              <a:off x="43434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953000" y="3657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334000" y="4114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477000" y="3962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7056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315200" y="3657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648200" y="3200400"/>
              <a:ext cx="609600" cy="461665"/>
            </a:xfrm>
            <a:prstGeom prst="rect">
              <a:avLst/>
            </a:prstGeom>
          </p:spPr>
          <p:txBody>
            <a:bodyPr wrap="square">
              <a:spAutoFit/>
            </a:bodyPr>
            <a:lstStyle/>
            <a:p>
              <a:pPr algn="ctr"/>
              <a:r>
                <a:rPr lang="ro-RO" sz="2400" smtClean="0">
                  <a:latin typeface="Arial" pitchFamily="34" charset="0"/>
                  <a:cs typeface="Arial" pitchFamily="34" charset="0"/>
                </a:rPr>
                <a:t>F</a:t>
              </a:r>
              <a:r>
                <a:rPr lang="ro-RO" sz="2400" baseline="-25000" smtClean="0">
                  <a:latin typeface="Arial" pitchFamily="34" charset="0"/>
                  <a:cs typeface="Arial" pitchFamily="34" charset="0"/>
                </a:rPr>
                <a:t>a</a:t>
              </a:r>
              <a:endParaRPr lang="en-US" sz="2400" baseline="-25000"/>
            </a:p>
          </p:txBody>
        </p:sp>
        <p:sp>
          <p:nvSpPr>
            <p:cNvPr id="30" name="Rectangle 29"/>
            <p:cNvSpPr/>
            <p:nvPr/>
          </p:nvSpPr>
          <p:spPr>
            <a:xfrm>
              <a:off x="5410200" y="3962400"/>
              <a:ext cx="609600" cy="461665"/>
            </a:xfrm>
            <a:prstGeom prst="rect">
              <a:avLst/>
            </a:prstGeom>
          </p:spPr>
          <p:txBody>
            <a:bodyPr wrap="square">
              <a:spAutoFit/>
            </a:bodyPr>
            <a:lstStyle/>
            <a:p>
              <a:pPr algn="ctr"/>
              <a:r>
                <a:rPr lang="ro-RO" sz="2400" smtClean="0">
                  <a:latin typeface="Arial" pitchFamily="34" charset="0"/>
                  <a:cs typeface="Arial" pitchFamily="34" charset="0"/>
                </a:rPr>
                <a:t>F</a:t>
              </a:r>
              <a:r>
                <a:rPr lang="ro-RO" sz="2400" baseline="-25000" smtClean="0">
                  <a:latin typeface="Arial" pitchFamily="34" charset="0"/>
                  <a:cs typeface="Arial" pitchFamily="34" charset="0"/>
                </a:rPr>
                <a:t>y</a:t>
              </a:r>
              <a:endParaRPr lang="en-US" sz="2400" baseline="-25000"/>
            </a:p>
          </p:txBody>
        </p:sp>
        <p:sp>
          <p:nvSpPr>
            <p:cNvPr id="31" name="Rectangle 30"/>
            <p:cNvSpPr/>
            <p:nvPr/>
          </p:nvSpPr>
          <p:spPr>
            <a:xfrm>
              <a:off x="6019800" y="4114800"/>
              <a:ext cx="609600" cy="461665"/>
            </a:xfrm>
            <a:prstGeom prst="rect">
              <a:avLst/>
            </a:prstGeom>
          </p:spPr>
          <p:txBody>
            <a:bodyPr wrap="square">
              <a:spAutoFit/>
            </a:bodyPr>
            <a:lstStyle/>
            <a:p>
              <a:pPr algn="ctr"/>
              <a:r>
                <a:rPr lang="ro-RO" sz="2400" smtClean="0">
                  <a:latin typeface="Arial" pitchFamily="34" charset="0"/>
                  <a:cs typeface="Arial" pitchFamily="34" charset="0"/>
                </a:rPr>
                <a:t>F</a:t>
              </a:r>
              <a:r>
                <a:rPr lang="ro-RO" sz="2400" baseline="-25000" smtClean="0">
                  <a:latin typeface="Arial" pitchFamily="34" charset="0"/>
                  <a:cs typeface="Arial" pitchFamily="34" charset="0"/>
                </a:rPr>
                <a:t>e</a:t>
              </a:r>
              <a:endParaRPr lang="en-US" sz="2400" baseline="-25000"/>
            </a:p>
          </p:txBody>
        </p:sp>
        <p:sp>
          <p:nvSpPr>
            <p:cNvPr id="32" name="Rectangle 31"/>
            <p:cNvSpPr/>
            <p:nvPr/>
          </p:nvSpPr>
          <p:spPr>
            <a:xfrm>
              <a:off x="6781800" y="3048000"/>
              <a:ext cx="609600" cy="461665"/>
            </a:xfrm>
            <a:prstGeom prst="rect">
              <a:avLst/>
            </a:prstGeom>
          </p:spPr>
          <p:txBody>
            <a:bodyPr wrap="square">
              <a:spAutoFit/>
            </a:bodyPr>
            <a:lstStyle/>
            <a:p>
              <a:pPr algn="ctr"/>
              <a:r>
                <a:rPr lang="ro-RO" sz="2400" smtClean="0">
                  <a:latin typeface="Arial" pitchFamily="34" charset="0"/>
                  <a:cs typeface="Arial" pitchFamily="34" charset="0"/>
                </a:rPr>
                <a:t>F</a:t>
              </a:r>
              <a:r>
                <a:rPr lang="ro-RO" sz="2400" baseline="-25000" smtClean="0">
                  <a:latin typeface="Arial" pitchFamily="34" charset="0"/>
                  <a:cs typeface="Arial" pitchFamily="34" charset="0"/>
                </a:rPr>
                <a:t>z</a:t>
              </a:r>
              <a:endParaRPr lang="en-US" sz="2400" baseline="-25000"/>
            </a:p>
          </p:txBody>
        </p:sp>
        <p:sp>
          <p:nvSpPr>
            <p:cNvPr id="33" name="Rectangle 32"/>
            <p:cNvSpPr/>
            <p:nvPr/>
          </p:nvSpPr>
          <p:spPr>
            <a:xfrm>
              <a:off x="7391400" y="3352800"/>
              <a:ext cx="609600" cy="461665"/>
            </a:xfrm>
            <a:prstGeom prst="rect">
              <a:avLst/>
            </a:prstGeom>
          </p:spPr>
          <p:txBody>
            <a:bodyPr wrap="square">
              <a:spAutoFit/>
            </a:bodyPr>
            <a:lstStyle/>
            <a:p>
              <a:pPr algn="ctr"/>
              <a:r>
                <a:rPr lang="ro-RO" sz="2400" smtClean="0">
                  <a:latin typeface="Arial" pitchFamily="34" charset="0"/>
                  <a:cs typeface="Arial" pitchFamily="34" charset="0"/>
                </a:rPr>
                <a:t>F</a:t>
              </a:r>
              <a:r>
                <a:rPr lang="ro-RO" sz="2400" baseline="-25000" smtClean="0">
                  <a:latin typeface="Arial" pitchFamily="34" charset="0"/>
                  <a:cs typeface="Arial" pitchFamily="34" charset="0"/>
                </a:rPr>
                <a:t>d</a:t>
              </a:r>
              <a:endParaRPr lang="en-US" sz="2400" baseline="-25000"/>
            </a:p>
          </p:txBody>
        </p:sp>
        <p:cxnSp>
          <p:nvCxnSpPr>
            <p:cNvPr id="36" name="Straight Connector 35"/>
            <p:cNvCxnSpPr>
              <a:endCxn id="5" idx="2"/>
            </p:cNvCxnSpPr>
            <p:nvPr/>
          </p:nvCxnSpPr>
          <p:spPr>
            <a:xfrm>
              <a:off x="2057400" y="2209800"/>
              <a:ext cx="609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5" idx="4"/>
            </p:cNvCxnSpPr>
            <p:nvPr/>
          </p:nvCxnSpPr>
          <p:spPr>
            <a:xfrm rot="5400000">
              <a:off x="1181100" y="3848100"/>
              <a:ext cx="3124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18" idx="2"/>
            </p:cNvCxnSpPr>
            <p:nvPr/>
          </p:nvCxnSpPr>
          <p:spPr>
            <a:xfrm>
              <a:off x="2057400" y="3886200"/>
              <a:ext cx="2286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15" idx="4"/>
            </p:cNvCxnSpPr>
            <p:nvPr/>
          </p:nvCxnSpPr>
          <p:spPr>
            <a:xfrm rot="5400000">
              <a:off x="2667000" y="4724400"/>
              <a:ext cx="1524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8" idx="4"/>
            </p:cNvCxnSpPr>
            <p:nvPr/>
          </p:nvCxnSpPr>
          <p:spPr>
            <a:xfrm rot="5400000">
              <a:off x="3695700" y="4686300"/>
              <a:ext cx="1447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057400" y="3733800"/>
              <a:ext cx="528011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19" idx="4"/>
            </p:cNvCxnSpPr>
            <p:nvPr/>
          </p:nvCxnSpPr>
          <p:spPr>
            <a:xfrm rot="5400000">
              <a:off x="4229100" y="4610100"/>
              <a:ext cx="1600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endCxn id="20" idx="2"/>
            </p:cNvCxnSpPr>
            <p:nvPr/>
          </p:nvCxnSpPr>
          <p:spPr>
            <a:xfrm>
              <a:off x="2057400" y="4191000"/>
              <a:ext cx="3276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endCxn id="21" idx="2"/>
            </p:cNvCxnSpPr>
            <p:nvPr/>
          </p:nvCxnSpPr>
          <p:spPr>
            <a:xfrm>
              <a:off x="2057400" y="4038600"/>
              <a:ext cx="4419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23" idx="2"/>
            </p:cNvCxnSpPr>
            <p:nvPr/>
          </p:nvCxnSpPr>
          <p:spPr>
            <a:xfrm rot="10800000">
              <a:off x="2057400" y="3276600"/>
              <a:ext cx="4648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30" idx="1"/>
            </p:cNvCxnSpPr>
            <p:nvPr/>
          </p:nvCxnSpPr>
          <p:spPr>
            <a:xfrm rot="10800000" flipV="1">
              <a:off x="5410200" y="4193232"/>
              <a:ext cx="0" cy="121696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5905500" y="4762500"/>
              <a:ext cx="129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32" idx="1"/>
            </p:cNvCxnSpPr>
            <p:nvPr/>
          </p:nvCxnSpPr>
          <p:spPr>
            <a:xfrm rot="10800000" flipV="1">
              <a:off x="6781800" y="3278832"/>
              <a:ext cx="0" cy="213136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24" idx="4"/>
            </p:cNvCxnSpPr>
            <p:nvPr/>
          </p:nvCxnSpPr>
          <p:spPr>
            <a:xfrm rot="5400000">
              <a:off x="6591300" y="4610100"/>
              <a:ext cx="1600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164</a:t>
            </a:fld>
            <a:endParaRPr lang="en-US"/>
          </a:p>
        </p:txBody>
      </p:sp>
      <p:sp>
        <p:nvSpPr>
          <p:cNvPr id="3" name="Rectangle 2"/>
          <p:cNvSpPr/>
          <p:nvPr/>
        </p:nvSpPr>
        <p:spPr>
          <a:xfrm>
            <a:off x="457200" y="685800"/>
            <a:ext cx="1864613" cy="400110"/>
          </a:xfrm>
          <a:prstGeom prst="rect">
            <a:avLst/>
          </a:prstGeom>
          <a:effectLst>
            <a:outerShdw blurRad="50800" dist="38100" dir="2700000" algn="tl" rotWithShape="0">
              <a:prstClr val="black">
                <a:alpha val="40000"/>
              </a:prstClr>
            </a:outerShdw>
          </a:effectLst>
        </p:spPr>
        <p:txBody>
          <a:bodyPr wrap="none">
            <a:spAutoFit/>
          </a:bodyPr>
          <a:lstStyle/>
          <a:p>
            <a:r>
              <a:rPr kumimoji="0" lang="en-US" sz="2000" b="1" i="1"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sym typeface="Wingdings"/>
              </a:rPr>
              <a:t> </a:t>
            </a:r>
            <a:r>
              <a:rPr kumimoji="0" lang="en-US" sz="2000" b="1" i="1"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rPr>
              <a:t>Observaţi</a:t>
            </a:r>
            <a:r>
              <a:rPr lang="ro-RO" sz="2000" b="1" i="1" smtClean="0">
                <a:solidFill>
                  <a:schemeClr val="accent1">
                    <a:lumMod val="75000"/>
                  </a:schemeClr>
                </a:solidFill>
                <a:latin typeface="Arial" pitchFamily="34" charset="0"/>
                <a:ea typeface="Times New Roman" pitchFamily="18" charset="0"/>
                <a:cs typeface="Arial" pitchFamily="34" charset="0"/>
              </a:rPr>
              <a:t>i:</a:t>
            </a:r>
            <a:r>
              <a:rPr kumimoji="0" lang="en-US" sz="2000" b="1" i="0"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rPr>
              <a:t> </a:t>
            </a:r>
            <a:endParaRPr lang="en-US" sz="2000">
              <a:solidFill>
                <a:schemeClr val="accent1">
                  <a:lumMod val="75000"/>
                </a:schemeClr>
              </a:solidFill>
            </a:endParaRPr>
          </a:p>
        </p:txBody>
      </p:sp>
      <p:sp>
        <p:nvSpPr>
          <p:cNvPr id="4" name="Right Arrow 3"/>
          <p:cNvSpPr/>
          <p:nvPr/>
        </p:nvSpPr>
        <p:spPr>
          <a:xfrm>
            <a:off x="457200" y="13716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43000" y="1295400"/>
            <a:ext cx="6781800" cy="6096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rgbClr val="0070C0"/>
                </a:solidFill>
                <a:latin typeface="Arial" pitchFamily="34" charset="0"/>
                <a:cs typeface="Arial" pitchFamily="34" charset="0"/>
              </a:rPr>
              <a:t>Funcțiile cele mai critice </a:t>
            </a:r>
            <a:r>
              <a:rPr lang="ro-RO" smtClean="0">
                <a:solidFill>
                  <a:schemeClr val="tx1"/>
                </a:solidFill>
                <a:latin typeface="Arial" pitchFamily="34" charset="0"/>
                <a:cs typeface="Arial" pitchFamily="34" charset="0"/>
              </a:rPr>
              <a:t>la nivelul întregului </a:t>
            </a:r>
            <a:r>
              <a:rPr lang="ro-RO" b="1" i="1" smtClean="0">
                <a:solidFill>
                  <a:schemeClr val="accent6">
                    <a:lumMod val="50000"/>
                  </a:schemeClr>
                </a:solidFill>
                <a:latin typeface="Arial" pitchFamily="34" charset="0"/>
                <a:cs typeface="Arial" pitchFamily="34" charset="0"/>
              </a:rPr>
              <a:t>produs</a:t>
            </a:r>
            <a:r>
              <a:rPr lang="ro-RO" smtClean="0">
                <a:solidFill>
                  <a:schemeClr val="tx1"/>
                </a:solidFill>
                <a:latin typeface="Arial" pitchFamily="34" charset="0"/>
                <a:cs typeface="Arial" pitchFamily="34" charset="0"/>
              </a:rPr>
              <a:t> (P) sunt, în ordine,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x</a:t>
            </a:r>
            <a:r>
              <a:rPr lang="ro-RO" smtClean="0">
                <a:solidFill>
                  <a:schemeClr val="tx1"/>
                </a:solidFill>
                <a:latin typeface="Arial" pitchFamily="34" charset="0"/>
                <a:cs typeface="Arial" pitchFamily="34" charset="0"/>
              </a:rPr>
              <a:t> și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c</a:t>
            </a:r>
            <a:endParaRPr lang="ro-RO" sz="2400" b="1" i="1" baseline="-25000" smtClean="0">
              <a:solidFill>
                <a:srgbClr val="C00000"/>
              </a:solidFill>
              <a:latin typeface="Arial" pitchFamily="34" charset="0"/>
              <a:cs typeface="Arial" pitchFamily="34" charset="0"/>
            </a:endParaRPr>
          </a:p>
        </p:txBody>
      </p:sp>
      <p:sp>
        <p:nvSpPr>
          <p:cNvPr id="6" name="Rectangle 5"/>
          <p:cNvSpPr/>
          <p:nvPr/>
        </p:nvSpPr>
        <p:spPr>
          <a:xfrm>
            <a:off x="1143000" y="2438400"/>
            <a:ext cx="6781800" cy="16002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Deși </a:t>
            </a:r>
            <a:r>
              <a:rPr lang="ro-RO" b="1" i="1" smtClean="0">
                <a:solidFill>
                  <a:schemeClr val="accent1">
                    <a:lumMod val="75000"/>
                  </a:schemeClr>
                </a:solidFill>
                <a:latin typeface="Arial" pitchFamily="34" charset="0"/>
                <a:cs typeface="Arial" pitchFamily="34" charset="0"/>
              </a:rPr>
              <a:t>funcțiile </a:t>
            </a:r>
            <a:r>
              <a:rPr lang="ro-RO"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a</a:t>
            </a:r>
            <a:r>
              <a:rPr lang="ro-RO" smtClean="0">
                <a:solidFill>
                  <a:schemeClr val="tx1"/>
                </a:solidFill>
                <a:latin typeface="Arial" pitchFamily="34" charset="0"/>
                <a:cs typeface="Arial" pitchFamily="34" charset="0"/>
              </a:rPr>
              <a:t> și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b</a:t>
            </a:r>
            <a:r>
              <a:rPr lang="ro-RO" sz="2400" smtClean="0">
                <a:solidFill>
                  <a:schemeClr val="tx1"/>
                </a:solidFill>
                <a:latin typeface="Arial" pitchFamily="34" charset="0"/>
                <a:cs typeface="Arial" pitchFamily="34" charset="0"/>
              </a:rPr>
              <a:t> </a:t>
            </a:r>
            <a:r>
              <a:rPr lang="ro-RO" smtClean="0">
                <a:solidFill>
                  <a:schemeClr val="tx1"/>
                </a:solidFill>
                <a:latin typeface="Arial" pitchFamily="34" charset="0"/>
                <a:cs typeface="Arial" pitchFamily="34" charset="0"/>
              </a:rPr>
              <a:t>sunt situate </a:t>
            </a:r>
            <a:r>
              <a:rPr lang="ro-RO" b="1" i="1" smtClean="0">
                <a:solidFill>
                  <a:srgbClr val="FF0000"/>
                </a:solidFill>
                <a:latin typeface="Arial" pitchFamily="34" charset="0"/>
                <a:cs typeface="Arial" pitchFamily="34" charset="0"/>
              </a:rPr>
              <a:t>deasupra dreptei de regresie</a:t>
            </a:r>
            <a:r>
              <a:rPr lang="ro-RO" smtClean="0">
                <a:solidFill>
                  <a:schemeClr val="tx1"/>
                </a:solidFill>
                <a:latin typeface="Arial" pitchFamily="34" charset="0"/>
                <a:cs typeface="Arial" pitchFamily="34" charset="0"/>
              </a:rPr>
              <a:t>, se poate accepta într-o primă instanță, că </a:t>
            </a:r>
            <a:r>
              <a:rPr lang="ro-RO" b="1" i="1" smtClean="0">
                <a:solidFill>
                  <a:srgbClr val="0070C0"/>
                </a:solidFill>
                <a:latin typeface="Arial" pitchFamily="34" charset="0"/>
                <a:cs typeface="Arial" pitchFamily="34" charset="0"/>
              </a:rPr>
              <a:t>nu sunt critice</a:t>
            </a:r>
            <a:r>
              <a:rPr lang="ro-RO" smtClean="0">
                <a:solidFill>
                  <a:schemeClr val="tx1"/>
                </a:solidFill>
                <a:latin typeface="Arial" pitchFamily="34" charset="0"/>
                <a:cs typeface="Arial" pitchFamily="34" charset="0"/>
              </a:rPr>
              <a:t> deoarece la fiecare dintre ele </a:t>
            </a:r>
            <a:r>
              <a:rPr lang="ro-RO" b="1" i="1" smtClean="0">
                <a:solidFill>
                  <a:schemeClr val="accent6">
                    <a:lumMod val="50000"/>
                  </a:schemeClr>
                </a:solidFill>
                <a:latin typeface="Arial" pitchFamily="34" charset="0"/>
                <a:cs typeface="Arial" pitchFamily="34" charset="0"/>
              </a:rPr>
              <a:t>ambele categorii de ponderi </a:t>
            </a:r>
            <a:r>
              <a:rPr lang="ro-RO" smtClean="0">
                <a:solidFill>
                  <a:schemeClr val="tx1"/>
                </a:solidFill>
                <a:latin typeface="Arial" pitchFamily="34" charset="0"/>
                <a:cs typeface="Arial" pitchFamily="34" charset="0"/>
              </a:rPr>
              <a:t>(în cost </a:t>
            </a:r>
            <a:r>
              <a:rPr lang="ro-RO" sz="2400" smtClean="0">
                <a:solidFill>
                  <a:schemeClr val="tx1"/>
                </a:solidFill>
                <a:latin typeface="Arial" pitchFamily="34" charset="0"/>
                <a:cs typeface="Arial" pitchFamily="34" charset="0"/>
              </a:rPr>
              <a:t>p</a:t>
            </a:r>
            <a:r>
              <a:rPr lang="ro-RO" sz="2400" baseline="-25000" smtClean="0">
                <a:solidFill>
                  <a:schemeClr val="tx1"/>
                </a:solidFill>
                <a:latin typeface="Arial" pitchFamily="34" charset="0"/>
                <a:cs typeface="Arial" pitchFamily="34" charset="0"/>
              </a:rPr>
              <a:t>j</a:t>
            </a:r>
            <a:r>
              <a:rPr lang="ro-RO" sz="2400" smtClean="0">
                <a:solidFill>
                  <a:schemeClr val="tx1"/>
                </a:solidFill>
                <a:latin typeface="Arial" pitchFamily="34" charset="0"/>
                <a:cs typeface="Arial" pitchFamily="34" charset="0"/>
              </a:rPr>
              <a:t> </a:t>
            </a:r>
            <a:r>
              <a:rPr lang="ro-RO" smtClean="0">
                <a:solidFill>
                  <a:schemeClr val="tx1"/>
                </a:solidFill>
                <a:latin typeface="Arial" pitchFamily="34" charset="0"/>
                <a:cs typeface="Arial" pitchFamily="34" charset="0"/>
              </a:rPr>
              <a:t>și în valoarea de întrebuințare – </a:t>
            </a:r>
            <a:r>
              <a:rPr lang="ro-RO" sz="2400" smtClean="0">
                <a:solidFill>
                  <a:schemeClr val="tx1"/>
                </a:solidFill>
                <a:latin typeface="Arial" pitchFamily="34" charset="0"/>
                <a:cs typeface="Arial" pitchFamily="34" charset="0"/>
              </a:rPr>
              <a:t>q</a:t>
            </a:r>
            <a:r>
              <a:rPr lang="ro-RO" sz="2400" baseline="-25000" smtClean="0">
                <a:solidFill>
                  <a:schemeClr val="tx1"/>
                </a:solidFill>
                <a:latin typeface="Arial" pitchFamily="34" charset="0"/>
                <a:cs typeface="Arial" pitchFamily="34" charset="0"/>
              </a:rPr>
              <a:t>j</a:t>
            </a:r>
            <a:r>
              <a:rPr lang="ro-RO" smtClean="0">
                <a:solidFill>
                  <a:schemeClr val="tx1"/>
                </a:solidFill>
                <a:latin typeface="Arial" pitchFamily="34" charset="0"/>
                <a:cs typeface="Arial" pitchFamily="34" charset="0"/>
              </a:rPr>
              <a:t>) </a:t>
            </a:r>
            <a:r>
              <a:rPr lang="ro-RO" b="1" i="1" smtClean="0">
                <a:solidFill>
                  <a:schemeClr val="accent6">
                    <a:lumMod val="50000"/>
                  </a:schemeClr>
                </a:solidFill>
                <a:latin typeface="Arial" pitchFamily="34" charset="0"/>
                <a:cs typeface="Arial" pitchFamily="34" charset="0"/>
              </a:rPr>
              <a:t>sunt apropiate ca valoare  </a:t>
            </a:r>
            <a:endParaRPr lang="ro-RO" b="1" i="1" baseline="-25000" smtClean="0">
              <a:solidFill>
                <a:schemeClr val="accent6">
                  <a:lumMod val="50000"/>
                </a:schemeClr>
              </a:solidFill>
              <a:latin typeface="Arial" pitchFamily="34" charset="0"/>
              <a:cs typeface="Arial" pitchFamily="34" charset="0"/>
            </a:endParaRPr>
          </a:p>
        </p:txBody>
      </p:sp>
      <p:sp>
        <p:nvSpPr>
          <p:cNvPr id="7" name="Right Arrow 6"/>
          <p:cNvSpPr/>
          <p:nvPr/>
        </p:nvSpPr>
        <p:spPr>
          <a:xfrm>
            <a:off x="457200" y="25146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000" y="4572000"/>
            <a:ext cx="7620000" cy="36933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a:spAutoFit/>
          </a:bodyPr>
          <a:lstStyle/>
          <a:p>
            <a:r>
              <a:rPr lang="ro-RO" b="1" i="1" smtClean="0">
                <a:solidFill>
                  <a:schemeClr val="accent6">
                    <a:lumMod val="50000"/>
                  </a:schemeClr>
                </a:solidFill>
                <a:latin typeface="Arial" pitchFamily="34" charset="0"/>
                <a:cs typeface="Arial" pitchFamily="34" charset="0"/>
              </a:rPr>
              <a:t>b. Stabilirea nomenclatorului de funcții pentru fiecare subsistem</a:t>
            </a:r>
            <a:endParaRPr lang="en-US" b="1" i="1">
              <a:solidFill>
                <a:srgbClr val="C00000"/>
              </a:solidFill>
              <a:latin typeface="Arial" pitchFamily="34" charset="0"/>
              <a:cs typeface="Arial" pitchFamily="34" charset="0"/>
            </a:endParaRPr>
          </a:p>
        </p:txBody>
      </p:sp>
      <p:sp>
        <p:nvSpPr>
          <p:cNvPr id="9" name="Rectangle 8"/>
          <p:cNvSpPr/>
          <p:nvPr/>
        </p:nvSpPr>
        <p:spPr>
          <a:xfrm>
            <a:off x="1219200" y="5410200"/>
            <a:ext cx="7315200" cy="990600"/>
          </a:xfrm>
          <a:prstGeom prst="rect">
            <a:avLst/>
          </a:prstGeom>
          <a:solidFill>
            <a:schemeClr val="accent6">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Din </a:t>
            </a:r>
            <a:r>
              <a:rPr lang="ro-RO" b="1" i="1" smtClean="0">
                <a:solidFill>
                  <a:schemeClr val="accent6">
                    <a:lumMod val="50000"/>
                  </a:schemeClr>
                </a:solidFill>
                <a:latin typeface="Arial" pitchFamily="34" charset="0"/>
                <a:cs typeface="Arial" pitchFamily="34" charset="0"/>
              </a:rPr>
              <a:t>nomenclatorul de funcții al întregului produs </a:t>
            </a:r>
            <a:r>
              <a:rPr lang="ro-RO" sz="2400" smtClean="0">
                <a:solidFill>
                  <a:schemeClr val="tx1"/>
                </a:solidFill>
                <a:latin typeface="Arial" pitchFamily="34" charset="0"/>
                <a:cs typeface="Arial" pitchFamily="34" charset="0"/>
              </a:rPr>
              <a:t>(P)</a:t>
            </a:r>
            <a:r>
              <a:rPr lang="ro-RO" smtClean="0">
                <a:solidFill>
                  <a:schemeClr val="tx1"/>
                </a:solidFill>
                <a:latin typeface="Arial" pitchFamily="34" charset="0"/>
                <a:cs typeface="Arial" pitchFamily="34" charset="0"/>
              </a:rPr>
              <a:t>, se identifică </a:t>
            </a:r>
            <a:r>
              <a:rPr lang="ro-RO" b="1" i="1" smtClean="0">
                <a:solidFill>
                  <a:srgbClr val="C00000"/>
                </a:solidFill>
                <a:latin typeface="Arial" pitchFamily="34" charset="0"/>
                <a:cs typeface="Arial" pitchFamily="34" charset="0"/>
              </a:rPr>
              <a:t>pentru fiecare subsistem </a:t>
            </a:r>
            <a:r>
              <a:rPr lang="ro-RO" sz="2400" smtClean="0">
                <a:solidFill>
                  <a:schemeClr val="tx1"/>
                </a:solidFill>
                <a:latin typeface="Arial" pitchFamily="34" charset="0"/>
                <a:cs typeface="Arial" pitchFamily="34" charset="0"/>
              </a:rPr>
              <a:t>S</a:t>
            </a:r>
            <a:r>
              <a:rPr lang="ro-RO" sz="2400" baseline="-25000" smtClean="0">
                <a:solidFill>
                  <a:schemeClr val="tx1"/>
                </a:solidFill>
                <a:latin typeface="Arial" pitchFamily="34" charset="0"/>
                <a:cs typeface="Arial" pitchFamily="34" charset="0"/>
              </a:rPr>
              <a:t>k</a:t>
            </a:r>
            <a:r>
              <a:rPr lang="ro-RO" smtClean="0">
                <a:solidFill>
                  <a:schemeClr val="tx1"/>
                </a:solidFill>
                <a:latin typeface="Arial" pitchFamily="34" charset="0"/>
                <a:cs typeface="Arial" pitchFamily="34" charset="0"/>
              </a:rPr>
              <a:t>, doar </a:t>
            </a:r>
            <a:r>
              <a:rPr lang="ro-RO" b="1" i="1" smtClean="0">
                <a:solidFill>
                  <a:srgbClr val="0070C0"/>
                </a:solidFill>
                <a:latin typeface="Arial" pitchFamily="34" charset="0"/>
                <a:cs typeface="Arial" pitchFamily="34" charset="0"/>
              </a:rPr>
              <a:t>funcțiile</a:t>
            </a:r>
            <a:r>
              <a:rPr lang="ro-RO"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jk</a:t>
            </a:r>
            <a:r>
              <a:rPr lang="ro-RO" smtClean="0">
                <a:solidFill>
                  <a:schemeClr val="tx1"/>
                </a:solidFill>
                <a:latin typeface="Arial" pitchFamily="34" charset="0"/>
                <a:cs typeface="Arial" pitchFamily="34" charset="0"/>
              </a:rPr>
              <a:t> la a căror materializare participă</a:t>
            </a:r>
          </a:p>
        </p:txBody>
      </p:sp>
      <p:sp>
        <p:nvSpPr>
          <p:cNvPr id="10" name="Right Arrow 9"/>
          <p:cNvSpPr/>
          <p:nvPr/>
        </p:nvSpPr>
        <p:spPr>
          <a:xfrm>
            <a:off x="533400" y="5486400"/>
            <a:ext cx="533400" cy="228600"/>
          </a:xfrm>
          <a:prstGeom prst="rightArrow">
            <a:avLst/>
          </a:prstGeom>
          <a:solidFill>
            <a:schemeClr val="accent1"/>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165</a:t>
            </a:fld>
            <a:endParaRPr lang="en-US"/>
          </a:p>
        </p:txBody>
      </p:sp>
      <p:sp>
        <p:nvSpPr>
          <p:cNvPr id="3" name="Rectangle 2"/>
          <p:cNvSpPr/>
          <p:nvPr/>
        </p:nvSpPr>
        <p:spPr>
          <a:xfrm>
            <a:off x="304800" y="1219200"/>
            <a:ext cx="8458200" cy="36933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a:spAutoFit/>
          </a:bodyPr>
          <a:lstStyle/>
          <a:p>
            <a:r>
              <a:rPr lang="ro-RO" b="1" i="1" smtClean="0">
                <a:solidFill>
                  <a:schemeClr val="accent6">
                    <a:lumMod val="50000"/>
                  </a:schemeClr>
                </a:solidFill>
                <a:latin typeface="Arial" pitchFamily="34" charset="0"/>
                <a:cs typeface="Arial" pitchFamily="34" charset="0"/>
              </a:rPr>
              <a:t>c. Determinarea nivelurilor de importanță pentru funcțiile fiecărui subsistem</a:t>
            </a:r>
            <a:endParaRPr lang="en-US" b="1" i="1">
              <a:solidFill>
                <a:srgbClr val="C00000"/>
              </a:solidFill>
              <a:latin typeface="Arial" pitchFamily="34" charset="0"/>
              <a:cs typeface="Arial" pitchFamily="34" charset="0"/>
            </a:endParaRPr>
          </a:p>
        </p:txBody>
      </p:sp>
      <p:sp>
        <p:nvSpPr>
          <p:cNvPr id="4" name="Rectangle 3"/>
          <p:cNvSpPr/>
          <p:nvPr/>
        </p:nvSpPr>
        <p:spPr>
          <a:xfrm>
            <a:off x="990600" y="2057400"/>
            <a:ext cx="7315200" cy="3200400"/>
          </a:xfrm>
          <a:prstGeom prst="rect">
            <a:avLst/>
          </a:prstGeom>
          <a:solidFill>
            <a:schemeClr val="accent6">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Pentru</a:t>
            </a:r>
            <a:r>
              <a:rPr lang="ro-RO" b="1" i="1" smtClean="0">
                <a:solidFill>
                  <a:srgbClr val="0070C0"/>
                </a:solidFill>
                <a:latin typeface="Arial" pitchFamily="34" charset="0"/>
                <a:cs typeface="Arial" pitchFamily="34" charset="0"/>
              </a:rPr>
              <a:t> fiecare funcție</a:t>
            </a:r>
            <a:r>
              <a:rPr lang="ro-RO"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jk</a:t>
            </a:r>
            <a:r>
              <a:rPr lang="ro-RO" smtClean="0">
                <a:solidFill>
                  <a:schemeClr val="tx1"/>
                </a:solidFill>
                <a:latin typeface="Arial" pitchFamily="34" charset="0"/>
                <a:cs typeface="Arial" pitchFamily="34" charset="0"/>
              </a:rPr>
              <a:t> , se determină </a:t>
            </a:r>
            <a:r>
              <a:rPr lang="ro-RO" b="1" i="1" smtClean="0">
                <a:solidFill>
                  <a:srgbClr val="C00000"/>
                </a:solidFill>
                <a:latin typeface="Arial" pitchFamily="34" charset="0"/>
                <a:cs typeface="Arial" pitchFamily="34" charset="0"/>
              </a:rPr>
              <a:t>nivelul său de importanță</a:t>
            </a:r>
            <a:r>
              <a:rPr lang="ro-RO"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rPr>
              <a:t>n</a:t>
            </a:r>
            <a:r>
              <a:rPr lang="ro-RO" sz="2400" baseline="-25000" smtClean="0">
                <a:solidFill>
                  <a:schemeClr val="tx1"/>
                </a:solidFill>
                <a:latin typeface="Arial" pitchFamily="34" charset="0"/>
                <a:cs typeface="Arial" pitchFamily="34" charset="0"/>
              </a:rPr>
              <a:t>jk</a:t>
            </a:r>
            <a:r>
              <a:rPr lang="ro-RO" smtClean="0">
                <a:solidFill>
                  <a:schemeClr val="tx1"/>
                </a:solidFill>
                <a:latin typeface="Arial" pitchFamily="34" charset="0"/>
                <a:cs typeface="Arial" pitchFamily="34" charset="0"/>
              </a:rPr>
              <a:t>, astfel:</a:t>
            </a:r>
          </a:p>
          <a:p>
            <a:pPr algn="just"/>
            <a:endParaRPr lang="ro-RO" smtClean="0">
              <a:solidFill>
                <a:schemeClr val="tx1"/>
              </a:solidFill>
              <a:latin typeface="Arial" pitchFamily="34" charset="0"/>
              <a:cs typeface="Arial" pitchFamily="34" charset="0"/>
            </a:endParaRPr>
          </a:p>
          <a:p>
            <a:pPr algn="just">
              <a:buFont typeface="Wingdings" pitchFamily="2" charset="2"/>
              <a:buChar char="Ø"/>
            </a:pPr>
            <a:r>
              <a:rPr lang="ro-RO" smtClean="0">
                <a:solidFill>
                  <a:schemeClr val="tx1"/>
                </a:solidFill>
                <a:latin typeface="Arial" pitchFamily="34" charset="0"/>
                <a:cs typeface="Arial" pitchFamily="34" charset="0"/>
              </a:rPr>
              <a:t> </a:t>
            </a:r>
            <a:r>
              <a:rPr lang="ro-RO" b="1" i="1" smtClean="0">
                <a:solidFill>
                  <a:srgbClr val="FF0000"/>
                </a:solidFill>
                <a:latin typeface="Arial" pitchFamily="34" charset="0"/>
                <a:cs typeface="Arial" pitchFamily="34" charset="0"/>
              </a:rPr>
              <a:t>proporțional cu nivelul de importanță</a:t>
            </a:r>
            <a:r>
              <a:rPr lang="ro-RO"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rPr>
              <a:t>n</a:t>
            </a:r>
            <a:r>
              <a:rPr lang="ro-RO" sz="2400" baseline="-25000" smtClean="0">
                <a:solidFill>
                  <a:schemeClr val="tx1"/>
                </a:solidFill>
                <a:latin typeface="Arial" pitchFamily="34" charset="0"/>
                <a:cs typeface="Arial" pitchFamily="34" charset="0"/>
              </a:rPr>
              <a:t>j</a:t>
            </a:r>
            <a:r>
              <a:rPr lang="ro-RO" smtClean="0">
                <a:solidFill>
                  <a:schemeClr val="tx1"/>
                </a:solidFill>
                <a:latin typeface="Arial" pitchFamily="34" charset="0"/>
                <a:cs typeface="Arial" pitchFamily="34" charset="0"/>
              </a:rPr>
              <a:t> </a:t>
            </a:r>
            <a:r>
              <a:rPr lang="ro-RO" b="1" i="1" smtClean="0">
                <a:solidFill>
                  <a:schemeClr val="accent6">
                    <a:lumMod val="50000"/>
                  </a:schemeClr>
                </a:solidFill>
                <a:latin typeface="Arial" pitchFamily="34" charset="0"/>
                <a:cs typeface="Arial" pitchFamily="34" charset="0"/>
              </a:rPr>
              <a:t>stabilit inițial la nivelul întregului produs</a:t>
            </a:r>
          </a:p>
          <a:p>
            <a:pPr algn="just">
              <a:buFont typeface="Wingdings" pitchFamily="2" charset="2"/>
              <a:buChar char="Ø"/>
            </a:pPr>
            <a:endParaRPr lang="ro-RO" smtClean="0">
              <a:solidFill>
                <a:schemeClr val="tx1"/>
              </a:solidFill>
              <a:latin typeface="Arial" pitchFamily="34" charset="0"/>
              <a:cs typeface="Arial" pitchFamily="34" charset="0"/>
            </a:endParaRPr>
          </a:p>
          <a:p>
            <a:pPr algn="just"/>
            <a:r>
              <a:rPr lang="ro-RO" smtClean="0">
                <a:solidFill>
                  <a:schemeClr val="tx1"/>
                </a:solidFill>
                <a:latin typeface="Arial" pitchFamily="34" charset="0"/>
                <a:cs typeface="Arial" pitchFamily="34" charset="0"/>
              </a:rPr>
              <a:t>sau</a:t>
            </a:r>
          </a:p>
          <a:p>
            <a:pPr algn="just"/>
            <a:endParaRPr lang="ro-RO" smtClean="0">
              <a:solidFill>
                <a:schemeClr val="tx1"/>
              </a:solidFill>
              <a:latin typeface="Arial" pitchFamily="34" charset="0"/>
              <a:cs typeface="Arial" pitchFamily="34" charset="0"/>
            </a:endParaRPr>
          </a:p>
          <a:p>
            <a:pPr algn="just">
              <a:buFont typeface="Wingdings" pitchFamily="2" charset="2"/>
              <a:buChar char="Ø"/>
            </a:pPr>
            <a:r>
              <a:rPr lang="ro-RO" smtClean="0">
                <a:solidFill>
                  <a:schemeClr val="tx1"/>
                </a:solidFill>
                <a:latin typeface="Arial" pitchFamily="34" charset="0"/>
                <a:cs typeface="Arial" pitchFamily="34" charset="0"/>
              </a:rPr>
              <a:t> </a:t>
            </a:r>
            <a:r>
              <a:rPr lang="ro-RO" b="1" i="1" smtClean="0">
                <a:solidFill>
                  <a:srgbClr val="FF0000"/>
                </a:solidFill>
                <a:latin typeface="Arial" pitchFamily="34" charset="0"/>
                <a:cs typeface="Arial" pitchFamily="34" charset="0"/>
              </a:rPr>
              <a:t>printr-o nouă ordonare </a:t>
            </a:r>
            <a:r>
              <a:rPr lang="ro-RO" smtClean="0">
                <a:solidFill>
                  <a:schemeClr val="tx1"/>
                </a:solidFill>
                <a:latin typeface="Arial" pitchFamily="34" charset="0"/>
                <a:cs typeface="Arial" pitchFamily="34" charset="0"/>
              </a:rPr>
              <a:t>a </a:t>
            </a:r>
            <a:r>
              <a:rPr lang="ro-RO" b="1" i="1" smtClean="0">
                <a:solidFill>
                  <a:srgbClr val="0070C0"/>
                </a:solidFill>
                <a:latin typeface="Arial" pitchFamily="34" charset="0"/>
                <a:cs typeface="Arial" pitchFamily="34" charset="0"/>
              </a:rPr>
              <a:t>funcțiilor</a:t>
            </a:r>
            <a:r>
              <a:rPr lang="ro-RO"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jk</a:t>
            </a:r>
            <a:r>
              <a:rPr lang="ro-RO" sz="2400" smtClean="0">
                <a:solidFill>
                  <a:schemeClr val="tx1"/>
                </a:solidFill>
                <a:latin typeface="Arial" pitchFamily="34" charset="0"/>
                <a:cs typeface="Arial" pitchFamily="34" charset="0"/>
              </a:rPr>
              <a:t> </a:t>
            </a:r>
            <a:r>
              <a:rPr lang="ro-RO" smtClean="0">
                <a:solidFill>
                  <a:schemeClr val="tx1"/>
                </a:solidFill>
                <a:latin typeface="Arial" pitchFamily="34" charset="0"/>
                <a:cs typeface="Arial" pitchFamily="34" charset="0"/>
              </a:rPr>
              <a:t>prin aplicarea unuia dintre procedeele consacrate</a:t>
            </a:r>
          </a:p>
        </p:txBody>
      </p:sp>
      <p:sp>
        <p:nvSpPr>
          <p:cNvPr id="5" name="Right Arrow 4"/>
          <p:cNvSpPr/>
          <p:nvPr/>
        </p:nvSpPr>
        <p:spPr>
          <a:xfrm>
            <a:off x="304800" y="2133600"/>
            <a:ext cx="533400" cy="228600"/>
          </a:xfrm>
          <a:prstGeom prst="rightArrow">
            <a:avLst/>
          </a:prstGeom>
          <a:solidFill>
            <a:schemeClr val="accent1"/>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166</a:t>
            </a:fld>
            <a:endParaRPr lang="en-US"/>
          </a:p>
        </p:txBody>
      </p:sp>
      <p:sp>
        <p:nvSpPr>
          <p:cNvPr id="3" name="Rectangle 2"/>
          <p:cNvSpPr/>
          <p:nvPr/>
        </p:nvSpPr>
        <p:spPr>
          <a:xfrm>
            <a:off x="381000" y="533400"/>
            <a:ext cx="8458200" cy="646331"/>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a:spAutoFit/>
          </a:bodyPr>
          <a:lstStyle/>
          <a:p>
            <a:r>
              <a:rPr lang="ro-RO" b="1" i="1" smtClean="0">
                <a:solidFill>
                  <a:schemeClr val="accent6">
                    <a:lumMod val="50000"/>
                  </a:schemeClr>
                </a:solidFill>
                <a:latin typeface="Arial" pitchFamily="34" charset="0"/>
                <a:cs typeface="Arial" pitchFamily="34" charset="0"/>
              </a:rPr>
              <a:t>d. Calculul ponderilor în valoarea de întrebuințare pentru funcțiile fiecărui </a:t>
            </a:r>
          </a:p>
          <a:p>
            <a:r>
              <a:rPr lang="ro-RO" b="1" i="1" smtClean="0">
                <a:solidFill>
                  <a:schemeClr val="accent6">
                    <a:lumMod val="50000"/>
                  </a:schemeClr>
                </a:solidFill>
                <a:latin typeface="Arial" pitchFamily="34" charset="0"/>
                <a:cs typeface="Arial" pitchFamily="34" charset="0"/>
              </a:rPr>
              <a:t>    subsistem</a:t>
            </a:r>
            <a:endParaRPr lang="en-US" b="1" i="1">
              <a:solidFill>
                <a:srgbClr val="C00000"/>
              </a:solidFill>
              <a:latin typeface="Arial" pitchFamily="34" charset="0"/>
              <a:cs typeface="Arial" pitchFamily="34" charset="0"/>
            </a:endParaRPr>
          </a:p>
        </p:txBody>
      </p:sp>
      <p:sp>
        <p:nvSpPr>
          <p:cNvPr id="4" name="Rectangle 3"/>
          <p:cNvSpPr/>
          <p:nvPr/>
        </p:nvSpPr>
        <p:spPr>
          <a:xfrm>
            <a:off x="914400" y="1524000"/>
            <a:ext cx="7315200" cy="762000"/>
          </a:xfrm>
          <a:prstGeom prst="rect">
            <a:avLst/>
          </a:prstGeom>
          <a:solidFill>
            <a:schemeClr val="accent6">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rgbClr val="C00000"/>
                </a:solidFill>
                <a:latin typeface="Arial" pitchFamily="34" charset="0"/>
                <a:cs typeface="Arial" pitchFamily="34" charset="0"/>
              </a:rPr>
              <a:t>Ponderea în valoarea de întrebuințare </a:t>
            </a:r>
            <a:r>
              <a:rPr lang="ro-RO" smtClean="0">
                <a:solidFill>
                  <a:schemeClr val="tx1"/>
                </a:solidFill>
                <a:latin typeface="Arial" pitchFamily="34" charset="0"/>
                <a:cs typeface="Arial" pitchFamily="34" charset="0"/>
              </a:rPr>
              <a:t>a </a:t>
            </a:r>
            <a:r>
              <a:rPr lang="ro-RO" b="1" i="1" smtClean="0">
                <a:solidFill>
                  <a:srgbClr val="0070C0"/>
                </a:solidFill>
                <a:latin typeface="Arial" pitchFamily="34" charset="0"/>
                <a:cs typeface="Arial" pitchFamily="34" charset="0"/>
              </a:rPr>
              <a:t>funcțiilor</a:t>
            </a:r>
            <a:r>
              <a:rPr lang="ro-RO"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jk</a:t>
            </a:r>
            <a:r>
              <a:rPr lang="ro-RO" smtClean="0">
                <a:solidFill>
                  <a:schemeClr val="tx1"/>
                </a:solidFill>
                <a:latin typeface="Arial" pitchFamily="34" charset="0"/>
                <a:cs typeface="Arial" pitchFamily="34" charset="0"/>
              </a:rPr>
              <a:t> se calculează cu relația (5.15).</a:t>
            </a:r>
          </a:p>
        </p:txBody>
      </p:sp>
      <p:sp>
        <p:nvSpPr>
          <p:cNvPr id="5" name="Right Arrow 4"/>
          <p:cNvSpPr/>
          <p:nvPr/>
        </p:nvSpPr>
        <p:spPr>
          <a:xfrm>
            <a:off x="304800" y="1600200"/>
            <a:ext cx="533400" cy="228600"/>
          </a:xfrm>
          <a:prstGeom prst="rightArrow">
            <a:avLst/>
          </a:prstGeom>
          <a:solidFill>
            <a:schemeClr val="accent1"/>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92866" name="Object 2"/>
          <p:cNvGraphicFramePr>
            <a:graphicFrameLocks noChangeAspect="1"/>
          </p:cNvGraphicFramePr>
          <p:nvPr/>
        </p:nvGraphicFramePr>
        <p:xfrm>
          <a:off x="3200400" y="2362200"/>
          <a:ext cx="1924050" cy="1476375"/>
        </p:xfrm>
        <a:graphic>
          <a:graphicData uri="http://schemas.openxmlformats.org/presentationml/2006/ole">
            <p:oleObj spid="_x0000_s292866" name="Equation" r:id="rId3" imgW="761760" imgH="583920" progId="Equation.3">
              <p:embed/>
            </p:oleObj>
          </a:graphicData>
        </a:graphic>
      </p:graphicFrame>
      <p:sp>
        <p:nvSpPr>
          <p:cNvPr id="7" name="Rectangle 6"/>
          <p:cNvSpPr/>
          <p:nvPr/>
        </p:nvSpPr>
        <p:spPr>
          <a:xfrm>
            <a:off x="5486400" y="26670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5.15)</a:t>
            </a:r>
            <a:endParaRPr lang="en-US" baseline="-25000">
              <a:solidFill>
                <a:schemeClr val="tx1"/>
              </a:solidFill>
              <a:latin typeface="Arial" pitchFamily="34" charset="0"/>
              <a:cs typeface="Arial" pitchFamily="34" charset="0"/>
            </a:endParaRPr>
          </a:p>
        </p:txBody>
      </p:sp>
      <p:sp>
        <p:nvSpPr>
          <p:cNvPr id="8" name="Rectangle 7"/>
          <p:cNvSpPr/>
          <p:nvPr/>
        </p:nvSpPr>
        <p:spPr>
          <a:xfrm>
            <a:off x="609600" y="3810000"/>
            <a:ext cx="7086600" cy="36933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a:spAutoFit/>
          </a:bodyPr>
          <a:lstStyle/>
          <a:p>
            <a:r>
              <a:rPr lang="ro-RO" b="1" i="1" smtClean="0">
                <a:solidFill>
                  <a:schemeClr val="accent6">
                    <a:lumMod val="50000"/>
                  </a:schemeClr>
                </a:solidFill>
                <a:latin typeface="Arial" pitchFamily="34" charset="0"/>
                <a:cs typeface="Arial" pitchFamily="34" charset="0"/>
              </a:rPr>
              <a:t>e. Dimensionarea economică a funcțiilor fiecărui subsistem</a:t>
            </a:r>
            <a:endParaRPr lang="en-US" b="1" i="1">
              <a:solidFill>
                <a:srgbClr val="C00000"/>
              </a:solidFill>
              <a:latin typeface="Arial" pitchFamily="34" charset="0"/>
              <a:cs typeface="Arial" pitchFamily="34" charset="0"/>
            </a:endParaRPr>
          </a:p>
        </p:txBody>
      </p:sp>
      <p:sp>
        <p:nvSpPr>
          <p:cNvPr id="9" name="Rectangle 8"/>
          <p:cNvSpPr/>
          <p:nvPr/>
        </p:nvSpPr>
        <p:spPr>
          <a:xfrm>
            <a:off x="990600" y="4495800"/>
            <a:ext cx="7315200" cy="990600"/>
          </a:xfrm>
          <a:prstGeom prst="rect">
            <a:avLst/>
          </a:prstGeom>
          <a:solidFill>
            <a:schemeClr val="accent6">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6">
                    <a:lumMod val="50000"/>
                  </a:schemeClr>
                </a:solidFill>
                <a:latin typeface="Arial" pitchFamily="34" charset="0"/>
                <a:cs typeface="Arial" pitchFamily="34" charset="0"/>
              </a:rPr>
              <a:t>Dimensionarea economică </a:t>
            </a:r>
            <a:r>
              <a:rPr lang="ro-RO" smtClean="0">
                <a:solidFill>
                  <a:schemeClr val="tx1"/>
                </a:solidFill>
                <a:latin typeface="Arial" pitchFamily="34" charset="0"/>
                <a:cs typeface="Arial" pitchFamily="34" charset="0"/>
              </a:rPr>
              <a:t>a </a:t>
            </a:r>
            <a:r>
              <a:rPr lang="ro-RO" b="1" i="1" smtClean="0">
                <a:solidFill>
                  <a:srgbClr val="0070C0"/>
                </a:solidFill>
                <a:latin typeface="Arial" pitchFamily="34" charset="0"/>
                <a:cs typeface="Arial" pitchFamily="34" charset="0"/>
              </a:rPr>
              <a:t>funcțiilor</a:t>
            </a:r>
            <a:r>
              <a:rPr lang="ro-RO"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jk</a:t>
            </a:r>
            <a:r>
              <a:rPr lang="ro-RO" smtClean="0">
                <a:solidFill>
                  <a:schemeClr val="tx1"/>
                </a:solidFill>
                <a:latin typeface="Arial" pitchFamily="34" charset="0"/>
                <a:cs typeface="Arial" pitchFamily="34" charset="0"/>
              </a:rPr>
              <a:t> se efectuează pe baza procedurii IV tradiționale și a aclorași date inițiale, calculându-se astfel costurile funcțiilor (</a:t>
            </a:r>
            <a:r>
              <a:rPr lang="ro-RO" sz="2400" smtClean="0">
                <a:solidFill>
                  <a:schemeClr val="tx1"/>
                </a:solidFill>
                <a:latin typeface="Arial" pitchFamily="34" charset="0"/>
                <a:cs typeface="Arial" pitchFamily="34" charset="0"/>
              </a:rPr>
              <a:t>C</a:t>
            </a:r>
            <a:r>
              <a:rPr lang="ro-RO" sz="2400" baseline="-25000" smtClean="0">
                <a:solidFill>
                  <a:schemeClr val="tx1"/>
                </a:solidFill>
                <a:latin typeface="Arial" pitchFamily="34" charset="0"/>
                <a:cs typeface="Arial" pitchFamily="34" charset="0"/>
              </a:rPr>
              <a:t>jk</a:t>
            </a:r>
            <a:r>
              <a:rPr lang="ro-RO" smtClean="0">
                <a:solidFill>
                  <a:schemeClr val="tx1"/>
                </a:solidFill>
                <a:latin typeface="Arial" pitchFamily="34" charset="0"/>
                <a:cs typeface="Arial" pitchFamily="34" charset="0"/>
              </a:rPr>
              <a:t>).</a:t>
            </a:r>
          </a:p>
        </p:txBody>
      </p:sp>
      <p:sp>
        <p:nvSpPr>
          <p:cNvPr id="10" name="Right Arrow 9"/>
          <p:cNvSpPr/>
          <p:nvPr/>
        </p:nvSpPr>
        <p:spPr>
          <a:xfrm>
            <a:off x="381000" y="4572000"/>
            <a:ext cx="533400" cy="228600"/>
          </a:xfrm>
          <a:prstGeom prst="rightArrow">
            <a:avLst/>
          </a:prstGeom>
          <a:solidFill>
            <a:schemeClr val="accent1"/>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90600" y="5867400"/>
            <a:ext cx="7315200" cy="685800"/>
          </a:xfrm>
          <a:prstGeom prst="rect">
            <a:avLst/>
          </a:prstGeom>
          <a:solidFill>
            <a:schemeClr val="accent6">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rgbClr val="FF0000"/>
                </a:solidFill>
                <a:latin typeface="Arial" pitchFamily="34" charset="0"/>
                <a:cs typeface="Arial" pitchFamily="34" charset="0"/>
              </a:rPr>
              <a:t>Ponderea</a:t>
            </a:r>
            <a:r>
              <a:rPr lang="ro-RO" smtClean="0">
                <a:solidFill>
                  <a:schemeClr val="tx1"/>
                </a:solidFill>
                <a:latin typeface="Arial" pitchFamily="34" charset="0"/>
                <a:cs typeface="Arial" pitchFamily="34" charset="0"/>
              </a:rPr>
              <a:t> </a:t>
            </a:r>
            <a:r>
              <a:rPr lang="ro-RO" b="1" i="1" smtClean="0">
                <a:solidFill>
                  <a:srgbClr val="0070C0"/>
                </a:solidFill>
                <a:latin typeface="Arial" pitchFamily="34" charset="0"/>
                <a:cs typeface="Arial" pitchFamily="34" charset="0"/>
              </a:rPr>
              <a:t>funcțiilor</a:t>
            </a:r>
            <a:r>
              <a:rPr lang="ro-RO"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jk</a:t>
            </a:r>
            <a:r>
              <a:rPr lang="ro-RO" smtClean="0">
                <a:solidFill>
                  <a:schemeClr val="tx1"/>
                </a:solidFill>
                <a:latin typeface="Arial" pitchFamily="34" charset="0"/>
                <a:cs typeface="Arial" pitchFamily="34" charset="0"/>
              </a:rPr>
              <a:t> </a:t>
            </a:r>
            <a:r>
              <a:rPr lang="ro-RO" b="1" i="1" smtClean="0">
                <a:solidFill>
                  <a:srgbClr val="FF0000"/>
                </a:solidFill>
                <a:latin typeface="Arial" pitchFamily="34" charset="0"/>
                <a:cs typeface="Arial" pitchFamily="34" charset="0"/>
              </a:rPr>
              <a:t>în costul fiecărui subsistem </a:t>
            </a:r>
            <a:r>
              <a:rPr lang="ro-RO" sz="2400" smtClean="0">
                <a:solidFill>
                  <a:schemeClr val="tx1"/>
                </a:solidFill>
                <a:latin typeface="Arial" pitchFamily="34" charset="0"/>
                <a:cs typeface="Arial" pitchFamily="34" charset="0"/>
              </a:rPr>
              <a:t>S</a:t>
            </a:r>
            <a:r>
              <a:rPr lang="ro-RO" sz="2400" baseline="-25000" smtClean="0">
                <a:solidFill>
                  <a:schemeClr val="tx1"/>
                </a:solidFill>
                <a:latin typeface="Arial" pitchFamily="34" charset="0"/>
                <a:cs typeface="Arial" pitchFamily="34" charset="0"/>
              </a:rPr>
              <a:t>k</a:t>
            </a:r>
            <a:r>
              <a:rPr lang="ro-RO" baseline="-25000" smtClean="0">
                <a:solidFill>
                  <a:schemeClr val="tx1"/>
                </a:solidFill>
                <a:latin typeface="Arial" pitchFamily="34" charset="0"/>
                <a:cs typeface="Arial" pitchFamily="34" charset="0"/>
              </a:rPr>
              <a:t> </a:t>
            </a:r>
            <a:r>
              <a:rPr lang="ro-RO" smtClean="0">
                <a:solidFill>
                  <a:schemeClr val="tx1"/>
                </a:solidFill>
                <a:latin typeface="Arial" pitchFamily="34" charset="0"/>
                <a:cs typeface="Arial" pitchFamily="34" charset="0"/>
              </a:rPr>
              <a:t>se calculează cu relația (5.16).</a:t>
            </a:r>
          </a:p>
        </p:txBody>
      </p:sp>
      <p:sp>
        <p:nvSpPr>
          <p:cNvPr id="12" name="Right Arrow 11"/>
          <p:cNvSpPr/>
          <p:nvPr/>
        </p:nvSpPr>
        <p:spPr>
          <a:xfrm>
            <a:off x="381000" y="5943600"/>
            <a:ext cx="533400" cy="228600"/>
          </a:xfrm>
          <a:prstGeom prst="rightArrow">
            <a:avLst/>
          </a:prstGeom>
          <a:solidFill>
            <a:schemeClr val="accent1"/>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167</a:t>
            </a:fld>
            <a:endParaRPr lang="en-US"/>
          </a:p>
        </p:txBody>
      </p:sp>
      <p:graphicFrame>
        <p:nvGraphicFramePr>
          <p:cNvPr id="293890" name="Object 2"/>
          <p:cNvGraphicFramePr>
            <a:graphicFrameLocks noChangeAspect="1"/>
          </p:cNvGraphicFramePr>
          <p:nvPr/>
        </p:nvGraphicFramePr>
        <p:xfrm>
          <a:off x="3048000" y="457200"/>
          <a:ext cx="2019300" cy="1476375"/>
        </p:xfrm>
        <a:graphic>
          <a:graphicData uri="http://schemas.openxmlformats.org/presentationml/2006/ole">
            <p:oleObj spid="_x0000_s293890" name="Equation" r:id="rId3" imgW="799920" imgH="583920" progId="Equation.3">
              <p:embed/>
            </p:oleObj>
          </a:graphicData>
        </a:graphic>
      </p:graphicFrame>
      <p:sp>
        <p:nvSpPr>
          <p:cNvPr id="6" name="Rectangle 5"/>
          <p:cNvSpPr/>
          <p:nvPr/>
        </p:nvSpPr>
        <p:spPr>
          <a:xfrm>
            <a:off x="5791200" y="44958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5.17)</a:t>
            </a:r>
            <a:endParaRPr lang="en-US" baseline="-25000">
              <a:solidFill>
                <a:schemeClr val="tx1"/>
              </a:solidFill>
              <a:latin typeface="Arial" pitchFamily="34" charset="0"/>
              <a:cs typeface="Arial" pitchFamily="34" charset="0"/>
            </a:endParaRPr>
          </a:p>
        </p:txBody>
      </p:sp>
      <p:sp>
        <p:nvSpPr>
          <p:cNvPr id="7" name="Rectangle 6"/>
          <p:cNvSpPr/>
          <p:nvPr/>
        </p:nvSpPr>
        <p:spPr>
          <a:xfrm>
            <a:off x="609600" y="1981200"/>
            <a:ext cx="5486400" cy="36933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a:spAutoFit/>
          </a:bodyPr>
          <a:lstStyle/>
          <a:p>
            <a:r>
              <a:rPr lang="ro-RO" b="1" i="1" smtClean="0">
                <a:solidFill>
                  <a:schemeClr val="accent6">
                    <a:lumMod val="50000"/>
                  </a:schemeClr>
                </a:solidFill>
                <a:latin typeface="Arial" pitchFamily="34" charset="0"/>
                <a:cs typeface="Arial" pitchFamily="34" charset="0"/>
              </a:rPr>
              <a:t>f. Analiza sistemică la nivelul fiecărui subsistem</a:t>
            </a:r>
            <a:endParaRPr lang="en-US" b="1" i="1">
              <a:solidFill>
                <a:schemeClr val="accent6">
                  <a:lumMod val="50000"/>
                </a:schemeClr>
              </a:solidFill>
              <a:latin typeface="Arial" pitchFamily="34" charset="0"/>
              <a:cs typeface="Arial" pitchFamily="34" charset="0"/>
            </a:endParaRPr>
          </a:p>
        </p:txBody>
      </p:sp>
      <p:sp>
        <p:nvSpPr>
          <p:cNvPr id="8" name="Rectangle 7"/>
          <p:cNvSpPr/>
          <p:nvPr/>
        </p:nvSpPr>
        <p:spPr>
          <a:xfrm>
            <a:off x="1066800" y="2590800"/>
            <a:ext cx="7315200" cy="1219200"/>
          </a:xfrm>
          <a:prstGeom prst="rect">
            <a:avLst/>
          </a:prstGeom>
          <a:solidFill>
            <a:schemeClr val="accent6">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Pentru efectuarea analizei sistemice la nivelul fiecărui subsistem, </a:t>
            </a:r>
            <a:r>
              <a:rPr lang="ro-RO" b="1" i="1" smtClean="0">
                <a:solidFill>
                  <a:srgbClr val="C00000"/>
                </a:solidFill>
                <a:latin typeface="Arial" pitchFamily="34" charset="0"/>
                <a:cs typeface="Arial" pitchFamily="34" charset="0"/>
              </a:rPr>
              <a:t>se calculează mai întâi coeficienții unghiulari ai dreptelor de regresie </a:t>
            </a:r>
            <a:r>
              <a:rPr lang="ro-RO" smtClean="0">
                <a:solidFill>
                  <a:schemeClr val="tx1"/>
                </a:solidFill>
                <a:latin typeface="Arial" pitchFamily="34" charset="0"/>
                <a:cs typeface="Arial" pitchFamily="34" charset="0"/>
              </a:rPr>
              <a:t>(</a:t>
            </a:r>
            <a:r>
              <a:rPr lang="el-GR" sz="2400" smtClean="0">
                <a:solidFill>
                  <a:schemeClr val="tx1"/>
                </a:solidFill>
                <a:latin typeface="Arial" pitchFamily="34" charset="0"/>
                <a:cs typeface="Arial" pitchFamily="34" charset="0"/>
              </a:rPr>
              <a:t>Δ</a:t>
            </a:r>
            <a:r>
              <a:rPr lang="ro-RO" sz="2400" baseline="-25000" smtClean="0">
                <a:solidFill>
                  <a:schemeClr val="tx1"/>
                </a:solidFill>
                <a:latin typeface="Arial" pitchFamily="34" charset="0"/>
                <a:cs typeface="Arial" pitchFamily="34" charset="0"/>
              </a:rPr>
              <a:t>k</a:t>
            </a:r>
            <a:r>
              <a:rPr lang="ro-RO" smtClean="0">
                <a:solidFill>
                  <a:schemeClr val="tx1"/>
                </a:solidFill>
                <a:latin typeface="Arial" pitchFamily="34" charset="0"/>
                <a:cs typeface="Arial" pitchFamily="34" charset="0"/>
              </a:rPr>
              <a:t>) pentru fiecare subsistem </a:t>
            </a:r>
            <a:r>
              <a:rPr lang="ro-RO" sz="2400" smtClean="0">
                <a:solidFill>
                  <a:schemeClr val="tx1"/>
                </a:solidFill>
                <a:latin typeface="Arial" pitchFamily="34" charset="0"/>
                <a:cs typeface="Arial" pitchFamily="34" charset="0"/>
              </a:rPr>
              <a:t>S</a:t>
            </a:r>
            <a:r>
              <a:rPr lang="ro-RO" sz="2400" baseline="-25000" smtClean="0">
                <a:solidFill>
                  <a:schemeClr val="tx1"/>
                </a:solidFill>
                <a:latin typeface="Arial" pitchFamily="34" charset="0"/>
                <a:cs typeface="Arial" pitchFamily="34" charset="0"/>
              </a:rPr>
              <a:t>k</a:t>
            </a:r>
            <a:r>
              <a:rPr lang="ro-RO" smtClean="0">
                <a:solidFill>
                  <a:schemeClr val="tx1"/>
                </a:solidFill>
                <a:latin typeface="Arial" pitchFamily="34" charset="0"/>
                <a:cs typeface="Arial" pitchFamily="34" charset="0"/>
              </a:rPr>
              <a:t>, folosind relația (5.17) din care rezultă relația (5.18)</a:t>
            </a:r>
          </a:p>
        </p:txBody>
      </p:sp>
      <p:sp>
        <p:nvSpPr>
          <p:cNvPr id="9" name="Right Arrow 8"/>
          <p:cNvSpPr/>
          <p:nvPr/>
        </p:nvSpPr>
        <p:spPr>
          <a:xfrm>
            <a:off x="457200" y="2667000"/>
            <a:ext cx="533400" cy="228600"/>
          </a:xfrm>
          <a:prstGeom prst="rightArrow">
            <a:avLst/>
          </a:prstGeom>
          <a:solidFill>
            <a:schemeClr val="accent1"/>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93891" name="Object 3"/>
          <p:cNvGraphicFramePr>
            <a:graphicFrameLocks noChangeAspect="1"/>
          </p:cNvGraphicFramePr>
          <p:nvPr/>
        </p:nvGraphicFramePr>
        <p:xfrm>
          <a:off x="3124200" y="3810000"/>
          <a:ext cx="2532062" cy="1763712"/>
        </p:xfrm>
        <a:graphic>
          <a:graphicData uri="http://schemas.openxmlformats.org/presentationml/2006/ole">
            <p:oleObj spid="_x0000_s293891" name="Equation" r:id="rId4" imgW="1002960" imgH="698400" progId="Equation.3">
              <p:embed/>
            </p:oleObj>
          </a:graphicData>
        </a:graphic>
      </p:graphicFrame>
      <p:sp>
        <p:nvSpPr>
          <p:cNvPr id="11" name="Rectangle 10"/>
          <p:cNvSpPr/>
          <p:nvPr/>
        </p:nvSpPr>
        <p:spPr>
          <a:xfrm>
            <a:off x="5410200" y="9906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5.16)</a:t>
            </a:r>
            <a:endParaRPr lang="en-US" baseline="-25000">
              <a:solidFill>
                <a:schemeClr val="tx1"/>
              </a:solidFill>
              <a:latin typeface="Arial" pitchFamily="34" charset="0"/>
              <a:cs typeface="Arial" pitchFamily="34" charset="0"/>
            </a:endParaRPr>
          </a:p>
        </p:txBody>
      </p:sp>
      <p:graphicFrame>
        <p:nvGraphicFramePr>
          <p:cNvPr id="293892" name="Object 4"/>
          <p:cNvGraphicFramePr>
            <a:graphicFrameLocks noChangeAspect="1"/>
          </p:cNvGraphicFramePr>
          <p:nvPr/>
        </p:nvGraphicFramePr>
        <p:xfrm>
          <a:off x="3378200" y="5715000"/>
          <a:ext cx="2403475" cy="546100"/>
        </p:xfrm>
        <a:graphic>
          <a:graphicData uri="http://schemas.openxmlformats.org/presentationml/2006/ole">
            <p:oleObj spid="_x0000_s293892" name="Equation" r:id="rId5" imgW="952200" imgH="215640" progId="Equation.3">
              <p:embed/>
            </p:oleObj>
          </a:graphicData>
        </a:graphic>
      </p:graphicFrame>
      <p:sp>
        <p:nvSpPr>
          <p:cNvPr id="13" name="Rectangle 12"/>
          <p:cNvSpPr/>
          <p:nvPr/>
        </p:nvSpPr>
        <p:spPr>
          <a:xfrm>
            <a:off x="5943600" y="57150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5.18)</a:t>
            </a:r>
            <a:endParaRPr lang="en-US" baseline="-25000">
              <a:solidFill>
                <a:schemeClr val="tx1"/>
              </a:solidFill>
              <a:latin typeface="Arial" pitchFamily="34" charset="0"/>
              <a:cs typeface="Arial" pitchFamily="34" charset="0"/>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168</a:t>
            </a:fld>
            <a:endParaRPr lang="en-US"/>
          </a:p>
        </p:txBody>
      </p:sp>
      <p:grpSp>
        <p:nvGrpSpPr>
          <p:cNvPr id="43" name="Group 42"/>
          <p:cNvGrpSpPr/>
          <p:nvPr/>
        </p:nvGrpSpPr>
        <p:grpSpPr>
          <a:xfrm>
            <a:off x="0" y="533400"/>
            <a:ext cx="4114800" cy="3200400"/>
            <a:chOff x="1160142" y="685800"/>
            <a:chExt cx="8054417" cy="5416119"/>
          </a:xfrm>
        </p:grpSpPr>
        <p:sp>
          <p:nvSpPr>
            <p:cNvPr id="44" name="Rectangle 43"/>
            <p:cNvSpPr/>
            <p:nvPr/>
          </p:nvSpPr>
          <p:spPr>
            <a:xfrm>
              <a:off x="2204233" y="2878039"/>
              <a:ext cx="879176" cy="609616"/>
            </a:xfrm>
            <a:prstGeom prst="rect">
              <a:avLst/>
            </a:prstGeom>
          </p:spPr>
          <p:txBody>
            <a:bodyPr wrap="square">
              <a:spAutoFit/>
            </a:bodyPr>
            <a:lstStyle/>
            <a:p>
              <a:pPr algn="ctr"/>
              <a:r>
                <a:rPr lang="ro-RO" smtClean="0">
                  <a:latin typeface="Arial" pitchFamily="34" charset="0"/>
                  <a:cs typeface="Arial" pitchFamily="34" charset="0"/>
                </a:rPr>
                <a:t>F</a:t>
              </a:r>
              <a:r>
                <a:rPr lang="ro-RO" baseline="-25000" smtClean="0">
                  <a:latin typeface="Arial" pitchFamily="34" charset="0"/>
                  <a:cs typeface="Arial" pitchFamily="34" charset="0"/>
                </a:rPr>
                <a:t>x</a:t>
              </a:r>
              <a:endParaRPr lang="en-US" baseline="-25000"/>
            </a:p>
          </p:txBody>
        </p:sp>
        <p:sp>
          <p:nvSpPr>
            <p:cNvPr id="45" name="Oval 44"/>
            <p:cNvSpPr/>
            <p:nvPr/>
          </p:nvSpPr>
          <p:spPr>
            <a:xfrm>
              <a:off x="2651701" y="3522815"/>
              <a:ext cx="152399" cy="1524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524000" y="5486400"/>
              <a:ext cx="477272" cy="369332"/>
            </a:xfrm>
            <a:prstGeom prst="rect">
              <a:avLst/>
            </a:prstGeom>
          </p:spPr>
          <p:txBody>
            <a:bodyPr wrap="square">
              <a:spAutoFit/>
            </a:bodyPr>
            <a:lstStyle/>
            <a:p>
              <a:pPr algn="ctr"/>
              <a:r>
                <a:rPr lang="ro-RO" smtClean="0">
                  <a:latin typeface="Arial" pitchFamily="34" charset="0"/>
                  <a:cs typeface="Arial" pitchFamily="34" charset="0"/>
                </a:rPr>
                <a:t>0</a:t>
              </a:r>
              <a:endParaRPr lang="en-US" baseline="-25000"/>
            </a:p>
          </p:txBody>
        </p:sp>
        <p:sp>
          <p:nvSpPr>
            <p:cNvPr id="47" name="Rectangle 46"/>
            <p:cNvSpPr/>
            <p:nvPr/>
          </p:nvSpPr>
          <p:spPr>
            <a:xfrm>
              <a:off x="3397480" y="4683412"/>
              <a:ext cx="1044091" cy="625030"/>
            </a:xfrm>
            <a:prstGeom prst="rect">
              <a:avLst/>
            </a:prstGeom>
          </p:spPr>
          <p:txBody>
            <a:bodyPr wrap="square">
              <a:spAutoFit/>
            </a:bodyPr>
            <a:lstStyle/>
            <a:p>
              <a:pPr algn="ctr"/>
              <a:r>
                <a:rPr lang="ro-RO" b="1" smtClean="0">
                  <a:solidFill>
                    <a:srgbClr val="C00000"/>
                  </a:solidFill>
                  <a:latin typeface="Arial" pitchFamily="34" charset="0"/>
                  <a:cs typeface="Arial" pitchFamily="34" charset="0"/>
                </a:rPr>
                <a:t>α</a:t>
              </a:r>
              <a:r>
                <a:rPr lang="ro-RO" b="1" baseline="-25000" smtClean="0">
                  <a:solidFill>
                    <a:srgbClr val="C00000"/>
                  </a:solidFill>
                  <a:latin typeface="Arial" pitchFamily="34" charset="0"/>
                  <a:cs typeface="Arial" pitchFamily="34" charset="0"/>
                </a:rPr>
                <a:t>1</a:t>
              </a:r>
              <a:endParaRPr lang="en-US" b="1" baseline="-25000">
                <a:solidFill>
                  <a:srgbClr val="C00000"/>
                </a:solidFill>
              </a:endParaRPr>
            </a:p>
          </p:txBody>
        </p:sp>
        <p:sp>
          <p:nvSpPr>
            <p:cNvPr id="48" name="Freeform 47"/>
            <p:cNvSpPr/>
            <p:nvPr/>
          </p:nvSpPr>
          <p:spPr>
            <a:xfrm>
              <a:off x="3099170" y="4941322"/>
              <a:ext cx="406029" cy="468879"/>
            </a:xfrm>
            <a:custGeom>
              <a:avLst/>
              <a:gdLst>
                <a:gd name="connsiteX0" fmla="*/ 0 w 607111"/>
                <a:gd name="connsiteY0" fmla="*/ 0 h 833718"/>
                <a:gd name="connsiteX1" fmla="*/ 174812 w 607111"/>
                <a:gd name="connsiteY1" fmla="*/ 26894 h 833718"/>
                <a:gd name="connsiteX2" fmla="*/ 215153 w 607111"/>
                <a:gd name="connsiteY2" fmla="*/ 40341 h 833718"/>
                <a:gd name="connsiteX3" fmla="*/ 295835 w 607111"/>
                <a:gd name="connsiteY3" fmla="*/ 94129 h 833718"/>
                <a:gd name="connsiteX4" fmla="*/ 389965 w 607111"/>
                <a:gd name="connsiteY4" fmla="*/ 174812 h 833718"/>
                <a:gd name="connsiteX5" fmla="*/ 443753 w 607111"/>
                <a:gd name="connsiteY5" fmla="*/ 255494 h 833718"/>
                <a:gd name="connsiteX6" fmla="*/ 470647 w 607111"/>
                <a:gd name="connsiteY6" fmla="*/ 295835 h 833718"/>
                <a:gd name="connsiteX7" fmla="*/ 510988 w 607111"/>
                <a:gd name="connsiteY7" fmla="*/ 363071 h 833718"/>
                <a:gd name="connsiteX8" fmla="*/ 551329 w 607111"/>
                <a:gd name="connsiteY8" fmla="*/ 484094 h 833718"/>
                <a:gd name="connsiteX9" fmla="*/ 564777 w 607111"/>
                <a:gd name="connsiteY9" fmla="*/ 524435 h 833718"/>
                <a:gd name="connsiteX10" fmla="*/ 578224 w 607111"/>
                <a:gd name="connsiteY10" fmla="*/ 605118 h 833718"/>
                <a:gd name="connsiteX11" fmla="*/ 578224 w 607111"/>
                <a:gd name="connsiteY11" fmla="*/ 820271 h 833718"/>
                <a:gd name="connsiteX12" fmla="*/ 564777 w 607111"/>
                <a:gd name="connsiteY12" fmla="*/ 833718 h 833718"/>
                <a:gd name="connsiteX0" fmla="*/ 0 w 607111"/>
                <a:gd name="connsiteY0" fmla="*/ 0 h 826536"/>
                <a:gd name="connsiteX1" fmla="*/ 174812 w 607111"/>
                <a:gd name="connsiteY1" fmla="*/ 26894 h 826536"/>
                <a:gd name="connsiteX2" fmla="*/ 215153 w 607111"/>
                <a:gd name="connsiteY2" fmla="*/ 40341 h 826536"/>
                <a:gd name="connsiteX3" fmla="*/ 295835 w 607111"/>
                <a:gd name="connsiteY3" fmla="*/ 94129 h 826536"/>
                <a:gd name="connsiteX4" fmla="*/ 389965 w 607111"/>
                <a:gd name="connsiteY4" fmla="*/ 174812 h 826536"/>
                <a:gd name="connsiteX5" fmla="*/ 443753 w 607111"/>
                <a:gd name="connsiteY5" fmla="*/ 255494 h 826536"/>
                <a:gd name="connsiteX6" fmla="*/ 470647 w 607111"/>
                <a:gd name="connsiteY6" fmla="*/ 295835 h 826536"/>
                <a:gd name="connsiteX7" fmla="*/ 510988 w 607111"/>
                <a:gd name="connsiteY7" fmla="*/ 363071 h 826536"/>
                <a:gd name="connsiteX8" fmla="*/ 551329 w 607111"/>
                <a:gd name="connsiteY8" fmla="*/ 484094 h 826536"/>
                <a:gd name="connsiteX9" fmla="*/ 564777 w 607111"/>
                <a:gd name="connsiteY9" fmla="*/ 524435 h 826536"/>
                <a:gd name="connsiteX10" fmla="*/ 578224 w 607111"/>
                <a:gd name="connsiteY10" fmla="*/ 605118 h 826536"/>
                <a:gd name="connsiteX11" fmla="*/ 578224 w 607111"/>
                <a:gd name="connsiteY11" fmla="*/ 820271 h 826536"/>
                <a:gd name="connsiteX12" fmla="*/ 519953 w 607111"/>
                <a:gd name="connsiteY12" fmla="*/ 762000 h 826536"/>
                <a:gd name="connsiteX0" fmla="*/ 0 w 607111"/>
                <a:gd name="connsiteY0" fmla="*/ 0 h 838200"/>
                <a:gd name="connsiteX1" fmla="*/ 174812 w 607111"/>
                <a:gd name="connsiteY1" fmla="*/ 26894 h 838200"/>
                <a:gd name="connsiteX2" fmla="*/ 215153 w 607111"/>
                <a:gd name="connsiteY2" fmla="*/ 40341 h 838200"/>
                <a:gd name="connsiteX3" fmla="*/ 295835 w 607111"/>
                <a:gd name="connsiteY3" fmla="*/ 94129 h 838200"/>
                <a:gd name="connsiteX4" fmla="*/ 389965 w 607111"/>
                <a:gd name="connsiteY4" fmla="*/ 174812 h 838200"/>
                <a:gd name="connsiteX5" fmla="*/ 443753 w 607111"/>
                <a:gd name="connsiteY5" fmla="*/ 255494 h 838200"/>
                <a:gd name="connsiteX6" fmla="*/ 470647 w 607111"/>
                <a:gd name="connsiteY6" fmla="*/ 295835 h 838200"/>
                <a:gd name="connsiteX7" fmla="*/ 510988 w 607111"/>
                <a:gd name="connsiteY7" fmla="*/ 363071 h 838200"/>
                <a:gd name="connsiteX8" fmla="*/ 551329 w 607111"/>
                <a:gd name="connsiteY8" fmla="*/ 484094 h 838200"/>
                <a:gd name="connsiteX9" fmla="*/ 564777 w 607111"/>
                <a:gd name="connsiteY9" fmla="*/ 524435 h 838200"/>
                <a:gd name="connsiteX10" fmla="*/ 578224 w 607111"/>
                <a:gd name="connsiteY10" fmla="*/ 605118 h 838200"/>
                <a:gd name="connsiteX11" fmla="*/ 578224 w 607111"/>
                <a:gd name="connsiteY11" fmla="*/ 820271 h 838200"/>
                <a:gd name="connsiteX12" fmla="*/ 596153 w 607111"/>
                <a:gd name="connsiteY12" fmla="*/ 838200 h 838200"/>
                <a:gd name="connsiteX0" fmla="*/ 0 w 607111"/>
                <a:gd name="connsiteY0" fmla="*/ 0 h 838200"/>
                <a:gd name="connsiteX1" fmla="*/ 174812 w 607111"/>
                <a:gd name="connsiteY1" fmla="*/ 26894 h 838200"/>
                <a:gd name="connsiteX2" fmla="*/ 215153 w 607111"/>
                <a:gd name="connsiteY2" fmla="*/ 40341 h 838200"/>
                <a:gd name="connsiteX3" fmla="*/ 295835 w 607111"/>
                <a:gd name="connsiteY3" fmla="*/ 94129 h 838200"/>
                <a:gd name="connsiteX4" fmla="*/ 389965 w 607111"/>
                <a:gd name="connsiteY4" fmla="*/ 174812 h 838200"/>
                <a:gd name="connsiteX5" fmla="*/ 443753 w 607111"/>
                <a:gd name="connsiteY5" fmla="*/ 255494 h 838200"/>
                <a:gd name="connsiteX6" fmla="*/ 470647 w 607111"/>
                <a:gd name="connsiteY6" fmla="*/ 295835 h 838200"/>
                <a:gd name="connsiteX7" fmla="*/ 510988 w 607111"/>
                <a:gd name="connsiteY7" fmla="*/ 363071 h 838200"/>
                <a:gd name="connsiteX8" fmla="*/ 551329 w 607111"/>
                <a:gd name="connsiteY8" fmla="*/ 484094 h 838200"/>
                <a:gd name="connsiteX9" fmla="*/ 564777 w 607111"/>
                <a:gd name="connsiteY9" fmla="*/ 524435 h 838200"/>
                <a:gd name="connsiteX10" fmla="*/ 578224 w 607111"/>
                <a:gd name="connsiteY10" fmla="*/ 605118 h 838200"/>
                <a:gd name="connsiteX11" fmla="*/ 578224 w 607111"/>
                <a:gd name="connsiteY11" fmla="*/ 820271 h 838200"/>
                <a:gd name="connsiteX12" fmla="*/ 596153 w 607111"/>
                <a:gd name="connsiteY12" fmla="*/ 838200 h 838200"/>
                <a:gd name="connsiteX0" fmla="*/ 0 w 607111"/>
                <a:gd name="connsiteY0" fmla="*/ 0 h 838200"/>
                <a:gd name="connsiteX1" fmla="*/ 174812 w 607111"/>
                <a:gd name="connsiteY1" fmla="*/ 26894 h 838200"/>
                <a:gd name="connsiteX2" fmla="*/ 215153 w 607111"/>
                <a:gd name="connsiteY2" fmla="*/ 40341 h 838200"/>
                <a:gd name="connsiteX3" fmla="*/ 295835 w 607111"/>
                <a:gd name="connsiteY3" fmla="*/ 94129 h 838200"/>
                <a:gd name="connsiteX4" fmla="*/ 389965 w 607111"/>
                <a:gd name="connsiteY4" fmla="*/ 174812 h 838200"/>
                <a:gd name="connsiteX5" fmla="*/ 443753 w 607111"/>
                <a:gd name="connsiteY5" fmla="*/ 255494 h 838200"/>
                <a:gd name="connsiteX6" fmla="*/ 470647 w 607111"/>
                <a:gd name="connsiteY6" fmla="*/ 295835 h 838200"/>
                <a:gd name="connsiteX7" fmla="*/ 510988 w 607111"/>
                <a:gd name="connsiteY7" fmla="*/ 363071 h 838200"/>
                <a:gd name="connsiteX8" fmla="*/ 551329 w 607111"/>
                <a:gd name="connsiteY8" fmla="*/ 484094 h 838200"/>
                <a:gd name="connsiteX9" fmla="*/ 564777 w 607111"/>
                <a:gd name="connsiteY9" fmla="*/ 524435 h 838200"/>
                <a:gd name="connsiteX10" fmla="*/ 578224 w 607111"/>
                <a:gd name="connsiteY10" fmla="*/ 605118 h 838200"/>
                <a:gd name="connsiteX11" fmla="*/ 578224 w 607111"/>
                <a:gd name="connsiteY11" fmla="*/ 820271 h 838200"/>
                <a:gd name="connsiteX12" fmla="*/ 596153 w 607111"/>
                <a:gd name="connsiteY12" fmla="*/ 838200 h 838200"/>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51329 w 607111"/>
                <a:gd name="connsiteY7" fmla="*/ 484094 h 820271"/>
                <a:gd name="connsiteX8" fmla="*/ 564777 w 607111"/>
                <a:gd name="connsiteY8" fmla="*/ 524435 h 820271"/>
                <a:gd name="connsiteX9" fmla="*/ 578224 w 607111"/>
                <a:gd name="connsiteY9" fmla="*/ 605118 h 820271"/>
                <a:gd name="connsiteX10" fmla="*/ 578224 w 607111"/>
                <a:gd name="connsiteY10"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70647 w 607111"/>
                <a:gd name="connsiteY5" fmla="*/ 295835 h 820271"/>
                <a:gd name="connsiteX6" fmla="*/ 551329 w 607111"/>
                <a:gd name="connsiteY6" fmla="*/ 484094 h 820271"/>
                <a:gd name="connsiteX7" fmla="*/ 564777 w 607111"/>
                <a:gd name="connsiteY7" fmla="*/ 524435 h 820271"/>
                <a:gd name="connsiteX8" fmla="*/ 578224 w 607111"/>
                <a:gd name="connsiteY8" fmla="*/ 605118 h 820271"/>
                <a:gd name="connsiteX9" fmla="*/ 578224 w 607111"/>
                <a:gd name="connsiteY9" fmla="*/ 820271 h 820271"/>
                <a:gd name="connsiteX0" fmla="*/ 0 w 578224"/>
                <a:gd name="connsiteY0" fmla="*/ 0 h 820271"/>
                <a:gd name="connsiteX1" fmla="*/ 174812 w 578224"/>
                <a:gd name="connsiteY1" fmla="*/ 26894 h 820271"/>
                <a:gd name="connsiteX2" fmla="*/ 215153 w 578224"/>
                <a:gd name="connsiteY2" fmla="*/ 40341 h 820271"/>
                <a:gd name="connsiteX3" fmla="*/ 295835 w 578224"/>
                <a:gd name="connsiteY3" fmla="*/ 94129 h 820271"/>
                <a:gd name="connsiteX4" fmla="*/ 389965 w 578224"/>
                <a:gd name="connsiteY4" fmla="*/ 174812 h 820271"/>
                <a:gd name="connsiteX5" fmla="*/ 470647 w 578224"/>
                <a:gd name="connsiteY5" fmla="*/ 295835 h 820271"/>
                <a:gd name="connsiteX6" fmla="*/ 551329 w 578224"/>
                <a:gd name="connsiteY6" fmla="*/ 484094 h 820271"/>
                <a:gd name="connsiteX7" fmla="*/ 564777 w 578224"/>
                <a:gd name="connsiteY7" fmla="*/ 524435 h 820271"/>
                <a:gd name="connsiteX8" fmla="*/ 578224 w 578224"/>
                <a:gd name="connsiteY8" fmla="*/ 820271 h 820271"/>
                <a:gd name="connsiteX0" fmla="*/ 0 w 578224"/>
                <a:gd name="connsiteY0" fmla="*/ 0 h 820271"/>
                <a:gd name="connsiteX1" fmla="*/ 174812 w 578224"/>
                <a:gd name="connsiteY1" fmla="*/ 26894 h 820271"/>
                <a:gd name="connsiteX2" fmla="*/ 215153 w 578224"/>
                <a:gd name="connsiteY2" fmla="*/ 40341 h 820271"/>
                <a:gd name="connsiteX3" fmla="*/ 295835 w 578224"/>
                <a:gd name="connsiteY3" fmla="*/ 94129 h 820271"/>
                <a:gd name="connsiteX4" fmla="*/ 389965 w 578224"/>
                <a:gd name="connsiteY4" fmla="*/ 174812 h 820271"/>
                <a:gd name="connsiteX5" fmla="*/ 470647 w 578224"/>
                <a:gd name="connsiteY5" fmla="*/ 295835 h 820271"/>
                <a:gd name="connsiteX6" fmla="*/ 551329 w 578224"/>
                <a:gd name="connsiteY6" fmla="*/ 484094 h 820271"/>
                <a:gd name="connsiteX7" fmla="*/ 578224 w 578224"/>
                <a:gd name="connsiteY7" fmla="*/ 820271 h 820271"/>
                <a:gd name="connsiteX0" fmla="*/ 0 w 578224"/>
                <a:gd name="connsiteY0" fmla="*/ 0 h 820271"/>
                <a:gd name="connsiteX1" fmla="*/ 174812 w 578224"/>
                <a:gd name="connsiteY1" fmla="*/ 26894 h 820271"/>
                <a:gd name="connsiteX2" fmla="*/ 215153 w 578224"/>
                <a:gd name="connsiteY2" fmla="*/ 40341 h 820271"/>
                <a:gd name="connsiteX3" fmla="*/ 389965 w 578224"/>
                <a:gd name="connsiteY3" fmla="*/ 174812 h 820271"/>
                <a:gd name="connsiteX4" fmla="*/ 470647 w 578224"/>
                <a:gd name="connsiteY4" fmla="*/ 295835 h 820271"/>
                <a:gd name="connsiteX5" fmla="*/ 551329 w 578224"/>
                <a:gd name="connsiteY5" fmla="*/ 484094 h 820271"/>
                <a:gd name="connsiteX6" fmla="*/ 578224 w 578224"/>
                <a:gd name="connsiteY6" fmla="*/ 820271 h 820271"/>
                <a:gd name="connsiteX0" fmla="*/ 0 w 591671"/>
                <a:gd name="connsiteY0" fmla="*/ 375281 h 814551"/>
                <a:gd name="connsiteX1" fmla="*/ 188259 w 591671"/>
                <a:gd name="connsiteY1" fmla="*/ 21174 h 814551"/>
                <a:gd name="connsiteX2" fmla="*/ 228600 w 591671"/>
                <a:gd name="connsiteY2" fmla="*/ 34621 h 814551"/>
                <a:gd name="connsiteX3" fmla="*/ 403412 w 591671"/>
                <a:gd name="connsiteY3" fmla="*/ 169092 h 814551"/>
                <a:gd name="connsiteX4" fmla="*/ 484094 w 591671"/>
                <a:gd name="connsiteY4" fmla="*/ 290115 h 814551"/>
                <a:gd name="connsiteX5" fmla="*/ 564776 w 591671"/>
                <a:gd name="connsiteY5" fmla="*/ 478374 h 814551"/>
                <a:gd name="connsiteX6" fmla="*/ 591671 w 591671"/>
                <a:gd name="connsiteY6" fmla="*/ 814551 h 814551"/>
                <a:gd name="connsiteX0" fmla="*/ 0 w 591671"/>
                <a:gd name="connsiteY0" fmla="*/ 375281 h 814551"/>
                <a:gd name="connsiteX1" fmla="*/ 188259 w 591671"/>
                <a:gd name="connsiteY1" fmla="*/ 21174 h 814551"/>
                <a:gd name="connsiteX2" fmla="*/ 228601 w 591671"/>
                <a:gd name="connsiteY2" fmla="*/ 70481 h 814551"/>
                <a:gd name="connsiteX3" fmla="*/ 403412 w 591671"/>
                <a:gd name="connsiteY3" fmla="*/ 169092 h 814551"/>
                <a:gd name="connsiteX4" fmla="*/ 484094 w 591671"/>
                <a:gd name="connsiteY4" fmla="*/ 290115 h 814551"/>
                <a:gd name="connsiteX5" fmla="*/ 564776 w 591671"/>
                <a:gd name="connsiteY5" fmla="*/ 478374 h 814551"/>
                <a:gd name="connsiteX6" fmla="*/ 591671 w 591671"/>
                <a:gd name="connsiteY6" fmla="*/ 814551 h 814551"/>
                <a:gd name="connsiteX0" fmla="*/ 0 w 591671"/>
                <a:gd name="connsiteY0" fmla="*/ 388472 h 827742"/>
                <a:gd name="connsiteX1" fmla="*/ 188259 w 591671"/>
                <a:gd name="connsiteY1" fmla="*/ 34365 h 827742"/>
                <a:gd name="connsiteX2" fmla="*/ 403412 w 591671"/>
                <a:gd name="connsiteY2" fmla="*/ 182283 h 827742"/>
                <a:gd name="connsiteX3" fmla="*/ 484094 w 591671"/>
                <a:gd name="connsiteY3" fmla="*/ 303306 h 827742"/>
                <a:gd name="connsiteX4" fmla="*/ 564776 w 591671"/>
                <a:gd name="connsiteY4" fmla="*/ 491565 h 827742"/>
                <a:gd name="connsiteX5" fmla="*/ 591671 w 591671"/>
                <a:gd name="connsiteY5" fmla="*/ 827742 h 827742"/>
                <a:gd name="connsiteX0" fmla="*/ 0 w 591671"/>
                <a:gd name="connsiteY0" fmla="*/ 220383 h 659653"/>
                <a:gd name="connsiteX1" fmla="*/ 403412 w 591671"/>
                <a:gd name="connsiteY1" fmla="*/ 14194 h 659653"/>
                <a:gd name="connsiteX2" fmla="*/ 484094 w 591671"/>
                <a:gd name="connsiteY2" fmla="*/ 135217 h 659653"/>
                <a:gd name="connsiteX3" fmla="*/ 564776 w 591671"/>
                <a:gd name="connsiteY3" fmla="*/ 323476 h 659653"/>
                <a:gd name="connsiteX4" fmla="*/ 591671 w 591671"/>
                <a:gd name="connsiteY4" fmla="*/ 659653 h 659653"/>
                <a:gd name="connsiteX0" fmla="*/ 0 w 591671"/>
                <a:gd name="connsiteY0" fmla="*/ 102348 h 541618"/>
                <a:gd name="connsiteX1" fmla="*/ 304801 w 591671"/>
                <a:gd name="connsiteY1" fmla="*/ 102348 h 541618"/>
                <a:gd name="connsiteX2" fmla="*/ 484094 w 591671"/>
                <a:gd name="connsiteY2" fmla="*/ 17182 h 541618"/>
                <a:gd name="connsiteX3" fmla="*/ 564776 w 591671"/>
                <a:gd name="connsiteY3" fmla="*/ 205441 h 541618"/>
                <a:gd name="connsiteX4" fmla="*/ 591671 w 591671"/>
                <a:gd name="connsiteY4" fmla="*/ 541618 h 541618"/>
                <a:gd name="connsiteX0" fmla="*/ 0 w 591671"/>
                <a:gd name="connsiteY0" fmla="*/ 42956 h 482226"/>
                <a:gd name="connsiteX1" fmla="*/ 304801 w 591671"/>
                <a:gd name="connsiteY1" fmla="*/ 42956 h 482226"/>
                <a:gd name="connsiteX2" fmla="*/ 564776 w 591671"/>
                <a:gd name="connsiteY2" fmla="*/ 146049 h 482226"/>
                <a:gd name="connsiteX3" fmla="*/ 591671 w 591671"/>
                <a:gd name="connsiteY3" fmla="*/ 482226 h 482226"/>
                <a:gd name="connsiteX0" fmla="*/ 0 w 591671"/>
                <a:gd name="connsiteY0" fmla="*/ 42956 h 482226"/>
                <a:gd name="connsiteX1" fmla="*/ 304801 w 591671"/>
                <a:gd name="connsiteY1" fmla="*/ 42956 h 482226"/>
                <a:gd name="connsiteX2" fmla="*/ 533401 w 591671"/>
                <a:gd name="connsiteY2" fmla="*/ 195355 h 482226"/>
                <a:gd name="connsiteX3" fmla="*/ 591671 w 591671"/>
                <a:gd name="connsiteY3" fmla="*/ 482226 h 482226"/>
                <a:gd name="connsiteX0" fmla="*/ 0 w 551330"/>
                <a:gd name="connsiteY0" fmla="*/ 42956 h 576355"/>
                <a:gd name="connsiteX1" fmla="*/ 304801 w 551330"/>
                <a:gd name="connsiteY1" fmla="*/ 42956 h 576355"/>
                <a:gd name="connsiteX2" fmla="*/ 533401 w 551330"/>
                <a:gd name="connsiteY2" fmla="*/ 195355 h 576355"/>
                <a:gd name="connsiteX3" fmla="*/ 533401 w 551330"/>
                <a:gd name="connsiteY3" fmla="*/ 576355 h 576355"/>
                <a:gd name="connsiteX0" fmla="*/ 0 w 551330"/>
                <a:gd name="connsiteY0" fmla="*/ 42956 h 500155"/>
                <a:gd name="connsiteX1" fmla="*/ 304801 w 551330"/>
                <a:gd name="connsiteY1" fmla="*/ 42956 h 500155"/>
                <a:gd name="connsiteX2" fmla="*/ 533401 w 551330"/>
                <a:gd name="connsiteY2" fmla="*/ 195355 h 500155"/>
                <a:gd name="connsiteX3" fmla="*/ 533401 w 551330"/>
                <a:gd name="connsiteY3" fmla="*/ 500155 h 500155"/>
                <a:gd name="connsiteX0" fmla="*/ 0 w 533401"/>
                <a:gd name="connsiteY0" fmla="*/ 42956 h 500155"/>
                <a:gd name="connsiteX1" fmla="*/ 304801 w 533401"/>
                <a:gd name="connsiteY1" fmla="*/ 42956 h 500155"/>
                <a:gd name="connsiteX2" fmla="*/ 457201 w 533401"/>
                <a:gd name="connsiteY2" fmla="*/ 271555 h 500155"/>
                <a:gd name="connsiteX3" fmla="*/ 533401 w 533401"/>
                <a:gd name="connsiteY3" fmla="*/ 500155 h 500155"/>
                <a:gd name="connsiteX0" fmla="*/ 0 w 533401"/>
                <a:gd name="connsiteY0" fmla="*/ 42956 h 500155"/>
                <a:gd name="connsiteX1" fmla="*/ 304802 w 533401"/>
                <a:gd name="connsiteY1" fmla="*/ 119155 h 500155"/>
                <a:gd name="connsiteX2" fmla="*/ 457201 w 533401"/>
                <a:gd name="connsiteY2" fmla="*/ 271555 h 500155"/>
                <a:gd name="connsiteX3" fmla="*/ 533401 w 533401"/>
                <a:gd name="connsiteY3" fmla="*/ 500155 h 500155"/>
                <a:gd name="connsiteX0" fmla="*/ 0 w 533401"/>
                <a:gd name="connsiteY0" fmla="*/ 88901 h 546100"/>
                <a:gd name="connsiteX1" fmla="*/ 76202 w 533401"/>
                <a:gd name="connsiteY1" fmla="*/ 12700 h 546100"/>
                <a:gd name="connsiteX2" fmla="*/ 304802 w 533401"/>
                <a:gd name="connsiteY2" fmla="*/ 165100 h 546100"/>
                <a:gd name="connsiteX3" fmla="*/ 457201 w 533401"/>
                <a:gd name="connsiteY3" fmla="*/ 317500 h 546100"/>
                <a:gd name="connsiteX4" fmla="*/ 533401 w 533401"/>
                <a:gd name="connsiteY4" fmla="*/ 546100 h 546100"/>
                <a:gd name="connsiteX0" fmla="*/ 0 w 457199"/>
                <a:gd name="connsiteY0" fmla="*/ 0 h 533400"/>
                <a:gd name="connsiteX1" fmla="*/ 228600 w 457199"/>
                <a:gd name="connsiteY1" fmla="*/ 152400 h 533400"/>
                <a:gd name="connsiteX2" fmla="*/ 380999 w 457199"/>
                <a:gd name="connsiteY2" fmla="*/ 304800 h 533400"/>
                <a:gd name="connsiteX3" fmla="*/ 457199 w 457199"/>
                <a:gd name="connsiteY3" fmla="*/ 533400 h 533400"/>
              </a:gdLst>
              <a:ahLst/>
              <a:cxnLst>
                <a:cxn ang="0">
                  <a:pos x="connsiteX0" y="connsiteY0"/>
                </a:cxn>
                <a:cxn ang="0">
                  <a:pos x="connsiteX1" y="connsiteY1"/>
                </a:cxn>
                <a:cxn ang="0">
                  <a:pos x="connsiteX2" y="connsiteY2"/>
                </a:cxn>
                <a:cxn ang="0">
                  <a:pos x="connsiteX3" y="connsiteY3"/>
                </a:cxn>
              </a:cxnLst>
              <a:rect l="l" t="t" r="r" b="b"/>
              <a:pathLst>
                <a:path w="457199" h="533400">
                  <a:moveTo>
                    <a:pt x="0" y="0"/>
                  </a:moveTo>
                  <a:cubicBezTo>
                    <a:pt x="50800" y="12700"/>
                    <a:pt x="165100" y="101600"/>
                    <a:pt x="228600" y="152400"/>
                  </a:cubicBezTo>
                  <a:cubicBezTo>
                    <a:pt x="292100" y="203200"/>
                    <a:pt x="333187" y="231588"/>
                    <a:pt x="380999" y="304800"/>
                  </a:cubicBezTo>
                  <a:cubicBezTo>
                    <a:pt x="398928" y="392206"/>
                    <a:pt x="451596" y="463363"/>
                    <a:pt x="457199" y="533400"/>
                  </a:cubicBezTo>
                </a:path>
              </a:pathLst>
            </a:custGeom>
            <a:ln w="28575">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9" name="Straight Arrow Connector 48"/>
            <p:cNvCxnSpPr/>
            <p:nvPr/>
          </p:nvCxnSpPr>
          <p:spPr>
            <a:xfrm rot="5400000">
              <a:off x="-153194" y="3200400"/>
              <a:ext cx="4420394" cy="794"/>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2057400" y="5410200"/>
              <a:ext cx="6248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2055077" y="2491173"/>
              <a:ext cx="6262223" cy="291902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1160142" y="685800"/>
              <a:ext cx="764930" cy="615468"/>
            </a:xfrm>
            <a:prstGeom prst="rect">
              <a:avLst/>
            </a:prstGeom>
          </p:spPr>
          <p:txBody>
            <a:bodyPr wrap="square">
              <a:spAutoFit/>
            </a:bodyPr>
            <a:lstStyle/>
            <a:p>
              <a:pPr algn="ctr"/>
              <a:r>
                <a:rPr lang="ro-RO" smtClean="0">
                  <a:latin typeface="Arial" pitchFamily="34" charset="0"/>
                  <a:cs typeface="Arial" pitchFamily="34" charset="0"/>
                </a:rPr>
                <a:t>p</a:t>
              </a:r>
              <a:r>
                <a:rPr lang="ro-RO" baseline="-25000" smtClean="0">
                  <a:latin typeface="Arial" pitchFamily="34" charset="0"/>
                  <a:cs typeface="Arial" pitchFamily="34" charset="0"/>
                </a:rPr>
                <a:t>j</a:t>
              </a:r>
              <a:endParaRPr lang="en-US" baseline="-25000"/>
            </a:p>
          </p:txBody>
        </p:sp>
        <p:sp>
          <p:nvSpPr>
            <p:cNvPr id="53" name="Rectangle 52"/>
            <p:cNvSpPr/>
            <p:nvPr/>
          </p:nvSpPr>
          <p:spPr>
            <a:xfrm>
              <a:off x="8305800" y="5486399"/>
              <a:ext cx="908759" cy="615520"/>
            </a:xfrm>
            <a:prstGeom prst="rect">
              <a:avLst/>
            </a:prstGeom>
          </p:spPr>
          <p:txBody>
            <a:bodyPr wrap="square">
              <a:spAutoFit/>
            </a:bodyPr>
            <a:lstStyle/>
            <a:p>
              <a:pPr algn="ctr"/>
              <a:r>
                <a:rPr lang="ro-RO" smtClean="0">
                  <a:latin typeface="Arial" pitchFamily="34" charset="0"/>
                  <a:cs typeface="Arial" pitchFamily="34" charset="0"/>
                </a:rPr>
                <a:t>q</a:t>
              </a:r>
              <a:r>
                <a:rPr lang="ro-RO" baseline="-25000" smtClean="0">
                  <a:latin typeface="Arial" pitchFamily="34" charset="0"/>
                  <a:cs typeface="Arial" pitchFamily="34" charset="0"/>
                </a:rPr>
                <a:t>j</a:t>
              </a:r>
              <a:endParaRPr lang="en-US" baseline="-25000"/>
            </a:p>
          </p:txBody>
        </p:sp>
        <p:sp>
          <p:nvSpPr>
            <p:cNvPr id="54" name="Oval 53"/>
            <p:cNvSpPr/>
            <p:nvPr/>
          </p:nvSpPr>
          <p:spPr>
            <a:xfrm>
              <a:off x="3397480" y="2878039"/>
              <a:ext cx="152399" cy="1524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3099168" y="2233263"/>
              <a:ext cx="862970" cy="596619"/>
            </a:xfrm>
            <a:prstGeom prst="rect">
              <a:avLst/>
            </a:prstGeom>
          </p:spPr>
          <p:txBody>
            <a:bodyPr wrap="square">
              <a:spAutoFit/>
            </a:bodyPr>
            <a:lstStyle/>
            <a:p>
              <a:pPr algn="ctr"/>
              <a:r>
                <a:rPr lang="ro-RO" smtClean="0">
                  <a:latin typeface="Arial" pitchFamily="34" charset="0"/>
                  <a:cs typeface="Arial" pitchFamily="34" charset="0"/>
                </a:rPr>
                <a:t>F</a:t>
              </a:r>
              <a:r>
                <a:rPr lang="ro-RO" baseline="-25000" smtClean="0">
                  <a:latin typeface="Arial" pitchFamily="34" charset="0"/>
                  <a:cs typeface="Arial" pitchFamily="34" charset="0"/>
                </a:rPr>
                <a:t>c</a:t>
              </a:r>
              <a:endParaRPr lang="en-US" baseline="-25000"/>
            </a:p>
          </p:txBody>
        </p:sp>
        <p:sp>
          <p:nvSpPr>
            <p:cNvPr id="56" name="Rectangle 55"/>
            <p:cNvSpPr/>
            <p:nvPr/>
          </p:nvSpPr>
          <p:spPr>
            <a:xfrm>
              <a:off x="3994104" y="1330576"/>
              <a:ext cx="1006802" cy="625030"/>
            </a:xfrm>
            <a:prstGeom prst="rect">
              <a:avLst/>
            </a:prstGeom>
          </p:spPr>
          <p:txBody>
            <a:bodyPr wrap="square">
              <a:spAutoFit/>
            </a:bodyPr>
            <a:lstStyle/>
            <a:p>
              <a:pPr algn="ctr"/>
              <a:r>
                <a:rPr lang="ro-RO" smtClean="0">
                  <a:latin typeface="Arial" pitchFamily="34" charset="0"/>
                  <a:cs typeface="Arial" pitchFamily="34" charset="0"/>
                </a:rPr>
                <a:t>F</a:t>
              </a:r>
              <a:r>
                <a:rPr lang="ro-RO" baseline="-25000" smtClean="0">
                  <a:latin typeface="Arial" pitchFamily="34" charset="0"/>
                  <a:cs typeface="Arial" pitchFamily="34" charset="0"/>
                </a:rPr>
                <a:t>z</a:t>
              </a:r>
              <a:endParaRPr lang="en-US" baseline="-25000"/>
            </a:p>
          </p:txBody>
        </p:sp>
        <p:sp>
          <p:nvSpPr>
            <p:cNvPr id="57" name="Oval 56"/>
            <p:cNvSpPr/>
            <p:nvPr/>
          </p:nvSpPr>
          <p:spPr>
            <a:xfrm>
              <a:off x="4441571" y="1975352"/>
              <a:ext cx="152399" cy="1524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6828065" y="3393860"/>
              <a:ext cx="152399" cy="1524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723000" y="3393860"/>
              <a:ext cx="152399" cy="1524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231442" y="3522815"/>
              <a:ext cx="1006802" cy="596619"/>
            </a:xfrm>
            <a:prstGeom prst="rect">
              <a:avLst/>
            </a:prstGeom>
          </p:spPr>
          <p:txBody>
            <a:bodyPr wrap="square">
              <a:spAutoFit/>
            </a:bodyPr>
            <a:lstStyle/>
            <a:p>
              <a:pPr algn="ctr"/>
              <a:r>
                <a:rPr lang="ro-RO" smtClean="0">
                  <a:latin typeface="Arial" pitchFamily="34" charset="0"/>
                  <a:cs typeface="Arial" pitchFamily="34" charset="0"/>
                </a:rPr>
                <a:t>F</a:t>
              </a:r>
              <a:r>
                <a:rPr lang="ro-RO" baseline="-25000" smtClean="0">
                  <a:latin typeface="Arial" pitchFamily="34" charset="0"/>
                  <a:cs typeface="Arial" pitchFamily="34" charset="0"/>
                </a:rPr>
                <a:t>e</a:t>
              </a:r>
              <a:endParaRPr lang="en-US" baseline="-25000"/>
            </a:p>
          </p:txBody>
        </p:sp>
        <p:sp>
          <p:nvSpPr>
            <p:cNvPr id="67" name="Rectangle 66"/>
            <p:cNvSpPr/>
            <p:nvPr/>
          </p:nvSpPr>
          <p:spPr>
            <a:xfrm>
              <a:off x="7723000" y="3393860"/>
              <a:ext cx="1104016" cy="596619"/>
            </a:xfrm>
            <a:prstGeom prst="rect">
              <a:avLst/>
            </a:prstGeom>
          </p:spPr>
          <p:txBody>
            <a:bodyPr wrap="square">
              <a:spAutoFit/>
            </a:bodyPr>
            <a:lstStyle/>
            <a:p>
              <a:pPr algn="ctr"/>
              <a:r>
                <a:rPr lang="ro-RO" smtClean="0">
                  <a:latin typeface="Arial" pitchFamily="34" charset="0"/>
                  <a:cs typeface="Arial" pitchFamily="34" charset="0"/>
                </a:rPr>
                <a:t>F</a:t>
              </a:r>
              <a:r>
                <a:rPr lang="ro-RO" baseline="-25000" smtClean="0">
                  <a:latin typeface="Arial" pitchFamily="34" charset="0"/>
                  <a:cs typeface="Arial" pitchFamily="34" charset="0"/>
                </a:rPr>
                <a:t>d</a:t>
              </a:r>
              <a:endParaRPr lang="en-US" baseline="-25000"/>
            </a:p>
          </p:txBody>
        </p:sp>
      </p:grpSp>
      <p:grpSp>
        <p:nvGrpSpPr>
          <p:cNvPr id="82" name="Group 81"/>
          <p:cNvGrpSpPr/>
          <p:nvPr/>
        </p:nvGrpSpPr>
        <p:grpSpPr>
          <a:xfrm>
            <a:off x="4191000" y="533400"/>
            <a:ext cx="4114800" cy="3200400"/>
            <a:chOff x="1160142" y="685800"/>
            <a:chExt cx="8054417" cy="5416119"/>
          </a:xfrm>
        </p:grpSpPr>
        <p:sp>
          <p:nvSpPr>
            <p:cNvPr id="83" name="Rectangle 82"/>
            <p:cNvSpPr/>
            <p:nvPr/>
          </p:nvSpPr>
          <p:spPr>
            <a:xfrm>
              <a:off x="2353389" y="4038636"/>
              <a:ext cx="879176" cy="609616"/>
            </a:xfrm>
            <a:prstGeom prst="rect">
              <a:avLst/>
            </a:prstGeom>
          </p:spPr>
          <p:txBody>
            <a:bodyPr wrap="square">
              <a:spAutoFit/>
            </a:bodyPr>
            <a:lstStyle/>
            <a:p>
              <a:pPr algn="ctr"/>
              <a:r>
                <a:rPr lang="ro-RO" smtClean="0">
                  <a:latin typeface="Arial" pitchFamily="34" charset="0"/>
                  <a:cs typeface="Arial" pitchFamily="34" charset="0"/>
                </a:rPr>
                <a:t>F</a:t>
              </a:r>
              <a:r>
                <a:rPr lang="ro-RO" baseline="-25000" smtClean="0">
                  <a:latin typeface="Arial" pitchFamily="34" charset="0"/>
                  <a:cs typeface="Arial" pitchFamily="34" charset="0"/>
                </a:rPr>
                <a:t>x</a:t>
              </a:r>
              <a:endParaRPr lang="en-US" baseline="-25000"/>
            </a:p>
          </p:txBody>
        </p:sp>
        <p:sp>
          <p:nvSpPr>
            <p:cNvPr id="84" name="Oval 83"/>
            <p:cNvSpPr/>
            <p:nvPr/>
          </p:nvSpPr>
          <p:spPr>
            <a:xfrm>
              <a:off x="2800857" y="4683412"/>
              <a:ext cx="152399" cy="1524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1524000" y="5486400"/>
              <a:ext cx="477272" cy="369332"/>
            </a:xfrm>
            <a:prstGeom prst="rect">
              <a:avLst/>
            </a:prstGeom>
          </p:spPr>
          <p:txBody>
            <a:bodyPr wrap="square">
              <a:spAutoFit/>
            </a:bodyPr>
            <a:lstStyle/>
            <a:p>
              <a:pPr algn="ctr"/>
              <a:r>
                <a:rPr lang="ro-RO" smtClean="0">
                  <a:latin typeface="Arial" pitchFamily="34" charset="0"/>
                  <a:cs typeface="Arial" pitchFamily="34" charset="0"/>
                </a:rPr>
                <a:t>0</a:t>
              </a:r>
              <a:endParaRPr lang="en-US" baseline="-25000"/>
            </a:p>
          </p:txBody>
        </p:sp>
        <p:sp>
          <p:nvSpPr>
            <p:cNvPr id="87" name="Freeform 86"/>
            <p:cNvSpPr/>
            <p:nvPr/>
          </p:nvSpPr>
          <p:spPr>
            <a:xfrm>
              <a:off x="3248322" y="4941322"/>
              <a:ext cx="256875" cy="468879"/>
            </a:xfrm>
            <a:custGeom>
              <a:avLst/>
              <a:gdLst>
                <a:gd name="connsiteX0" fmla="*/ 0 w 607111"/>
                <a:gd name="connsiteY0" fmla="*/ 0 h 833718"/>
                <a:gd name="connsiteX1" fmla="*/ 174812 w 607111"/>
                <a:gd name="connsiteY1" fmla="*/ 26894 h 833718"/>
                <a:gd name="connsiteX2" fmla="*/ 215153 w 607111"/>
                <a:gd name="connsiteY2" fmla="*/ 40341 h 833718"/>
                <a:gd name="connsiteX3" fmla="*/ 295835 w 607111"/>
                <a:gd name="connsiteY3" fmla="*/ 94129 h 833718"/>
                <a:gd name="connsiteX4" fmla="*/ 389965 w 607111"/>
                <a:gd name="connsiteY4" fmla="*/ 174812 h 833718"/>
                <a:gd name="connsiteX5" fmla="*/ 443753 w 607111"/>
                <a:gd name="connsiteY5" fmla="*/ 255494 h 833718"/>
                <a:gd name="connsiteX6" fmla="*/ 470647 w 607111"/>
                <a:gd name="connsiteY6" fmla="*/ 295835 h 833718"/>
                <a:gd name="connsiteX7" fmla="*/ 510988 w 607111"/>
                <a:gd name="connsiteY7" fmla="*/ 363071 h 833718"/>
                <a:gd name="connsiteX8" fmla="*/ 551329 w 607111"/>
                <a:gd name="connsiteY8" fmla="*/ 484094 h 833718"/>
                <a:gd name="connsiteX9" fmla="*/ 564777 w 607111"/>
                <a:gd name="connsiteY9" fmla="*/ 524435 h 833718"/>
                <a:gd name="connsiteX10" fmla="*/ 578224 w 607111"/>
                <a:gd name="connsiteY10" fmla="*/ 605118 h 833718"/>
                <a:gd name="connsiteX11" fmla="*/ 578224 w 607111"/>
                <a:gd name="connsiteY11" fmla="*/ 820271 h 833718"/>
                <a:gd name="connsiteX12" fmla="*/ 564777 w 607111"/>
                <a:gd name="connsiteY12" fmla="*/ 833718 h 833718"/>
                <a:gd name="connsiteX0" fmla="*/ 0 w 607111"/>
                <a:gd name="connsiteY0" fmla="*/ 0 h 826536"/>
                <a:gd name="connsiteX1" fmla="*/ 174812 w 607111"/>
                <a:gd name="connsiteY1" fmla="*/ 26894 h 826536"/>
                <a:gd name="connsiteX2" fmla="*/ 215153 w 607111"/>
                <a:gd name="connsiteY2" fmla="*/ 40341 h 826536"/>
                <a:gd name="connsiteX3" fmla="*/ 295835 w 607111"/>
                <a:gd name="connsiteY3" fmla="*/ 94129 h 826536"/>
                <a:gd name="connsiteX4" fmla="*/ 389965 w 607111"/>
                <a:gd name="connsiteY4" fmla="*/ 174812 h 826536"/>
                <a:gd name="connsiteX5" fmla="*/ 443753 w 607111"/>
                <a:gd name="connsiteY5" fmla="*/ 255494 h 826536"/>
                <a:gd name="connsiteX6" fmla="*/ 470647 w 607111"/>
                <a:gd name="connsiteY6" fmla="*/ 295835 h 826536"/>
                <a:gd name="connsiteX7" fmla="*/ 510988 w 607111"/>
                <a:gd name="connsiteY7" fmla="*/ 363071 h 826536"/>
                <a:gd name="connsiteX8" fmla="*/ 551329 w 607111"/>
                <a:gd name="connsiteY8" fmla="*/ 484094 h 826536"/>
                <a:gd name="connsiteX9" fmla="*/ 564777 w 607111"/>
                <a:gd name="connsiteY9" fmla="*/ 524435 h 826536"/>
                <a:gd name="connsiteX10" fmla="*/ 578224 w 607111"/>
                <a:gd name="connsiteY10" fmla="*/ 605118 h 826536"/>
                <a:gd name="connsiteX11" fmla="*/ 578224 w 607111"/>
                <a:gd name="connsiteY11" fmla="*/ 820271 h 826536"/>
                <a:gd name="connsiteX12" fmla="*/ 519953 w 607111"/>
                <a:gd name="connsiteY12" fmla="*/ 762000 h 826536"/>
                <a:gd name="connsiteX0" fmla="*/ 0 w 607111"/>
                <a:gd name="connsiteY0" fmla="*/ 0 h 838200"/>
                <a:gd name="connsiteX1" fmla="*/ 174812 w 607111"/>
                <a:gd name="connsiteY1" fmla="*/ 26894 h 838200"/>
                <a:gd name="connsiteX2" fmla="*/ 215153 w 607111"/>
                <a:gd name="connsiteY2" fmla="*/ 40341 h 838200"/>
                <a:gd name="connsiteX3" fmla="*/ 295835 w 607111"/>
                <a:gd name="connsiteY3" fmla="*/ 94129 h 838200"/>
                <a:gd name="connsiteX4" fmla="*/ 389965 w 607111"/>
                <a:gd name="connsiteY4" fmla="*/ 174812 h 838200"/>
                <a:gd name="connsiteX5" fmla="*/ 443753 w 607111"/>
                <a:gd name="connsiteY5" fmla="*/ 255494 h 838200"/>
                <a:gd name="connsiteX6" fmla="*/ 470647 w 607111"/>
                <a:gd name="connsiteY6" fmla="*/ 295835 h 838200"/>
                <a:gd name="connsiteX7" fmla="*/ 510988 w 607111"/>
                <a:gd name="connsiteY7" fmla="*/ 363071 h 838200"/>
                <a:gd name="connsiteX8" fmla="*/ 551329 w 607111"/>
                <a:gd name="connsiteY8" fmla="*/ 484094 h 838200"/>
                <a:gd name="connsiteX9" fmla="*/ 564777 w 607111"/>
                <a:gd name="connsiteY9" fmla="*/ 524435 h 838200"/>
                <a:gd name="connsiteX10" fmla="*/ 578224 w 607111"/>
                <a:gd name="connsiteY10" fmla="*/ 605118 h 838200"/>
                <a:gd name="connsiteX11" fmla="*/ 578224 w 607111"/>
                <a:gd name="connsiteY11" fmla="*/ 820271 h 838200"/>
                <a:gd name="connsiteX12" fmla="*/ 596153 w 607111"/>
                <a:gd name="connsiteY12" fmla="*/ 838200 h 838200"/>
                <a:gd name="connsiteX0" fmla="*/ 0 w 607111"/>
                <a:gd name="connsiteY0" fmla="*/ 0 h 838200"/>
                <a:gd name="connsiteX1" fmla="*/ 174812 w 607111"/>
                <a:gd name="connsiteY1" fmla="*/ 26894 h 838200"/>
                <a:gd name="connsiteX2" fmla="*/ 215153 w 607111"/>
                <a:gd name="connsiteY2" fmla="*/ 40341 h 838200"/>
                <a:gd name="connsiteX3" fmla="*/ 295835 w 607111"/>
                <a:gd name="connsiteY3" fmla="*/ 94129 h 838200"/>
                <a:gd name="connsiteX4" fmla="*/ 389965 w 607111"/>
                <a:gd name="connsiteY4" fmla="*/ 174812 h 838200"/>
                <a:gd name="connsiteX5" fmla="*/ 443753 w 607111"/>
                <a:gd name="connsiteY5" fmla="*/ 255494 h 838200"/>
                <a:gd name="connsiteX6" fmla="*/ 470647 w 607111"/>
                <a:gd name="connsiteY6" fmla="*/ 295835 h 838200"/>
                <a:gd name="connsiteX7" fmla="*/ 510988 w 607111"/>
                <a:gd name="connsiteY7" fmla="*/ 363071 h 838200"/>
                <a:gd name="connsiteX8" fmla="*/ 551329 w 607111"/>
                <a:gd name="connsiteY8" fmla="*/ 484094 h 838200"/>
                <a:gd name="connsiteX9" fmla="*/ 564777 w 607111"/>
                <a:gd name="connsiteY9" fmla="*/ 524435 h 838200"/>
                <a:gd name="connsiteX10" fmla="*/ 578224 w 607111"/>
                <a:gd name="connsiteY10" fmla="*/ 605118 h 838200"/>
                <a:gd name="connsiteX11" fmla="*/ 578224 w 607111"/>
                <a:gd name="connsiteY11" fmla="*/ 820271 h 838200"/>
                <a:gd name="connsiteX12" fmla="*/ 596153 w 607111"/>
                <a:gd name="connsiteY12" fmla="*/ 838200 h 838200"/>
                <a:gd name="connsiteX0" fmla="*/ 0 w 607111"/>
                <a:gd name="connsiteY0" fmla="*/ 0 h 838200"/>
                <a:gd name="connsiteX1" fmla="*/ 174812 w 607111"/>
                <a:gd name="connsiteY1" fmla="*/ 26894 h 838200"/>
                <a:gd name="connsiteX2" fmla="*/ 215153 w 607111"/>
                <a:gd name="connsiteY2" fmla="*/ 40341 h 838200"/>
                <a:gd name="connsiteX3" fmla="*/ 295835 w 607111"/>
                <a:gd name="connsiteY3" fmla="*/ 94129 h 838200"/>
                <a:gd name="connsiteX4" fmla="*/ 389965 w 607111"/>
                <a:gd name="connsiteY4" fmla="*/ 174812 h 838200"/>
                <a:gd name="connsiteX5" fmla="*/ 443753 w 607111"/>
                <a:gd name="connsiteY5" fmla="*/ 255494 h 838200"/>
                <a:gd name="connsiteX6" fmla="*/ 470647 w 607111"/>
                <a:gd name="connsiteY6" fmla="*/ 295835 h 838200"/>
                <a:gd name="connsiteX7" fmla="*/ 510988 w 607111"/>
                <a:gd name="connsiteY7" fmla="*/ 363071 h 838200"/>
                <a:gd name="connsiteX8" fmla="*/ 551329 w 607111"/>
                <a:gd name="connsiteY8" fmla="*/ 484094 h 838200"/>
                <a:gd name="connsiteX9" fmla="*/ 564777 w 607111"/>
                <a:gd name="connsiteY9" fmla="*/ 524435 h 838200"/>
                <a:gd name="connsiteX10" fmla="*/ 578224 w 607111"/>
                <a:gd name="connsiteY10" fmla="*/ 605118 h 838200"/>
                <a:gd name="connsiteX11" fmla="*/ 578224 w 607111"/>
                <a:gd name="connsiteY11" fmla="*/ 820271 h 838200"/>
                <a:gd name="connsiteX12" fmla="*/ 596153 w 607111"/>
                <a:gd name="connsiteY12" fmla="*/ 838200 h 838200"/>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51329 w 607111"/>
                <a:gd name="connsiteY7" fmla="*/ 484094 h 820271"/>
                <a:gd name="connsiteX8" fmla="*/ 564777 w 607111"/>
                <a:gd name="connsiteY8" fmla="*/ 524435 h 820271"/>
                <a:gd name="connsiteX9" fmla="*/ 578224 w 607111"/>
                <a:gd name="connsiteY9" fmla="*/ 605118 h 820271"/>
                <a:gd name="connsiteX10" fmla="*/ 578224 w 607111"/>
                <a:gd name="connsiteY10"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70647 w 607111"/>
                <a:gd name="connsiteY5" fmla="*/ 295835 h 820271"/>
                <a:gd name="connsiteX6" fmla="*/ 551329 w 607111"/>
                <a:gd name="connsiteY6" fmla="*/ 484094 h 820271"/>
                <a:gd name="connsiteX7" fmla="*/ 564777 w 607111"/>
                <a:gd name="connsiteY7" fmla="*/ 524435 h 820271"/>
                <a:gd name="connsiteX8" fmla="*/ 578224 w 607111"/>
                <a:gd name="connsiteY8" fmla="*/ 605118 h 820271"/>
                <a:gd name="connsiteX9" fmla="*/ 578224 w 607111"/>
                <a:gd name="connsiteY9" fmla="*/ 820271 h 820271"/>
                <a:gd name="connsiteX0" fmla="*/ 0 w 578224"/>
                <a:gd name="connsiteY0" fmla="*/ 0 h 820271"/>
                <a:gd name="connsiteX1" fmla="*/ 174812 w 578224"/>
                <a:gd name="connsiteY1" fmla="*/ 26894 h 820271"/>
                <a:gd name="connsiteX2" fmla="*/ 215153 w 578224"/>
                <a:gd name="connsiteY2" fmla="*/ 40341 h 820271"/>
                <a:gd name="connsiteX3" fmla="*/ 295835 w 578224"/>
                <a:gd name="connsiteY3" fmla="*/ 94129 h 820271"/>
                <a:gd name="connsiteX4" fmla="*/ 389965 w 578224"/>
                <a:gd name="connsiteY4" fmla="*/ 174812 h 820271"/>
                <a:gd name="connsiteX5" fmla="*/ 470647 w 578224"/>
                <a:gd name="connsiteY5" fmla="*/ 295835 h 820271"/>
                <a:gd name="connsiteX6" fmla="*/ 551329 w 578224"/>
                <a:gd name="connsiteY6" fmla="*/ 484094 h 820271"/>
                <a:gd name="connsiteX7" fmla="*/ 564777 w 578224"/>
                <a:gd name="connsiteY7" fmla="*/ 524435 h 820271"/>
                <a:gd name="connsiteX8" fmla="*/ 578224 w 578224"/>
                <a:gd name="connsiteY8" fmla="*/ 820271 h 820271"/>
                <a:gd name="connsiteX0" fmla="*/ 0 w 578224"/>
                <a:gd name="connsiteY0" fmla="*/ 0 h 820271"/>
                <a:gd name="connsiteX1" fmla="*/ 174812 w 578224"/>
                <a:gd name="connsiteY1" fmla="*/ 26894 h 820271"/>
                <a:gd name="connsiteX2" fmla="*/ 215153 w 578224"/>
                <a:gd name="connsiteY2" fmla="*/ 40341 h 820271"/>
                <a:gd name="connsiteX3" fmla="*/ 295835 w 578224"/>
                <a:gd name="connsiteY3" fmla="*/ 94129 h 820271"/>
                <a:gd name="connsiteX4" fmla="*/ 389965 w 578224"/>
                <a:gd name="connsiteY4" fmla="*/ 174812 h 820271"/>
                <a:gd name="connsiteX5" fmla="*/ 470647 w 578224"/>
                <a:gd name="connsiteY5" fmla="*/ 295835 h 820271"/>
                <a:gd name="connsiteX6" fmla="*/ 551329 w 578224"/>
                <a:gd name="connsiteY6" fmla="*/ 484094 h 820271"/>
                <a:gd name="connsiteX7" fmla="*/ 578224 w 578224"/>
                <a:gd name="connsiteY7" fmla="*/ 820271 h 820271"/>
                <a:gd name="connsiteX0" fmla="*/ 0 w 578224"/>
                <a:gd name="connsiteY0" fmla="*/ 0 h 820271"/>
                <a:gd name="connsiteX1" fmla="*/ 174812 w 578224"/>
                <a:gd name="connsiteY1" fmla="*/ 26894 h 820271"/>
                <a:gd name="connsiteX2" fmla="*/ 215153 w 578224"/>
                <a:gd name="connsiteY2" fmla="*/ 40341 h 820271"/>
                <a:gd name="connsiteX3" fmla="*/ 389965 w 578224"/>
                <a:gd name="connsiteY3" fmla="*/ 174812 h 820271"/>
                <a:gd name="connsiteX4" fmla="*/ 470647 w 578224"/>
                <a:gd name="connsiteY4" fmla="*/ 295835 h 820271"/>
                <a:gd name="connsiteX5" fmla="*/ 551329 w 578224"/>
                <a:gd name="connsiteY5" fmla="*/ 484094 h 820271"/>
                <a:gd name="connsiteX6" fmla="*/ 578224 w 578224"/>
                <a:gd name="connsiteY6" fmla="*/ 820271 h 820271"/>
                <a:gd name="connsiteX0" fmla="*/ 0 w 591671"/>
                <a:gd name="connsiteY0" fmla="*/ 375281 h 814551"/>
                <a:gd name="connsiteX1" fmla="*/ 188259 w 591671"/>
                <a:gd name="connsiteY1" fmla="*/ 21174 h 814551"/>
                <a:gd name="connsiteX2" fmla="*/ 228600 w 591671"/>
                <a:gd name="connsiteY2" fmla="*/ 34621 h 814551"/>
                <a:gd name="connsiteX3" fmla="*/ 403412 w 591671"/>
                <a:gd name="connsiteY3" fmla="*/ 169092 h 814551"/>
                <a:gd name="connsiteX4" fmla="*/ 484094 w 591671"/>
                <a:gd name="connsiteY4" fmla="*/ 290115 h 814551"/>
                <a:gd name="connsiteX5" fmla="*/ 564776 w 591671"/>
                <a:gd name="connsiteY5" fmla="*/ 478374 h 814551"/>
                <a:gd name="connsiteX6" fmla="*/ 591671 w 591671"/>
                <a:gd name="connsiteY6" fmla="*/ 814551 h 814551"/>
                <a:gd name="connsiteX0" fmla="*/ 0 w 591671"/>
                <a:gd name="connsiteY0" fmla="*/ 375281 h 814551"/>
                <a:gd name="connsiteX1" fmla="*/ 188259 w 591671"/>
                <a:gd name="connsiteY1" fmla="*/ 21174 h 814551"/>
                <a:gd name="connsiteX2" fmla="*/ 228601 w 591671"/>
                <a:gd name="connsiteY2" fmla="*/ 70481 h 814551"/>
                <a:gd name="connsiteX3" fmla="*/ 403412 w 591671"/>
                <a:gd name="connsiteY3" fmla="*/ 169092 h 814551"/>
                <a:gd name="connsiteX4" fmla="*/ 484094 w 591671"/>
                <a:gd name="connsiteY4" fmla="*/ 290115 h 814551"/>
                <a:gd name="connsiteX5" fmla="*/ 564776 w 591671"/>
                <a:gd name="connsiteY5" fmla="*/ 478374 h 814551"/>
                <a:gd name="connsiteX6" fmla="*/ 591671 w 591671"/>
                <a:gd name="connsiteY6" fmla="*/ 814551 h 814551"/>
                <a:gd name="connsiteX0" fmla="*/ 0 w 591671"/>
                <a:gd name="connsiteY0" fmla="*/ 388472 h 827742"/>
                <a:gd name="connsiteX1" fmla="*/ 188259 w 591671"/>
                <a:gd name="connsiteY1" fmla="*/ 34365 h 827742"/>
                <a:gd name="connsiteX2" fmla="*/ 403412 w 591671"/>
                <a:gd name="connsiteY2" fmla="*/ 182283 h 827742"/>
                <a:gd name="connsiteX3" fmla="*/ 484094 w 591671"/>
                <a:gd name="connsiteY3" fmla="*/ 303306 h 827742"/>
                <a:gd name="connsiteX4" fmla="*/ 564776 w 591671"/>
                <a:gd name="connsiteY4" fmla="*/ 491565 h 827742"/>
                <a:gd name="connsiteX5" fmla="*/ 591671 w 591671"/>
                <a:gd name="connsiteY5" fmla="*/ 827742 h 827742"/>
                <a:gd name="connsiteX0" fmla="*/ 0 w 591671"/>
                <a:gd name="connsiteY0" fmla="*/ 220383 h 659653"/>
                <a:gd name="connsiteX1" fmla="*/ 403412 w 591671"/>
                <a:gd name="connsiteY1" fmla="*/ 14194 h 659653"/>
                <a:gd name="connsiteX2" fmla="*/ 484094 w 591671"/>
                <a:gd name="connsiteY2" fmla="*/ 135217 h 659653"/>
                <a:gd name="connsiteX3" fmla="*/ 564776 w 591671"/>
                <a:gd name="connsiteY3" fmla="*/ 323476 h 659653"/>
                <a:gd name="connsiteX4" fmla="*/ 591671 w 591671"/>
                <a:gd name="connsiteY4" fmla="*/ 659653 h 659653"/>
                <a:gd name="connsiteX0" fmla="*/ 0 w 591671"/>
                <a:gd name="connsiteY0" fmla="*/ 102348 h 541618"/>
                <a:gd name="connsiteX1" fmla="*/ 304801 w 591671"/>
                <a:gd name="connsiteY1" fmla="*/ 102348 h 541618"/>
                <a:gd name="connsiteX2" fmla="*/ 484094 w 591671"/>
                <a:gd name="connsiteY2" fmla="*/ 17182 h 541618"/>
                <a:gd name="connsiteX3" fmla="*/ 564776 w 591671"/>
                <a:gd name="connsiteY3" fmla="*/ 205441 h 541618"/>
                <a:gd name="connsiteX4" fmla="*/ 591671 w 591671"/>
                <a:gd name="connsiteY4" fmla="*/ 541618 h 541618"/>
                <a:gd name="connsiteX0" fmla="*/ 0 w 591671"/>
                <a:gd name="connsiteY0" fmla="*/ 42956 h 482226"/>
                <a:gd name="connsiteX1" fmla="*/ 304801 w 591671"/>
                <a:gd name="connsiteY1" fmla="*/ 42956 h 482226"/>
                <a:gd name="connsiteX2" fmla="*/ 564776 w 591671"/>
                <a:gd name="connsiteY2" fmla="*/ 146049 h 482226"/>
                <a:gd name="connsiteX3" fmla="*/ 591671 w 591671"/>
                <a:gd name="connsiteY3" fmla="*/ 482226 h 482226"/>
                <a:gd name="connsiteX0" fmla="*/ 0 w 591671"/>
                <a:gd name="connsiteY0" fmla="*/ 42956 h 482226"/>
                <a:gd name="connsiteX1" fmla="*/ 304801 w 591671"/>
                <a:gd name="connsiteY1" fmla="*/ 42956 h 482226"/>
                <a:gd name="connsiteX2" fmla="*/ 533401 w 591671"/>
                <a:gd name="connsiteY2" fmla="*/ 195355 h 482226"/>
                <a:gd name="connsiteX3" fmla="*/ 591671 w 591671"/>
                <a:gd name="connsiteY3" fmla="*/ 482226 h 482226"/>
                <a:gd name="connsiteX0" fmla="*/ 0 w 551330"/>
                <a:gd name="connsiteY0" fmla="*/ 42956 h 576355"/>
                <a:gd name="connsiteX1" fmla="*/ 304801 w 551330"/>
                <a:gd name="connsiteY1" fmla="*/ 42956 h 576355"/>
                <a:gd name="connsiteX2" fmla="*/ 533401 w 551330"/>
                <a:gd name="connsiteY2" fmla="*/ 195355 h 576355"/>
                <a:gd name="connsiteX3" fmla="*/ 533401 w 551330"/>
                <a:gd name="connsiteY3" fmla="*/ 576355 h 576355"/>
                <a:gd name="connsiteX0" fmla="*/ 0 w 551330"/>
                <a:gd name="connsiteY0" fmla="*/ 42956 h 500155"/>
                <a:gd name="connsiteX1" fmla="*/ 304801 w 551330"/>
                <a:gd name="connsiteY1" fmla="*/ 42956 h 500155"/>
                <a:gd name="connsiteX2" fmla="*/ 533401 w 551330"/>
                <a:gd name="connsiteY2" fmla="*/ 195355 h 500155"/>
                <a:gd name="connsiteX3" fmla="*/ 533401 w 551330"/>
                <a:gd name="connsiteY3" fmla="*/ 500155 h 500155"/>
                <a:gd name="connsiteX0" fmla="*/ 0 w 533401"/>
                <a:gd name="connsiteY0" fmla="*/ 42956 h 500155"/>
                <a:gd name="connsiteX1" fmla="*/ 304801 w 533401"/>
                <a:gd name="connsiteY1" fmla="*/ 42956 h 500155"/>
                <a:gd name="connsiteX2" fmla="*/ 457201 w 533401"/>
                <a:gd name="connsiteY2" fmla="*/ 271555 h 500155"/>
                <a:gd name="connsiteX3" fmla="*/ 533401 w 533401"/>
                <a:gd name="connsiteY3" fmla="*/ 500155 h 500155"/>
                <a:gd name="connsiteX0" fmla="*/ 0 w 533401"/>
                <a:gd name="connsiteY0" fmla="*/ 42956 h 500155"/>
                <a:gd name="connsiteX1" fmla="*/ 304802 w 533401"/>
                <a:gd name="connsiteY1" fmla="*/ 119155 h 500155"/>
                <a:gd name="connsiteX2" fmla="*/ 457201 w 533401"/>
                <a:gd name="connsiteY2" fmla="*/ 271555 h 500155"/>
                <a:gd name="connsiteX3" fmla="*/ 533401 w 533401"/>
                <a:gd name="connsiteY3" fmla="*/ 500155 h 500155"/>
                <a:gd name="connsiteX0" fmla="*/ 0 w 533401"/>
                <a:gd name="connsiteY0" fmla="*/ 88901 h 546100"/>
                <a:gd name="connsiteX1" fmla="*/ 76202 w 533401"/>
                <a:gd name="connsiteY1" fmla="*/ 12700 h 546100"/>
                <a:gd name="connsiteX2" fmla="*/ 304802 w 533401"/>
                <a:gd name="connsiteY2" fmla="*/ 165100 h 546100"/>
                <a:gd name="connsiteX3" fmla="*/ 457201 w 533401"/>
                <a:gd name="connsiteY3" fmla="*/ 317500 h 546100"/>
                <a:gd name="connsiteX4" fmla="*/ 533401 w 533401"/>
                <a:gd name="connsiteY4" fmla="*/ 546100 h 546100"/>
                <a:gd name="connsiteX0" fmla="*/ 0 w 457199"/>
                <a:gd name="connsiteY0" fmla="*/ 0 h 533400"/>
                <a:gd name="connsiteX1" fmla="*/ 228600 w 457199"/>
                <a:gd name="connsiteY1" fmla="*/ 152400 h 533400"/>
                <a:gd name="connsiteX2" fmla="*/ 380999 w 457199"/>
                <a:gd name="connsiteY2" fmla="*/ 304800 h 533400"/>
                <a:gd name="connsiteX3" fmla="*/ 457199 w 457199"/>
                <a:gd name="connsiteY3" fmla="*/ 533400 h 533400"/>
              </a:gdLst>
              <a:ahLst/>
              <a:cxnLst>
                <a:cxn ang="0">
                  <a:pos x="connsiteX0" y="connsiteY0"/>
                </a:cxn>
                <a:cxn ang="0">
                  <a:pos x="connsiteX1" y="connsiteY1"/>
                </a:cxn>
                <a:cxn ang="0">
                  <a:pos x="connsiteX2" y="connsiteY2"/>
                </a:cxn>
                <a:cxn ang="0">
                  <a:pos x="connsiteX3" y="connsiteY3"/>
                </a:cxn>
              </a:cxnLst>
              <a:rect l="l" t="t" r="r" b="b"/>
              <a:pathLst>
                <a:path w="457199" h="533400">
                  <a:moveTo>
                    <a:pt x="0" y="0"/>
                  </a:moveTo>
                  <a:cubicBezTo>
                    <a:pt x="50800" y="12700"/>
                    <a:pt x="165100" y="101600"/>
                    <a:pt x="228600" y="152400"/>
                  </a:cubicBezTo>
                  <a:cubicBezTo>
                    <a:pt x="292100" y="203200"/>
                    <a:pt x="333187" y="231588"/>
                    <a:pt x="380999" y="304800"/>
                  </a:cubicBezTo>
                  <a:cubicBezTo>
                    <a:pt x="398928" y="392206"/>
                    <a:pt x="451596" y="463363"/>
                    <a:pt x="457199" y="533400"/>
                  </a:cubicBezTo>
                </a:path>
              </a:pathLst>
            </a:custGeom>
            <a:ln w="28575">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8" name="Straight Arrow Connector 87"/>
            <p:cNvCxnSpPr/>
            <p:nvPr/>
          </p:nvCxnSpPr>
          <p:spPr>
            <a:xfrm rot="5400000">
              <a:off x="-153194" y="3200400"/>
              <a:ext cx="4420394" cy="794"/>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2057400" y="5410200"/>
              <a:ext cx="6248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2057401" y="3006994"/>
              <a:ext cx="6262223" cy="240320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1160142" y="685800"/>
              <a:ext cx="764930" cy="615468"/>
            </a:xfrm>
            <a:prstGeom prst="rect">
              <a:avLst/>
            </a:prstGeom>
          </p:spPr>
          <p:txBody>
            <a:bodyPr wrap="square">
              <a:spAutoFit/>
            </a:bodyPr>
            <a:lstStyle/>
            <a:p>
              <a:pPr algn="ctr"/>
              <a:r>
                <a:rPr lang="ro-RO" smtClean="0">
                  <a:latin typeface="Arial" pitchFamily="34" charset="0"/>
                  <a:cs typeface="Arial" pitchFamily="34" charset="0"/>
                </a:rPr>
                <a:t>p</a:t>
              </a:r>
              <a:r>
                <a:rPr lang="ro-RO" baseline="-25000" smtClean="0">
                  <a:latin typeface="Arial" pitchFamily="34" charset="0"/>
                  <a:cs typeface="Arial" pitchFamily="34" charset="0"/>
                </a:rPr>
                <a:t>j</a:t>
              </a:r>
              <a:endParaRPr lang="en-US" baseline="-25000"/>
            </a:p>
          </p:txBody>
        </p:sp>
        <p:sp>
          <p:nvSpPr>
            <p:cNvPr id="92" name="Rectangle 91"/>
            <p:cNvSpPr/>
            <p:nvPr/>
          </p:nvSpPr>
          <p:spPr>
            <a:xfrm>
              <a:off x="8305800" y="5486399"/>
              <a:ext cx="908759" cy="615520"/>
            </a:xfrm>
            <a:prstGeom prst="rect">
              <a:avLst/>
            </a:prstGeom>
          </p:spPr>
          <p:txBody>
            <a:bodyPr wrap="square">
              <a:spAutoFit/>
            </a:bodyPr>
            <a:lstStyle/>
            <a:p>
              <a:pPr algn="ctr"/>
              <a:r>
                <a:rPr lang="ro-RO" smtClean="0">
                  <a:latin typeface="Arial" pitchFamily="34" charset="0"/>
                  <a:cs typeface="Arial" pitchFamily="34" charset="0"/>
                </a:rPr>
                <a:t>q</a:t>
              </a:r>
              <a:r>
                <a:rPr lang="ro-RO" baseline="-25000" smtClean="0">
                  <a:latin typeface="Arial" pitchFamily="34" charset="0"/>
                  <a:cs typeface="Arial" pitchFamily="34" charset="0"/>
                </a:rPr>
                <a:t>j</a:t>
              </a:r>
              <a:endParaRPr lang="en-US" baseline="-25000"/>
            </a:p>
          </p:txBody>
        </p:sp>
        <p:sp>
          <p:nvSpPr>
            <p:cNvPr id="93" name="Oval 92"/>
            <p:cNvSpPr/>
            <p:nvPr/>
          </p:nvSpPr>
          <p:spPr>
            <a:xfrm>
              <a:off x="3248324" y="4683412"/>
              <a:ext cx="152399" cy="1524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3099168" y="4038636"/>
              <a:ext cx="862970" cy="596619"/>
            </a:xfrm>
            <a:prstGeom prst="rect">
              <a:avLst/>
            </a:prstGeom>
          </p:spPr>
          <p:txBody>
            <a:bodyPr wrap="square">
              <a:spAutoFit/>
            </a:bodyPr>
            <a:lstStyle/>
            <a:p>
              <a:pPr algn="ctr"/>
              <a:r>
                <a:rPr lang="ro-RO" smtClean="0">
                  <a:latin typeface="Arial" pitchFamily="34" charset="0"/>
                  <a:cs typeface="Arial" pitchFamily="34" charset="0"/>
                </a:rPr>
                <a:t>F</a:t>
              </a:r>
              <a:r>
                <a:rPr lang="ro-RO" baseline="-25000" smtClean="0">
                  <a:latin typeface="Arial" pitchFamily="34" charset="0"/>
                  <a:cs typeface="Arial" pitchFamily="34" charset="0"/>
                </a:rPr>
                <a:t>c</a:t>
              </a:r>
              <a:endParaRPr lang="en-US" baseline="-25000"/>
            </a:p>
          </p:txBody>
        </p:sp>
        <p:sp>
          <p:nvSpPr>
            <p:cNvPr id="97" name="Oval 96"/>
            <p:cNvSpPr/>
            <p:nvPr/>
          </p:nvSpPr>
          <p:spPr>
            <a:xfrm>
              <a:off x="3994104" y="3006994"/>
              <a:ext cx="152399" cy="1524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5634818" y="1588487"/>
              <a:ext cx="152399" cy="1524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6380597" y="3135949"/>
              <a:ext cx="152399" cy="1524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7424689" y="4296546"/>
              <a:ext cx="152399" cy="1524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3546636" y="2362218"/>
              <a:ext cx="970637" cy="596619"/>
            </a:xfrm>
            <a:prstGeom prst="rect">
              <a:avLst/>
            </a:prstGeom>
          </p:spPr>
          <p:txBody>
            <a:bodyPr wrap="square">
              <a:spAutoFit/>
            </a:bodyPr>
            <a:lstStyle/>
            <a:p>
              <a:pPr algn="ctr"/>
              <a:r>
                <a:rPr lang="ro-RO" smtClean="0">
                  <a:latin typeface="Arial" pitchFamily="34" charset="0"/>
                  <a:cs typeface="Arial" pitchFamily="34" charset="0"/>
                </a:rPr>
                <a:t>F</a:t>
              </a:r>
              <a:r>
                <a:rPr lang="ro-RO" baseline="-25000" smtClean="0">
                  <a:latin typeface="Arial" pitchFamily="34" charset="0"/>
                  <a:cs typeface="Arial" pitchFamily="34" charset="0"/>
                </a:rPr>
                <a:t>a</a:t>
              </a:r>
              <a:endParaRPr lang="en-US" baseline="-25000"/>
            </a:p>
          </p:txBody>
        </p:sp>
        <p:sp>
          <p:nvSpPr>
            <p:cNvPr id="103" name="Rectangle 102"/>
            <p:cNvSpPr/>
            <p:nvPr/>
          </p:nvSpPr>
          <p:spPr>
            <a:xfrm>
              <a:off x="5336506" y="943710"/>
              <a:ext cx="832450" cy="596619"/>
            </a:xfrm>
            <a:prstGeom prst="rect">
              <a:avLst/>
            </a:prstGeom>
          </p:spPr>
          <p:txBody>
            <a:bodyPr wrap="square">
              <a:spAutoFit/>
            </a:bodyPr>
            <a:lstStyle/>
            <a:p>
              <a:pPr algn="ctr"/>
              <a:r>
                <a:rPr lang="ro-RO" smtClean="0">
                  <a:latin typeface="Arial" pitchFamily="34" charset="0"/>
                  <a:cs typeface="Arial" pitchFamily="34" charset="0"/>
                </a:rPr>
                <a:t>F</a:t>
              </a:r>
              <a:r>
                <a:rPr lang="ro-RO" baseline="-25000" smtClean="0">
                  <a:latin typeface="Arial" pitchFamily="34" charset="0"/>
                  <a:cs typeface="Arial" pitchFamily="34" charset="0"/>
                </a:rPr>
                <a:t>y</a:t>
              </a:r>
              <a:endParaRPr lang="en-US" baseline="-25000"/>
            </a:p>
          </p:txBody>
        </p:sp>
        <p:sp>
          <p:nvSpPr>
            <p:cNvPr id="104" name="Rectangle 103"/>
            <p:cNvSpPr/>
            <p:nvPr/>
          </p:nvSpPr>
          <p:spPr>
            <a:xfrm>
              <a:off x="5783974" y="2491173"/>
              <a:ext cx="1006802" cy="596619"/>
            </a:xfrm>
            <a:prstGeom prst="rect">
              <a:avLst/>
            </a:prstGeom>
          </p:spPr>
          <p:txBody>
            <a:bodyPr wrap="square">
              <a:spAutoFit/>
            </a:bodyPr>
            <a:lstStyle/>
            <a:p>
              <a:pPr algn="ctr"/>
              <a:r>
                <a:rPr lang="ro-RO" smtClean="0">
                  <a:latin typeface="Arial" pitchFamily="34" charset="0"/>
                  <a:cs typeface="Arial" pitchFamily="34" charset="0"/>
                </a:rPr>
                <a:t>F</a:t>
              </a:r>
              <a:r>
                <a:rPr lang="ro-RO" baseline="-25000" smtClean="0">
                  <a:latin typeface="Arial" pitchFamily="34" charset="0"/>
                  <a:cs typeface="Arial" pitchFamily="34" charset="0"/>
                </a:rPr>
                <a:t>e</a:t>
              </a:r>
              <a:endParaRPr lang="en-US" baseline="-25000"/>
            </a:p>
          </p:txBody>
        </p:sp>
        <p:sp>
          <p:nvSpPr>
            <p:cNvPr id="106" name="Rectangle 105"/>
            <p:cNvSpPr/>
            <p:nvPr/>
          </p:nvSpPr>
          <p:spPr>
            <a:xfrm>
              <a:off x="7424689" y="3909680"/>
              <a:ext cx="1104016" cy="596619"/>
            </a:xfrm>
            <a:prstGeom prst="rect">
              <a:avLst/>
            </a:prstGeom>
          </p:spPr>
          <p:txBody>
            <a:bodyPr wrap="square">
              <a:spAutoFit/>
            </a:bodyPr>
            <a:lstStyle/>
            <a:p>
              <a:pPr algn="ctr"/>
              <a:r>
                <a:rPr lang="ro-RO" smtClean="0">
                  <a:latin typeface="Arial" pitchFamily="34" charset="0"/>
                  <a:cs typeface="Arial" pitchFamily="34" charset="0"/>
                </a:rPr>
                <a:t>F</a:t>
              </a:r>
              <a:r>
                <a:rPr lang="ro-RO" baseline="-25000" smtClean="0">
                  <a:latin typeface="Arial" pitchFamily="34" charset="0"/>
                  <a:cs typeface="Arial" pitchFamily="34" charset="0"/>
                </a:rPr>
                <a:t>d</a:t>
              </a:r>
              <a:endParaRPr lang="en-US" baseline="-25000"/>
            </a:p>
          </p:txBody>
        </p:sp>
      </p:grpSp>
      <p:grpSp>
        <p:nvGrpSpPr>
          <p:cNvPr id="107" name="Group 106"/>
          <p:cNvGrpSpPr/>
          <p:nvPr/>
        </p:nvGrpSpPr>
        <p:grpSpPr>
          <a:xfrm>
            <a:off x="0" y="3657600"/>
            <a:ext cx="4114800" cy="3200400"/>
            <a:chOff x="1160142" y="685800"/>
            <a:chExt cx="8054417" cy="5416119"/>
          </a:xfrm>
        </p:grpSpPr>
        <p:sp>
          <p:nvSpPr>
            <p:cNvPr id="108" name="Rectangle 107"/>
            <p:cNvSpPr/>
            <p:nvPr/>
          </p:nvSpPr>
          <p:spPr>
            <a:xfrm>
              <a:off x="2651701" y="814755"/>
              <a:ext cx="879176" cy="609616"/>
            </a:xfrm>
            <a:prstGeom prst="rect">
              <a:avLst/>
            </a:prstGeom>
          </p:spPr>
          <p:txBody>
            <a:bodyPr wrap="square">
              <a:spAutoFit/>
            </a:bodyPr>
            <a:lstStyle/>
            <a:p>
              <a:pPr algn="ctr"/>
              <a:r>
                <a:rPr lang="ro-RO" smtClean="0">
                  <a:latin typeface="Arial" pitchFamily="34" charset="0"/>
                  <a:cs typeface="Arial" pitchFamily="34" charset="0"/>
                </a:rPr>
                <a:t>F</a:t>
              </a:r>
              <a:r>
                <a:rPr lang="ro-RO" baseline="-25000" smtClean="0">
                  <a:latin typeface="Arial" pitchFamily="34" charset="0"/>
                  <a:cs typeface="Arial" pitchFamily="34" charset="0"/>
                </a:rPr>
                <a:t>x</a:t>
              </a:r>
              <a:endParaRPr lang="en-US" baseline="-25000"/>
            </a:p>
          </p:txBody>
        </p:sp>
        <p:sp>
          <p:nvSpPr>
            <p:cNvPr id="109" name="Oval 108"/>
            <p:cNvSpPr/>
            <p:nvPr/>
          </p:nvSpPr>
          <p:spPr>
            <a:xfrm>
              <a:off x="3248324" y="1459531"/>
              <a:ext cx="152399" cy="1524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1524000" y="5486400"/>
              <a:ext cx="477272" cy="369332"/>
            </a:xfrm>
            <a:prstGeom prst="rect">
              <a:avLst/>
            </a:prstGeom>
          </p:spPr>
          <p:txBody>
            <a:bodyPr wrap="square">
              <a:spAutoFit/>
            </a:bodyPr>
            <a:lstStyle/>
            <a:p>
              <a:pPr algn="ctr"/>
              <a:r>
                <a:rPr lang="ro-RO" smtClean="0">
                  <a:latin typeface="Arial" pitchFamily="34" charset="0"/>
                  <a:cs typeface="Arial" pitchFamily="34" charset="0"/>
                </a:rPr>
                <a:t>0</a:t>
              </a:r>
              <a:endParaRPr lang="en-US" baseline="-25000"/>
            </a:p>
          </p:txBody>
        </p:sp>
        <p:sp>
          <p:nvSpPr>
            <p:cNvPr id="112" name="Freeform 111"/>
            <p:cNvSpPr/>
            <p:nvPr/>
          </p:nvSpPr>
          <p:spPr>
            <a:xfrm>
              <a:off x="2800857" y="4812367"/>
              <a:ext cx="704343" cy="597834"/>
            </a:xfrm>
            <a:custGeom>
              <a:avLst/>
              <a:gdLst>
                <a:gd name="connsiteX0" fmla="*/ 0 w 607111"/>
                <a:gd name="connsiteY0" fmla="*/ 0 h 833718"/>
                <a:gd name="connsiteX1" fmla="*/ 174812 w 607111"/>
                <a:gd name="connsiteY1" fmla="*/ 26894 h 833718"/>
                <a:gd name="connsiteX2" fmla="*/ 215153 w 607111"/>
                <a:gd name="connsiteY2" fmla="*/ 40341 h 833718"/>
                <a:gd name="connsiteX3" fmla="*/ 295835 w 607111"/>
                <a:gd name="connsiteY3" fmla="*/ 94129 h 833718"/>
                <a:gd name="connsiteX4" fmla="*/ 389965 w 607111"/>
                <a:gd name="connsiteY4" fmla="*/ 174812 h 833718"/>
                <a:gd name="connsiteX5" fmla="*/ 443753 w 607111"/>
                <a:gd name="connsiteY5" fmla="*/ 255494 h 833718"/>
                <a:gd name="connsiteX6" fmla="*/ 470647 w 607111"/>
                <a:gd name="connsiteY6" fmla="*/ 295835 h 833718"/>
                <a:gd name="connsiteX7" fmla="*/ 510988 w 607111"/>
                <a:gd name="connsiteY7" fmla="*/ 363071 h 833718"/>
                <a:gd name="connsiteX8" fmla="*/ 551329 w 607111"/>
                <a:gd name="connsiteY8" fmla="*/ 484094 h 833718"/>
                <a:gd name="connsiteX9" fmla="*/ 564777 w 607111"/>
                <a:gd name="connsiteY9" fmla="*/ 524435 h 833718"/>
                <a:gd name="connsiteX10" fmla="*/ 578224 w 607111"/>
                <a:gd name="connsiteY10" fmla="*/ 605118 h 833718"/>
                <a:gd name="connsiteX11" fmla="*/ 578224 w 607111"/>
                <a:gd name="connsiteY11" fmla="*/ 820271 h 833718"/>
                <a:gd name="connsiteX12" fmla="*/ 564777 w 607111"/>
                <a:gd name="connsiteY12" fmla="*/ 833718 h 833718"/>
                <a:gd name="connsiteX0" fmla="*/ 0 w 607111"/>
                <a:gd name="connsiteY0" fmla="*/ 0 h 826536"/>
                <a:gd name="connsiteX1" fmla="*/ 174812 w 607111"/>
                <a:gd name="connsiteY1" fmla="*/ 26894 h 826536"/>
                <a:gd name="connsiteX2" fmla="*/ 215153 w 607111"/>
                <a:gd name="connsiteY2" fmla="*/ 40341 h 826536"/>
                <a:gd name="connsiteX3" fmla="*/ 295835 w 607111"/>
                <a:gd name="connsiteY3" fmla="*/ 94129 h 826536"/>
                <a:gd name="connsiteX4" fmla="*/ 389965 w 607111"/>
                <a:gd name="connsiteY4" fmla="*/ 174812 h 826536"/>
                <a:gd name="connsiteX5" fmla="*/ 443753 w 607111"/>
                <a:gd name="connsiteY5" fmla="*/ 255494 h 826536"/>
                <a:gd name="connsiteX6" fmla="*/ 470647 w 607111"/>
                <a:gd name="connsiteY6" fmla="*/ 295835 h 826536"/>
                <a:gd name="connsiteX7" fmla="*/ 510988 w 607111"/>
                <a:gd name="connsiteY7" fmla="*/ 363071 h 826536"/>
                <a:gd name="connsiteX8" fmla="*/ 551329 w 607111"/>
                <a:gd name="connsiteY8" fmla="*/ 484094 h 826536"/>
                <a:gd name="connsiteX9" fmla="*/ 564777 w 607111"/>
                <a:gd name="connsiteY9" fmla="*/ 524435 h 826536"/>
                <a:gd name="connsiteX10" fmla="*/ 578224 w 607111"/>
                <a:gd name="connsiteY10" fmla="*/ 605118 h 826536"/>
                <a:gd name="connsiteX11" fmla="*/ 578224 w 607111"/>
                <a:gd name="connsiteY11" fmla="*/ 820271 h 826536"/>
                <a:gd name="connsiteX12" fmla="*/ 519953 w 607111"/>
                <a:gd name="connsiteY12" fmla="*/ 762000 h 826536"/>
                <a:gd name="connsiteX0" fmla="*/ 0 w 607111"/>
                <a:gd name="connsiteY0" fmla="*/ 0 h 838200"/>
                <a:gd name="connsiteX1" fmla="*/ 174812 w 607111"/>
                <a:gd name="connsiteY1" fmla="*/ 26894 h 838200"/>
                <a:gd name="connsiteX2" fmla="*/ 215153 w 607111"/>
                <a:gd name="connsiteY2" fmla="*/ 40341 h 838200"/>
                <a:gd name="connsiteX3" fmla="*/ 295835 w 607111"/>
                <a:gd name="connsiteY3" fmla="*/ 94129 h 838200"/>
                <a:gd name="connsiteX4" fmla="*/ 389965 w 607111"/>
                <a:gd name="connsiteY4" fmla="*/ 174812 h 838200"/>
                <a:gd name="connsiteX5" fmla="*/ 443753 w 607111"/>
                <a:gd name="connsiteY5" fmla="*/ 255494 h 838200"/>
                <a:gd name="connsiteX6" fmla="*/ 470647 w 607111"/>
                <a:gd name="connsiteY6" fmla="*/ 295835 h 838200"/>
                <a:gd name="connsiteX7" fmla="*/ 510988 w 607111"/>
                <a:gd name="connsiteY7" fmla="*/ 363071 h 838200"/>
                <a:gd name="connsiteX8" fmla="*/ 551329 w 607111"/>
                <a:gd name="connsiteY8" fmla="*/ 484094 h 838200"/>
                <a:gd name="connsiteX9" fmla="*/ 564777 w 607111"/>
                <a:gd name="connsiteY9" fmla="*/ 524435 h 838200"/>
                <a:gd name="connsiteX10" fmla="*/ 578224 w 607111"/>
                <a:gd name="connsiteY10" fmla="*/ 605118 h 838200"/>
                <a:gd name="connsiteX11" fmla="*/ 578224 w 607111"/>
                <a:gd name="connsiteY11" fmla="*/ 820271 h 838200"/>
                <a:gd name="connsiteX12" fmla="*/ 596153 w 607111"/>
                <a:gd name="connsiteY12" fmla="*/ 838200 h 838200"/>
                <a:gd name="connsiteX0" fmla="*/ 0 w 607111"/>
                <a:gd name="connsiteY0" fmla="*/ 0 h 838200"/>
                <a:gd name="connsiteX1" fmla="*/ 174812 w 607111"/>
                <a:gd name="connsiteY1" fmla="*/ 26894 h 838200"/>
                <a:gd name="connsiteX2" fmla="*/ 215153 w 607111"/>
                <a:gd name="connsiteY2" fmla="*/ 40341 h 838200"/>
                <a:gd name="connsiteX3" fmla="*/ 295835 w 607111"/>
                <a:gd name="connsiteY3" fmla="*/ 94129 h 838200"/>
                <a:gd name="connsiteX4" fmla="*/ 389965 w 607111"/>
                <a:gd name="connsiteY4" fmla="*/ 174812 h 838200"/>
                <a:gd name="connsiteX5" fmla="*/ 443753 w 607111"/>
                <a:gd name="connsiteY5" fmla="*/ 255494 h 838200"/>
                <a:gd name="connsiteX6" fmla="*/ 470647 w 607111"/>
                <a:gd name="connsiteY6" fmla="*/ 295835 h 838200"/>
                <a:gd name="connsiteX7" fmla="*/ 510988 w 607111"/>
                <a:gd name="connsiteY7" fmla="*/ 363071 h 838200"/>
                <a:gd name="connsiteX8" fmla="*/ 551329 w 607111"/>
                <a:gd name="connsiteY8" fmla="*/ 484094 h 838200"/>
                <a:gd name="connsiteX9" fmla="*/ 564777 w 607111"/>
                <a:gd name="connsiteY9" fmla="*/ 524435 h 838200"/>
                <a:gd name="connsiteX10" fmla="*/ 578224 w 607111"/>
                <a:gd name="connsiteY10" fmla="*/ 605118 h 838200"/>
                <a:gd name="connsiteX11" fmla="*/ 578224 w 607111"/>
                <a:gd name="connsiteY11" fmla="*/ 820271 h 838200"/>
                <a:gd name="connsiteX12" fmla="*/ 596153 w 607111"/>
                <a:gd name="connsiteY12" fmla="*/ 838200 h 838200"/>
                <a:gd name="connsiteX0" fmla="*/ 0 w 607111"/>
                <a:gd name="connsiteY0" fmla="*/ 0 h 838200"/>
                <a:gd name="connsiteX1" fmla="*/ 174812 w 607111"/>
                <a:gd name="connsiteY1" fmla="*/ 26894 h 838200"/>
                <a:gd name="connsiteX2" fmla="*/ 215153 w 607111"/>
                <a:gd name="connsiteY2" fmla="*/ 40341 h 838200"/>
                <a:gd name="connsiteX3" fmla="*/ 295835 w 607111"/>
                <a:gd name="connsiteY3" fmla="*/ 94129 h 838200"/>
                <a:gd name="connsiteX4" fmla="*/ 389965 w 607111"/>
                <a:gd name="connsiteY4" fmla="*/ 174812 h 838200"/>
                <a:gd name="connsiteX5" fmla="*/ 443753 w 607111"/>
                <a:gd name="connsiteY5" fmla="*/ 255494 h 838200"/>
                <a:gd name="connsiteX6" fmla="*/ 470647 w 607111"/>
                <a:gd name="connsiteY6" fmla="*/ 295835 h 838200"/>
                <a:gd name="connsiteX7" fmla="*/ 510988 w 607111"/>
                <a:gd name="connsiteY7" fmla="*/ 363071 h 838200"/>
                <a:gd name="connsiteX8" fmla="*/ 551329 w 607111"/>
                <a:gd name="connsiteY8" fmla="*/ 484094 h 838200"/>
                <a:gd name="connsiteX9" fmla="*/ 564777 w 607111"/>
                <a:gd name="connsiteY9" fmla="*/ 524435 h 838200"/>
                <a:gd name="connsiteX10" fmla="*/ 578224 w 607111"/>
                <a:gd name="connsiteY10" fmla="*/ 605118 h 838200"/>
                <a:gd name="connsiteX11" fmla="*/ 578224 w 607111"/>
                <a:gd name="connsiteY11" fmla="*/ 820271 h 838200"/>
                <a:gd name="connsiteX12" fmla="*/ 596153 w 607111"/>
                <a:gd name="connsiteY12" fmla="*/ 838200 h 838200"/>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51329 w 607111"/>
                <a:gd name="connsiteY7" fmla="*/ 484094 h 820271"/>
                <a:gd name="connsiteX8" fmla="*/ 564777 w 607111"/>
                <a:gd name="connsiteY8" fmla="*/ 524435 h 820271"/>
                <a:gd name="connsiteX9" fmla="*/ 578224 w 607111"/>
                <a:gd name="connsiteY9" fmla="*/ 605118 h 820271"/>
                <a:gd name="connsiteX10" fmla="*/ 578224 w 607111"/>
                <a:gd name="connsiteY10"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70647 w 607111"/>
                <a:gd name="connsiteY5" fmla="*/ 295835 h 820271"/>
                <a:gd name="connsiteX6" fmla="*/ 551329 w 607111"/>
                <a:gd name="connsiteY6" fmla="*/ 484094 h 820271"/>
                <a:gd name="connsiteX7" fmla="*/ 564777 w 607111"/>
                <a:gd name="connsiteY7" fmla="*/ 524435 h 820271"/>
                <a:gd name="connsiteX8" fmla="*/ 578224 w 607111"/>
                <a:gd name="connsiteY8" fmla="*/ 605118 h 820271"/>
                <a:gd name="connsiteX9" fmla="*/ 578224 w 607111"/>
                <a:gd name="connsiteY9" fmla="*/ 820271 h 820271"/>
                <a:gd name="connsiteX0" fmla="*/ 0 w 578224"/>
                <a:gd name="connsiteY0" fmla="*/ 0 h 820271"/>
                <a:gd name="connsiteX1" fmla="*/ 174812 w 578224"/>
                <a:gd name="connsiteY1" fmla="*/ 26894 h 820271"/>
                <a:gd name="connsiteX2" fmla="*/ 215153 w 578224"/>
                <a:gd name="connsiteY2" fmla="*/ 40341 h 820271"/>
                <a:gd name="connsiteX3" fmla="*/ 295835 w 578224"/>
                <a:gd name="connsiteY3" fmla="*/ 94129 h 820271"/>
                <a:gd name="connsiteX4" fmla="*/ 389965 w 578224"/>
                <a:gd name="connsiteY4" fmla="*/ 174812 h 820271"/>
                <a:gd name="connsiteX5" fmla="*/ 470647 w 578224"/>
                <a:gd name="connsiteY5" fmla="*/ 295835 h 820271"/>
                <a:gd name="connsiteX6" fmla="*/ 551329 w 578224"/>
                <a:gd name="connsiteY6" fmla="*/ 484094 h 820271"/>
                <a:gd name="connsiteX7" fmla="*/ 564777 w 578224"/>
                <a:gd name="connsiteY7" fmla="*/ 524435 h 820271"/>
                <a:gd name="connsiteX8" fmla="*/ 578224 w 578224"/>
                <a:gd name="connsiteY8" fmla="*/ 820271 h 820271"/>
                <a:gd name="connsiteX0" fmla="*/ 0 w 578224"/>
                <a:gd name="connsiteY0" fmla="*/ 0 h 820271"/>
                <a:gd name="connsiteX1" fmla="*/ 174812 w 578224"/>
                <a:gd name="connsiteY1" fmla="*/ 26894 h 820271"/>
                <a:gd name="connsiteX2" fmla="*/ 215153 w 578224"/>
                <a:gd name="connsiteY2" fmla="*/ 40341 h 820271"/>
                <a:gd name="connsiteX3" fmla="*/ 295835 w 578224"/>
                <a:gd name="connsiteY3" fmla="*/ 94129 h 820271"/>
                <a:gd name="connsiteX4" fmla="*/ 389965 w 578224"/>
                <a:gd name="connsiteY4" fmla="*/ 174812 h 820271"/>
                <a:gd name="connsiteX5" fmla="*/ 470647 w 578224"/>
                <a:gd name="connsiteY5" fmla="*/ 295835 h 820271"/>
                <a:gd name="connsiteX6" fmla="*/ 551329 w 578224"/>
                <a:gd name="connsiteY6" fmla="*/ 484094 h 820271"/>
                <a:gd name="connsiteX7" fmla="*/ 578224 w 578224"/>
                <a:gd name="connsiteY7" fmla="*/ 820271 h 820271"/>
                <a:gd name="connsiteX0" fmla="*/ 0 w 578224"/>
                <a:gd name="connsiteY0" fmla="*/ 0 h 820271"/>
                <a:gd name="connsiteX1" fmla="*/ 174812 w 578224"/>
                <a:gd name="connsiteY1" fmla="*/ 26894 h 820271"/>
                <a:gd name="connsiteX2" fmla="*/ 215153 w 578224"/>
                <a:gd name="connsiteY2" fmla="*/ 40341 h 820271"/>
                <a:gd name="connsiteX3" fmla="*/ 389965 w 578224"/>
                <a:gd name="connsiteY3" fmla="*/ 174812 h 820271"/>
                <a:gd name="connsiteX4" fmla="*/ 470647 w 578224"/>
                <a:gd name="connsiteY4" fmla="*/ 295835 h 820271"/>
                <a:gd name="connsiteX5" fmla="*/ 551329 w 578224"/>
                <a:gd name="connsiteY5" fmla="*/ 484094 h 820271"/>
                <a:gd name="connsiteX6" fmla="*/ 578224 w 578224"/>
                <a:gd name="connsiteY6" fmla="*/ 820271 h 820271"/>
                <a:gd name="connsiteX0" fmla="*/ 0 w 591671"/>
                <a:gd name="connsiteY0" fmla="*/ 375281 h 814551"/>
                <a:gd name="connsiteX1" fmla="*/ 188259 w 591671"/>
                <a:gd name="connsiteY1" fmla="*/ 21174 h 814551"/>
                <a:gd name="connsiteX2" fmla="*/ 228600 w 591671"/>
                <a:gd name="connsiteY2" fmla="*/ 34621 h 814551"/>
                <a:gd name="connsiteX3" fmla="*/ 403412 w 591671"/>
                <a:gd name="connsiteY3" fmla="*/ 169092 h 814551"/>
                <a:gd name="connsiteX4" fmla="*/ 484094 w 591671"/>
                <a:gd name="connsiteY4" fmla="*/ 290115 h 814551"/>
                <a:gd name="connsiteX5" fmla="*/ 564776 w 591671"/>
                <a:gd name="connsiteY5" fmla="*/ 478374 h 814551"/>
                <a:gd name="connsiteX6" fmla="*/ 591671 w 591671"/>
                <a:gd name="connsiteY6" fmla="*/ 814551 h 814551"/>
                <a:gd name="connsiteX0" fmla="*/ 0 w 591671"/>
                <a:gd name="connsiteY0" fmla="*/ 375281 h 814551"/>
                <a:gd name="connsiteX1" fmla="*/ 188259 w 591671"/>
                <a:gd name="connsiteY1" fmla="*/ 21174 h 814551"/>
                <a:gd name="connsiteX2" fmla="*/ 228601 w 591671"/>
                <a:gd name="connsiteY2" fmla="*/ 70481 h 814551"/>
                <a:gd name="connsiteX3" fmla="*/ 403412 w 591671"/>
                <a:gd name="connsiteY3" fmla="*/ 169092 h 814551"/>
                <a:gd name="connsiteX4" fmla="*/ 484094 w 591671"/>
                <a:gd name="connsiteY4" fmla="*/ 290115 h 814551"/>
                <a:gd name="connsiteX5" fmla="*/ 564776 w 591671"/>
                <a:gd name="connsiteY5" fmla="*/ 478374 h 814551"/>
                <a:gd name="connsiteX6" fmla="*/ 591671 w 591671"/>
                <a:gd name="connsiteY6" fmla="*/ 814551 h 814551"/>
                <a:gd name="connsiteX0" fmla="*/ 0 w 591671"/>
                <a:gd name="connsiteY0" fmla="*/ 388472 h 827742"/>
                <a:gd name="connsiteX1" fmla="*/ 188259 w 591671"/>
                <a:gd name="connsiteY1" fmla="*/ 34365 h 827742"/>
                <a:gd name="connsiteX2" fmla="*/ 403412 w 591671"/>
                <a:gd name="connsiteY2" fmla="*/ 182283 h 827742"/>
                <a:gd name="connsiteX3" fmla="*/ 484094 w 591671"/>
                <a:gd name="connsiteY3" fmla="*/ 303306 h 827742"/>
                <a:gd name="connsiteX4" fmla="*/ 564776 w 591671"/>
                <a:gd name="connsiteY4" fmla="*/ 491565 h 827742"/>
                <a:gd name="connsiteX5" fmla="*/ 591671 w 591671"/>
                <a:gd name="connsiteY5" fmla="*/ 827742 h 827742"/>
                <a:gd name="connsiteX0" fmla="*/ 0 w 591671"/>
                <a:gd name="connsiteY0" fmla="*/ 220383 h 659653"/>
                <a:gd name="connsiteX1" fmla="*/ 403412 w 591671"/>
                <a:gd name="connsiteY1" fmla="*/ 14194 h 659653"/>
                <a:gd name="connsiteX2" fmla="*/ 484094 w 591671"/>
                <a:gd name="connsiteY2" fmla="*/ 135217 h 659653"/>
                <a:gd name="connsiteX3" fmla="*/ 564776 w 591671"/>
                <a:gd name="connsiteY3" fmla="*/ 323476 h 659653"/>
                <a:gd name="connsiteX4" fmla="*/ 591671 w 591671"/>
                <a:gd name="connsiteY4" fmla="*/ 659653 h 659653"/>
                <a:gd name="connsiteX0" fmla="*/ 0 w 591671"/>
                <a:gd name="connsiteY0" fmla="*/ 102348 h 541618"/>
                <a:gd name="connsiteX1" fmla="*/ 304801 w 591671"/>
                <a:gd name="connsiteY1" fmla="*/ 102348 h 541618"/>
                <a:gd name="connsiteX2" fmla="*/ 484094 w 591671"/>
                <a:gd name="connsiteY2" fmla="*/ 17182 h 541618"/>
                <a:gd name="connsiteX3" fmla="*/ 564776 w 591671"/>
                <a:gd name="connsiteY3" fmla="*/ 205441 h 541618"/>
                <a:gd name="connsiteX4" fmla="*/ 591671 w 591671"/>
                <a:gd name="connsiteY4" fmla="*/ 541618 h 541618"/>
                <a:gd name="connsiteX0" fmla="*/ 0 w 591671"/>
                <a:gd name="connsiteY0" fmla="*/ 42956 h 482226"/>
                <a:gd name="connsiteX1" fmla="*/ 304801 w 591671"/>
                <a:gd name="connsiteY1" fmla="*/ 42956 h 482226"/>
                <a:gd name="connsiteX2" fmla="*/ 564776 w 591671"/>
                <a:gd name="connsiteY2" fmla="*/ 146049 h 482226"/>
                <a:gd name="connsiteX3" fmla="*/ 591671 w 591671"/>
                <a:gd name="connsiteY3" fmla="*/ 482226 h 482226"/>
                <a:gd name="connsiteX0" fmla="*/ 0 w 591671"/>
                <a:gd name="connsiteY0" fmla="*/ 42956 h 482226"/>
                <a:gd name="connsiteX1" fmla="*/ 304801 w 591671"/>
                <a:gd name="connsiteY1" fmla="*/ 42956 h 482226"/>
                <a:gd name="connsiteX2" fmla="*/ 533401 w 591671"/>
                <a:gd name="connsiteY2" fmla="*/ 195355 h 482226"/>
                <a:gd name="connsiteX3" fmla="*/ 591671 w 591671"/>
                <a:gd name="connsiteY3" fmla="*/ 482226 h 482226"/>
                <a:gd name="connsiteX0" fmla="*/ 0 w 551330"/>
                <a:gd name="connsiteY0" fmla="*/ 42956 h 576355"/>
                <a:gd name="connsiteX1" fmla="*/ 304801 w 551330"/>
                <a:gd name="connsiteY1" fmla="*/ 42956 h 576355"/>
                <a:gd name="connsiteX2" fmla="*/ 533401 w 551330"/>
                <a:gd name="connsiteY2" fmla="*/ 195355 h 576355"/>
                <a:gd name="connsiteX3" fmla="*/ 533401 w 551330"/>
                <a:gd name="connsiteY3" fmla="*/ 576355 h 576355"/>
                <a:gd name="connsiteX0" fmla="*/ 0 w 551330"/>
                <a:gd name="connsiteY0" fmla="*/ 42956 h 500155"/>
                <a:gd name="connsiteX1" fmla="*/ 304801 w 551330"/>
                <a:gd name="connsiteY1" fmla="*/ 42956 h 500155"/>
                <a:gd name="connsiteX2" fmla="*/ 533401 w 551330"/>
                <a:gd name="connsiteY2" fmla="*/ 195355 h 500155"/>
                <a:gd name="connsiteX3" fmla="*/ 533401 w 551330"/>
                <a:gd name="connsiteY3" fmla="*/ 500155 h 500155"/>
                <a:gd name="connsiteX0" fmla="*/ 0 w 533401"/>
                <a:gd name="connsiteY0" fmla="*/ 42956 h 500155"/>
                <a:gd name="connsiteX1" fmla="*/ 304801 w 533401"/>
                <a:gd name="connsiteY1" fmla="*/ 42956 h 500155"/>
                <a:gd name="connsiteX2" fmla="*/ 457201 w 533401"/>
                <a:gd name="connsiteY2" fmla="*/ 271555 h 500155"/>
                <a:gd name="connsiteX3" fmla="*/ 533401 w 533401"/>
                <a:gd name="connsiteY3" fmla="*/ 500155 h 500155"/>
                <a:gd name="connsiteX0" fmla="*/ 0 w 533401"/>
                <a:gd name="connsiteY0" fmla="*/ 42956 h 500155"/>
                <a:gd name="connsiteX1" fmla="*/ 304802 w 533401"/>
                <a:gd name="connsiteY1" fmla="*/ 119155 h 500155"/>
                <a:gd name="connsiteX2" fmla="*/ 457201 w 533401"/>
                <a:gd name="connsiteY2" fmla="*/ 271555 h 500155"/>
                <a:gd name="connsiteX3" fmla="*/ 533401 w 533401"/>
                <a:gd name="connsiteY3" fmla="*/ 500155 h 500155"/>
                <a:gd name="connsiteX0" fmla="*/ 0 w 533401"/>
                <a:gd name="connsiteY0" fmla="*/ 88901 h 546100"/>
                <a:gd name="connsiteX1" fmla="*/ 76202 w 533401"/>
                <a:gd name="connsiteY1" fmla="*/ 12700 h 546100"/>
                <a:gd name="connsiteX2" fmla="*/ 304802 w 533401"/>
                <a:gd name="connsiteY2" fmla="*/ 165100 h 546100"/>
                <a:gd name="connsiteX3" fmla="*/ 457201 w 533401"/>
                <a:gd name="connsiteY3" fmla="*/ 317500 h 546100"/>
                <a:gd name="connsiteX4" fmla="*/ 533401 w 533401"/>
                <a:gd name="connsiteY4" fmla="*/ 546100 h 546100"/>
                <a:gd name="connsiteX0" fmla="*/ 0 w 457199"/>
                <a:gd name="connsiteY0" fmla="*/ 0 h 533400"/>
                <a:gd name="connsiteX1" fmla="*/ 228600 w 457199"/>
                <a:gd name="connsiteY1" fmla="*/ 152400 h 533400"/>
                <a:gd name="connsiteX2" fmla="*/ 380999 w 457199"/>
                <a:gd name="connsiteY2" fmla="*/ 304800 h 533400"/>
                <a:gd name="connsiteX3" fmla="*/ 457199 w 457199"/>
                <a:gd name="connsiteY3" fmla="*/ 533400 h 533400"/>
              </a:gdLst>
              <a:ahLst/>
              <a:cxnLst>
                <a:cxn ang="0">
                  <a:pos x="connsiteX0" y="connsiteY0"/>
                </a:cxn>
                <a:cxn ang="0">
                  <a:pos x="connsiteX1" y="connsiteY1"/>
                </a:cxn>
                <a:cxn ang="0">
                  <a:pos x="connsiteX2" y="connsiteY2"/>
                </a:cxn>
                <a:cxn ang="0">
                  <a:pos x="connsiteX3" y="connsiteY3"/>
                </a:cxn>
              </a:cxnLst>
              <a:rect l="l" t="t" r="r" b="b"/>
              <a:pathLst>
                <a:path w="457199" h="533400">
                  <a:moveTo>
                    <a:pt x="0" y="0"/>
                  </a:moveTo>
                  <a:cubicBezTo>
                    <a:pt x="50800" y="12700"/>
                    <a:pt x="165100" y="101600"/>
                    <a:pt x="228600" y="152400"/>
                  </a:cubicBezTo>
                  <a:cubicBezTo>
                    <a:pt x="292100" y="203200"/>
                    <a:pt x="333187" y="231588"/>
                    <a:pt x="380999" y="304800"/>
                  </a:cubicBezTo>
                  <a:cubicBezTo>
                    <a:pt x="398928" y="392206"/>
                    <a:pt x="451596" y="463363"/>
                    <a:pt x="457199" y="533400"/>
                  </a:cubicBezTo>
                </a:path>
              </a:pathLst>
            </a:custGeom>
            <a:ln w="28575">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3" name="Straight Arrow Connector 112"/>
            <p:cNvCxnSpPr/>
            <p:nvPr/>
          </p:nvCxnSpPr>
          <p:spPr>
            <a:xfrm rot="5400000">
              <a:off x="-153194" y="3200400"/>
              <a:ext cx="4420394" cy="794"/>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a:off x="2057400" y="5410200"/>
              <a:ext cx="6248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2057401" y="1201621"/>
              <a:ext cx="5516444" cy="420858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6" name="Rectangle 115"/>
            <p:cNvSpPr/>
            <p:nvPr/>
          </p:nvSpPr>
          <p:spPr>
            <a:xfrm>
              <a:off x="1160142" y="685800"/>
              <a:ext cx="764930" cy="615468"/>
            </a:xfrm>
            <a:prstGeom prst="rect">
              <a:avLst/>
            </a:prstGeom>
          </p:spPr>
          <p:txBody>
            <a:bodyPr wrap="square">
              <a:spAutoFit/>
            </a:bodyPr>
            <a:lstStyle/>
            <a:p>
              <a:pPr algn="ctr"/>
              <a:r>
                <a:rPr lang="ro-RO" smtClean="0">
                  <a:latin typeface="Arial" pitchFamily="34" charset="0"/>
                  <a:cs typeface="Arial" pitchFamily="34" charset="0"/>
                </a:rPr>
                <a:t>p</a:t>
              </a:r>
              <a:r>
                <a:rPr lang="ro-RO" baseline="-25000" smtClean="0">
                  <a:latin typeface="Arial" pitchFamily="34" charset="0"/>
                  <a:cs typeface="Arial" pitchFamily="34" charset="0"/>
                </a:rPr>
                <a:t>j</a:t>
              </a:r>
              <a:endParaRPr lang="en-US" baseline="-25000"/>
            </a:p>
          </p:txBody>
        </p:sp>
        <p:sp>
          <p:nvSpPr>
            <p:cNvPr id="117" name="Rectangle 116"/>
            <p:cNvSpPr/>
            <p:nvPr/>
          </p:nvSpPr>
          <p:spPr>
            <a:xfrm>
              <a:off x="8305800" y="5486399"/>
              <a:ext cx="908759" cy="615520"/>
            </a:xfrm>
            <a:prstGeom prst="rect">
              <a:avLst/>
            </a:prstGeom>
          </p:spPr>
          <p:txBody>
            <a:bodyPr wrap="square">
              <a:spAutoFit/>
            </a:bodyPr>
            <a:lstStyle/>
            <a:p>
              <a:pPr algn="ctr"/>
              <a:r>
                <a:rPr lang="ro-RO" smtClean="0">
                  <a:latin typeface="Arial" pitchFamily="34" charset="0"/>
                  <a:cs typeface="Arial" pitchFamily="34" charset="0"/>
                </a:rPr>
                <a:t>q</a:t>
              </a:r>
              <a:r>
                <a:rPr lang="ro-RO" baseline="-25000" smtClean="0">
                  <a:latin typeface="Arial" pitchFamily="34" charset="0"/>
                  <a:cs typeface="Arial" pitchFamily="34" charset="0"/>
                </a:rPr>
                <a:t>j</a:t>
              </a:r>
              <a:endParaRPr lang="en-US" baseline="-25000"/>
            </a:p>
          </p:txBody>
        </p:sp>
        <p:sp>
          <p:nvSpPr>
            <p:cNvPr id="120" name="Rectangle 119"/>
            <p:cNvSpPr/>
            <p:nvPr/>
          </p:nvSpPr>
          <p:spPr>
            <a:xfrm>
              <a:off x="3546636" y="1588487"/>
              <a:ext cx="1006802" cy="596619"/>
            </a:xfrm>
            <a:prstGeom prst="rect">
              <a:avLst/>
            </a:prstGeom>
          </p:spPr>
          <p:txBody>
            <a:bodyPr wrap="square">
              <a:spAutoFit/>
            </a:bodyPr>
            <a:lstStyle/>
            <a:p>
              <a:pPr algn="ctr"/>
              <a:r>
                <a:rPr lang="ro-RO" smtClean="0">
                  <a:latin typeface="Arial" pitchFamily="34" charset="0"/>
                  <a:cs typeface="Arial" pitchFamily="34" charset="0"/>
                </a:rPr>
                <a:t>F</a:t>
              </a:r>
              <a:r>
                <a:rPr lang="ro-RO" baseline="-25000" smtClean="0">
                  <a:latin typeface="Arial" pitchFamily="34" charset="0"/>
                  <a:cs typeface="Arial" pitchFamily="34" charset="0"/>
                </a:rPr>
                <a:t>b</a:t>
              </a:r>
              <a:endParaRPr lang="en-US" baseline="-25000"/>
            </a:p>
          </p:txBody>
        </p:sp>
        <p:sp>
          <p:nvSpPr>
            <p:cNvPr id="121" name="Oval 120"/>
            <p:cNvSpPr/>
            <p:nvPr/>
          </p:nvSpPr>
          <p:spPr>
            <a:xfrm>
              <a:off x="3994104" y="2362218"/>
              <a:ext cx="152399" cy="1524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4739883" y="2362218"/>
              <a:ext cx="152399" cy="1524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5334000" y="4114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7275533" y="4038636"/>
              <a:ext cx="152399" cy="1524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6231442" y="4038636"/>
              <a:ext cx="152399" cy="1524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4292415" y="1588487"/>
              <a:ext cx="970637" cy="596619"/>
            </a:xfrm>
            <a:prstGeom prst="rect">
              <a:avLst/>
            </a:prstGeom>
          </p:spPr>
          <p:txBody>
            <a:bodyPr wrap="square">
              <a:spAutoFit/>
            </a:bodyPr>
            <a:lstStyle/>
            <a:p>
              <a:pPr algn="ctr"/>
              <a:r>
                <a:rPr lang="ro-RO" smtClean="0">
                  <a:latin typeface="Arial" pitchFamily="34" charset="0"/>
                  <a:cs typeface="Arial" pitchFamily="34" charset="0"/>
                </a:rPr>
                <a:t>F</a:t>
              </a:r>
              <a:r>
                <a:rPr lang="ro-RO" baseline="-25000" smtClean="0">
                  <a:latin typeface="Arial" pitchFamily="34" charset="0"/>
                  <a:cs typeface="Arial" pitchFamily="34" charset="0"/>
                </a:rPr>
                <a:t>a</a:t>
              </a:r>
              <a:endParaRPr lang="en-US" baseline="-25000"/>
            </a:p>
          </p:txBody>
        </p:sp>
        <p:sp>
          <p:nvSpPr>
            <p:cNvPr id="128" name="Rectangle 127"/>
            <p:cNvSpPr/>
            <p:nvPr/>
          </p:nvSpPr>
          <p:spPr>
            <a:xfrm>
              <a:off x="5331179" y="3763140"/>
              <a:ext cx="832450" cy="596620"/>
            </a:xfrm>
            <a:prstGeom prst="rect">
              <a:avLst/>
            </a:prstGeom>
          </p:spPr>
          <p:txBody>
            <a:bodyPr wrap="square">
              <a:spAutoFit/>
            </a:bodyPr>
            <a:lstStyle/>
            <a:p>
              <a:pPr algn="ctr"/>
              <a:r>
                <a:rPr lang="ro-RO" smtClean="0">
                  <a:latin typeface="Arial" pitchFamily="34" charset="0"/>
                  <a:cs typeface="Arial" pitchFamily="34" charset="0"/>
                </a:rPr>
                <a:t>F</a:t>
              </a:r>
              <a:r>
                <a:rPr lang="ro-RO" baseline="-25000" smtClean="0">
                  <a:latin typeface="Arial" pitchFamily="34" charset="0"/>
                  <a:cs typeface="Arial" pitchFamily="34" charset="0"/>
                </a:rPr>
                <a:t>y</a:t>
              </a:r>
              <a:endParaRPr lang="en-US" baseline="-25000"/>
            </a:p>
          </p:txBody>
        </p:sp>
        <p:sp>
          <p:nvSpPr>
            <p:cNvPr id="130" name="Rectangle 129"/>
            <p:cNvSpPr/>
            <p:nvPr/>
          </p:nvSpPr>
          <p:spPr>
            <a:xfrm>
              <a:off x="7275533" y="3780725"/>
              <a:ext cx="994470" cy="592047"/>
            </a:xfrm>
            <a:prstGeom prst="rect">
              <a:avLst/>
            </a:prstGeom>
          </p:spPr>
          <p:txBody>
            <a:bodyPr wrap="square">
              <a:spAutoFit/>
            </a:bodyPr>
            <a:lstStyle/>
            <a:p>
              <a:pPr algn="ctr"/>
              <a:r>
                <a:rPr lang="ro-RO" smtClean="0">
                  <a:latin typeface="Arial" pitchFamily="34" charset="0"/>
                  <a:cs typeface="Arial" pitchFamily="34" charset="0"/>
                </a:rPr>
                <a:t>F</a:t>
              </a:r>
              <a:r>
                <a:rPr lang="ro-RO" baseline="-25000" smtClean="0">
                  <a:latin typeface="Arial" pitchFamily="34" charset="0"/>
                  <a:cs typeface="Arial" pitchFamily="34" charset="0"/>
                </a:rPr>
                <a:t>z</a:t>
              </a:r>
              <a:endParaRPr lang="en-US" baseline="-25000"/>
            </a:p>
          </p:txBody>
        </p:sp>
        <p:sp>
          <p:nvSpPr>
            <p:cNvPr id="131" name="Rectangle 130"/>
            <p:cNvSpPr/>
            <p:nvPr/>
          </p:nvSpPr>
          <p:spPr>
            <a:xfrm>
              <a:off x="6231442" y="3780725"/>
              <a:ext cx="1104016" cy="596619"/>
            </a:xfrm>
            <a:prstGeom prst="rect">
              <a:avLst/>
            </a:prstGeom>
          </p:spPr>
          <p:txBody>
            <a:bodyPr wrap="square">
              <a:spAutoFit/>
            </a:bodyPr>
            <a:lstStyle/>
            <a:p>
              <a:pPr algn="ctr"/>
              <a:r>
                <a:rPr lang="ro-RO" smtClean="0">
                  <a:latin typeface="Arial" pitchFamily="34" charset="0"/>
                  <a:cs typeface="Arial" pitchFamily="34" charset="0"/>
                </a:rPr>
                <a:t>F</a:t>
              </a:r>
              <a:r>
                <a:rPr lang="ro-RO" baseline="-25000" smtClean="0">
                  <a:latin typeface="Arial" pitchFamily="34" charset="0"/>
                  <a:cs typeface="Arial" pitchFamily="34" charset="0"/>
                </a:rPr>
                <a:t>d</a:t>
              </a:r>
              <a:endParaRPr lang="en-US" baseline="-25000"/>
            </a:p>
          </p:txBody>
        </p:sp>
      </p:grpSp>
      <p:grpSp>
        <p:nvGrpSpPr>
          <p:cNvPr id="132" name="Group 131"/>
          <p:cNvGrpSpPr/>
          <p:nvPr/>
        </p:nvGrpSpPr>
        <p:grpSpPr>
          <a:xfrm>
            <a:off x="4191000" y="3657600"/>
            <a:ext cx="4114800" cy="3200400"/>
            <a:chOff x="1160142" y="685800"/>
            <a:chExt cx="8054417" cy="5416119"/>
          </a:xfrm>
        </p:grpSpPr>
        <p:sp>
          <p:nvSpPr>
            <p:cNvPr id="133" name="Rectangle 132"/>
            <p:cNvSpPr/>
            <p:nvPr/>
          </p:nvSpPr>
          <p:spPr>
            <a:xfrm>
              <a:off x="7872156" y="2749083"/>
              <a:ext cx="879176" cy="609616"/>
            </a:xfrm>
            <a:prstGeom prst="rect">
              <a:avLst/>
            </a:prstGeom>
          </p:spPr>
          <p:txBody>
            <a:bodyPr wrap="square">
              <a:spAutoFit/>
            </a:bodyPr>
            <a:lstStyle/>
            <a:p>
              <a:pPr algn="ctr"/>
              <a:r>
                <a:rPr lang="ro-RO" smtClean="0">
                  <a:latin typeface="Arial" pitchFamily="34" charset="0"/>
                  <a:cs typeface="Arial" pitchFamily="34" charset="0"/>
                </a:rPr>
                <a:t>F</a:t>
              </a:r>
              <a:r>
                <a:rPr lang="ro-RO" baseline="-25000" smtClean="0">
                  <a:latin typeface="Arial" pitchFamily="34" charset="0"/>
                  <a:cs typeface="Arial" pitchFamily="34" charset="0"/>
                </a:rPr>
                <a:t>x</a:t>
              </a:r>
              <a:endParaRPr lang="en-US" baseline="-25000"/>
            </a:p>
          </p:txBody>
        </p:sp>
        <p:sp>
          <p:nvSpPr>
            <p:cNvPr id="134" name="Oval 133"/>
            <p:cNvSpPr/>
            <p:nvPr/>
          </p:nvSpPr>
          <p:spPr>
            <a:xfrm>
              <a:off x="7872156" y="3006994"/>
              <a:ext cx="152399" cy="1524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1524000" y="5486400"/>
              <a:ext cx="477272" cy="369332"/>
            </a:xfrm>
            <a:prstGeom prst="rect">
              <a:avLst/>
            </a:prstGeom>
          </p:spPr>
          <p:txBody>
            <a:bodyPr wrap="square">
              <a:spAutoFit/>
            </a:bodyPr>
            <a:lstStyle/>
            <a:p>
              <a:pPr algn="ctr"/>
              <a:r>
                <a:rPr lang="ro-RO" smtClean="0">
                  <a:latin typeface="Arial" pitchFamily="34" charset="0"/>
                  <a:cs typeface="Arial" pitchFamily="34" charset="0"/>
                </a:rPr>
                <a:t>0</a:t>
              </a:r>
              <a:endParaRPr lang="en-US" baseline="-25000"/>
            </a:p>
          </p:txBody>
        </p:sp>
        <p:sp>
          <p:nvSpPr>
            <p:cNvPr id="137" name="Freeform 136"/>
            <p:cNvSpPr/>
            <p:nvPr/>
          </p:nvSpPr>
          <p:spPr>
            <a:xfrm>
              <a:off x="3048000" y="4876800"/>
              <a:ext cx="457199" cy="533400"/>
            </a:xfrm>
            <a:custGeom>
              <a:avLst/>
              <a:gdLst>
                <a:gd name="connsiteX0" fmla="*/ 0 w 607111"/>
                <a:gd name="connsiteY0" fmla="*/ 0 h 833718"/>
                <a:gd name="connsiteX1" fmla="*/ 174812 w 607111"/>
                <a:gd name="connsiteY1" fmla="*/ 26894 h 833718"/>
                <a:gd name="connsiteX2" fmla="*/ 215153 w 607111"/>
                <a:gd name="connsiteY2" fmla="*/ 40341 h 833718"/>
                <a:gd name="connsiteX3" fmla="*/ 295835 w 607111"/>
                <a:gd name="connsiteY3" fmla="*/ 94129 h 833718"/>
                <a:gd name="connsiteX4" fmla="*/ 389965 w 607111"/>
                <a:gd name="connsiteY4" fmla="*/ 174812 h 833718"/>
                <a:gd name="connsiteX5" fmla="*/ 443753 w 607111"/>
                <a:gd name="connsiteY5" fmla="*/ 255494 h 833718"/>
                <a:gd name="connsiteX6" fmla="*/ 470647 w 607111"/>
                <a:gd name="connsiteY6" fmla="*/ 295835 h 833718"/>
                <a:gd name="connsiteX7" fmla="*/ 510988 w 607111"/>
                <a:gd name="connsiteY7" fmla="*/ 363071 h 833718"/>
                <a:gd name="connsiteX8" fmla="*/ 551329 w 607111"/>
                <a:gd name="connsiteY8" fmla="*/ 484094 h 833718"/>
                <a:gd name="connsiteX9" fmla="*/ 564777 w 607111"/>
                <a:gd name="connsiteY9" fmla="*/ 524435 h 833718"/>
                <a:gd name="connsiteX10" fmla="*/ 578224 w 607111"/>
                <a:gd name="connsiteY10" fmla="*/ 605118 h 833718"/>
                <a:gd name="connsiteX11" fmla="*/ 578224 w 607111"/>
                <a:gd name="connsiteY11" fmla="*/ 820271 h 833718"/>
                <a:gd name="connsiteX12" fmla="*/ 564777 w 607111"/>
                <a:gd name="connsiteY12" fmla="*/ 833718 h 833718"/>
                <a:gd name="connsiteX0" fmla="*/ 0 w 607111"/>
                <a:gd name="connsiteY0" fmla="*/ 0 h 826536"/>
                <a:gd name="connsiteX1" fmla="*/ 174812 w 607111"/>
                <a:gd name="connsiteY1" fmla="*/ 26894 h 826536"/>
                <a:gd name="connsiteX2" fmla="*/ 215153 w 607111"/>
                <a:gd name="connsiteY2" fmla="*/ 40341 h 826536"/>
                <a:gd name="connsiteX3" fmla="*/ 295835 w 607111"/>
                <a:gd name="connsiteY3" fmla="*/ 94129 h 826536"/>
                <a:gd name="connsiteX4" fmla="*/ 389965 w 607111"/>
                <a:gd name="connsiteY4" fmla="*/ 174812 h 826536"/>
                <a:gd name="connsiteX5" fmla="*/ 443753 w 607111"/>
                <a:gd name="connsiteY5" fmla="*/ 255494 h 826536"/>
                <a:gd name="connsiteX6" fmla="*/ 470647 w 607111"/>
                <a:gd name="connsiteY6" fmla="*/ 295835 h 826536"/>
                <a:gd name="connsiteX7" fmla="*/ 510988 w 607111"/>
                <a:gd name="connsiteY7" fmla="*/ 363071 h 826536"/>
                <a:gd name="connsiteX8" fmla="*/ 551329 w 607111"/>
                <a:gd name="connsiteY8" fmla="*/ 484094 h 826536"/>
                <a:gd name="connsiteX9" fmla="*/ 564777 w 607111"/>
                <a:gd name="connsiteY9" fmla="*/ 524435 h 826536"/>
                <a:gd name="connsiteX10" fmla="*/ 578224 w 607111"/>
                <a:gd name="connsiteY10" fmla="*/ 605118 h 826536"/>
                <a:gd name="connsiteX11" fmla="*/ 578224 w 607111"/>
                <a:gd name="connsiteY11" fmla="*/ 820271 h 826536"/>
                <a:gd name="connsiteX12" fmla="*/ 519953 w 607111"/>
                <a:gd name="connsiteY12" fmla="*/ 762000 h 826536"/>
                <a:gd name="connsiteX0" fmla="*/ 0 w 607111"/>
                <a:gd name="connsiteY0" fmla="*/ 0 h 838200"/>
                <a:gd name="connsiteX1" fmla="*/ 174812 w 607111"/>
                <a:gd name="connsiteY1" fmla="*/ 26894 h 838200"/>
                <a:gd name="connsiteX2" fmla="*/ 215153 w 607111"/>
                <a:gd name="connsiteY2" fmla="*/ 40341 h 838200"/>
                <a:gd name="connsiteX3" fmla="*/ 295835 w 607111"/>
                <a:gd name="connsiteY3" fmla="*/ 94129 h 838200"/>
                <a:gd name="connsiteX4" fmla="*/ 389965 w 607111"/>
                <a:gd name="connsiteY4" fmla="*/ 174812 h 838200"/>
                <a:gd name="connsiteX5" fmla="*/ 443753 w 607111"/>
                <a:gd name="connsiteY5" fmla="*/ 255494 h 838200"/>
                <a:gd name="connsiteX6" fmla="*/ 470647 w 607111"/>
                <a:gd name="connsiteY6" fmla="*/ 295835 h 838200"/>
                <a:gd name="connsiteX7" fmla="*/ 510988 w 607111"/>
                <a:gd name="connsiteY7" fmla="*/ 363071 h 838200"/>
                <a:gd name="connsiteX8" fmla="*/ 551329 w 607111"/>
                <a:gd name="connsiteY8" fmla="*/ 484094 h 838200"/>
                <a:gd name="connsiteX9" fmla="*/ 564777 w 607111"/>
                <a:gd name="connsiteY9" fmla="*/ 524435 h 838200"/>
                <a:gd name="connsiteX10" fmla="*/ 578224 w 607111"/>
                <a:gd name="connsiteY10" fmla="*/ 605118 h 838200"/>
                <a:gd name="connsiteX11" fmla="*/ 578224 w 607111"/>
                <a:gd name="connsiteY11" fmla="*/ 820271 h 838200"/>
                <a:gd name="connsiteX12" fmla="*/ 596153 w 607111"/>
                <a:gd name="connsiteY12" fmla="*/ 838200 h 838200"/>
                <a:gd name="connsiteX0" fmla="*/ 0 w 607111"/>
                <a:gd name="connsiteY0" fmla="*/ 0 h 838200"/>
                <a:gd name="connsiteX1" fmla="*/ 174812 w 607111"/>
                <a:gd name="connsiteY1" fmla="*/ 26894 h 838200"/>
                <a:gd name="connsiteX2" fmla="*/ 215153 w 607111"/>
                <a:gd name="connsiteY2" fmla="*/ 40341 h 838200"/>
                <a:gd name="connsiteX3" fmla="*/ 295835 w 607111"/>
                <a:gd name="connsiteY3" fmla="*/ 94129 h 838200"/>
                <a:gd name="connsiteX4" fmla="*/ 389965 w 607111"/>
                <a:gd name="connsiteY4" fmla="*/ 174812 h 838200"/>
                <a:gd name="connsiteX5" fmla="*/ 443753 w 607111"/>
                <a:gd name="connsiteY5" fmla="*/ 255494 h 838200"/>
                <a:gd name="connsiteX6" fmla="*/ 470647 w 607111"/>
                <a:gd name="connsiteY6" fmla="*/ 295835 h 838200"/>
                <a:gd name="connsiteX7" fmla="*/ 510988 w 607111"/>
                <a:gd name="connsiteY7" fmla="*/ 363071 h 838200"/>
                <a:gd name="connsiteX8" fmla="*/ 551329 w 607111"/>
                <a:gd name="connsiteY8" fmla="*/ 484094 h 838200"/>
                <a:gd name="connsiteX9" fmla="*/ 564777 w 607111"/>
                <a:gd name="connsiteY9" fmla="*/ 524435 h 838200"/>
                <a:gd name="connsiteX10" fmla="*/ 578224 w 607111"/>
                <a:gd name="connsiteY10" fmla="*/ 605118 h 838200"/>
                <a:gd name="connsiteX11" fmla="*/ 578224 w 607111"/>
                <a:gd name="connsiteY11" fmla="*/ 820271 h 838200"/>
                <a:gd name="connsiteX12" fmla="*/ 596153 w 607111"/>
                <a:gd name="connsiteY12" fmla="*/ 838200 h 838200"/>
                <a:gd name="connsiteX0" fmla="*/ 0 w 607111"/>
                <a:gd name="connsiteY0" fmla="*/ 0 h 838200"/>
                <a:gd name="connsiteX1" fmla="*/ 174812 w 607111"/>
                <a:gd name="connsiteY1" fmla="*/ 26894 h 838200"/>
                <a:gd name="connsiteX2" fmla="*/ 215153 w 607111"/>
                <a:gd name="connsiteY2" fmla="*/ 40341 h 838200"/>
                <a:gd name="connsiteX3" fmla="*/ 295835 w 607111"/>
                <a:gd name="connsiteY3" fmla="*/ 94129 h 838200"/>
                <a:gd name="connsiteX4" fmla="*/ 389965 w 607111"/>
                <a:gd name="connsiteY4" fmla="*/ 174812 h 838200"/>
                <a:gd name="connsiteX5" fmla="*/ 443753 w 607111"/>
                <a:gd name="connsiteY5" fmla="*/ 255494 h 838200"/>
                <a:gd name="connsiteX6" fmla="*/ 470647 w 607111"/>
                <a:gd name="connsiteY6" fmla="*/ 295835 h 838200"/>
                <a:gd name="connsiteX7" fmla="*/ 510988 w 607111"/>
                <a:gd name="connsiteY7" fmla="*/ 363071 h 838200"/>
                <a:gd name="connsiteX8" fmla="*/ 551329 w 607111"/>
                <a:gd name="connsiteY8" fmla="*/ 484094 h 838200"/>
                <a:gd name="connsiteX9" fmla="*/ 564777 w 607111"/>
                <a:gd name="connsiteY9" fmla="*/ 524435 h 838200"/>
                <a:gd name="connsiteX10" fmla="*/ 578224 w 607111"/>
                <a:gd name="connsiteY10" fmla="*/ 605118 h 838200"/>
                <a:gd name="connsiteX11" fmla="*/ 578224 w 607111"/>
                <a:gd name="connsiteY11" fmla="*/ 820271 h 838200"/>
                <a:gd name="connsiteX12" fmla="*/ 596153 w 607111"/>
                <a:gd name="connsiteY12" fmla="*/ 838200 h 838200"/>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10988 w 607111"/>
                <a:gd name="connsiteY7" fmla="*/ 363071 h 820271"/>
                <a:gd name="connsiteX8" fmla="*/ 551329 w 607111"/>
                <a:gd name="connsiteY8" fmla="*/ 484094 h 820271"/>
                <a:gd name="connsiteX9" fmla="*/ 564777 w 607111"/>
                <a:gd name="connsiteY9" fmla="*/ 524435 h 820271"/>
                <a:gd name="connsiteX10" fmla="*/ 578224 w 607111"/>
                <a:gd name="connsiteY10" fmla="*/ 605118 h 820271"/>
                <a:gd name="connsiteX11" fmla="*/ 578224 w 607111"/>
                <a:gd name="connsiteY11"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43753 w 607111"/>
                <a:gd name="connsiteY5" fmla="*/ 255494 h 820271"/>
                <a:gd name="connsiteX6" fmla="*/ 470647 w 607111"/>
                <a:gd name="connsiteY6" fmla="*/ 295835 h 820271"/>
                <a:gd name="connsiteX7" fmla="*/ 551329 w 607111"/>
                <a:gd name="connsiteY7" fmla="*/ 484094 h 820271"/>
                <a:gd name="connsiteX8" fmla="*/ 564777 w 607111"/>
                <a:gd name="connsiteY8" fmla="*/ 524435 h 820271"/>
                <a:gd name="connsiteX9" fmla="*/ 578224 w 607111"/>
                <a:gd name="connsiteY9" fmla="*/ 605118 h 820271"/>
                <a:gd name="connsiteX10" fmla="*/ 578224 w 607111"/>
                <a:gd name="connsiteY10" fmla="*/ 820271 h 820271"/>
                <a:gd name="connsiteX0" fmla="*/ 0 w 607111"/>
                <a:gd name="connsiteY0" fmla="*/ 0 h 820271"/>
                <a:gd name="connsiteX1" fmla="*/ 174812 w 607111"/>
                <a:gd name="connsiteY1" fmla="*/ 26894 h 820271"/>
                <a:gd name="connsiteX2" fmla="*/ 215153 w 607111"/>
                <a:gd name="connsiteY2" fmla="*/ 40341 h 820271"/>
                <a:gd name="connsiteX3" fmla="*/ 295835 w 607111"/>
                <a:gd name="connsiteY3" fmla="*/ 94129 h 820271"/>
                <a:gd name="connsiteX4" fmla="*/ 389965 w 607111"/>
                <a:gd name="connsiteY4" fmla="*/ 174812 h 820271"/>
                <a:gd name="connsiteX5" fmla="*/ 470647 w 607111"/>
                <a:gd name="connsiteY5" fmla="*/ 295835 h 820271"/>
                <a:gd name="connsiteX6" fmla="*/ 551329 w 607111"/>
                <a:gd name="connsiteY6" fmla="*/ 484094 h 820271"/>
                <a:gd name="connsiteX7" fmla="*/ 564777 w 607111"/>
                <a:gd name="connsiteY7" fmla="*/ 524435 h 820271"/>
                <a:gd name="connsiteX8" fmla="*/ 578224 w 607111"/>
                <a:gd name="connsiteY8" fmla="*/ 605118 h 820271"/>
                <a:gd name="connsiteX9" fmla="*/ 578224 w 607111"/>
                <a:gd name="connsiteY9" fmla="*/ 820271 h 820271"/>
                <a:gd name="connsiteX0" fmla="*/ 0 w 578224"/>
                <a:gd name="connsiteY0" fmla="*/ 0 h 820271"/>
                <a:gd name="connsiteX1" fmla="*/ 174812 w 578224"/>
                <a:gd name="connsiteY1" fmla="*/ 26894 h 820271"/>
                <a:gd name="connsiteX2" fmla="*/ 215153 w 578224"/>
                <a:gd name="connsiteY2" fmla="*/ 40341 h 820271"/>
                <a:gd name="connsiteX3" fmla="*/ 295835 w 578224"/>
                <a:gd name="connsiteY3" fmla="*/ 94129 h 820271"/>
                <a:gd name="connsiteX4" fmla="*/ 389965 w 578224"/>
                <a:gd name="connsiteY4" fmla="*/ 174812 h 820271"/>
                <a:gd name="connsiteX5" fmla="*/ 470647 w 578224"/>
                <a:gd name="connsiteY5" fmla="*/ 295835 h 820271"/>
                <a:gd name="connsiteX6" fmla="*/ 551329 w 578224"/>
                <a:gd name="connsiteY6" fmla="*/ 484094 h 820271"/>
                <a:gd name="connsiteX7" fmla="*/ 564777 w 578224"/>
                <a:gd name="connsiteY7" fmla="*/ 524435 h 820271"/>
                <a:gd name="connsiteX8" fmla="*/ 578224 w 578224"/>
                <a:gd name="connsiteY8" fmla="*/ 820271 h 820271"/>
                <a:gd name="connsiteX0" fmla="*/ 0 w 578224"/>
                <a:gd name="connsiteY0" fmla="*/ 0 h 820271"/>
                <a:gd name="connsiteX1" fmla="*/ 174812 w 578224"/>
                <a:gd name="connsiteY1" fmla="*/ 26894 h 820271"/>
                <a:gd name="connsiteX2" fmla="*/ 215153 w 578224"/>
                <a:gd name="connsiteY2" fmla="*/ 40341 h 820271"/>
                <a:gd name="connsiteX3" fmla="*/ 295835 w 578224"/>
                <a:gd name="connsiteY3" fmla="*/ 94129 h 820271"/>
                <a:gd name="connsiteX4" fmla="*/ 389965 w 578224"/>
                <a:gd name="connsiteY4" fmla="*/ 174812 h 820271"/>
                <a:gd name="connsiteX5" fmla="*/ 470647 w 578224"/>
                <a:gd name="connsiteY5" fmla="*/ 295835 h 820271"/>
                <a:gd name="connsiteX6" fmla="*/ 551329 w 578224"/>
                <a:gd name="connsiteY6" fmla="*/ 484094 h 820271"/>
                <a:gd name="connsiteX7" fmla="*/ 578224 w 578224"/>
                <a:gd name="connsiteY7" fmla="*/ 820271 h 820271"/>
                <a:gd name="connsiteX0" fmla="*/ 0 w 578224"/>
                <a:gd name="connsiteY0" fmla="*/ 0 h 820271"/>
                <a:gd name="connsiteX1" fmla="*/ 174812 w 578224"/>
                <a:gd name="connsiteY1" fmla="*/ 26894 h 820271"/>
                <a:gd name="connsiteX2" fmla="*/ 215153 w 578224"/>
                <a:gd name="connsiteY2" fmla="*/ 40341 h 820271"/>
                <a:gd name="connsiteX3" fmla="*/ 389965 w 578224"/>
                <a:gd name="connsiteY3" fmla="*/ 174812 h 820271"/>
                <a:gd name="connsiteX4" fmla="*/ 470647 w 578224"/>
                <a:gd name="connsiteY4" fmla="*/ 295835 h 820271"/>
                <a:gd name="connsiteX5" fmla="*/ 551329 w 578224"/>
                <a:gd name="connsiteY5" fmla="*/ 484094 h 820271"/>
                <a:gd name="connsiteX6" fmla="*/ 578224 w 578224"/>
                <a:gd name="connsiteY6" fmla="*/ 820271 h 820271"/>
                <a:gd name="connsiteX0" fmla="*/ 0 w 591671"/>
                <a:gd name="connsiteY0" fmla="*/ 375281 h 814551"/>
                <a:gd name="connsiteX1" fmla="*/ 188259 w 591671"/>
                <a:gd name="connsiteY1" fmla="*/ 21174 h 814551"/>
                <a:gd name="connsiteX2" fmla="*/ 228600 w 591671"/>
                <a:gd name="connsiteY2" fmla="*/ 34621 h 814551"/>
                <a:gd name="connsiteX3" fmla="*/ 403412 w 591671"/>
                <a:gd name="connsiteY3" fmla="*/ 169092 h 814551"/>
                <a:gd name="connsiteX4" fmla="*/ 484094 w 591671"/>
                <a:gd name="connsiteY4" fmla="*/ 290115 h 814551"/>
                <a:gd name="connsiteX5" fmla="*/ 564776 w 591671"/>
                <a:gd name="connsiteY5" fmla="*/ 478374 h 814551"/>
                <a:gd name="connsiteX6" fmla="*/ 591671 w 591671"/>
                <a:gd name="connsiteY6" fmla="*/ 814551 h 814551"/>
                <a:gd name="connsiteX0" fmla="*/ 0 w 591671"/>
                <a:gd name="connsiteY0" fmla="*/ 375281 h 814551"/>
                <a:gd name="connsiteX1" fmla="*/ 188259 w 591671"/>
                <a:gd name="connsiteY1" fmla="*/ 21174 h 814551"/>
                <a:gd name="connsiteX2" fmla="*/ 228601 w 591671"/>
                <a:gd name="connsiteY2" fmla="*/ 70481 h 814551"/>
                <a:gd name="connsiteX3" fmla="*/ 403412 w 591671"/>
                <a:gd name="connsiteY3" fmla="*/ 169092 h 814551"/>
                <a:gd name="connsiteX4" fmla="*/ 484094 w 591671"/>
                <a:gd name="connsiteY4" fmla="*/ 290115 h 814551"/>
                <a:gd name="connsiteX5" fmla="*/ 564776 w 591671"/>
                <a:gd name="connsiteY5" fmla="*/ 478374 h 814551"/>
                <a:gd name="connsiteX6" fmla="*/ 591671 w 591671"/>
                <a:gd name="connsiteY6" fmla="*/ 814551 h 814551"/>
                <a:gd name="connsiteX0" fmla="*/ 0 w 591671"/>
                <a:gd name="connsiteY0" fmla="*/ 388472 h 827742"/>
                <a:gd name="connsiteX1" fmla="*/ 188259 w 591671"/>
                <a:gd name="connsiteY1" fmla="*/ 34365 h 827742"/>
                <a:gd name="connsiteX2" fmla="*/ 403412 w 591671"/>
                <a:gd name="connsiteY2" fmla="*/ 182283 h 827742"/>
                <a:gd name="connsiteX3" fmla="*/ 484094 w 591671"/>
                <a:gd name="connsiteY3" fmla="*/ 303306 h 827742"/>
                <a:gd name="connsiteX4" fmla="*/ 564776 w 591671"/>
                <a:gd name="connsiteY4" fmla="*/ 491565 h 827742"/>
                <a:gd name="connsiteX5" fmla="*/ 591671 w 591671"/>
                <a:gd name="connsiteY5" fmla="*/ 827742 h 827742"/>
                <a:gd name="connsiteX0" fmla="*/ 0 w 591671"/>
                <a:gd name="connsiteY0" fmla="*/ 220383 h 659653"/>
                <a:gd name="connsiteX1" fmla="*/ 403412 w 591671"/>
                <a:gd name="connsiteY1" fmla="*/ 14194 h 659653"/>
                <a:gd name="connsiteX2" fmla="*/ 484094 w 591671"/>
                <a:gd name="connsiteY2" fmla="*/ 135217 h 659653"/>
                <a:gd name="connsiteX3" fmla="*/ 564776 w 591671"/>
                <a:gd name="connsiteY3" fmla="*/ 323476 h 659653"/>
                <a:gd name="connsiteX4" fmla="*/ 591671 w 591671"/>
                <a:gd name="connsiteY4" fmla="*/ 659653 h 659653"/>
                <a:gd name="connsiteX0" fmla="*/ 0 w 591671"/>
                <a:gd name="connsiteY0" fmla="*/ 102348 h 541618"/>
                <a:gd name="connsiteX1" fmla="*/ 304801 w 591671"/>
                <a:gd name="connsiteY1" fmla="*/ 102348 h 541618"/>
                <a:gd name="connsiteX2" fmla="*/ 484094 w 591671"/>
                <a:gd name="connsiteY2" fmla="*/ 17182 h 541618"/>
                <a:gd name="connsiteX3" fmla="*/ 564776 w 591671"/>
                <a:gd name="connsiteY3" fmla="*/ 205441 h 541618"/>
                <a:gd name="connsiteX4" fmla="*/ 591671 w 591671"/>
                <a:gd name="connsiteY4" fmla="*/ 541618 h 541618"/>
                <a:gd name="connsiteX0" fmla="*/ 0 w 591671"/>
                <a:gd name="connsiteY0" fmla="*/ 42956 h 482226"/>
                <a:gd name="connsiteX1" fmla="*/ 304801 w 591671"/>
                <a:gd name="connsiteY1" fmla="*/ 42956 h 482226"/>
                <a:gd name="connsiteX2" fmla="*/ 564776 w 591671"/>
                <a:gd name="connsiteY2" fmla="*/ 146049 h 482226"/>
                <a:gd name="connsiteX3" fmla="*/ 591671 w 591671"/>
                <a:gd name="connsiteY3" fmla="*/ 482226 h 482226"/>
                <a:gd name="connsiteX0" fmla="*/ 0 w 591671"/>
                <a:gd name="connsiteY0" fmla="*/ 42956 h 482226"/>
                <a:gd name="connsiteX1" fmla="*/ 304801 w 591671"/>
                <a:gd name="connsiteY1" fmla="*/ 42956 h 482226"/>
                <a:gd name="connsiteX2" fmla="*/ 533401 w 591671"/>
                <a:gd name="connsiteY2" fmla="*/ 195355 h 482226"/>
                <a:gd name="connsiteX3" fmla="*/ 591671 w 591671"/>
                <a:gd name="connsiteY3" fmla="*/ 482226 h 482226"/>
                <a:gd name="connsiteX0" fmla="*/ 0 w 551330"/>
                <a:gd name="connsiteY0" fmla="*/ 42956 h 576355"/>
                <a:gd name="connsiteX1" fmla="*/ 304801 w 551330"/>
                <a:gd name="connsiteY1" fmla="*/ 42956 h 576355"/>
                <a:gd name="connsiteX2" fmla="*/ 533401 w 551330"/>
                <a:gd name="connsiteY2" fmla="*/ 195355 h 576355"/>
                <a:gd name="connsiteX3" fmla="*/ 533401 w 551330"/>
                <a:gd name="connsiteY3" fmla="*/ 576355 h 576355"/>
                <a:gd name="connsiteX0" fmla="*/ 0 w 551330"/>
                <a:gd name="connsiteY0" fmla="*/ 42956 h 500155"/>
                <a:gd name="connsiteX1" fmla="*/ 304801 w 551330"/>
                <a:gd name="connsiteY1" fmla="*/ 42956 h 500155"/>
                <a:gd name="connsiteX2" fmla="*/ 533401 w 551330"/>
                <a:gd name="connsiteY2" fmla="*/ 195355 h 500155"/>
                <a:gd name="connsiteX3" fmla="*/ 533401 w 551330"/>
                <a:gd name="connsiteY3" fmla="*/ 500155 h 500155"/>
                <a:gd name="connsiteX0" fmla="*/ 0 w 533401"/>
                <a:gd name="connsiteY0" fmla="*/ 42956 h 500155"/>
                <a:gd name="connsiteX1" fmla="*/ 304801 w 533401"/>
                <a:gd name="connsiteY1" fmla="*/ 42956 h 500155"/>
                <a:gd name="connsiteX2" fmla="*/ 457201 w 533401"/>
                <a:gd name="connsiteY2" fmla="*/ 271555 h 500155"/>
                <a:gd name="connsiteX3" fmla="*/ 533401 w 533401"/>
                <a:gd name="connsiteY3" fmla="*/ 500155 h 500155"/>
                <a:gd name="connsiteX0" fmla="*/ 0 w 533401"/>
                <a:gd name="connsiteY0" fmla="*/ 42956 h 500155"/>
                <a:gd name="connsiteX1" fmla="*/ 304802 w 533401"/>
                <a:gd name="connsiteY1" fmla="*/ 119155 h 500155"/>
                <a:gd name="connsiteX2" fmla="*/ 457201 w 533401"/>
                <a:gd name="connsiteY2" fmla="*/ 271555 h 500155"/>
                <a:gd name="connsiteX3" fmla="*/ 533401 w 533401"/>
                <a:gd name="connsiteY3" fmla="*/ 500155 h 500155"/>
                <a:gd name="connsiteX0" fmla="*/ 0 w 533401"/>
                <a:gd name="connsiteY0" fmla="*/ 88901 h 546100"/>
                <a:gd name="connsiteX1" fmla="*/ 76202 w 533401"/>
                <a:gd name="connsiteY1" fmla="*/ 12700 h 546100"/>
                <a:gd name="connsiteX2" fmla="*/ 304802 w 533401"/>
                <a:gd name="connsiteY2" fmla="*/ 165100 h 546100"/>
                <a:gd name="connsiteX3" fmla="*/ 457201 w 533401"/>
                <a:gd name="connsiteY3" fmla="*/ 317500 h 546100"/>
                <a:gd name="connsiteX4" fmla="*/ 533401 w 533401"/>
                <a:gd name="connsiteY4" fmla="*/ 546100 h 546100"/>
                <a:gd name="connsiteX0" fmla="*/ 0 w 457199"/>
                <a:gd name="connsiteY0" fmla="*/ 0 h 533400"/>
                <a:gd name="connsiteX1" fmla="*/ 228600 w 457199"/>
                <a:gd name="connsiteY1" fmla="*/ 152400 h 533400"/>
                <a:gd name="connsiteX2" fmla="*/ 380999 w 457199"/>
                <a:gd name="connsiteY2" fmla="*/ 304800 h 533400"/>
                <a:gd name="connsiteX3" fmla="*/ 457199 w 457199"/>
                <a:gd name="connsiteY3" fmla="*/ 533400 h 533400"/>
              </a:gdLst>
              <a:ahLst/>
              <a:cxnLst>
                <a:cxn ang="0">
                  <a:pos x="connsiteX0" y="connsiteY0"/>
                </a:cxn>
                <a:cxn ang="0">
                  <a:pos x="connsiteX1" y="connsiteY1"/>
                </a:cxn>
                <a:cxn ang="0">
                  <a:pos x="connsiteX2" y="connsiteY2"/>
                </a:cxn>
                <a:cxn ang="0">
                  <a:pos x="connsiteX3" y="connsiteY3"/>
                </a:cxn>
              </a:cxnLst>
              <a:rect l="l" t="t" r="r" b="b"/>
              <a:pathLst>
                <a:path w="457199" h="533400">
                  <a:moveTo>
                    <a:pt x="0" y="0"/>
                  </a:moveTo>
                  <a:cubicBezTo>
                    <a:pt x="50800" y="12700"/>
                    <a:pt x="165100" y="101600"/>
                    <a:pt x="228600" y="152400"/>
                  </a:cubicBezTo>
                  <a:cubicBezTo>
                    <a:pt x="292100" y="203200"/>
                    <a:pt x="333187" y="231588"/>
                    <a:pt x="380999" y="304800"/>
                  </a:cubicBezTo>
                  <a:cubicBezTo>
                    <a:pt x="398928" y="392206"/>
                    <a:pt x="451596" y="463363"/>
                    <a:pt x="457199" y="533400"/>
                  </a:cubicBezTo>
                </a:path>
              </a:pathLst>
            </a:custGeom>
            <a:ln w="28575">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8" name="Straight Arrow Connector 137"/>
            <p:cNvCxnSpPr/>
            <p:nvPr/>
          </p:nvCxnSpPr>
          <p:spPr>
            <a:xfrm rot="5400000">
              <a:off x="-153194" y="3200400"/>
              <a:ext cx="4420394" cy="794"/>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a:off x="2057400" y="5410200"/>
              <a:ext cx="6248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V="1">
              <a:off x="2057400" y="2362200"/>
              <a:ext cx="5943600" cy="30480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1" name="Rectangle 140"/>
            <p:cNvSpPr/>
            <p:nvPr/>
          </p:nvSpPr>
          <p:spPr>
            <a:xfrm>
              <a:off x="1160142" y="685800"/>
              <a:ext cx="764930" cy="615468"/>
            </a:xfrm>
            <a:prstGeom prst="rect">
              <a:avLst/>
            </a:prstGeom>
          </p:spPr>
          <p:txBody>
            <a:bodyPr wrap="square">
              <a:spAutoFit/>
            </a:bodyPr>
            <a:lstStyle/>
            <a:p>
              <a:pPr algn="ctr"/>
              <a:r>
                <a:rPr lang="ro-RO" smtClean="0">
                  <a:latin typeface="Arial" pitchFamily="34" charset="0"/>
                  <a:cs typeface="Arial" pitchFamily="34" charset="0"/>
                </a:rPr>
                <a:t>p</a:t>
              </a:r>
              <a:r>
                <a:rPr lang="ro-RO" baseline="-25000" smtClean="0">
                  <a:latin typeface="Arial" pitchFamily="34" charset="0"/>
                  <a:cs typeface="Arial" pitchFamily="34" charset="0"/>
                </a:rPr>
                <a:t>j</a:t>
              </a:r>
              <a:endParaRPr lang="en-US" baseline="-25000"/>
            </a:p>
          </p:txBody>
        </p:sp>
        <p:sp>
          <p:nvSpPr>
            <p:cNvPr id="142" name="Rectangle 141"/>
            <p:cNvSpPr/>
            <p:nvPr/>
          </p:nvSpPr>
          <p:spPr>
            <a:xfrm>
              <a:off x="8305800" y="5486399"/>
              <a:ext cx="908759" cy="615520"/>
            </a:xfrm>
            <a:prstGeom prst="rect">
              <a:avLst/>
            </a:prstGeom>
          </p:spPr>
          <p:txBody>
            <a:bodyPr wrap="square">
              <a:spAutoFit/>
            </a:bodyPr>
            <a:lstStyle/>
            <a:p>
              <a:pPr algn="ctr"/>
              <a:r>
                <a:rPr lang="ro-RO" smtClean="0">
                  <a:latin typeface="Arial" pitchFamily="34" charset="0"/>
                  <a:cs typeface="Arial" pitchFamily="34" charset="0"/>
                </a:rPr>
                <a:t>q</a:t>
              </a:r>
              <a:r>
                <a:rPr lang="ro-RO" baseline="-25000" smtClean="0">
                  <a:latin typeface="Arial" pitchFamily="34" charset="0"/>
                  <a:cs typeface="Arial" pitchFamily="34" charset="0"/>
                </a:rPr>
                <a:t>j</a:t>
              </a:r>
              <a:endParaRPr lang="en-US" baseline="-25000"/>
            </a:p>
          </p:txBody>
        </p:sp>
        <p:sp>
          <p:nvSpPr>
            <p:cNvPr id="143" name="Oval 142"/>
            <p:cNvSpPr/>
            <p:nvPr/>
          </p:nvSpPr>
          <p:spPr>
            <a:xfrm>
              <a:off x="5933130" y="2620128"/>
              <a:ext cx="152399" cy="1524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6082286" y="2362218"/>
              <a:ext cx="862970" cy="596619"/>
            </a:xfrm>
            <a:prstGeom prst="rect">
              <a:avLst/>
            </a:prstGeom>
          </p:spPr>
          <p:txBody>
            <a:bodyPr wrap="square">
              <a:spAutoFit/>
            </a:bodyPr>
            <a:lstStyle/>
            <a:p>
              <a:pPr algn="ctr"/>
              <a:r>
                <a:rPr lang="ro-RO" smtClean="0">
                  <a:latin typeface="Arial" pitchFamily="34" charset="0"/>
                  <a:cs typeface="Arial" pitchFamily="34" charset="0"/>
                </a:rPr>
                <a:t>F</a:t>
              </a:r>
              <a:r>
                <a:rPr lang="ro-RO" baseline="-25000" smtClean="0">
                  <a:latin typeface="Arial" pitchFamily="34" charset="0"/>
                  <a:cs typeface="Arial" pitchFamily="34" charset="0"/>
                </a:rPr>
                <a:t>c</a:t>
              </a:r>
              <a:endParaRPr lang="en-US" baseline="-25000"/>
            </a:p>
          </p:txBody>
        </p:sp>
        <p:sp>
          <p:nvSpPr>
            <p:cNvPr id="145" name="Rectangle 144"/>
            <p:cNvSpPr/>
            <p:nvPr/>
          </p:nvSpPr>
          <p:spPr>
            <a:xfrm>
              <a:off x="6678909" y="3135949"/>
              <a:ext cx="1006802" cy="596619"/>
            </a:xfrm>
            <a:prstGeom prst="rect">
              <a:avLst/>
            </a:prstGeom>
          </p:spPr>
          <p:txBody>
            <a:bodyPr wrap="square">
              <a:spAutoFit/>
            </a:bodyPr>
            <a:lstStyle/>
            <a:p>
              <a:pPr algn="ctr"/>
              <a:r>
                <a:rPr lang="ro-RO" smtClean="0">
                  <a:latin typeface="Arial" pitchFamily="34" charset="0"/>
                  <a:cs typeface="Arial" pitchFamily="34" charset="0"/>
                </a:rPr>
                <a:t>F</a:t>
              </a:r>
              <a:r>
                <a:rPr lang="ro-RO" baseline="-25000" smtClean="0">
                  <a:latin typeface="Arial" pitchFamily="34" charset="0"/>
                  <a:cs typeface="Arial" pitchFamily="34" charset="0"/>
                </a:rPr>
                <a:t>b</a:t>
              </a:r>
              <a:endParaRPr lang="en-US" baseline="-25000"/>
            </a:p>
          </p:txBody>
        </p:sp>
        <p:sp>
          <p:nvSpPr>
            <p:cNvPr id="146" name="Oval 145"/>
            <p:cNvSpPr/>
            <p:nvPr/>
          </p:nvSpPr>
          <p:spPr>
            <a:xfrm>
              <a:off x="6678909" y="3393860"/>
              <a:ext cx="152399" cy="1524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2800857" y="4554456"/>
              <a:ext cx="152399" cy="1524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5485662" y="2104307"/>
              <a:ext cx="152399" cy="1524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2353389" y="3909680"/>
              <a:ext cx="970637" cy="596619"/>
            </a:xfrm>
            <a:prstGeom prst="rect">
              <a:avLst/>
            </a:prstGeom>
          </p:spPr>
          <p:txBody>
            <a:bodyPr wrap="square">
              <a:spAutoFit/>
            </a:bodyPr>
            <a:lstStyle/>
            <a:p>
              <a:pPr algn="ctr"/>
              <a:r>
                <a:rPr lang="ro-RO" smtClean="0">
                  <a:latin typeface="Arial" pitchFamily="34" charset="0"/>
                  <a:cs typeface="Arial" pitchFamily="34" charset="0"/>
                </a:rPr>
                <a:t>F</a:t>
              </a:r>
              <a:r>
                <a:rPr lang="ro-RO" baseline="-25000" smtClean="0">
                  <a:latin typeface="Arial" pitchFamily="34" charset="0"/>
                  <a:cs typeface="Arial" pitchFamily="34" charset="0"/>
                </a:rPr>
                <a:t>a</a:t>
              </a:r>
              <a:endParaRPr lang="en-US" baseline="-25000"/>
            </a:p>
          </p:txBody>
        </p:sp>
        <p:sp>
          <p:nvSpPr>
            <p:cNvPr id="155" name="Rectangle 154"/>
            <p:cNvSpPr/>
            <p:nvPr/>
          </p:nvSpPr>
          <p:spPr>
            <a:xfrm>
              <a:off x="5485662" y="1846397"/>
              <a:ext cx="994470" cy="592047"/>
            </a:xfrm>
            <a:prstGeom prst="rect">
              <a:avLst/>
            </a:prstGeom>
          </p:spPr>
          <p:txBody>
            <a:bodyPr wrap="square">
              <a:spAutoFit/>
            </a:bodyPr>
            <a:lstStyle/>
            <a:p>
              <a:pPr algn="ctr"/>
              <a:r>
                <a:rPr lang="ro-RO" smtClean="0">
                  <a:latin typeface="Arial" pitchFamily="34" charset="0"/>
                  <a:cs typeface="Arial" pitchFamily="34" charset="0"/>
                </a:rPr>
                <a:t>F</a:t>
              </a:r>
              <a:r>
                <a:rPr lang="ro-RO" baseline="-25000" smtClean="0">
                  <a:latin typeface="Arial" pitchFamily="34" charset="0"/>
                  <a:cs typeface="Arial" pitchFamily="34" charset="0"/>
                </a:rPr>
                <a:t>z</a:t>
              </a:r>
              <a:endParaRPr lang="en-US" baseline="-25000"/>
            </a:p>
          </p:txBody>
        </p:sp>
      </p:grpSp>
      <p:sp useBgFill="1">
        <p:nvSpPr>
          <p:cNvPr id="157" name="Rectangle 156"/>
          <p:cNvSpPr/>
          <p:nvPr/>
        </p:nvSpPr>
        <p:spPr>
          <a:xfrm>
            <a:off x="1143000" y="0"/>
            <a:ext cx="6553200" cy="457200"/>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solidFill>
                  <a:schemeClr val="tx1"/>
                </a:solidFill>
                <a:latin typeface="Arial" pitchFamily="34" charset="0"/>
                <a:cs typeface="Arial" pitchFamily="34" charset="0"/>
              </a:rPr>
              <a:t> Fig. 5.4 </a:t>
            </a:r>
            <a:r>
              <a:rPr lang="ro-RO" b="1" i="1" smtClean="0">
                <a:solidFill>
                  <a:srgbClr val="C00000"/>
                </a:solidFill>
                <a:latin typeface="Arial" pitchFamily="34" charset="0"/>
                <a:cs typeface="Arial" pitchFamily="34" charset="0"/>
              </a:rPr>
              <a:t>Analiza sistemică </a:t>
            </a:r>
            <a:r>
              <a:rPr lang="ro-RO" smtClean="0">
                <a:solidFill>
                  <a:schemeClr val="tx1"/>
                </a:solidFill>
                <a:latin typeface="Arial" pitchFamily="34" charset="0"/>
                <a:cs typeface="Arial" pitchFamily="34" charset="0"/>
              </a:rPr>
              <a:t>la nivelul </a:t>
            </a:r>
            <a:r>
              <a:rPr lang="ro-RO" b="1" i="1" smtClean="0">
                <a:solidFill>
                  <a:schemeClr val="accent1">
                    <a:lumMod val="50000"/>
                  </a:schemeClr>
                </a:solidFill>
                <a:latin typeface="Arial" pitchFamily="34" charset="0"/>
                <a:cs typeface="Arial" pitchFamily="34" charset="0"/>
              </a:rPr>
              <a:t>fiecărui subsistem</a:t>
            </a:r>
            <a:r>
              <a:rPr lang="ro-RO" smtClean="0">
                <a:solidFill>
                  <a:schemeClr val="accent1">
                    <a:lumMod val="50000"/>
                  </a:schemeClr>
                </a:solidFill>
                <a:latin typeface="Arial" pitchFamily="34" charset="0"/>
                <a:cs typeface="Arial" pitchFamily="34" charset="0"/>
              </a:rPr>
              <a:t> </a:t>
            </a:r>
            <a:r>
              <a:rPr lang="ro-RO" smtClean="0">
                <a:solidFill>
                  <a:schemeClr val="tx1"/>
                </a:solidFill>
                <a:latin typeface="Arial" pitchFamily="34" charset="0"/>
                <a:cs typeface="Arial" pitchFamily="34" charset="0"/>
              </a:rPr>
              <a:t>(</a:t>
            </a:r>
            <a:r>
              <a:rPr lang="ro-RO" sz="2400" smtClean="0">
                <a:solidFill>
                  <a:schemeClr val="tx1"/>
                </a:solidFill>
                <a:latin typeface="Arial" pitchFamily="34" charset="0"/>
                <a:cs typeface="Arial" pitchFamily="34" charset="0"/>
              </a:rPr>
              <a:t>S</a:t>
            </a:r>
            <a:r>
              <a:rPr lang="ro-RO" sz="2400" baseline="-25000" smtClean="0">
                <a:solidFill>
                  <a:schemeClr val="tx1"/>
                </a:solidFill>
                <a:latin typeface="Arial" pitchFamily="34" charset="0"/>
                <a:cs typeface="Arial" pitchFamily="34" charset="0"/>
              </a:rPr>
              <a:t>k</a:t>
            </a:r>
            <a:r>
              <a:rPr lang="ro-RO" smtClean="0">
                <a:solidFill>
                  <a:schemeClr val="tx1"/>
                </a:solidFill>
                <a:latin typeface="Arial" pitchFamily="34" charset="0"/>
                <a:cs typeface="Arial" pitchFamily="34" charset="0"/>
              </a:rPr>
              <a:t>)</a:t>
            </a:r>
            <a:endParaRPr lang="en-US" b="1" i="1" baseline="-25000">
              <a:solidFill>
                <a:srgbClr val="F52B56"/>
              </a:solidFill>
              <a:latin typeface="Arial" pitchFamily="34" charset="0"/>
              <a:cs typeface="Arial" pitchFamily="34" charset="0"/>
            </a:endParaRPr>
          </a:p>
        </p:txBody>
      </p:sp>
      <p:sp>
        <p:nvSpPr>
          <p:cNvPr id="158" name="Rectangle 157"/>
          <p:cNvSpPr/>
          <p:nvPr/>
        </p:nvSpPr>
        <p:spPr>
          <a:xfrm>
            <a:off x="1981200" y="6488668"/>
            <a:ext cx="514350" cy="369332"/>
          </a:xfrm>
          <a:prstGeom prst="rect">
            <a:avLst/>
          </a:prstGeom>
          <a:solidFill>
            <a:srgbClr val="FFFF99"/>
          </a:solidFill>
          <a:ln>
            <a:solidFill>
              <a:schemeClr val="tx1"/>
            </a:solidFill>
            <a:prstDash val="solid"/>
          </a:ln>
        </p:spPr>
        <p:txBody>
          <a:bodyPr wrap="square">
            <a:spAutoFit/>
          </a:bodyPr>
          <a:lstStyle/>
          <a:p>
            <a:pPr algn="ctr"/>
            <a:r>
              <a:rPr lang="ro-RO" b="1" smtClean="0">
                <a:latin typeface="Arial" pitchFamily="34" charset="0"/>
                <a:cs typeface="Arial" pitchFamily="34" charset="0"/>
              </a:rPr>
              <a:t>S</a:t>
            </a:r>
            <a:r>
              <a:rPr lang="ro-RO" b="1" baseline="-25000" smtClean="0">
                <a:latin typeface="Arial" pitchFamily="34" charset="0"/>
                <a:cs typeface="Arial" pitchFamily="34" charset="0"/>
              </a:rPr>
              <a:t>3</a:t>
            </a:r>
            <a:endParaRPr lang="en-US" b="1" baseline="-25000"/>
          </a:p>
        </p:txBody>
      </p:sp>
      <p:sp>
        <p:nvSpPr>
          <p:cNvPr id="159" name="Rectangle 158"/>
          <p:cNvSpPr/>
          <p:nvPr/>
        </p:nvSpPr>
        <p:spPr>
          <a:xfrm>
            <a:off x="6248400" y="3429000"/>
            <a:ext cx="514350" cy="369332"/>
          </a:xfrm>
          <a:prstGeom prst="rect">
            <a:avLst/>
          </a:prstGeom>
          <a:solidFill>
            <a:srgbClr val="FFFF99"/>
          </a:solidFill>
          <a:ln>
            <a:solidFill>
              <a:schemeClr val="tx1"/>
            </a:solidFill>
            <a:prstDash val="solid"/>
          </a:ln>
        </p:spPr>
        <p:txBody>
          <a:bodyPr wrap="square">
            <a:spAutoFit/>
          </a:bodyPr>
          <a:lstStyle/>
          <a:p>
            <a:pPr algn="ctr"/>
            <a:r>
              <a:rPr lang="ro-RO" b="1" smtClean="0">
                <a:latin typeface="Arial" pitchFamily="34" charset="0"/>
                <a:cs typeface="Arial" pitchFamily="34" charset="0"/>
              </a:rPr>
              <a:t>S</a:t>
            </a:r>
            <a:r>
              <a:rPr lang="ro-RO" b="1" baseline="-25000" smtClean="0">
                <a:latin typeface="Arial" pitchFamily="34" charset="0"/>
                <a:cs typeface="Arial" pitchFamily="34" charset="0"/>
              </a:rPr>
              <a:t>2</a:t>
            </a:r>
            <a:endParaRPr lang="en-US" b="1" baseline="-25000"/>
          </a:p>
        </p:txBody>
      </p:sp>
      <p:sp>
        <p:nvSpPr>
          <p:cNvPr id="160" name="Rectangle 159"/>
          <p:cNvSpPr/>
          <p:nvPr/>
        </p:nvSpPr>
        <p:spPr>
          <a:xfrm>
            <a:off x="1981200" y="3429000"/>
            <a:ext cx="514350" cy="369332"/>
          </a:xfrm>
          <a:prstGeom prst="rect">
            <a:avLst/>
          </a:prstGeom>
          <a:solidFill>
            <a:srgbClr val="FFFF99"/>
          </a:solidFill>
          <a:ln>
            <a:solidFill>
              <a:schemeClr val="tx1"/>
            </a:solidFill>
            <a:prstDash val="solid"/>
          </a:ln>
        </p:spPr>
        <p:txBody>
          <a:bodyPr wrap="square">
            <a:spAutoFit/>
          </a:bodyPr>
          <a:lstStyle/>
          <a:p>
            <a:pPr algn="ctr"/>
            <a:r>
              <a:rPr lang="ro-RO" b="1" smtClean="0">
                <a:latin typeface="Arial" pitchFamily="34" charset="0"/>
                <a:cs typeface="Arial" pitchFamily="34" charset="0"/>
              </a:rPr>
              <a:t>S</a:t>
            </a:r>
            <a:r>
              <a:rPr lang="ro-RO" b="1" baseline="-25000" smtClean="0">
                <a:latin typeface="Arial" pitchFamily="34" charset="0"/>
                <a:cs typeface="Arial" pitchFamily="34" charset="0"/>
              </a:rPr>
              <a:t>1</a:t>
            </a:r>
            <a:endParaRPr lang="en-US" b="1" baseline="-25000"/>
          </a:p>
        </p:txBody>
      </p:sp>
      <p:sp>
        <p:nvSpPr>
          <p:cNvPr id="161" name="Rectangle 160"/>
          <p:cNvSpPr/>
          <p:nvPr/>
        </p:nvSpPr>
        <p:spPr>
          <a:xfrm>
            <a:off x="6553200" y="6488668"/>
            <a:ext cx="514350" cy="369332"/>
          </a:xfrm>
          <a:prstGeom prst="rect">
            <a:avLst/>
          </a:prstGeom>
          <a:solidFill>
            <a:srgbClr val="FFFF99"/>
          </a:solidFill>
          <a:ln>
            <a:solidFill>
              <a:schemeClr val="tx1"/>
            </a:solidFill>
            <a:prstDash val="solid"/>
          </a:ln>
        </p:spPr>
        <p:txBody>
          <a:bodyPr wrap="square">
            <a:spAutoFit/>
          </a:bodyPr>
          <a:lstStyle/>
          <a:p>
            <a:pPr algn="ctr"/>
            <a:r>
              <a:rPr lang="ro-RO" b="1" smtClean="0">
                <a:latin typeface="Arial" pitchFamily="34" charset="0"/>
                <a:cs typeface="Arial" pitchFamily="34" charset="0"/>
              </a:rPr>
              <a:t>S</a:t>
            </a:r>
            <a:r>
              <a:rPr lang="ro-RO" b="1" baseline="-25000" smtClean="0">
                <a:latin typeface="Arial" pitchFamily="34" charset="0"/>
                <a:cs typeface="Arial" pitchFamily="34" charset="0"/>
              </a:rPr>
              <a:t>4</a:t>
            </a:r>
            <a:endParaRPr lang="en-US" b="1" baseline="-25000"/>
          </a:p>
        </p:txBody>
      </p:sp>
      <p:sp>
        <p:nvSpPr>
          <p:cNvPr id="163" name="Rectangle 162"/>
          <p:cNvSpPr/>
          <p:nvPr/>
        </p:nvSpPr>
        <p:spPr>
          <a:xfrm>
            <a:off x="2667000" y="1219200"/>
            <a:ext cx="577678" cy="369332"/>
          </a:xfrm>
          <a:prstGeom prst="rect">
            <a:avLst/>
          </a:prstGeom>
        </p:spPr>
        <p:txBody>
          <a:bodyPr wrap="square">
            <a:spAutoFit/>
          </a:bodyPr>
          <a:lstStyle/>
          <a:p>
            <a:pPr algn="ctr"/>
            <a:r>
              <a:rPr lang="ro-RO" smtClean="0">
                <a:latin typeface="Arial" pitchFamily="34" charset="0"/>
                <a:cs typeface="Arial" pitchFamily="34" charset="0"/>
              </a:rPr>
              <a:t>(</a:t>
            </a:r>
            <a:r>
              <a:rPr lang="el-GR" smtClean="0">
                <a:latin typeface="Arial" pitchFamily="34" charset="0"/>
                <a:cs typeface="Arial" pitchFamily="34" charset="0"/>
              </a:rPr>
              <a:t>Δ</a:t>
            </a:r>
            <a:r>
              <a:rPr lang="ro-RO" smtClean="0">
                <a:latin typeface="Arial" pitchFamily="34" charset="0"/>
                <a:cs typeface="Arial" pitchFamily="34" charset="0"/>
              </a:rPr>
              <a:t>)</a:t>
            </a:r>
            <a:r>
              <a:rPr lang="ro-RO" baseline="-25000" smtClean="0">
                <a:latin typeface="Arial" pitchFamily="34" charset="0"/>
                <a:cs typeface="Arial" pitchFamily="34" charset="0"/>
              </a:rPr>
              <a:t>1</a:t>
            </a:r>
            <a:endParaRPr lang="en-US" baseline="-25000"/>
          </a:p>
        </p:txBody>
      </p:sp>
      <p:sp>
        <p:nvSpPr>
          <p:cNvPr id="166" name="Rectangle 165"/>
          <p:cNvSpPr/>
          <p:nvPr/>
        </p:nvSpPr>
        <p:spPr>
          <a:xfrm>
            <a:off x="5334000" y="2895600"/>
            <a:ext cx="533400" cy="369332"/>
          </a:xfrm>
          <a:prstGeom prst="rect">
            <a:avLst/>
          </a:prstGeom>
        </p:spPr>
        <p:txBody>
          <a:bodyPr wrap="square">
            <a:spAutoFit/>
          </a:bodyPr>
          <a:lstStyle/>
          <a:p>
            <a:pPr algn="ctr"/>
            <a:r>
              <a:rPr lang="ro-RO" b="1" smtClean="0">
                <a:solidFill>
                  <a:srgbClr val="C00000"/>
                </a:solidFill>
                <a:latin typeface="Arial" pitchFamily="34" charset="0"/>
                <a:cs typeface="Arial" pitchFamily="34" charset="0"/>
              </a:rPr>
              <a:t>α</a:t>
            </a:r>
            <a:r>
              <a:rPr lang="ro-RO" b="1" baseline="-25000" smtClean="0">
                <a:solidFill>
                  <a:srgbClr val="C00000"/>
                </a:solidFill>
                <a:latin typeface="Arial" pitchFamily="34" charset="0"/>
                <a:cs typeface="Arial" pitchFamily="34" charset="0"/>
              </a:rPr>
              <a:t>2</a:t>
            </a:r>
            <a:endParaRPr lang="en-US" b="1" baseline="-25000">
              <a:solidFill>
                <a:srgbClr val="C00000"/>
              </a:solidFill>
            </a:endParaRPr>
          </a:p>
        </p:txBody>
      </p:sp>
      <p:sp>
        <p:nvSpPr>
          <p:cNvPr id="167" name="Rectangle 166"/>
          <p:cNvSpPr/>
          <p:nvPr/>
        </p:nvSpPr>
        <p:spPr>
          <a:xfrm>
            <a:off x="990600" y="5867400"/>
            <a:ext cx="533400" cy="369332"/>
          </a:xfrm>
          <a:prstGeom prst="rect">
            <a:avLst/>
          </a:prstGeom>
        </p:spPr>
        <p:txBody>
          <a:bodyPr wrap="square">
            <a:spAutoFit/>
          </a:bodyPr>
          <a:lstStyle/>
          <a:p>
            <a:pPr algn="ctr"/>
            <a:r>
              <a:rPr lang="ro-RO" b="1" smtClean="0">
                <a:solidFill>
                  <a:srgbClr val="C00000"/>
                </a:solidFill>
                <a:latin typeface="Arial" pitchFamily="34" charset="0"/>
                <a:cs typeface="Arial" pitchFamily="34" charset="0"/>
              </a:rPr>
              <a:t>α</a:t>
            </a:r>
            <a:r>
              <a:rPr lang="ro-RO" b="1" baseline="-25000" smtClean="0">
                <a:solidFill>
                  <a:srgbClr val="C00000"/>
                </a:solidFill>
                <a:latin typeface="Arial" pitchFamily="34" charset="0"/>
                <a:cs typeface="Arial" pitchFamily="34" charset="0"/>
              </a:rPr>
              <a:t>3</a:t>
            </a:r>
            <a:endParaRPr lang="en-US" b="1" baseline="-25000">
              <a:solidFill>
                <a:srgbClr val="C00000"/>
              </a:solidFill>
            </a:endParaRPr>
          </a:p>
        </p:txBody>
      </p:sp>
      <p:sp>
        <p:nvSpPr>
          <p:cNvPr id="169" name="Rectangle 168"/>
          <p:cNvSpPr/>
          <p:nvPr/>
        </p:nvSpPr>
        <p:spPr>
          <a:xfrm>
            <a:off x="5257800" y="6019800"/>
            <a:ext cx="533400" cy="369332"/>
          </a:xfrm>
          <a:prstGeom prst="rect">
            <a:avLst/>
          </a:prstGeom>
        </p:spPr>
        <p:txBody>
          <a:bodyPr wrap="square">
            <a:spAutoFit/>
          </a:bodyPr>
          <a:lstStyle/>
          <a:p>
            <a:pPr algn="ctr"/>
            <a:r>
              <a:rPr lang="ro-RO" b="1" smtClean="0">
                <a:solidFill>
                  <a:srgbClr val="C00000"/>
                </a:solidFill>
                <a:latin typeface="Arial" pitchFamily="34" charset="0"/>
                <a:cs typeface="Arial" pitchFamily="34" charset="0"/>
              </a:rPr>
              <a:t>α</a:t>
            </a:r>
            <a:r>
              <a:rPr lang="ro-RO" b="1" baseline="-25000" smtClean="0">
                <a:solidFill>
                  <a:srgbClr val="C00000"/>
                </a:solidFill>
                <a:latin typeface="Arial" pitchFamily="34" charset="0"/>
                <a:cs typeface="Arial" pitchFamily="34" charset="0"/>
              </a:rPr>
              <a:t>4</a:t>
            </a:r>
            <a:endParaRPr lang="en-US" b="1" baseline="-25000">
              <a:solidFill>
                <a:srgbClr val="C00000"/>
              </a:solidFill>
            </a:endParaRPr>
          </a:p>
        </p:txBody>
      </p:sp>
      <p:sp>
        <p:nvSpPr>
          <p:cNvPr id="171" name="Rectangle 170"/>
          <p:cNvSpPr/>
          <p:nvPr/>
        </p:nvSpPr>
        <p:spPr>
          <a:xfrm>
            <a:off x="7239000" y="1447800"/>
            <a:ext cx="577678" cy="369332"/>
          </a:xfrm>
          <a:prstGeom prst="rect">
            <a:avLst/>
          </a:prstGeom>
        </p:spPr>
        <p:txBody>
          <a:bodyPr wrap="square">
            <a:spAutoFit/>
          </a:bodyPr>
          <a:lstStyle/>
          <a:p>
            <a:pPr algn="ctr"/>
            <a:r>
              <a:rPr lang="ro-RO" smtClean="0">
                <a:latin typeface="Arial" pitchFamily="34" charset="0"/>
                <a:cs typeface="Arial" pitchFamily="34" charset="0"/>
              </a:rPr>
              <a:t>(</a:t>
            </a:r>
            <a:r>
              <a:rPr lang="el-GR" smtClean="0">
                <a:latin typeface="Arial" pitchFamily="34" charset="0"/>
                <a:cs typeface="Arial" pitchFamily="34" charset="0"/>
              </a:rPr>
              <a:t>Δ</a:t>
            </a:r>
            <a:r>
              <a:rPr lang="ro-RO" smtClean="0">
                <a:latin typeface="Arial" pitchFamily="34" charset="0"/>
                <a:cs typeface="Arial" pitchFamily="34" charset="0"/>
              </a:rPr>
              <a:t>)</a:t>
            </a:r>
            <a:r>
              <a:rPr lang="ro-RO" baseline="-25000" smtClean="0">
                <a:latin typeface="Arial" pitchFamily="34" charset="0"/>
                <a:cs typeface="Arial" pitchFamily="34" charset="0"/>
              </a:rPr>
              <a:t>2</a:t>
            </a:r>
            <a:endParaRPr lang="en-US" baseline="-25000"/>
          </a:p>
        </p:txBody>
      </p:sp>
      <p:sp>
        <p:nvSpPr>
          <p:cNvPr id="172" name="Rectangle 171"/>
          <p:cNvSpPr/>
          <p:nvPr/>
        </p:nvSpPr>
        <p:spPr>
          <a:xfrm>
            <a:off x="7086600" y="4267200"/>
            <a:ext cx="577678" cy="369332"/>
          </a:xfrm>
          <a:prstGeom prst="rect">
            <a:avLst/>
          </a:prstGeom>
        </p:spPr>
        <p:txBody>
          <a:bodyPr wrap="square">
            <a:spAutoFit/>
          </a:bodyPr>
          <a:lstStyle/>
          <a:p>
            <a:pPr algn="ctr"/>
            <a:r>
              <a:rPr lang="ro-RO" smtClean="0">
                <a:latin typeface="Arial" pitchFamily="34" charset="0"/>
                <a:cs typeface="Arial" pitchFamily="34" charset="0"/>
              </a:rPr>
              <a:t>(</a:t>
            </a:r>
            <a:r>
              <a:rPr lang="el-GR" smtClean="0">
                <a:latin typeface="Arial" pitchFamily="34" charset="0"/>
                <a:cs typeface="Arial" pitchFamily="34" charset="0"/>
              </a:rPr>
              <a:t>Δ</a:t>
            </a:r>
            <a:r>
              <a:rPr lang="ro-RO" smtClean="0">
                <a:latin typeface="Arial" pitchFamily="34" charset="0"/>
                <a:cs typeface="Arial" pitchFamily="34" charset="0"/>
              </a:rPr>
              <a:t>)</a:t>
            </a:r>
            <a:r>
              <a:rPr lang="ro-RO" baseline="-25000" smtClean="0">
                <a:latin typeface="Arial" pitchFamily="34" charset="0"/>
                <a:cs typeface="Arial" pitchFamily="34" charset="0"/>
              </a:rPr>
              <a:t>4</a:t>
            </a:r>
            <a:endParaRPr lang="en-US" baseline="-25000"/>
          </a:p>
        </p:txBody>
      </p:sp>
      <p:sp>
        <p:nvSpPr>
          <p:cNvPr id="173" name="Rectangle 172"/>
          <p:cNvSpPr/>
          <p:nvPr/>
        </p:nvSpPr>
        <p:spPr>
          <a:xfrm>
            <a:off x="2590800" y="3733800"/>
            <a:ext cx="577678" cy="369332"/>
          </a:xfrm>
          <a:prstGeom prst="rect">
            <a:avLst/>
          </a:prstGeom>
        </p:spPr>
        <p:txBody>
          <a:bodyPr wrap="square">
            <a:spAutoFit/>
          </a:bodyPr>
          <a:lstStyle/>
          <a:p>
            <a:pPr algn="ctr"/>
            <a:r>
              <a:rPr lang="ro-RO" smtClean="0">
                <a:latin typeface="Arial" pitchFamily="34" charset="0"/>
                <a:cs typeface="Arial" pitchFamily="34" charset="0"/>
              </a:rPr>
              <a:t>(</a:t>
            </a:r>
            <a:r>
              <a:rPr lang="el-GR" smtClean="0">
                <a:latin typeface="Arial" pitchFamily="34" charset="0"/>
                <a:cs typeface="Arial" pitchFamily="34" charset="0"/>
              </a:rPr>
              <a:t>Δ</a:t>
            </a:r>
            <a:r>
              <a:rPr lang="ro-RO" smtClean="0">
                <a:latin typeface="Arial" pitchFamily="34" charset="0"/>
                <a:cs typeface="Arial" pitchFamily="34" charset="0"/>
              </a:rPr>
              <a:t>)</a:t>
            </a:r>
            <a:r>
              <a:rPr lang="ro-RO" baseline="-25000" smtClean="0">
                <a:latin typeface="Arial" pitchFamily="34" charset="0"/>
                <a:cs typeface="Arial" pitchFamily="34" charset="0"/>
              </a:rPr>
              <a:t>3</a:t>
            </a:r>
            <a:endParaRPr lang="en-US" baseline="-2500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169</a:t>
            </a:fld>
            <a:endParaRPr lang="en-US"/>
          </a:p>
        </p:txBody>
      </p:sp>
      <p:sp>
        <p:nvSpPr>
          <p:cNvPr id="5" name="Rectangle 4"/>
          <p:cNvSpPr/>
          <p:nvPr/>
        </p:nvSpPr>
        <p:spPr>
          <a:xfrm>
            <a:off x="914400" y="990600"/>
            <a:ext cx="7772400" cy="685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Pe baza analizei sistemice la nivelul subsistemelor </a:t>
            </a:r>
            <a:r>
              <a:rPr lang="ro-RO" sz="2400" smtClean="0">
                <a:solidFill>
                  <a:schemeClr val="tx1"/>
                </a:solidFill>
                <a:latin typeface="Arial" pitchFamily="34" charset="0"/>
                <a:cs typeface="Arial" pitchFamily="34" charset="0"/>
              </a:rPr>
              <a:t>S</a:t>
            </a:r>
            <a:r>
              <a:rPr lang="ro-RO" sz="2400" baseline="-25000" smtClean="0">
                <a:solidFill>
                  <a:schemeClr val="tx1"/>
                </a:solidFill>
                <a:latin typeface="Arial" pitchFamily="34" charset="0"/>
                <a:cs typeface="Arial" pitchFamily="34" charset="0"/>
              </a:rPr>
              <a:t>1</a:t>
            </a:r>
            <a:r>
              <a:rPr lang="ro-RO"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rPr>
              <a:t>S</a:t>
            </a:r>
            <a:r>
              <a:rPr lang="ro-RO" sz="2400" baseline="-25000" smtClean="0">
                <a:solidFill>
                  <a:schemeClr val="tx1"/>
                </a:solidFill>
                <a:latin typeface="Arial" pitchFamily="34" charset="0"/>
                <a:cs typeface="Arial" pitchFamily="34" charset="0"/>
              </a:rPr>
              <a:t>2</a:t>
            </a:r>
            <a:r>
              <a:rPr lang="ro-RO"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rPr>
              <a:t>S</a:t>
            </a:r>
            <a:r>
              <a:rPr lang="ro-RO" sz="2400" baseline="-25000" smtClean="0">
                <a:solidFill>
                  <a:schemeClr val="tx1"/>
                </a:solidFill>
                <a:latin typeface="Arial" pitchFamily="34" charset="0"/>
                <a:cs typeface="Arial" pitchFamily="34" charset="0"/>
              </a:rPr>
              <a:t>3</a:t>
            </a:r>
            <a:r>
              <a:rPr lang="ro-RO" smtClean="0">
                <a:solidFill>
                  <a:schemeClr val="tx1"/>
                </a:solidFill>
                <a:latin typeface="Arial" pitchFamily="34" charset="0"/>
                <a:cs typeface="Arial" pitchFamily="34" charset="0"/>
              </a:rPr>
              <a:t> și </a:t>
            </a:r>
            <a:r>
              <a:rPr lang="ro-RO" sz="2400" smtClean="0">
                <a:solidFill>
                  <a:schemeClr val="tx1"/>
                </a:solidFill>
                <a:latin typeface="Arial" pitchFamily="34" charset="0"/>
                <a:cs typeface="Arial" pitchFamily="34" charset="0"/>
              </a:rPr>
              <a:t>S</a:t>
            </a:r>
            <a:r>
              <a:rPr lang="ro-RO" sz="2400" baseline="-25000" smtClean="0">
                <a:solidFill>
                  <a:schemeClr val="tx1"/>
                </a:solidFill>
                <a:latin typeface="Arial" pitchFamily="34" charset="0"/>
                <a:cs typeface="Arial" pitchFamily="34" charset="0"/>
              </a:rPr>
              <a:t>4</a:t>
            </a:r>
            <a:r>
              <a:rPr lang="ro-RO" smtClean="0">
                <a:solidFill>
                  <a:schemeClr val="tx1"/>
                </a:solidFill>
                <a:latin typeface="Arial" pitchFamily="34" charset="0"/>
                <a:cs typeface="Arial" pitchFamily="34" charset="0"/>
              </a:rPr>
              <a:t>, din figura 5.4, se constată următoarele:</a:t>
            </a:r>
          </a:p>
        </p:txBody>
      </p:sp>
      <p:sp>
        <p:nvSpPr>
          <p:cNvPr id="6" name="Rectangle 5"/>
          <p:cNvSpPr/>
          <p:nvPr/>
        </p:nvSpPr>
        <p:spPr>
          <a:xfrm>
            <a:off x="228600" y="9144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7" name="Rectangle 6"/>
          <p:cNvSpPr/>
          <p:nvPr/>
        </p:nvSpPr>
        <p:spPr>
          <a:xfrm>
            <a:off x="1371600" y="2438400"/>
            <a:ext cx="7010400" cy="609600"/>
          </a:xfrm>
          <a:prstGeom prst="rect">
            <a:avLst/>
          </a:prstGeom>
          <a:solidFill>
            <a:schemeClr val="accent5">
              <a:lumMod val="40000"/>
              <a:lumOff val="6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Contribuția fiecărui subsistem la generarea</a:t>
            </a:r>
            <a:r>
              <a:rPr lang="ro-RO" b="1" i="1" smtClean="0">
                <a:solidFill>
                  <a:srgbClr val="0070C0"/>
                </a:solidFill>
                <a:latin typeface="Arial" pitchFamily="34" charset="0"/>
                <a:cs typeface="Arial" pitchFamily="34" charset="0"/>
              </a:rPr>
              <a:t> funcțiilor </a:t>
            </a:r>
            <a:r>
              <a:rPr lang="ro-RO" b="1" i="1" smtClean="0">
                <a:solidFill>
                  <a:srgbClr val="FF0000"/>
                </a:solidFill>
                <a:latin typeface="Arial" pitchFamily="34" charset="0"/>
                <a:cs typeface="Arial" pitchFamily="34" charset="0"/>
              </a:rPr>
              <a:t>critice </a:t>
            </a:r>
            <a:r>
              <a:rPr lang="ro-RO" smtClean="0">
                <a:solidFill>
                  <a:schemeClr val="tx1"/>
                </a:solidFill>
                <a:latin typeface="Arial" pitchFamily="34" charset="0"/>
                <a:cs typeface="Arial" pitchFamily="34" charset="0"/>
              </a:rPr>
              <a:t>la</a:t>
            </a:r>
            <a:r>
              <a:rPr lang="ro-RO" b="1" i="1" smtClean="0">
                <a:solidFill>
                  <a:srgbClr val="0070C0"/>
                </a:solidFill>
                <a:latin typeface="Arial" pitchFamily="34" charset="0"/>
                <a:cs typeface="Arial" pitchFamily="34" charset="0"/>
              </a:rPr>
              <a:t> </a:t>
            </a:r>
            <a:r>
              <a:rPr lang="ro-RO" smtClean="0">
                <a:solidFill>
                  <a:schemeClr val="tx1"/>
                </a:solidFill>
                <a:latin typeface="Arial" pitchFamily="34" charset="0"/>
                <a:cs typeface="Arial" pitchFamily="34" charset="0"/>
              </a:rPr>
              <a:t>nivelul întregului produs (</a:t>
            </a:r>
            <a:r>
              <a:rPr lang="ro-RO" sz="2400" smtClean="0">
                <a:solidFill>
                  <a:schemeClr val="tx1"/>
                </a:solidFill>
                <a:latin typeface="Arial" pitchFamily="34" charset="0"/>
                <a:cs typeface="Arial" pitchFamily="34" charset="0"/>
              </a:rPr>
              <a:t>P</a:t>
            </a:r>
            <a:r>
              <a:rPr lang="ro-RO" smtClean="0">
                <a:solidFill>
                  <a:schemeClr val="tx1"/>
                </a:solidFill>
                <a:latin typeface="Arial" pitchFamily="34" charset="0"/>
                <a:cs typeface="Arial" pitchFamily="34" charset="0"/>
              </a:rPr>
              <a:t>)</a:t>
            </a:r>
            <a:endParaRPr lang="ro-RO" sz="2400" baseline="-25000" smtClean="0">
              <a:solidFill>
                <a:schemeClr val="tx1"/>
              </a:solidFill>
              <a:latin typeface="Arial" pitchFamily="34" charset="0"/>
              <a:cs typeface="Arial" pitchFamily="34" charset="0"/>
            </a:endParaRPr>
          </a:p>
        </p:txBody>
      </p:sp>
      <p:sp>
        <p:nvSpPr>
          <p:cNvPr id="10" name="Rectangle 9"/>
          <p:cNvSpPr/>
          <p:nvPr/>
        </p:nvSpPr>
        <p:spPr>
          <a:xfrm>
            <a:off x="1066800" y="4114800"/>
            <a:ext cx="7315200" cy="19050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itchFamily="2" charset="2"/>
              <a:buChar char="ü"/>
            </a:pPr>
            <a:r>
              <a:rPr lang="ro-RO" smtClean="0">
                <a:solidFill>
                  <a:schemeClr val="tx1"/>
                </a:solidFill>
                <a:latin typeface="Arial" pitchFamily="34" charset="0"/>
                <a:cs typeface="Arial" pitchFamily="34" charset="0"/>
              </a:rPr>
              <a:t> </a:t>
            </a:r>
            <a:r>
              <a:rPr lang="ro-RO" b="1" i="1" smtClean="0">
                <a:solidFill>
                  <a:srgbClr val="0070C0"/>
                </a:solidFill>
                <a:latin typeface="Arial" pitchFamily="34" charset="0"/>
                <a:cs typeface="Arial" pitchFamily="34" charset="0"/>
              </a:rPr>
              <a:t>funcția</a:t>
            </a:r>
            <a:r>
              <a:rPr lang="ro-RO"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x</a:t>
            </a:r>
            <a:r>
              <a:rPr lang="ro-RO" smtClean="0">
                <a:solidFill>
                  <a:schemeClr val="tx1"/>
                </a:solidFill>
                <a:latin typeface="Arial" pitchFamily="34" charset="0"/>
                <a:cs typeface="Arial" pitchFamily="34" charset="0"/>
              </a:rPr>
              <a:t> este determinată, în ordinea contribuției lor, de subsistemele </a:t>
            </a:r>
            <a:r>
              <a:rPr lang="ro-RO" sz="2400" smtClean="0">
                <a:solidFill>
                  <a:schemeClr val="tx1"/>
                </a:solidFill>
                <a:latin typeface="Arial" pitchFamily="34" charset="0"/>
                <a:cs typeface="Arial" pitchFamily="34" charset="0"/>
              </a:rPr>
              <a:t>S</a:t>
            </a:r>
            <a:r>
              <a:rPr lang="ro-RO" sz="2400" baseline="-25000" smtClean="0">
                <a:solidFill>
                  <a:schemeClr val="tx1"/>
                </a:solidFill>
                <a:latin typeface="Arial" pitchFamily="34" charset="0"/>
                <a:cs typeface="Arial" pitchFamily="34" charset="0"/>
              </a:rPr>
              <a:t>3</a:t>
            </a:r>
            <a:r>
              <a:rPr lang="ro-RO"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rPr>
              <a:t>S</a:t>
            </a:r>
            <a:r>
              <a:rPr lang="ro-RO" sz="2400" baseline="-25000" smtClean="0">
                <a:solidFill>
                  <a:schemeClr val="tx1"/>
                </a:solidFill>
                <a:latin typeface="Arial" pitchFamily="34" charset="0"/>
                <a:cs typeface="Arial" pitchFamily="34" charset="0"/>
              </a:rPr>
              <a:t>1</a:t>
            </a:r>
            <a:r>
              <a:rPr lang="ro-RO" smtClean="0">
                <a:solidFill>
                  <a:schemeClr val="tx1"/>
                </a:solidFill>
                <a:latin typeface="Arial" pitchFamily="34" charset="0"/>
                <a:cs typeface="Arial" pitchFamily="34" charset="0"/>
              </a:rPr>
              <a:t> și </a:t>
            </a:r>
            <a:r>
              <a:rPr lang="ro-RO" sz="2400" smtClean="0">
                <a:solidFill>
                  <a:schemeClr val="tx1"/>
                </a:solidFill>
                <a:latin typeface="Arial" pitchFamily="34" charset="0"/>
                <a:cs typeface="Arial" pitchFamily="34" charset="0"/>
              </a:rPr>
              <a:t>S</a:t>
            </a:r>
            <a:r>
              <a:rPr lang="ro-RO" sz="2400" baseline="-25000" smtClean="0">
                <a:solidFill>
                  <a:schemeClr val="tx1"/>
                </a:solidFill>
                <a:latin typeface="Arial" pitchFamily="34" charset="0"/>
                <a:cs typeface="Arial" pitchFamily="34" charset="0"/>
              </a:rPr>
              <a:t>2</a:t>
            </a:r>
            <a:r>
              <a:rPr lang="ro-RO" smtClean="0">
                <a:solidFill>
                  <a:schemeClr val="tx1"/>
                </a:solidFill>
                <a:latin typeface="Arial" pitchFamily="34" charset="0"/>
                <a:cs typeface="Arial" pitchFamily="34" charset="0"/>
              </a:rPr>
              <a:t>;</a:t>
            </a:r>
          </a:p>
          <a:p>
            <a:pPr algn="just">
              <a:buFont typeface="Wingdings" pitchFamily="2" charset="2"/>
              <a:buChar char="ü"/>
            </a:pPr>
            <a:endParaRPr lang="ro-RO" smtClean="0">
              <a:solidFill>
                <a:schemeClr val="tx1"/>
              </a:solidFill>
              <a:latin typeface="Arial" pitchFamily="34" charset="0"/>
              <a:cs typeface="Arial" pitchFamily="34" charset="0"/>
            </a:endParaRPr>
          </a:p>
          <a:p>
            <a:pPr algn="just">
              <a:buFont typeface="Wingdings" pitchFamily="2" charset="2"/>
              <a:buChar char="ü"/>
            </a:pPr>
            <a:r>
              <a:rPr lang="ro-RO" smtClean="0">
                <a:solidFill>
                  <a:schemeClr val="tx1"/>
                </a:solidFill>
                <a:latin typeface="Arial" pitchFamily="34" charset="0"/>
                <a:cs typeface="Arial" pitchFamily="34" charset="0"/>
              </a:rPr>
              <a:t> </a:t>
            </a:r>
            <a:r>
              <a:rPr lang="ro-RO" b="1" i="1" smtClean="0">
                <a:solidFill>
                  <a:srgbClr val="0070C0"/>
                </a:solidFill>
                <a:latin typeface="Arial" pitchFamily="34" charset="0"/>
                <a:cs typeface="Arial" pitchFamily="34" charset="0"/>
              </a:rPr>
              <a:t>funcția</a:t>
            </a:r>
            <a:r>
              <a:rPr lang="ro-RO"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c</a:t>
            </a:r>
            <a:r>
              <a:rPr lang="ro-RO" smtClean="0">
                <a:solidFill>
                  <a:schemeClr val="tx1"/>
                </a:solidFill>
                <a:latin typeface="Arial" pitchFamily="34" charset="0"/>
                <a:cs typeface="Arial" pitchFamily="34" charset="0"/>
              </a:rPr>
              <a:t> este determinată în primul rând de subsistemul </a:t>
            </a:r>
            <a:r>
              <a:rPr lang="ro-RO" sz="2400" smtClean="0">
                <a:solidFill>
                  <a:schemeClr val="tx1"/>
                </a:solidFill>
                <a:latin typeface="Arial" pitchFamily="34" charset="0"/>
                <a:cs typeface="Arial" pitchFamily="34" charset="0"/>
              </a:rPr>
              <a:t>S</a:t>
            </a:r>
            <a:r>
              <a:rPr lang="ro-RO" sz="2400" baseline="-25000" smtClean="0">
                <a:solidFill>
                  <a:schemeClr val="tx1"/>
                </a:solidFill>
                <a:latin typeface="Arial" pitchFamily="34" charset="0"/>
                <a:cs typeface="Arial" pitchFamily="34" charset="0"/>
              </a:rPr>
              <a:t>1</a:t>
            </a:r>
            <a:r>
              <a:rPr lang="ro-RO" smtClean="0">
                <a:solidFill>
                  <a:schemeClr val="tx1"/>
                </a:solidFill>
                <a:latin typeface="Arial" pitchFamily="34" charset="0"/>
                <a:cs typeface="Arial" pitchFamily="34" charset="0"/>
              </a:rPr>
              <a:t> și într-o mică măsură de subsistemele </a:t>
            </a:r>
            <a:r>
              <a:rPr lang="ro-RO" sz="2400" smtClean="0">
                <a:solidFill>
                  <a:schemeClr val="tx1"/>
                </a:solidFill>
                <a:latin typeface="Arial" pitchFamily="34" charset="0"/>
                <a:cs typeface="Arial" pitchFamily="34" charset="0"/>
              </a:rPr>
              <a:t>S</a:t>
            </a:r>
            <a:r>
              <a:rPr lang="ro-RO" sz="2400" baseline="-25000" smtClean="0">
                <a:solidFill>
                  <a:schemeClr val="tx1"/>
                </a:solidFill>
                <a:latin typeface="Arial" pitchFamily="34" charset="0"/>
                <a:cs typeface="Arial" pitchFamily="34" charset="0"/>
              </a:rPr>
              <a:t>2</a:t>
            </a:r>
            <a:r>
              <a:rPr lang="ro-RO" smtClean="0">
                <a:solidFill>
                  <a:schemeClr val="tx1"/>
                </a:solidFill>
                <a:latin typeface="Arial" pitchFamily="34" charset="0"/>
                <a:cs typeface="Arial" pitchFamily="34" charset="0"/>
              </a:rPr>
              <a:t> și </a:t>
            </a:r>
            <a:r>
              <a:rPr lang="ro-RO" sz="2400" smtClean="0">
                <a:solidFill>
                  <a:schemeClr val="tx1"/>
                </a:solidFill>
                <a:latin typeface="Arial" pitchFamily="34" charset="0"/>
                <a:cs typeface="Arial" pitchFamily="34" charset="0"/>
              </a:rPr>
              <a:t>S</a:t>
            </a:r>
            <a:r>
              <a:rPr lang="ro-RO" sz="2400" baseline="-25000" smtClean="0">
                <a:solidFill>
                  <a:schemeClr val="tx1"/>
                </a:solidFill>
                <a:latin typeface="Arial" pitchFamily="34" charset="0"/>
                <a:cs typeface="Arial" pitchFamily="34" charset="0"/>
              </a:rPr>
              <a:t>4</a:t>
            </a:r>
          </a:p>
        </p:txBody>
      </p:sp>
      <p:sp>
        <p:nvSpPr>
          <p:cNvPr id="11" name="Right Arrow 10"/>
          <p:cNvSpPr/>
          <p:nvPr/>
        </p:nvSpPr>
        <p:spPr>
          <a:xfrm>
            <a:off x="533400" y="2514600"/>
            <a:ext cx="685800" cy="3810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hape 12"/>
          <p:cNvCxnSpPr>
            <a:stCxn id="7" idx="3"/>
            <a:endCxn id="10" idx="1"/>
          </p:cNvCxnSpPr>
          <p:nvPr/>
        </p:nvCxnSpPr>
        <p:spPr>
          <a:xfrm flipH="1">
            <a:off x="1066800" y="2743200"/>
            <a:ext cx="7315200" cy="2324100"/>
          </a:xfrm>
          <a:prstGeom prst="bentConnector5">
            <a:avLst>
              <a:gd name="adj1" fmla="val -3125"/>
              <a:gd name="adj2" fmla="val 36066"/>
              <a:gd name="adj3" fmla="val 103125"/>
            </a:avLst>
          </a:prstGeom>
          <a:ln w="317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90600"/>
            <a:ext cx="66294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ro-RO" b="1" i="1" smtClean="0">
                <a:solidFill>
                  <a:schemeClr val="accent1">
                    <a:lumMod val="75000"/>
                  </a:schemeClr>
                </a:solidFill>
                <a:latin typeface="Arial" pitchFamily="34" charset="0"/>
                <a:cs typeface="Arial" pitchFamily="34" charset="0"/>
              </a:rPr>
              <a:t>b</a:t>
            </a:r>
            <a:r>
              <a:rPr lang="en-US" b="1" i="1" smtClean="0">
                <a:solidFill>
                  <a:schemeClr val="accent1">
                    <a:lumMod val="75000"/>
                  </a:schemeClr>
                </a:solidFill>
                <a:latin typeface="Arial" pitchFamily="34" charset="0"/>
                <a:cs typeface="Arial" pitchFamily="34" charset="0"/>
              </a:rPr>
              <a:t>.</a:t>
            </a:r>
            <a:r>
              <a:rPr lang="ro-RO" b="1" i="1" smtClean="0">
                <a:solidFill>
                  <a:schemeClr val="accent1">
                    <a:lumMod val="75000"/>
                  </a:schemeClr>
                </a:solidFill>
                <a:latin typeface="Arial" pitchFamily="34" charset="0"/>
                <a:cs typeface="Arial" pitchFamily="34" charset="0"/>
              </a:rPr>
              <a:t> După posibilitățile de măsurare a dimensiunilor tehnice</a:t>
            </a:r>
            <a:endParaRPr lang="en-US" b="1" i="1">
              <a:solidFill>
                <a:schemeClr val="accent1">
                  <a:lumMod val="75000"/>
                </a:schemeClr>
              </a:solidFill>
              <a:latin typeface="Arial" pitchFamily="34" charset="0"/>
              <a:cs typeface="Arial" pitchFamily="34" charset="0"/>
            </a:endParaRPr>
          </a:p>
        </p:txBody>
      </p:sp>
      <p:sp>
        <p:nvSpPr>
          <p:cNvPr id="3" name="Rectangle 2"/>
          <p:cNvSpPr/>
          <p:nvPr/>
        </p:nvSpPr>
        <p:spPr>
          <a:xfrm>
            <a:off x="304800" y="1905000"/>
            <a:ext cx="2667000" cy="45720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rgbClr val="FF0000"/>
                </a:solidFill>
                <a:latin typeface="Arial" pitchFamily="34" charset="0"/>
                <a:cs typeface="Arial" pitchFamily="34" charset="0"/>
              </a:rPr>
              <a:t>Funcții obiective (Ob)</a:t>
            </a:r>
            <a:endParaRPr lang="en-US" sz="2000" b="1" i="1" baseline="-25000">
              <a:solidFill>
                <a:srgbClr val="FF0000"/>
              </a:solidFill>
              <a:latin typeface="Arial" pitchFamily="34" charset="0"/>
              <a:cs typeface="Arial" pitchFamily="34" charset="0"/>
            </a:endParaRPr>
          </a:p>
        </p:txBody>
      </p:sp>
      <p:sp>
        <p:nvSpPr>
          <p:cNvPr id="4" name="Right Arrow 3"/>
          <p:cNvSpPr/>
          <p:nvPr/>
        </p:nvSpPr>
        <p:spPr>
          <a:xfrm>
            <a:off x="3048000" y="1981200"/>
            <a:ext cx="5334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657600" y="1828800"/>
            <a:ext cx="5105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rgbClr val="FF0000"/>
                </a:solidFill>
                <a:latin typeface="Arial" pitchFamily="34" charset="0"/>
                <a:cs typeface="Arial" pitchFamily="34" charset="0"/>
              </a:rPr>
              <a:t>Funcția</a:t>
            </a:r>
            <a:r>
              <a:rPr lang="ro-RO" smtClean="0">
                <a:solidFill>
                  <a:schemeClr val="tx1"/>
                </a:solidFill>
                <a:latin typeface="Arial" pitchFamily="34" charset="0"/>
                <a:cs typeface="Arial" pitchFamily="34" charset="0"/>
              </a:rPr>
              <a:t>  ale cărei </a:t>
            </a:r>
            <a:r>
              <a:rPr lang="ro-RO" b="1" i="1" smtClean="0">
                <a:solidFill>
                  <a:schemeClr val="accent1">
                    <a:lumMod val="75000"/>
                  </a:schemeClr>
                </a:solidFill>
                <a:latin typeface="Arial" pitchFamily="34" charset="0"/>
                <a:cs typeface="Arial" pitchFamily="34" charset="0"/>
              </a:rPr>
              <a:t>dimensiuni tehnice </a:t>
            </a:r>
            <a:r>
              <a:rPr lang="ro-RO" smtClean="0">
                <a:solidFill>
                  <a:schemeClr val="tx1"/>
                </a:solidFill>
                <a:latin typeface="Arial" pitchFamily="34" charset="0"/>
                <a:cs typeface="Arial" pitchFamily="34" charset="0"/>
              </a:rPr>
              <a:t>pot fi măsurate ca </a:t>
            </a:r>
            <a:r>
              <a:rPr lang="ro-RO" b="1" i="1" smtClean="0">
                <a:solidFill>
                  <a:schemeClr val="accent6">
                    <a:lumMod val="50000"/>
                  </a:schemeClr>
                </a:solidFill>
                <a:latin typeface="Arial" pitchFamily="34" charset="0"/>
                <a:cs typeface="Arial" pitchFamily="34" charset="0"/>
              </a:rPr>
              <a:t>unități de măsură concrete</a:t>
            </a:r>
            <a:r>
              <a:rPr lang="ro-RO" smtClean="0">
                <a:solidFill>
                  <a:schemeClr val="tx1"/>
                </a:solidFill>
                <a:latin typeface="Arial" pitchFamily="34" charset="0"/>
                <a:cs typeface="Arial" pitchFamily="34" charset="0"/>
              </a:rPr>
              <a:t>, ca de exemplu: m, m</a:t>
            </a:r>
            <a:r>
              <a:rPr lang="ro-RO" baseline="30000" smtClean="0">
                <a:solidFill>
                  <a:schemeClr val="tx1"/>
                </a:solidFill>
                <a:latin typeface="Arial" pitchFamily="34" charset="0"/>
                <a:cs typeface="Arial" pitchFamily="34" charset="0"/>
              </a:rPr>
              <a:t>2</a:t>
            </a:r>
            <a:r>
              <a:rPr lang="ro-RO" smtClean="0">
                <a:solidFill>
                  <a:schemeClr val="tx1"/>
                </a:solidFill>
                <a:latin typeface="Arial" pitchFamily="34" charset="0"/>
                <a:cs typeface="Arial" pitchFamily="34" charset="0"/>
              </a:rPr>
              <a:t>, rot/min, °C</a:t>
            </a:r>
            <a:endParaRPr lang="ro-RO" b="1" i="1" smtClean="0">
              <a:solidFill>
                <a:srgbClr val="FF0000"/>
              </a:solidFill>
              <a:latin typeface="Arial" pitchFamily="34" charset="0"/>
              <a:cs typeface="Arial" pitchFamily="34" charset="0"/>
            </a:endParaRPr>
          </a:p>
        </p:txBody>
      </p:sp>
      <p:sp>
        <p:nvSpPr>
          <p:cNvPr id="6" name="Rectangle 5"/>
          <p:cNvSpPr/>
          <p:nvPr/>
        </p:nvSpPr>
        <p:spPr>
          <a:xfrm>
            <a:off x="228600" y="3429000"/>
            <a:ext cx="2819400" cy="45720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6">
                    <a:lumMod val="50000"/>
                  </a:schemeClr>
                </a:solidFill>
                <a:latin typeface="Arial" pitchFamily="34" charset="0"/>
                <a:cs typeface="Arial" pitchFamily="34" charset="0"/>
              </a:rPr>
              <a:t>Funcții subiective (Sub)</a:t>
            </a:r>
            <a:endParaRPr lang="en-US" sz="2000" b="1" i="1" baseline="-25000">
              <a:solidFill>
                <a:schemeClr val="accent6">
                  <a:lumMod val="50000"/>
                </a:schemeClr>
              </a:solidFill>
              <a:latin typeface="Arial" pitchFamily="34" charset="0"/>
              <a:cs typeface="Arial" pitchFamily="34" charset="0"/>
            </a:endParaRPr>
          </a:p>
        </p:txBody>
      </p:sp>
      <p:sp>
        <p:nvSpPr>
          <p:cNvPr id="7" name="Rectangle 6"/>
          <p:cNvSpPr/>
          <p:nvPr/>
        </p:nvSpPr>
        <p:spPr>
          <a:xfrm>
            <a:off x="3733800" y="3352800"/>
            <a:ext cx="4953000" cy="144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6">
                    <a:lumMod val="50000"/>
                  </a:schemeClr>
                </a:solidFill>
                <a:latin typeface="Arial" pitchFamily="34" charset="0"/>
                <a:cs typeface="Arial" pitchFamily="34" charset="0"/>
              </a:rPr>
              <a:t>Funcția</a:t>
            </a:r>
            <a:r>
              <a:rPr lang="ro-RO" smtClean="0">
                <a:solidFill>
                  <a:schemeClr val="tx1"/>
                </a:solidFill>
                <a:latin typeface="Arial" pitchFamily="34" charset="0"/>
                <a:cs typeface="Arial" pitchFamily="34" charset="0"/>
              </a:rPr>
              <a:t>  ale cărei </a:t>
            </a:r>
            <a:r>
              <a:rPr lang="ro-RO" b="1" i="1" smtClean="0">
                <a:solidFill>
                  <a:schemeClr val="accent1">
                    <a:lumMod val="75000"/>
                  </a:schemeClr>
                </a:solidFill>
                <a:latin typeface="Arial" pitchFamily="34" charset="0"/>
                <a:cs typeface="Arial" pitchFamily="34" charset="0"/>
              </a:rPr>
              <a:t>dimensiuni tehnice </a:t>
            </a:r>
            <a:r>
              <a:rPr lang="ro-RO" smtClean="0">
                <a:solidFill>
                  <a:schemeClr val="tx1"/>
                </a:solidFill>
                <a:latin typeface="Arial" pitchFamily="34" charset="0"/>
                <a:cs typeface="Arial" pitchFamily="34" charset="0"/>
              </a:rPr>
              <a:t>sunt </a:t>
            </a:r>
            <a:r>
              <a:rPr lang="ro-RO" b="1" i="1" smtClean="0">
                <a:solidFill>
                  <a:schemeClr val="accent6">
                    <a:lumMod val="50000"/>
                  </a:schemeClr>
                </a:solidFill>
                <a:latin typeface="Arial" pitchFamily="34" charset="0"/>
                <a:cs typeface="Arial" pitchFamily="34" charset="0"/>
              </a:rPr>
              <a:t>determinate subiectiv</a:t>
            </a:r>
            <a:r>
              <a:rPr lang="ro-RO" smtClean="0">
                <a:solidFill>
                  <a:schemeClr val="tx1"/>
                </a:solidFill>
                <a:latin typeface="Arial" pitchFamily="34" charset="0"/>
                <a:cs typeface="Arial" pitchFamily="34" charset="0"/>
              </a:rPr>
              <a:t>, prin </a:t>
            </a:r>
            <a:r>
              <a:rPr lang="ro-RO" b="1" i="1" smtClean="0">
                <a:solidFill>
                  <a:schemeClr val="accent2">
                    <a:lumMod val="75000"/>
                  </a:schemeClr>
                </a:solidFill>
                <a:latin typeface="Arial" pitchFamily="34" charset="0"/>
                <a:cs typeface="Arial" pitchFamily="34" charset="0"/>
              </a:rPr>
              <a:t>efecte psihosenzoriale, organoleptice, estetice, de modă, de prestigiu</a:t>
            </a:r>
            <a:r>
              <a:rPr lang="ro-RO" smtClean="0">
                <a:solidFill>
                  <a:schemeClr val="tx1"/>
                </a:solidFill>
                <a:latin typeface="Arial" pitchFamily="34" charset="0"/>
                <a:cs typeface="Arial" pitchFamily="34" charset="0"/>
              </a:rPr>
              <a:t>, ce le au asupra utilizatorilor. </a:t>
            </a:r>
            <a:endParaRPr lang="ro-RO" b="1" i="1" smtClean="0">
              <a:solidFill>
                <a:srgbClr val="FF0000"/>
              </a:solidFill>
              <a:latin typeface="Arial" pitchFamily="34" charset="0"/>
              <a:cs typeface="Arial" pitchFamily="34" charset="0"/>
            </a:endParaRPr>
          </a:p>
        </p:txBody>
      </p:sp>
      <p:sp>
        <p:nvSpPr>
          <p:cNvPr id="8" name="Right Arrow 7"/>
          <p:cNvSpPr/>
          <p:nvPr/>
        </p:nvSpPr>
        <p:spPr>
          <a:xfrm>
            <a:off x="3200400" y="3505200"/>
            <a:ext cx="5334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14600" y="5029200"/>
            <a:ext cx="6019800" cy="923330"/>
          </a:xfrm>
          <a:prstGeom prst="rect">
            <a:avLst/>
          </a:prstGeom>
          <a:solidFill>
            <a:schemeClr val="accent3">
              <a:lumMod val="40000"/>
              <a:lumOff val="60000"/>
            </a:schemeClr>
          </a:solidFill>
        </p:spPr>
        <p:txBody>
          <a:bodyPr wrap="square">
            <a:spAutoFit/>
          </a:bodyPr>
          <a:lstStyle/>
          <a:p>
            <a:r>
              <a:rPr lang="ro-RO" smtClean="0">
                <a:latin typeface="Arial" pitchFamily="34" charset="0"/>
                <a:cs typeface="Arial" pitchFamily="34" charset="0"/>
              </a:rPr>
              <a:t>Se folosesc </a:t>
            </a:r>
            <a:r>
              <a:rPr lang="ro-RO" b="1" i="1" smtClean="0">
                <a:solidFill>
                  <a:schemeClr val="accent6">
                    <a:lumMod val="50000"/>
                  </a:schemeClr>
                </a:solidFill>
                <a:latin typeface="Arial" pitchFamily="34" charset="0"/>
                <a:cs typeface="Arial" pitchFamily="34" charset="0"/>
              </a:rPr>
              <a:t>scări de apreciere a valorii</a:t>
            </a:r>
            <a:r>
              <a:rPr lang="ro-RO" smtClean="0">
                <a:latin typeface="Arial" pitchFamily="34" charset="0"/>
                <a:cs typeface="Arial" pitchFamily="34" charset="0"/>
              </a:rPr>
              <a:t> pe bază de comparații ca de exemplu: Foarte Bine (FB) – Bine (B) – Satisfăcător (S) – Rău (R) – Foarte Rău (FR)</a:t>
            </a:r>
            <a:r>
              <a:rPr lang="ro-RO" b="1" i="1" smtClean="0">
                <a:solidFill>
                  <a:schemeClr val="accent1">
                    <a:lumMod val="75000"/>
                  </a:schemeClr>
                </a:solidFill>
                <a:latin typeface="Arial" pitchFamily="34" charset="0"/>
                <a:cs typeface="Arial" pitchFamily="34" charset="0"/>
              </a:rPr>
              <a:t> </a:t>
            </a:r>
            <a:endParaRPr lang="en-US"/>
          </a:p>
        </p:txBody>
      </p:sp>
      <p:cxnSp>
        <p:nvCxnSpPr>
          <p:cNvPr id="11" name="Shape 10"/>
          <p:cNvCxnSpPr>
            <a:stCxn id="6" idx="2"/>
            <a:endCxn id="9" idx="1"/>
          </p:cNvCxnSpPr>
          <p:nvPr/>
        </p:nvCxnSpPr>
        <p:spPr>
          <a:xfrm rot="16200000" flipH="1">
            <a:off x="1274118" y="4250382"/>
            <a:ext cx="1604665" cy="87630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40FBC372-BFC0-44F3-A2AE-833ECC6DEBAB}" type="slidenum">
              <a:rPr lang="en-US" smtClean="0"/>
              <a:pPr/>
              <a:t>17</a:t>
            </a:fld>
            <a:endParaRPr lang="en-US"/>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170</a:t>
            </a:fld>
            <a:endParaRPr lang="en-US"/>
          </a:p>
        </p:txBody>
      </p:sp>
      <p:sp>
        <p:nvSpPr>
          <p:cNvPr id="3" name="Rectangle 2"/>
          <p:cNvSpPr/>
          <p:nvPr/>
        </p:nvSpPr>
        <p:spPr>
          <a:xfrm>
            <a:off x="1219200" y="1066800"/>
            <a:ext cx="7010400" cy="609600"/>
          </a:xfrm>
          <a:prstGeom prst="rect">
            <a:avLst/>
          </a:prstGeom>
          <a:solidFill>
            <a:schemeClr val="accent5">
              <a:lumMod val="40000"/>
              <a:lumOff val="6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rgbClr val="0070C0"/>
                </a:solidFill>
                <a:latin typeface="Arial" pitchFamily="34" charset="0"/>
                <a:cs typeface="Arial" pitchFamily="34" charset="0"/>
              </a:rPr>
              <a:t>Funcțiile</a:t>
            </a:r>
            <a:r>
              <a:rPr lang="ro-RO" smtClean="0">
                <a:solidFill>
                  <a:schemeClr val="tx1"/>
                </a:solidFill>
                <a:latin typeface="Arial" pitchFamily="34" charset="0"/>
                <a:cs typeface="Arial" pitchFamily="34" charset="0"/>
              </a:rPr>
              <a:t> </a:t>
            </a:r>
            <a:r>
              <a:rPr lang="ro-RO" b="1" i="1" smtClean="0">
                <a:solidFill>
                  <a:srgbClr val="FF0000"/>
                </a:solidFill>
                <a:latin typeface="Arial" pitchFamily="34" charset="0"/>
                <a:cs typeface="Arial" pitchFamily="34" charset="0"/>
              </a:rPr>
              <a:t>critice</a:t>
            </a:r>
            <a:r>
              <a:rPr lang="ro-RO" smtClean="0">
                <a:solidFill>
                  <a:schemeClr val="tx1"/>
                </a:solidFill>
                <a:latin typeface="Arial" pitchFamily="34" charset="0"/>
                <a:cs typeface="Arial" pitchFamily="34" charset="0"/>
              </a:rPr>
              <a:t> la nivel de subsisteme</a:t>
            </a:r>
            <a:r>
              <a:rPr lang="en-US" smtClean="0">
                <a:solidFill>
                  <a:schemeClr val="tx1"/>
                </a:solidFill>
                <a:latin typeface="Arial" pitchFamily="34" charset="0"/>
                <a:cs typeface="Arial" pitchFamily="34" charset="0"/>
              </a:rPr>
              <a:t>, neidentificate ini</a:t>
            </a:r>
            <a:r>
              <a:rPr lang="ro-RO" smtClean="0">
                <a:solidFill>
                  <a:schemeClr val="tx1"/>
                </a:solidFill>
                <a:latin typeface="Arial" pitchFamily="34" charset="0"/>
                <a:cs typeface="Arial" pitchFamily="34" charset="0"/>
              </a:rPr>
              <a:t>țial ca </a:t>
            </a:r>
            <a:r>
              <a:rPr lang="ro-RO" b="1" i="1" smtClean="0">
                <a:solidFill>
                  <a:srgbClr val="0070C0"/>
                </a:solidFill>
                <a:latin typeface="Arial" pitchFamily="34" charset="0"/>
                <a:cs typeface="Arial" pitchFamily="34" charset="0"/>
              </a:rPr>
              <a:t>funcții</a:t>
            </a:r>
            <a:r>
              <a:rPr lang="ro-RO" smtClean="0">
                <a:solidFill>
                  <a:schemeClr val="tx1"/>
                </a:solidFill>
                <a:latin typeface="Arial" pitchFamily="34" charset="0"/>
                <a:cs typeface="Arial" pitchFamily="34" charset="0"/>
              </a:rPr>
              <a:t> </a:t>
            </a:r>
            <a:r>
              <a:rPr lang="ro-RO" b="1" i="1" smtClean="0">
                <a:solidFill>
                  <a:srgbClr val="FF0000"/>
                </a:solidFill>
                <a:latin typeface="Arial" pitchFamily="34" charset="0"/>
                <a:cs typeface="Arial" pitchFamily="34" charset="0"/>
              </a:rPr>
              <a:t>critice</a:t>
            </a:r>
            <a:r>
              <a:rPr lang="ro-RO" smtClean="0">
                <a:solidFill>
                  <a:schemeClr val="tx1"/>
                </a:solidFill>
                <a:latin typeface="Arial" pitchFamily="34" charset="0"/>
                <a:cs typeface="Arial" pitchFamily="34" charset="0"/>
              </a:rPr>
              <a:t> la nivelul întregului produs (</a:t>
            </a:r>
            <a:r>
              <a:rPr lang="ro-RO" sz="2400" smtClean="0">
                <a:solidFill>
                  <a:schemeClr val="tx1"/>
                </a:solidFill>
                <a:latin typeface="Arial" pitchFamily="34" charset="0"/>
                <a:cs typeface="Arial" pitchFamily="34" charset="0"/>
              </a:rPr>
              <a:t>P</a:t>
            </a:r>
            <a:r>
              <a:rPr lang="ro-RO" smtClean="0">
                <a:solidFill>
                  <a:schemeClr val="tx1"/>
                </a:solidFill>
                <a:latin typeface="Arial" pitchFamily="34" charset="0"/>
                <a:cs typeface="Arial" pitchFamily="34" charset="0"/>
              </a:rPr>
              <a:t>)</a:t>
            </a:r>
            <a:endParaRPr lang="ro-RO" baseline="-25000" smtClean="0">
              <a:solidFill>
                <a:schemeClr val="tx1"/>
              </a:solidFill>
              <a:latin typeface="Arial" pitchFamily="34" charset="0"/>
              <a:cs typeface="Arial" pitchFamily="34" charset="0"/>
            </a:endParaRPr>
          </a:p>
        </p:txBody>
      </p:sp>
      <p:sp>
        <p:nvSpPr>
          <p:cNvPr id="4" name="Right Arrow 3"/>
          <p:cNvSpPr/>
          <p:nvPr/>
        </p:nvSpPr>
        <p:spPr>
          <a:xfrm>
            <a:off x="381000" y="990600"/>
            <a:ext cx="685800" cy="3810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14400" y="2590800"/>
            <a:ext cx="7848600" cy="35052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itchFamily="2" charset="2"/>
              <a:buChar char="ü"/>
            </a:pPr>
            <a:r>
              <a:rPr lang="ro-RO" smtClean="0">
                <a:solidFill>
                  <a:schemeClr val="tx1"/>
                </a:solidFill>
                <a:latin typeface="Arial" pitchFamily="34" charset="0"/>
                <a:cs typeface="Arial" pitchFamily="34" charset="0"/>
              </a:rPr>
              <a:t> la nivelul subsistemului </a:t>
            </a:r>
            <a:r>
              <a:rPr lang="ro-RO" sz="2400" smtClean="0">
                <a:solidFill>
                  <a:schemeClr val="tx1"/>
                </a:solidFill>
                <a:latin typeface="Arial" pitchFamily="34" charset="0"/>
                <a:cs typeface="Arial" pitchFamily="34" charset="0"/>
              </a:rPr>
              <a:t>S</a:t>
            </a:r>
            <a:r>
              <a:rPr lang="ro-RO" sz="2400" baseline="-25000" smtClean="0">
                <a:solidFill>
                  <a:schemeClr val="tx1"/>
                </a:solidFill>
                <a:latin typeface="Arial" pitchFamily="34" charset="0"/>
                <a:cs typeface="Arial" pitchFamily="34" charset="0"/>
              </a:rPr>
              <a:t>1</a:t>
            </a:r>
            <a:r>
              <a:rPr lang="ro-RO" smtClean="0">
                <a:solidFill>
                  <a:schemeClr val="tx1"/>
                </a:solidFill>
                <a:latin typeface="Arial" pitchFamily="34" charset="0"/>
                <a:cs typeface="Arial" pitchFamily="34" charset="0"/>
              </a:rPr>
              <a:t> , </a:t>
            </a:r>
            <a:r>
              <a:rPr lang="ro-RO" b="1" i="1" smtClean="0">
                <a:solidFill>
                  <a:srgbClr val="0070C0"/>
                </a:solidFill>
                <a:latin typeface="Arial" pitchFamily="34" charset="0"/>
                <a:cs typeface="Arial" pitchFamily="34" charset="0"/>
              </a:rPr>
              <a:t>funcția</a:t>
            </a:r>
            <a:r>
              <a:rPr lang="ro-RO"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z</a:t>
            </a:r>
            <a:r>
              <a:rPr lang="ro-RO" smtClean="0">
                <a:solidFill>
                  <a:schemeClr val="tx1"/>
                </a:solidFill>
                <a:latin typeface="Arial" pitchFamily="34" charset="0"/>
                <a:cs typeface="Arial" pitchFamily="34" charset="0"/>
              </a:rPr>
              <a:t> este </a:t>
            </a:r>
            <a:r>
              <a:rPr lang="ro-RO" b="1" i="1" smtClean="0">
                <a:solidFill>
                  <a:srgbClr val="0070C0"/>
                </a:solidFill>
                <a:latin typeface="Arial" pitchFamily="34" charset="0"/>
                <a:cs typeface="Arial" pitchFamily="34" charset="0"/>
              </a:rPr>
              <a:t>funcția</a:t>
            </a:r>
            <a:r>
              <a:rPr lang="ro-RO" smtClean="0">
                <a:solidFill>
                  <a:schemeClr val="tx1"/>
                </a:solidFill>
                <a:latin typeface="Arial" pitchFamily="34" charset="0"/>
                <a:cs typeface="Arial" pitchFamily="34" charset="0"/>
              </a:rPr>
              <a:t> </a:t>
            </a:r>
            <a:r>
              <a:rPr lang="ro-RO" b="1" i="1" smtClean="0">
                <a:solidFill>
                  <a:srgbClr val="FF0000"/>
                </a:solidFill>
                <a:latin typeface="Arial" pitchFamily="34" charset="0"/>
                <a:cs typeface="Arial" pitchFamily="34" charset="0"/>
              </a:rPr>
              <a:t>cea mai critică</a:t>
            </a:r>
            <a:r>
              <a:rPr lang="ro-RO" smtClean="0">
                <a:solidFill>
                  <a:schemeClr val="tx1"/>
                </a:solidFill>
                <a:latin typeface="Arial" pitchFamily="34" charset="0"/>
                <a:cs typeface="Arial" pitchFamily="34" charset="0"/>
              </a:rPr>
              <a:t>, deși la nivelul produsului </a:t>
            </a:r>
            <a:r>
              <a:rPr lang="ro-RO" sz="2400" smtClean="0">
                <a:solidFill>
                  <a:schemeClr val="tx1"/>
                </a:solidFill>
                <a:latin typeface="Arial" pitchFamily="34" charset="0"/>
                <a:cs typeface="Arial" pitchFamily="34" charset="0"/>
              </a:rPr>
              <a:t>(P)</a:t>
            </a:r>
            <a:r>
              <a:rPr lang="ro-RO" smtClean="0">
                <a:solidFill>
                  <a:schemeClr val="tx1"/>
                </a:solidFill>
                <a:latin typeface="Arial" pitchFamily="34" charset="0"/>
                <a:cs typeface="Arial" pitchFamily="34" charset="0"/>
              </a:rPr>
              <a:t> nu ridica inițial nicio problemă;</a:t>
            </a:r>
          </a:p>
          <a:p>
            <a:pPr algn="just">
              <a:buFont typeface="Wingdings" pitchFamily="2" charset="2"/>
              <a:buChar char="ü"/>
            </a:pPr>
            <a:endParaRPr lang="ro-RO" smtClean="0">
              <a:solidFill>
                <a:schemeClr val="tx1"/>
              </a:solidFill>
              <a:latin typeface="Arial" pitchFamily="34" charset="0"/>
              <a:cs typeface="Arial" pitchFamily="34" charset="0"/>
            </a:endParaRPr>
          </a:p>
          <a:p>
            <a:pPr algn="just">
              <a:buFont typeface="Wingdings" pitchFamily="2" charset="2"/>
              <a:buChar char="ü"/>
            </a:pPr>
            <a:r>
              <a:rPr lang="ro-RO" smtClean="0">
                <a:solidFill>
                  <a:schemeClr val="tx1"/>
                </a:solidFill>
                <a:latin typeface="Arial" pitchFamily="34" charset="0"/>
                <a:cs typeface="Arial" pitchFamily="34" charset="0"/>
              </a:rPr>
              <a:t> într-o situație similară se mai află </a:t>
            </a:r>
            <a:r>
              <a:rPr lang="ro-RO" b="1" i="1" smtClean="0">
                <a:solidFill>
                  <a:srgbClr val="0070C0"/>
                </a:solidFill>
                <a:latin typeface="Arial" pitchFamily="34" charset="0"/>
                <a:cs typeface="Arial" pitchFamily="34" charset="0"/>
              </a:rPr>
              <a:t>funcțiile</a:t>
            </a:r>
            <a:r>
              <a:rPr lang="ro-RO"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y</a:t>
            </a:r>
            <a:r>
              <a:rPr lang="ro-RO" smtClean="0">
                <a:solidFill>
                  <a:schemeClr val="tx1"/>
                </a:solidFill>
                <a:latin typeface="Arial" pitchFamily="34" charset="0"/>
                <a:cs typeface="Arial" pitchFamily="34" charset="0"/>
              </a:rPr>
              <a:t> și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a</a:t>
            </a:r>
            <a:r>
              <a:rPr lang="ro-RO" smtClean="0">
                <a:solidFill>
                  <a:schemeClr val="tx1"/>
                </a:solidFill>
                <a:latin typeface="Arial" pitchFamily="34" charset="0"/>
                <a:cs typeface="Arial" pitchFamily="34" charset="0"/>
              </a:rPr>
              <a:t>, la nivelul subsistemului </a:t>
            </a:r>
            <a:r>
              <a:rPr lang="ro-RO" sz="2400" smtClean="0">
                <a:solidFill>
                  <a:schemeClr val="tx1"/>
                </a:solidFill>
                <a:latin typeface="Arial" pitchFamily="34" charset="0"/>
                <a:cs typeface="Arial" pitchFamily="34" charset="0"/>
              </a:rPr>
              <a:t>S</a:t>
            </a:r>
            <a:r>
              <a:rPr lang="ro-RO" sz="2400" baseline="-25000" smtClean="0">
                <a:solidFill>
                  <a:schemeClr val="tx1"/>
                </a:solidFill>
                <a:latin typeface="Arial" pitchFamily="34" charset="0"/>
                <a:cs typeface="Arial" pitchFamily="34" charset="0"/>
              </a:rPr>
              <a:t>2</a:t>
            </a:r>
            <a:r>
              <a:rPr lang="ro-RO" smtClean="0">
                <a:solidFill>
                  <a:schemeClr val="tx1"/>
                </a:solidFill>
                <a:latin typeface="Arial" pitchFamily="34" charset="0"/>
                <a:cs typeface="Arial" pitchFamily="34" charset="0"/>
              </a:rPr>
              <a:t>, respectiv funcțiile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a</a:t>
            </a:r>
            <a:r>
              <a:rPr lang="ro-RO" smtClean="0">
                <a:solidFill>
                  <a:schemeClr val="tx1"/>
                </a:solidFill>
                <a:latin typeface="Arial" pitchFamily="34" charset="0"/>
                <a:cs typeface="Arial" pitchFamily="34" charset="0"/>
              </a:rPr>
              <a:t> și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b</a:t>
            </a:r>
            <a:r>
              <a:rPr lang="ro-RO" smtClean="0">
                <a:solidFill>
                  <a:schemeClr val="tx1"/>
                </a:solidFill>
                <a:latin typeface="Arial" pitchFamily="34" charset="0"/>
                <a:cs typeface="Arial" pitchFamily="34" charset="0"/>
              </a:rPr>
              <a:t>, la nivelul subsistemului </a:t>
            </a:r>
            <a:r>
              <a:rPr lang="ro-RO" sz="2400" smtClean="0">
                <a:solidFill>
                  <a:schemeClr val="tx1"/>
                </a:solidFill>
                <a:latin typeface="Arial" pitchFamily="34" charset="0"/>
                <a:cs typeface="Arial" pitchFamily="34" charset="0"/>
              </a:rPr>
              <a:t>S</a:t>
            </a:r>
            <a:r>
              <a:rPr lang="ro-RO" sz="2400" baseline="-25000" smtClean="0">
                <a:solidFill>
                  <a:schemeClr val="tx1"/>
                </a:solidFill>
                <a:latin typeface="Arial" pitchFamily="34" charset="0"/>
                <a:cs typeface="Arial" pitchFamily="34" charset="0"/>
              </a:rPr>
              <a:t>3</a:t>
            </a:r>
            <a:r>
              <a:rPr lang="ro-RO" smtClean="0">
                <a:solidFill>
                  <a:schemeClr val="tx1"/>
                </a:solidFill>
                <a:latin typeface="Arial" pitchFamily="34" charset="0"/>
                <a:cs typeface="Arial" pitchFamily="34" charset="0"/>
              </a:rPr>
              <a:t>;</a:t>
            </a:r>
            <a:endParaRPr lang="ro-RO" sz="2400" smtClean="0">
              <a:solidFill>
                <a:schemeClr val="tx1"/>
              </a:solidFill>
              <a:latin typeface="Arial" pitchFamily="34" charset="0"/>
              <a:cs typeface="Arial" pitchFamily="34" charset="0"/>
            </a:endParaRPr>
          </a:p>
          <a:p>
            <a:pPr algn="just">
              <a:buFont typeface="Wingdings" pitchFamily="2" charset="2"/>
              <a:buChar char="ü"/>
            </a:pPr>
            <a:endParaRPr lang="ro-RO" smtClean="0">
              <a:solidFill>
                <a:schemeClr val="tx1"/>
              </a:solidFill>
              <a:latin typeface="Arial" pitchFamily="34" charset="0"/>
              <a:cs typeface="Arial" pitchFamily="34" charset="0"/>
            </a:endParaRPr>
          </a:p>
          <a:p>
            <a:pPr algn="just">
              <a:buFont typeface="Wingdings" pitchFamily="2" charset="2"/>
              <a:buChar char="ü"/>
            </a:pPr>
            <a:r>
              <a:rPr lang="ro-RO" smtClean="0">
                <a:solidFill>
                  <a:schemeClr val="tx1"/>
                </a:solidFill>
                <a:latin typeface="Arial" pitchFamily="34" charset="0"/>
                <a:cs typeface="Arial" pitchFamily="34" charset="0"/>
              </a:rPr>
              <a:t> referitor la </a:t>
            </a:r>
            <a:r>
              <a:rPr lang="ro-RO" b="1" i="1" smtClean="0">
                <a:solidFill>
                  <a:srgbClr val="0070C0"/>
                </a:solidFill>
                <a:latin typeface="Arial" pitchFamily="34" charset="0"/>
                <a:cs typeface="Arial" pitchFamily="34" charset="0"/>
              </a:rPr>
              <a:t>funcțiile</a:t>
            </a:r>
            <a:r>
              <a:rPr lang="ro-RO"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a</a:t>
            </a:r>
            <a:r>
              <a:rPr lang="ro-RO" smtClean="0">
                <a:solidFill>
                  <a:schemeClr val="tx1"/>
                </a:solidFill>
                <a:latin typeface="Arial" pitchFamily="34" charset="0"/>
                <a:cs typeface="Arial" pitchFamily="34" charset="0"/>
              </a:rPr>
              <a:t> și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b</a:t>
            </a:r>
            <a:r>
              <a:rPr lang="ro-RO" smtClean="0">
                <a:solidFill>
                  <a:schemeClr val="tx1"/>
                </a:solidFill>
                <a:latin typeface="Arial" pitchFamily="34" charset="0"/>
                <a:cs typeface="Arial" pitchFamily="34" charset="0"/>
              </a:rPr>
              <a:t>, se poate concluziona că într-o primă instanță nu au fost considerate ca fiind </a:t>
            </a:r>
            <a:r>
              <a:rPr lang="ro-RO" b="1" i="1" smtClean="0">
                <a:solidFill>
                  <a:srgbClr val="FF0000"/>
                </a:solidFill>
                <a:latin typeface="Arial" pitchFamily="34" charset="0"/>
                <a:cs typeface="Arial" pitchFamily="34" charset="0"/>
              </a:rPr>
              <a:t>critice</a:t>
            </a:r>
            <a:r>
              <a:rPr lang="ro-RO" smtClean="0">
                <a:solidFill>
                  <a:schemeClr val="tx1"/>
                </a:solidFill>
                <a:latin typeface="Arial" pitchFamily="34" charset="0"/>
                <a:cs typeface="Arial" pitchFamily="34" charset="0"/>
              </a:rPr>
              <a:t> la nivelul întregului produs </a:t>
            </a:r>
            <a:r>
              <a:rPr lang="ro-RO" sz="2400" smtClean="0">
                <a:solidFill>
                  <a:schemeClr val="tx1"/>
                </a:solidFill>
                <a:latin typeface="Arial" pitchFamily="34" charset="0"/>
                <a:cs typeface="Arial" pitchFamily="34" charset="0"/>
              </a:rPr>
              <a:t>(P)</a:t>
            </a:r>
            <a:r>
              <a:rPr lang="ro-RO" smtClean="0">
                <a:solidFill>
                  <a:schemeClr val="tx1"/>
                </a:solidFill>
                <a:latin typeface="Arial" pitchFamily="34" charset="0"/>
                <a:cs typeface="Arial" pitchFamily="34" charset="0"/>
              </a:rPr>
              <a:t> datorită efectului de compensare realizat de subsistemul </a:t>
            </a:r>
            <a:r>
              <a:rPr lang="ro-RO" sz="2400" smtClean="0">
                <a:solidFill>
                  <a:schemeClr val="tx1"/>
                </a:solidFill>
                <a:latin typeface="Arial" pitchFamily="34" charset="0"/>
                <a:cs typeface="Arial" pitchFamily="34" charset="0"/>
              </a:rPr>
              <a:t>S</a:t>
            </a:r>
            <a:r>
              <a:rPr lang="ro-RO" sz="2400" baseline="-25000" smtClean="0">
                <a:solidFill>
                  <a:schemeClr val="tx1"/>
                </a:solidFill>
                <a:latin typeface="Arial" pitchFamily="34" charset="0"/>
                <a:cs typeface="Arial" pitchFamily="34" charset="0"/>
              </a:rPr>
              <a:t>4 </a:t>
            </a:r>
            <a:r>
              <a:rPr lang="ro-RO" sz="2400" smtClean="0">
                <a:solidFill>
                  <a:schemeClr val="tx1"/>
                </a:solidFill>
                <a:latin typeface="Arial" pitchFamily="34" charset="0"/>
                <a:cs typeface="Arial" pitchFamily="34" charset="0"/>
              </a:rPr>
              <a:t>.</a:t>
            </a:r>
            <a:r>
              <a:rPr lang="ro-RO" sz="2400" baseline="-25000" smtClean="0">
                <a:solidFill>
                  <a:schemeClr val="tx1"/>
                </a:solidFill>
                <a:latin typeface="Arial" pitchFamily="34" charset="0"/>
                <a:cs typeface="Arial" pitchFamily="34" charset="0"/>
              </a:rPr>
              <a:t> </a:t>
            </a:r>
          </a:p>
        </p:txBody>
      </p:sp>
      <p:cxnSp>
        <p:nvCxnSpPr>
          <p:cNvPr id="11" name="Shape 10"/>
          <p:cNvCxnSpPr>
            <a:stCxn id="3" idx="3"/>
            <a:endCxn id="5" idx="1"/>
          </p:cNvCxnSpPr>
          <p:nvPr/>
        </p:nvCxnSpPr>
        <p:spPr>
          <a:xfrm flipH="1">
            <a:off x="914400" y="1371600"/>
            <a:ext cx="7315200" cy="2971800"/>
          </a:xfrm>
          <a:prstGeom prst="bentConnector5">
            <a:avLst>
              <a:gd name="adj1" fmla="val -3125"/>
              <a:gd name="adj2" fmla="val 25641"/>
              <a:gd name="adj3" fmla="val 103125"/>
            </a:avLst>
          </a:prstGeom>
          <a:ln w="317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171</a:t>
            </a:fld>
            <a:endParaRPr lang="en-US"/>
          </a:p>
        </p:txBody>
      </p:sp>
      <p:sp>
        <p:nvSpPr>
          <p:cNvPr id="3" name="Rectangle 2"/>
          <p:cNvSpPr/>
          <p:nvPr/>
        </p:nvSpPr>
        <p:spPr>
          <a:xfrm>
            <a:off x="762000" y="685800"/>
            <a:ext cx="7162800" cy="369332"/>
          </a:xfrm>
          <a:prstGeom prst="rect">
            <a:avLst/>
          </a:prstGeom>
          <a:effectLst/>
        </p:spPr>
        <p:txBody>
          <a:bodyPr wrap="square">
            <a:spAutoFit/>
          </a:bodyPr>
          <a:lstStyle/>
          <a:p>
            <a:r>
              <a:rPr lang="ro-RO" b="1" smtClean="0">
                <a:solidFill>
                  <a:schemeClr val="accent1">
                    <a:lumMod val="75000"/>
                  </a:schemeClr>
                </a:solidFill>
                <a:latin typeface="Arial" pitchFamily="34" charset="0"/>
                <a:cs typeface="Arial" pitchFamily="34" charset="0"/>
              </a:rPr>
              <a:t>5.5.3  IV în trepte </a:t>
            </a:r>
            <a:endParaRPr lang="en-US">
              <a:solidFill>
                <a:schemeClr val="accent1">
                  <a:lumMod val="75000"/>
                </a:schemeClr>
              </a:solidFill>
              <a:latin typeface="Arial" pitchFamily="34" charset="0"/>
              <a:cs typeface="Arial" pitchFamily="34" charset="0"/>
            </a:endParaRPr>
          </a:p>
        </p:txBody>
      </p:sp>
      <p:sp>
        <p:nvSpPr>
          <p:cNvPr id="4" name="Rectangle 3"/>
          <p:cNvSpPr/>
          <p:nvPr/>
        </p:nvSpPr>
        <p:spPr>
          <a:xfrm>
            <a:off x="304800" y="9906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5" name="Rectangle 4"/>
          <p:cNvSpPr/>
          <p:nvPr/>
        </p:nvSpPr>
        <p:spPr>
          <a:xfrm>
            <a:off x="762000" y="1066800"/>
            <a:ext cx="7772400" cy="9144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 constituie o </a:t>
            </a:r>
            <a:r>
              <a:rPr lang="ro-RO" b="1" i="1" smtClean="0">
                <a:solidFill>
                  <a:srgbClr val="0070C0"/>
                </a:solidFill>
                <a:latin typeface="Arial" pitchFamily="34" charset="0"/>
                <a:cs typeface="Arial" pitchFamily="34" charset="0"/>
              </a:rPr>
              <a:t>dezvoltare a metodologiei tradiționale de IV </a:t>
            </a:r>
            <a:r>
              <a:rPr lang="ro-RO" smtClean="0">
                <a:solidFill>
                  <a:schemeClr val="tx1"/>
                </a:solidFill>
                <a:latin typeface="Arial" pitchFamily="34" charset="0"/>
                <a:cs typeface="Arial" pitchFamily="34" charset="0"/>
              </a:rPr>
              <a:t>și are ca </a:t>
            </a:r>
            <a:r>
              <a:rPr lang="ro-RO" b="1" smtClean="0">
                <a:solidFill>
                  <a:srgbClr val="FF0000"/>
                </a:solidFill>
                <a:latin typeface="Arial" pitchFamily="34" charset="0"/>
                <a:cs typeface="Arial" pitchFamily="34" charset="0"/>
              </a:rPr>
              <a:t>obiectiv</a:t>
            </a:r>
            <a:r>
              <a:rPr lang="ro-RO" smtClean="0">
                <a:solidFill>
                  <a:schemeClr val="tx1"/>
                </a:solidFill>
                <a:latin typeface="Arial" pitchFamily="34" charset="0"/>
                <a:cs typeface="Arial" pitchFamily="34" charset="0"/>
              </a:rPr>
              <a:t> </a:t>
            </a:r>
            <a:r>
              <a:rPr lang="ro-RO" b="1" smtClean="0">
                <a:solidFill>
                  <a:srgbClr val="FF0000"/>
                </a:solidFill>
                <a:latin typeface="Arial" pitchFamily="34" charset="0"/>
                <a:cs typeface="Arial" pitchFamily="34" charset="0"/>
              </a:rPr>
              <a:t>aprofundarea studiului </a:t>
            </a:r>
            <a:r>
              <a:rPr lang="ro-RO" smtClean="0">
                <a:solidFill>
                  <a:schemeClr val="tx1"/>
                </a:solidFill>
                <a:latin typeface="Arial" pitchFamily="34" charset="0"/>
                <a:cs typeface="Arial" pitchFamily="34" charset="0"/>
              </a:rPr>
              <a:t>prin orientarea cercetărilor către </a:t>
            </a:r>
            <a:r>
              <a:rPr lang="ro-RO" b="1" i="1" smtClean="0">
                <a:solidFill>
                  <a:schemeClr val="accent6">
                    <a:lumMod val="50000"/>
                  </a:schemeClr>
                </a:solidFill>
                <a:latin typeface="Arial" pitchFamily="34" charset="0"/>
                <a:cs typeface="Arial" pitchFamily="34" charset="0"/>
              </a:rPr>
              <a:t>redimensionarea organologică sau tehnologică</a:t>
            </a:r>
          </a:p>
        </p:txBody>
      </p:sp>
      <p:sp>
        <p:nvSpPr>
          <p:cNvPr id="6" name="Rectangle 5"/>
          <p:cNvSpPr/>
          <p:nvPr/>
        </p:nvSpPr>
        <p:spPr>
          <a:xfrm>
            <a:off x="838200" y="2286000"/>
            <a:ext cx="7772400" cy="13716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Pentru aceasta, </a:t>
            </a:r>
            <a:r>
              <a:rPr lang="ro-RO" b="1" i="1" smtClean="0">
                <a:solidFill>
                  <a:srgbClr val="C00000"/>
                </a:solidFill>
                <a:latin typeface="Arial" pitchFamily="34" charset="0"/>
                <a:cs typeface="Arial" pitchFamily="34" charset="0"/>
              </a:rPr>
              <a:t>analiza sistemică globală </a:t>
            </a:r>
            <a:r>
              <a:rPr lang="ro-RO" smtClean="0">
                <a:solidFill>
                  <a:schemeClr val="tx1"/>
                </a:solidFill>
                <a:latin typeface="Arial" pitchFamily="34" charset="0"/>
                <a:cs typeface="Arial" pitchFamily="34" charset="0"/>
              </a:rPr>
              <a:t>poate fi realizată ulterior pe cele două elemente fundamentale ale </a:t>
            </a:r>
            <a:r>
              <a:rPr lang="ro-RO" b="1" i="1" smtClean="0">
                <a:solidFill>
                  <a:srgbClr val="FF0000"/>
                </a:solidFill>
                <a:latin typeface="Arial" pitchFamily="34" charset="0"/>
                <a:cs typeface="Arial" pitchFamily="34" charset="0"/>
              </a:rPr>
              <a:t>costurilor</a:t>
            </a:r>
            <a:r>
              <a:rPr lang="ro-RO" smtClean="0">
                <a:solidFill>
                  <a:schemeClr val="tx1"/>
                </a:solidFill>
                <a:latin typeface="Arial" pitchFamily="34" charset="0"/>
                <a:cs typeface="Arial" pitchFamily="34" charset="0"/>
              </a:rPr>
              <a:t> </a:t>
            </a:r>
            <a:r>
              <a:rPr lang="ro-RO" b="1" i="1" smtClean="0">
                <a:solidFill>
                  <a:srgbClr val="0070C0"/>
                </a:solidFill>
                <a:latin typeface="Arial" pitchFamily="34" charset="0"/>
                <a:cs typeface="Arial" pitchFamily="34" charset="0"/>
              </a:rPr>
              <a:t>funcțiilor</a:t>
            </a:r>
            <a:r>
              <a:rPr lang="ro-RO" smtClean="0">
                <a:solidFill>
                  <a:schemeClr val="tx1"/>
                </a:solidFill>
                <a:latin typeface="Arial" pitchFamily="34" charset="0"/>
                <a:cs typeface="Arial" pitchFamily="34" charset="0"/>
              </a:rPr>
              <a:t> – cheltuieli materiale (</a:t>
            </a:r>
            <a:r>
              <a:rPr lang="ro-RO" sz="2400" smtClean="0">
                <a:solidFill>
                  <a:schemeClr val="tx1"/>
                </a:solidFill>
                <a:latin typeface="Arial" pitchFamily="34" charset="0"/>
                <a:cs typeface="Arial" pitchFamily="34" charset="0"/>
              </a:rPr>
              <a:t>C</a:t>
            </a:r>
            <a:r>
              <a:rPr lang="ro-RO" sz="2400" baseline="-25000" smtClean="0">
                <a:solidFill>
                  <a:schemeClr val="tx1"/>
                </a:solidFill>
                <a:latin typeface="Arial" pitchFamily="34" charset="0"/>
                <a:cs typeface="Arial" pitchFamily="34" charset="0"/>
              </a:rPr>
              <a:t>mj</a:t>
            </a:r>
            <a:r>
              <a:rPr lang="ro-RO" smtClean="0">
                <a:solidFill>
                  <a:schemeClr val="tx1"/>
                </a:solidFill>
                <a:latin typeface="Arial" pitchFamily="34" charset="0"/>
                <a:cs typeface="Arial" pitchFamily="34" charset="0"/>
              </a:rPr>
              <a:t>) și cheltuieli salariale (</a:t>
            </a:r>
            <a:r>
              <a:rPr lang="ro-RO" sz="2400" smtClean="0">
                <a:solidFill>
                  <a:schemeClr val="tx1"/>
                </a:solidFill>
                <a:latin typeface="Arial" pitchFamily="34" charset="0"/>
                <a:cs typeface="Arial" pitchFamily="34" charset="0"/>
              </a:rPr>
              <a:t>C</a:t>
            </a:r>
            <a:r>
              <a:rPr lang="ro-RO" sz="2400" baseline="-25000" smtClean="0">
                <a:solidFill>
                  <a:schemeClr val="tx1"/>
                </a:solidFill>
                <a:latin typeface="Arial" pitchFamily="34" charset="0"/>
                <a:cs typeface="Arial" pitchFamily="34" charset="0"/>
              </a:rPr>
              <a:t>sj</a:t>
            </a:r>
            <a:r>
              <a:rPr lang="ro-RO" smtClean="0">
                <a:solidFill>
                  <a:schemeClr val="tx1"/>
                </a:solidFill>
                <a:latin typeface="Arial" pitchFamily="34" charset="0"/>
                <a:cs typeface="Arial" pitchFamily="34" charset="0"/>
              </a:rPr>
              <a:t>), parcurgând următoarele etape:</a:t>
            </a:r>
            <a:endParaRPr lang="ro-RO" sz="2400" b="1" i="1" smtClean="0">
              <a:solidFill>
                <a:srgbClr val="C00000"/>
              </a:solidFill>
              <a:latin typeface="Arial" pitchFamily="34" charset="0"/>
              <a:cs typeface="Arial" pitchFamily="34" charset="0"/>
            </a:endParaRPr>
          </a:p>
        </p:txBody>
      </p:sp>
      <p:cxnSp>
        <p:nvCxnSpPr>
          <p:cNvPr id="9" name="Shape 8"/>
          <p:cNvCxnSpPr>
            <a:stCxn id="5" idx="2"/>
            <a:endCxn id="6" idx="1"/>
          </p:cNvCxnSpPr>
          <p:nvPr/>
        </p:nvCxnSpPr>
        <p:spPr>
          <a:xfrm rot="5400000">
            <a:off x="2247900" y="571500"/>
            <a:ext cx="990600" cy="3810000"/>
          </a:xfrm>
          <a:prstGeom prst="bentConnector4">
            <a:avLst>
              <a:gd name="adj1" fmla="val 15385"/>
              <a:gd name="adj2" fmla="val 106000"/>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09600" y="3962400"/>
            <a:ext cx="7924800" cy="36933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a:spAutoFit/>
          </a:bodyPr>
          <a:lstStyle/>
          <a:p>
            <a:r>
              <a:rPr lang="ro-RO" b="1" i="1" smtClean="0">
                <a:solidFill>
                  <a:schemeClr val="accent6">
                    <a:lumMod val="50000"/>
                  </a:schemeClr>
                </a:solidFill>
                <a:latin typeface="Arial" pitchFamily="34" charset="0"/>
                <a:cs typeface="Arial" pitchFamily="34" charset="0"/>
              </a:rPr>
              <a:t>a. Stabilirea cheltuielilor materiale și salariale pentru fiecare funcție</a:t>
            </a:r>
            <a:endParaRPr lang="en-US" b="1" i="1">
              <a:solidFill>
                <a:schemeClr val="accent6">
                  <a:lumMod val="50000"/>
                </a:schemeClr>
              </a:solidFill>
              <a:latin typeface="Arial" pitchFamily="34" charset="0"/>
              <a:cs typeface="Arial" pitchFamily="34" charset="0"/>
            </a:endParaRPr>
          </a:p>
        </p:txBody>
      </p:sp>
      <p:graphicFrame>
        <p:nvGraphicFramePr>
          <p:cNvPr id="300034" name="Object 2"/>
          <p:cNvGraphicFramePr>
            <a:graphicFrameLocks noChangeAspect="1"/>
          </p:cNvGraphicFramePr>
          <p:nvPr/>
        </p:nvGraphicFramePr>
        <p:xfrm>
          <a:off x="3200400" y="4648200"/>
          <a:ext cx="2276475" cy="609600"/>
        </p:xfrm>
        <a:graphic>
          <a:graphicData uri="http://schemas.openxmlformats.org/presentationml/2006/ole">
            <p:oleObj spid="_x0000_s300034" name="Equation" r:id="rId3" imgW="901440" imgH="241200" progId="Equation.3">
              <p:embed/>
            </p:oleObj>
          </a:graphicData>
        </a:graphic>
      </p:graphicFrame>
      <p:sp>
        <p:nvSpPr>
          <p:cNvPr id="16" name="Rectangle 15"/>
          <p:cNvSpPr/>
          <p:nvPr/>
        </p:nvSpPr>
        <p:spPr>
          <a:xfrm>
            <a:off x="5638800" y="46482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5.19)</a:t>
            </a:r>
            <a:endParaRPr lang="en-US" baseline="-25000">
              <a:solidFill>
                <a:schemeClr val="tx1"/>
              </a:solidFill>
              <a:latin typeface="Arial" pitchFamily="34" charset="0"/>
              <a:cs typeface="Arial" pitchFamily="34" charset="0"/>
            </a:endParaRPr>
          </a:p>
        </p:txBody>
      </p:sp>
      <p:sp>
        <p:nvSpPr>
          <p:cNvPr id="17" name="Rectangle 16"/>
          <p:cNvSpPr/>
          <p:nvPr/>
        </p:nvSpPr>
        <p:spPr>
          <a:xfrm>
            <a:off x="685800" y="5334000"/>
            <a:ext cx="7772400" cy="13716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unde:</a:t>
            </a:r>
          </a:p>
          <a:p>
            <a:pPr algn="just"/>
            <a:r>
              <a:rPr lang="ro-RO" sz="2400" smtClean="0">
                <a:solidFill>
                  <a:schemeClr val="tx1"/>
                </a:solidFill>
                <a:latin typeface="Arial" pitchFamily="34" charset="0"/>
                <a:cs typeface="Arial" pitchFamily="34" charset="0"/>
              </a:rPr>
              <a:t>C</a:t>
            </a:r>
            <a:r>
              <a:rPr lang="ro-RO" sz="2400" baseline="-25000" smtClean="0">
                <a:solidFill>
                  <a:schemeClr val="tx1"/>
                </a:solidFill>
                <a:latin typeface="Arial" pitchFamily="34" charset="0"/>
                <a:cs typeface="Arial" pitchFamily="34" charset="0"/>
              </a:rPr>
              <a:t>j </a:t>
            </a:r>
            <a:r>
              <a:rPr lang="ro-RO" smtClean="0">
                <a:solidFill>
                  <a:schemeClr val="tx1"/>
                </a:solidFill>
                <a:latin typeface="Arial" pitchFamily="34" charset="0"/>
                <a:cs typeface="Arial" pitchFamily="34" charset="0"/>
              </a:rPr>
              <a:t>– </a:t>
            </a:r>
            <a:r>
              <a:rPr lang="ro-RO" b="1" i="1" smtClean="0">
                <a:solidFill>
                  <a:srgbClr val="FF0000"/>
                </a:solidFill>
                <a:latin typeface="Arial" pitchFamily="34" charset="0"/>
                <a:cs typeface="Arial" pitchFamily="34" charset="0"/>
              </a:rPr>
              <a:t>costul total </a:t>
            </a:r>
            <a:r>
              <a:rPr lang="ro-RO" smtClean="0">
                <a:solidFill>
                  <a:schemeClr val="tx1"/>
                </a:solidFill>
                <a:latin typeface="Arial" pitchFamily="34" charset="0"/>
                <a:cs typeface="Arial" pitchFamily="34" charset="0"/>
              </a:rPr>
              <a:t>al unei </a:t>
            </a:r>
            <a:r>
              <a:rPr lang="ro-RO" b="1" i="1" smtClean="0">
                <a:solidFill>
                  <a:srgbClr val="0070C0"/>
                </a:solidFill>
                <a:latin typeface="Arial" pitchFamily="34" charset="0"/>
                <a:cs typeface="Arial" pitchFamily="34" charset="0"/>
              </a:rPr>
              <a:t>funcții</a:t>
            </a:r>
            <a:r>
              <a:rPr lang="ro-RO"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j</a:t>
            </a:r>
            <a:r>
              <a:rPr lang="ro-RO" smtClean="0">
                <a:solidFill>
                  <a:schemeClr val="tx1"/>
                </a:solidFill>
                <a:latin typeface="Arial" pitchFamily="34" charset="0"/>
                <a:cs typeface="Arial" pitchFamily="34" charset="0"/>
              </a:rPr>
              <a:t>;</a:t>
            </a:r>
          </a:p>
          <a:p>
            <a:pPr algn="just"/>
            <a:r>
              <a:rPr lang="ro-RO" sz="2400" smtClean="0">
                <a:solidFill>
                  <a:schemeClr val="tx1"/>
                </a:solidFill>
                <a:latin typeface="Arial" pitchFamily="34" charset="0"/>
                <a:cs typeface="Arial" pitchFamily="34" charset="0"/>
              </a:rPr>
              <a:t>C</a:t>
            </a:r>
            <a:r>
              <a:rPr lang="ro-RO" sz="2400" baseline="-25000" smtClean="0">
                <a:solidFill>
                  <a:schemeClr val="tx1"/>
                </a:solidFill>
                <a:latin typeface="Arial" pitchFamily="34" charset="0"/>
                <a:cs typeface="Arial" pitchFamily="34" charset="0"/>
              </a:rPr>
              <a:t>mj</a:t>
            </a:r>
            <a:r>
              <a:rPr lang="ro-RO" smtClean="0">
                <a:solidFill>
                  <a:schemeClr val="tx1"/>
                </a:solidFill>
                <a:latin typeface="Arial" pitchFamily="34" charset="0"/>
                <a:cs typeface="Arial" pitchFamily="34" charset="0"/>
              </a:rPr>
              <a:t> – </a:t>
            </a:r>
            <a:r>
              <a:rPr lang="ro-RO" b="1" i="1" smtClean="0">
                <a:solidFill>
                  <a:srgbClr val="C00000"/>
                </a:solidFill>
                <a:latin typeface="Arial" pitchFamily="34" charset="0"/>
                <a:cs typeface="Arial" pitchFamily="34" charset="0"/>
              </a:rPr>
              <a:t>cheltuieli materiale </a:t>
            </a:r>
            <a:r>
              <a:rPr lang="ro-RO" smtClean="0">
                <a:solidFill>
                  <a:schemeClr val="tx1"/>
                </a:solidFill>
                <a:latin typeface="Arial" pitchFamily="34" charset="0"/>
                <a:cs typeface="Arial" pitchFamily="34" charset="0"/>
              </a:rPr>
              <a:t>specifice </a:t>
            </a:r>
            <a:r>
              <a:rPr lang="ro-RO" b="1" i="1" smtClean="0">
                <a:solidFill>
                  <a:srgbClr val="0070C0"/>
                </a:solidFill>
                <a:latin typeface="Arial" pitchFamily="34" charset="0"/>
                <a:cs typeface="Arial" pitchFamily="34" charset="0"/>
              </a:rPr>
              <a:t>funcției</a:t>
            </a:r>
            <a:r>
              <a:rPr lang="ro-RO"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j</a:t>
            </a:r>
            <a:r>
              <a:rPr lang="ro-RO" smtClean="0">
                <a:solidFill>
                  <a:schemeClr val="tx1"/>
                </a:solidFill>
                <a:latin typeface="Arial" pitchFamily="34" charset="0"/>
                <a:cs typeface="Arial" pitchFamily="34" charset="0"/>
              </a:rPr>
              <a:t>;</a:t>
            </a:r>
          </a:p>
          <a:p>
            <a:pPr algn="just"/>
            <a:r>
              <a:rPr lang="ro-RO" sz="2400" smtClean="0">
                <a:solidFill>
                  <a:schemeClr val="tx1"/>
                </a:solidFill>
                <a:latin typeface="Arial" pitchFamily="34" charset="0"/>
                <a:cs typeface="Arial" pitchFamily="34" charset="0"/>
              </a:rPr>
              <a:t>C</a:t>
            </a:r>
            <a:r>
              <a:rPr lang="ro-RO" sz="2400" baseline="-25000" smtClean="0">
                <a:solidFill>
                  <a:schemeClr val="tx1"/>
                </a:solidFill>
                <a:latin typeface="Arial" pitchFamily="34" charset="0"/>
                <a:cs typeface="Arial" pitchFamily="34" charset="0"/>
              </a:rPr>
              <a:t>sj</a:t>
            </a:r>
            <a:r>
              <a:rPr lang="ro-RO" sz="2400" smtClean="0">
                <a:solidFill>
                  <a:schemeClr val="tx1"/>
                </a:solidFill>
                <a:latin typeface="Arial" pitchFamily="34" charset="0"/>
                <a:cs typeface="Arial" pitchFamily="34" charset="0"/>
              </a:rPr>
              <a:t> </a:t>
            </a:r>
            <a:r>
              <a:rPr lang="ro-RO" smtClean="0">
                <a:solidFill>
                  <a:schemeClr val="tx1"/>
                </a:solidFill>
                <a:latin typeface="Arial" pitchFamily="34" charset="0"/>
                <a:cs typeface="Arial" pitchFamily="34" charset="0"/>
              </a:rPr>
              <a:t>– </a:t>
            </a:r>
            <a:r>
              <a:rPr lang="ro-RO" b="1" i="1" smtClean="0">
                <a:solidFill>
                  <a:schemeClr val="accent6">
                    <a:lumMod val="50000"/>
                  </a:schemeClr>
                </a:solidFill>
                <a:latin typeface="Arial" pitchFamily="34" charset="0"/>
                <a:cs typeface="Arial" pitchFamily="34" charset="0"/>
              </a:rPr>
              <a:t>cheltuieli salariale </a:t>
            </a:r>
            <a:r>
              <a:rPr lang="ro-RO" smtClean="0">
                <a:solidFill>
                  <a:schemeClr val="tx1"/>
                </a:solidFill>
                <a:latin typeface="Arial" pitchFamily="34" charset="0"/>
                <a:cs typeface="Arial" pitchFamily="34" charset="0"/>
              </a:rPr>
              <a:t>specifice </a:t>
            </a:r>
            <a:r>
              <a:rPr lang="ro-RO" b="1" i="1" smtClean="0">
                <a:solidFill>
                  <a:srgbClr val="0070C0"/>
                </a:solidFill>
                <a:latin typeface="Arial" pitchFamily="34" charset="0"/>
                <a:cs typeface="Arial" pitchFamily="34" charset="0"/>
              </a:rPr>
              <a:t>funcției</a:t>
            </a:r>
            <a:r>
              <a:rPr lang="ro-RO"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j</a:t>
            </a:r>
            <a:r>
              <a:rPr lang="ro-RO" smtClean="0">
                <a:solidFill>
                  <a:schemeClr val="tx1"/>
                </a:solidFill>
                <a:latin typeface="Arial" pitchFamily="34" charset="0"/>
                <a:cs typeface="Arial" pitchFamily="34" charset="0"/>
              </a:rPr>
              <a:t>.</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172</a:t>
            </a:fld>
            <a:endParaRPr lang="en-US"/>
          </a:p>
        </p:txBody>
      </p:sp>
      <p:sp>
        <p:nvSpPr>
          <p:cNvPr id="3" name="Rectangle 2"/>
          <p:cNvSpPr/>
          <p:nvPr/>
        </p:nvSpPr>
        <p:spPr>
          <a:xfrm>
            <a:off x="457200" y="990600"/>
            <a:ext cx="7924800" cy="646331"/>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a:spAutoFit/>
          </a:bodyPr>
          <a:lstStyle/>
          <a:p>
            <a:r>
              <a:rPr lang="ro-RO" b="1" i="1" smtClean="0">
                <a:solidFill>
                  <a:schemeClr val="accent6">
                    <a:lumMod val="50000"/>
                  </a:schemeClr>
                </a:solidFill>
                <a:latin typeface="Arial" pitchFamily="34" charset="0"/>
                <a:cs typeface="Arial" pitchFamily="34" charset="0"/>
              </a:rPr>
              <a:t>b. Calculul ponderilor funcțiilor în costul produsului, separat, pentru cheltuielile materiale și salariale</a:t>
            </a:r>
            <a:endParaRPr lang="en-US" b="1" i="1">
              <a:solidFill>
                <a:schemeClr val="accent6">
                  <a:lumMod val="50000"/>
                </a:schemeClr>
              </a:solidFill>
              <a:latin typeface="Arial" pitchFamily="34" charset="0"/>
              <a:cs typeface="Arial" pitchFamily="34" charset="0"/>
            </a:endParaRPr>
          </a:p>
        </p:txBody>
      </p:sp>
      <p:graphicFrame>
        <p:nvGraphicFramePr>
          <p:cNvPr id="301058" name="Object 2"/>
          <p:cNvGraphicFramePr>
            <a:graphicFrameLocks noChangeAspect="1"/>
          </p:cNvGraphicFramePr>
          <p:nvPr/>
        </p:nvGraphicFramePr>
        <p:xfrm>
          <a:off x="3121025" y="2362200"/>
          <a:ext cx="2084388" cy="1476375"/>
        </p:xfrm>
        <a:graphic>
          <a:graphicData uri="http://schemas.openxmlformats.org/presentationml/2006/ole">
            <p:oleObj spid="_x0000_s301058" name="Equation" r:id="rId3" imgW="825480" imgH="583920" progId="Equation.3">
              <p:embed/>
            </p:oleObj>
          </a:graphicData>
        </a:graphic>
      </p:graphicFrame>
      <p:graphicFrame>
        <p:nvGraphicFramePr>
          <p:cNvPr id="301059" name="Object 3"/>
          <p:cNvGraphicFramePr>
            <a:graphicFrameLocks noChangeAspect="1"/>
          </p:cNvGraphicFramePr>
          <p:nvPr/>
        </p:nvGraphicFramePr>
        <p:xfrm>
          <a:off x="3200400" y="4267200"/>
          <a:ext cx="1955800" cy="1476375"/>
        </p:xfrm>
        <a:graphic>
          <a:graphicData uri="http://schemas.openxmlformats.org/presentationml/2006/ole">
            <p:oleObj spid="_x0000_s301059" name="Equation" r:id="rId4" imgW="774360" imgH="583920" progId="Equation.3">
              <p:embed/>
            </p:oleObj>
          </a:graphicData>
        </a:graphic>
      </p:graphicFrame>
      <p:sp>
        <p:nvSpPr>
          <p:cNvPr id="6" name="Rectangle 5"/>
          <p:cNvSpPr/>
          <p:nvPr/>
        </p:nvSpPr>
        <p:spPr>
          <a:xfrm>
            <a:off x="5562600" y="27432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5.20)</a:t>
            </a:r>
            <a:endParaRPr lang="en-US" baseline="-25000">
              <a:solidFill>
                <a:schemeClr val="tx1"/>
              </a:solidFill>
              <a:latin typeface="Arial" pitchFamily="34" charset="0"/>
              <a:cs typeface="Arial" pitchFamily="34" charset="0"/>
            </a:endParaRPr>
          </a:p>
        </p:txBody>
      </p:sp>
      <p:sp>
        <p:nvSpPr>
          <p:cNvPr id="7" name="Rectangle 6"/>
          <p:cNvSpPr/>
          <p:nvPr/>
        </p:nvSpPr>
        <p:spPr>
          <a:xfrm>
            <a:off x="5638800" y="46482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5.21)</a:t>
            </a:r>
            <a:endParaRPr lang="en-US" baseline="-25000">
              <a:solidFill>
                <a:schemeClr val="tx1"/>
              </a:solidFill>
              <a:latin typeface="Arial" pitchFamily="34" charset="0"/>
              <a:cs typeface="Arial" pitchFamily="34" charset="0"/>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173</a:t>
            </a:fld>
            <a:endParaRPr lang="en-US"/>
          </a:p>
        </p:txBody>
      </p:sp>
      <p:sp>
        <p:nvSpPr>
          <p:cNvPr id="3" name="Rectangle 2"/>
          <p:cNvSpPr/>
          <p:nvPr/>
        </p:nvSpPr>
        <p:spPr>
          <a:xfrm>
            <a:off x="457200" y="838200"/>
            <a:ext cx="7924800" cy="36933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a:spAutoFit/>
          </a:bodyPr>
          <a:lstStyle/>
          <a:p>
            <a:r>
              <a:rPr lang="ro-RO" b="1" i="1" smtClean="0">
                <a:solidFill>
                  <a:schemeClr val="accent6">
                    <a:lumMod val="50000"/>
                  </a:schemeClr>
                </a:solidFill>
                <a:latin typeface="Arial" pitchFamily="34" charset="0"/>
                <a:cs typeface="Arial" pitchFamily="34" charset="0"/>
              </a:rPr>
              <a:t>c. Analiza sistemică pentru fiecare din cele două categorii de cheltuieli</a:t>
            </a:r>
            <a:endParaRPr lang="en-US" b="1" i="1">
              <a:solidFill>
                <a:schemeClr val="accent6">
                  <a:lumMod val="50000"/>
                </a:schemeClr>
              </a:solidFill>
              <a:latin typeface="Arial" pitchFamily="34" charset="0"/>
              <a:cs typeface="Arial" pitchFamily="34" charset="0"/>
            </a:endParaRPr>
          </a:p>
        </p:txBody>
      </p:sp>
      <p:sp>
        <p:nvSpPr>
          <p:cNvPr id="4" name="Rectangle 3"/>
          <p:cNvSpPr/>
          <p:nvPr/>
        </p:nvSpPr>
        <p:spPr>
          <a:xfrm>
            <a:off x="304800" y="14478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5" name="Rectangle 4"/>
          <p:cNvSpPr/>
          <p:nvPr/>
        </p:nvSpPr>
        <p:spPr>
          <a:xfrm>
            <a:off x="838200" y="1447800"/>
            <a:ext cx="7772400" cy="9144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...se calculează mai întâi </a:t>
            </a:r>
            <a:r>
              <a:rPr lang="ro-RO" b="1" i="1" smtClean="0">
                <a:solidFill>
                  <a:srgbClr val="FF0000"/>
                </a:solidFill>
                <a:latin typeface="Arial" pitchFamily="34" charset="0"/>
                <a:cs typeface="Arial" pitchFamily="34" charset="0"/>
              </a:rPr>
              <a:t>coeficienții unghiulari ai dreptelor de regresie </a:t>
            </a:r>
            <a:r>
              <a:rPr lang="ro-RO" smtClean="0">
                <a:solidFill>
                  <a:schemeClr val="tx1"/>
                </a:solidFill>
                <a:latin typeface="Arial" pitchFamily="34" charset="0"/>
                <a:cs typeface="Arial" pitchFamily="34" charset="0"/>
              </a:rPr>
              <a:t>(</a:t>
            </a:r>
            <a:r>
              <a:rPr lang="el-GR" sz="2400" smtClean="0">
                <a:solidFill>
                  <a:schemeClr val="tx1"/>
                </a:solidFill>
                <a:latin typeface="Arial" pitchFamily="34" charset="0"/>
                <a:cs typeface="Arial" pitchFamily="34" charset="0"/>
              </a:rPr>
              <a:t>Δ</a:t>
            </a:r>
            <a:r>
              <a:rPr lang="ro-RO" sz="2400" baseline="-25000" smtClean="0">
                <a:solidFill>
                  <a:schemeClr val="tx1"/>
                </a:solidFill>
                <a:latin typeface="Arial" pitchFamily="34" charset="0"/>
                <a:cs typeface="Arial" pitchFamily="34" charset="0"/>
              </a:rPr>
              <a:t>m</a:t>
            </a:r>
            <a:r>
              <a:rPr lang="ro-RO" smtClean="0">
                <a:solidFill>
                  <a:schemeClr val="tx1"/>
                </a:solidFill>
                <a:latin typeface="Arial" pitchFamily="34" charset="0"/>
                <a:cs typeface="Arial" pitchFamily="34" charset="0"/>
              </a:rPr>
              <a:t>) și (</a:t>
            </a:r>
            <a:r>
              <a:rPr lang="el-GR" sz="2400" smtClean="0">
                <a:solidFill>
                  <a:schemeClr val="tx1"/>
                </a:solidFill>
                <a:latin typeface="Arial" pitchFamily="34" charset="0"/>
                <a:cs typeface="Arial" pitchFamily="34" charset="0"/>
              </a:rPr>
              <a:t>Δ</a:t>
            </a:r>
            <a:r>
              <a:rPr lang="ro-RO" sz="2400" baseline="-25000" smtClean="0">
                <a:solidFill>
                  <a:schemeClr val="tx1"/>
                </a:solidFill>
                <a:latin typeface="Arial" pitchFamily="34" charset="0"/>
                <a:cs typeface="Arial" pitchFamily="34" charset="0"/>
              </a:rPr>
              <a:t>s</a:t>
            </a:r>
            <a:r>
              <a:rPr lang="ro-RO" smtClean="0">
                <a:solidFill>
                  <a:schemeClr val="tx1"/>
                </a:solidFill>
                <a:latin typeface="Arial" pitchFamily="34" charset="0"/>
                <a:cs typeface="Arial" pitchFamily="34" charset="0"/>
              </a:rPr>
              <a:t>) cu relațiile (5.22) și (5.23):</a:t>
            </a:r>
            <a:endParaRPr lang="ro-RO" b="1" i="1" smtClean="0">
              <a:solidFill>
                <a:schemeClr val="accent6">
                  <a:lumMod val="50000"/>
                </a:schemeClr>
              </a:solidFill>
              <a:latin typeface="Arial" pitchFamily="34" charset="0"/>
              <a:cs typeface="Arial" pitchFamily="34" charset="0"/>
            </a:endParaRPr>
          </a:p>
        </p:txBody>
      </p:sp>
      <p:graphicFrame>
        <p:nvGraphicFramePr>
          <p:cNvPr id="302082" name="Object 2"/>
          <p:cNvGraphicFramePr>
            <a:graphicFrameLocks noChangeAspect="1"/>
          </p:cNvGraphicFramePr>
          <p:nvPr/>
        </p:nvGraphicFramePr>
        <p:xfrm>
          <a:off x="2819400" y="2362200"/>
          <a:ext cx="2470150" cy="1765300"/>
        </p:xfrm>
        <a:graphic>
          <a:graphicData uri="http://schemas.openxmlformats.org/presentationml/2006/ole">
            <p:oleObj spid="_x0000_s302082" name="Equation" r:id="rId3" imgW="977760" imgH="698400" progId="Equation.3">
              <p:embed/>
            </p:oleObj>
          </a:graphicData>
        </a:graphic>
      </p:graphicFrame>
      <p:graphicFrame>
        <p:nvGraphicFramePr>
          <p:cNvPr id="302084" name="Object 4"/>
          <p:cNvGraphicFramePr>
            <a:graphicFrameLocks noChangeAspect="1"/>
          </p:cNvGraphicFramePr>
          <p:nvPr/>
        </p:nvGraphicFramePr>
        <p:xfrm>
          <a:off x="2971800" y="4114800"/>
          <a:ext cx="2341563" cy="1765300"/>
        </p:xfrm>
        <a:graphic>
          <a:graphicData uri="http://schemas.openxmlformats.org/presentationml/2006/ole">
            <p:oleObj spid="_x0000_s302084" name="Equation" r:id="rId4" imgW="927000" imgH="698400" progId="Equation.3">
              <p:embed/>
            </p:oleObj>
          </a:graphicData>
        </a:graphic>
      </p:graphicFrame>
      <p:sp>
        <p:nvSpPr>
          <p:cNvPr id="9" name="Rectangle 8"/>
          <p:cNvSpPr/>
          <p:nvPr/>
        </p:nvSpPr>
        <p:spPr>
          <a:xfrm>
            <a:off x="838200" y="5715000"/>
            <a:ext cx="7772400" cy="685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unde:</a:t>
            </a:r>
          </a:p>
          <a:p>
            <a:pPr algn="just"/>
            <a:r>
              <a:rPr lang="ro-RO" sz="2400" smtClean="0">
                <a:solidFill>
                  <a:schemeClr val="tx1"/>
                </a:solidFill>
                <a:latin typeface="Arial" pitchFamily="34" charset="0"/>
                <a:cs typeface="Arial" pitchFamily="34" charset="0"/>
              </a:rPr>
              <a:t>q</a:t>
            </a:r>
            <a:r>
              <a:rPr lang="ro-RO" sz="2400" baseline="-25000" smtClean="0">
                <a:solidFill>
                  <a:schemeClr val="tx1"/>
                </a:solidFill>
                <a:latin typeface="Arial" pitchFamily="34" charset="0"/>
                <a:cs typeface="Arial" pitchFamily="34" charset="0"/>
              </a:rPr>
              <a:t>j </a:t>
            </a:r>
            <a:r>
              <a:rPr lang="ro-RO" smtClean="0">
                <a:solidFill>
                  <a:schemeClr val="tx1"/>
                </a:solidFill>
                <a:latin typeface="Arial" pitchFamily="34" charset="0"/>
                <a:cs typeface="Arial" pitchFamily="34" charset="0"/>
              </a:rPr>
              <a:t>– ponderea </a:t>
            </a:r>
            <a:r>
              <a:rPr lang="ro-RO" b="1" i="1" smtClean="0">
                <a:solidFill>
                  <a:srgbClr val="0070C0"/>
                </a:solidFill>
                <a:latin typeface="Arial" pitchFamily="34" charset="0"/>
                <a:cs typeface="Arial" pitchFamily="34" charset="0"/>
              </a:rPr>
              <a:t>funcției</a:t>
            </a:r>
            <a:r>
              <a:rPr lang="ro-RO"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j</a:t>
            </a:r>
            <a:r>
              <a:rPr lang="ro-RO" smtClean="0">
                <a:solidFill>
                  <a:schemeClr val="tx1"/>
                </a:solidFill>
                <a:latin typeface="Arial" pitchFamily="34" charset="0"/>
                <a:cs typeface="Arial" pitchFamily="34" charset="0"/>
              </a:rPr>
              <a:t> în valoarea de întrebuințare a produsului</a:t>
            </a:r>
          </a:p>
        </p:txBody>
      </p:sp>
      <p:sp>
        <p:nvSpPr>
          <p:cNvPr id="10" name="Rectangle 9"/>
          <p:cNvSpPr/>
          <p:nvPr/>
        </p:nvSpPr>
        <p:spPr>
          <a:xfrm>
            <a:off x="5715000" y="29718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5.22)</a:t>
            </a:r>
            <a:endParaRPr lang="en-US" baseline="-25000">
              <a:solidFill>
                <a:schemeClr val="tx1"/>
              </a:solidFill>
              <a:latin typeface="Arial" pitchFamily="34" charset="0"/>
              <a:cs typeface="Arial" pitchFamily="34" charset="0"/>
            </a:endParaRPr>
          </a:p>
        </p:txBody>
      </p:sp>
      <p:sp>
        <p:nvSpPr>
          <p:cNvPr id="11" name="Rectangle 10"/>
          <p:cNvSpPr/>
          <p:nvPr/>
        </p:nvSpPr>
        <p:spPr>
          <a:xfrm>
            <a:off x="5791200" y="47244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5.23)</a:t>
            </a:r>
            <a:endParaRPr lang="en-US" baseline="-25000">
              <a:solidFill>
                <a:schemeClr val="tx1"/>
              </a:solidFill>
              <a:latin typeface="Arial" pitchFamily="34" charset="0"/>
              <a:cs typeface="Arial" pitchFamily="34" charset="0"/>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174</a:t>
            </a:fld>
            <a:endParaRPr lang="en-US"/>
          </a:p>
        </p:txBody>
      </p:sp>
      <p:sp>
        <p:nvSpPr>
          <p:cNvPr id="3" name="Rectangle 2"/>
          <p:cNvSpPr/>
          <p:nvPr/>
        </p:nvSpPr>
        <p:spPr>
          <a:xfrm>
            <a:off x="685800" y="990600"/>
            <a:ext cx="7772400" cy="381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Din relațiile (5.22) și (5.23) rezultă:</a:t>
            </a:r>
            <a:endParaRPr lang="ro-RO" b="1" i="1" smtClean="0">
              <a:solidFill>
                <a:schemeClr val="accent6">
                  <a:lumMod val="50000"/>
                </a:schemeClr>
              </a:solidFill>
              <a:latin typeface="Arial" pitchFamily="34" charset="0"/>
              <a:cs typeface="Arial" pitchFamily="34" charset="0"/>
            </a:endParaRPr>
          </a:p>
        </p:txBody>
      </p:sp>
      <p:graphicFrame>
        <p:nvGraphicFramePr>
          <p:cNvPr id="303106" name="Object 2"/>
          <p:cNvGraphicFramePr>
            <a:graphicFrameLocks noChangeAspect="1"/>
          </p:cNvGraphicFramePr>
          <p:nvPr/>
        </p:nvGraphicFramePr>
        <p:xfrm>
          <a:off x="2743200" y="1600200"/>
          <a:ext cx="2343150" cy="546100"/>
        </p:xfrm>
        <a:graphic>
          <a:graphicData uri="http://schemas.openxmlformats.org/presentationml/2006/ole">
            <p:oleObj spid="_x0000_s303106" name="Equation" r:id="rId3" imgW="927000" imgH="215640" progId="Equation.3">
              <p:embed/>
            </p:oleObj>
          </a:graphicData>
        </a:graphic>
      </p:graphicFrame>
      <p:graphicFrame>
        <p:nvGraphicFramePr>
          <p:cNvPr id="303107" name="Object 3"/>
          <p:cNvGraphicFramePr>
            <a:graphicFrameLocks noChangeAspect="1"/>
          </p:cNvGraphicFramePr>
          <p:nvPr/>
        </p:nvGraphicFramePr>
        <p:xfrm>
          <a:off x="2819400" y="2438400"/>
          <a:ext cx="2214563" cy="577850"/>
        </p:xfrm>
        <a:graphic>
          <a:graphicData uri="http://schemas.openxmlformats.org/presentationml/2006/ole">
            <p:oleObj spid="_x0000_s303107" name="Equation" r:id="rId4" imgW="876240" imgH="228600" progId="Equation.3">
              <p:embed/>
            </p:oleObj>
          </a:graphicData>
        </a:graphic>
      </p:graphicFrame>
      <p:sp>
        <p:nvSpPr>
          <p:cNvPr id="6" name="Rectangle 5"/>
          <p:cNvSpPr/>
          <p:nvPr/>
        </p:nvSpPr>
        <p:spPr>
          <a:xfrm>
            <a:off x="5486400" y="24384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5.25)</a:t>
            </a:r>
            <a:endParaRPr lang="en-US" baseline="-25000">
              <a:solidFill>
                <a:schemeClr val="tx1"/>
              </a:solidFill>
              <a:latin typeface="Arial" pitchFamily="34" charset="0"/>
              <a:cs typeface="Arial" pitchFamily="34" charset="0"/>
            </a:endParaRPr>
          </a:p>
        </p:txBody>
      </p:sp>
      <p:sp>
        <p:nvSpPr>
          <p:cNvPr id="7" name="Rectangle 6"/>
          <p:cNvSpPr/>
          <p:nvPr/>
        </p:nvSpPr>
        <p:spPr>
          <a:xfrm>
            <a:off x="5410200" y="16764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5.24)</a:t>
            </a:r>
            <a:endParaRPr lang="en-US" baseline="-25000">
              <a:solidFill>
                <a:schemeClr val="tx1"/>
              </a:solidFill>
              <a:latin typeface="Arial" pitchFamily="34" charset="0"/>
              <a:cs typeface="Arial" pitchFamily="34" charset="0"/>
            </a:endParaRPr>
          </a:p>
        </p:txBody>
      </p:sp>
      <p:sp>
        <p:nvSpPr>
          <p:cNvPr id="8" name="Rectangle 7"/>
          <p:cNvSpPr/>
          <p:nvPr/>
        </p:nvSpPr>
        <p:spPr>
          <a:xfrm>
            <a:off x="914400" y="3429000"/>
            <a:ext cx="7772400" cy="685800"/>
          </a:xfrm>
          <a:prstGeom prst="rect">
            <a:avLst/>
          </a:prstGeom>
          <a:solidFill>
            <a:schemeClr val="accent4">
              <a:lumMod val="20000"/>
              <a:lumOff val="80000"/>
            </a:schemeClr>
          </a:soli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   Se consideră exemplul din figura 5.5, constatându-se următoarele la nivelul întregului produs (</a:t>
            </a:r>
            <a:r>
              <a:rPr lang="ro-RO" sz="2400" smtClean="0">
                <a:solidFill>
                  <a:schemeClr val="tx1"/>
                </a:solidFill>
                <a:latin typeface="Arial" pitchFamily="34" charset="0"/>
                <a:cs typeface="Arial" pitchFamily="34" charset="0"/>
              </a:rPr>
              <a:t>P</a:t>
            </a:r>
            <a:r>
              <a:rPr lang="ro-RO" smtClean="0">
                <a:solidFill>
                  <a:schemeClr val="tx1"/>
                </a:solidFill>
                <a:latin typeface="Arial" pitchFamily="34" charset="0"/>
                <a:cs typeface="Arial" pitchFamily="34" charset="0"/>
              </a:rPr>
              <a:t>):</a:t>
            </a:r>
            <a:endParaRPr lang="ro-RO" b="1" i="1" smtClean="0">
              <a:solidFill>
                <a:schemeClr val="accent6">
                  <a:lumMod val="50000"/>
                </a:schemeClr>
              </a:solidFill>
              <a:latin typeface="Arial" pitchFamily="34" charset="0"/>
              <a:cs typeface="Arial" pitchFamily="34" charset="0"/>
            </a:endParaRPr>
          </a:p>
        </p:txBody>
      </p:sp>
      <p:sp>
        <p:nvSpPr>
          <p:cNvPr id="9" name="Rectangle 8"/>
          <p:cNvSpPr/>
          <p:nvPr/>
        </p:nvSpPr>
        <p:spPr>
          <a:xfrm>
            <a:off x="228600" y="34290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10" name="Rectangle 9"/>
          <p:cNvSpPr/>
          <p:nvPr/>
        </p:nvSpPr>
        <p:spPr>
          <a:xfrm>
            <a:off x="914400" y="4648200"/>
            <a:ext cx="7848600" cy="15240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itchFamily="2" charset="2"/>
              <a:buChar char="ü"/>
            </a:pPr>
            <a:r>
              <a:rPr lang="ro-RO" smtClean="0">
                <a:solidFill>
                  <a:schemeClr val="tx1"/>
                </a:solidFill>
                <a:latin typeface="Arial" pitchFamily="34" charset="0"/>
                <a:cs typeface="Arial" pitchFamily="34" charset="0"/>
              </a:rPr>
              <a:t>  </a:t>
            </a:r>
            <a:r>
              <a:rPr lang="ro-RO" b="1" i="1" smtClean="0">
                <a:solidFill>
                  <a:srgbClr val="0070C0"/>
                </a:solidFill>
                <a:latin typeface="Arial" pitchFamily="34" charset="0"/>
                <a:cs typeface="Arial" pitchFamily="34" charset="0"/>
              </a:rPr>
              <a:t>funcția</a:t>
            </a:r>
            <a:r>
              <a:rPr lang="ro-RO"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x</a:t>
            </a:r>
            <a:r>
              <a:rPr lang="ro-RO" smtClean="0">
                <a:solidFill>
                  <a:schemeClr val="tx1"/>
                </a:solidFill>
                <a:latin typeface="Arial" pitchFamily="34" charset="0"/>
                <a:cs typeface="Arial" pitchFamily="34" charset="0"/>
              </a:rPr>
              <a:t> este </a:t>
            </a:r>
            <a:r>
              <a:rPr lang="ro-RO" b="1" i="1" smtClean="0">
                <a:solidFill>
                  <a:srgbClr val="FF0000"/>
                </a:solidFill>
                <a:latin typeface="Arial" pitchFamily="34" charset="0"/>
                <a:cs typeface="Arial" pitchFamily="34" charset="0"/>
              </a:rPr>
              <a:t>critică</a:t>
            </a:r>
            <a:r>
              <a:rPr lang="ro-RO" smtClean="0">
                <a:solidFill>
                  <a:schemeClr val="tx1"/>
                </a:solidFill>
                <a:latin typeface="Arial" pitchFamily="34" charset="0"/>
                <a:cs typeface="Arial" pitchFamily="34" charset="0"/>
              </a:rPr>
              <a:t> datorită ambelor cauze: atât </a:t>
            </a:r>
            <a:r>
              <a:rPr lang="ro-RO" b="1" i="1" smtClean="0">
                <a:solidFill>
                  <a:srgbClr val="C00000"/>
                </a:solidFill>
                <a:latin typeface="Arial" pitchFamily="34" charset="0"/>
                <a:cs typeface="Arial" pitchFamily="34" charset="0"/>
              </a:rPr>
              <a:t>cheltuielilor materiale </a:t>
            </a:r>
            <a:r>
              <a:rPr lang="ro-RO" smtClean="0">
                <a:solidFill>
                  <a:schemeClr val="tx1"/>
                </a:solidFill>
                <a:latin typeface="Arial" pitchFamily="34" charset="0"/>
                <a:cs typeface="Arial" pitchFamily="34" charset="0"/>
              </a:rPr>
              <a:t>cât și celor </a:t>
            </a:r>
            <a:r>
              <a:rPr lang="ro-RO" b="1" i="1" smtClean="0">
                <a:solidFill>
                  <a:schemeClr val="accent6">
                    <a:lumMod val="50000"/>
                  </a:schemeClr>
                </a:solidFill>
                <a:latin typeface="Arial" pitchFamily="34" charset="0"/>
                <a:cs typeface="Arial" pitchFamily="34" charset="0"/>
              </a:rPr>
              <a:t>salariale</a:t>
            </a:r>
          </a:p>
          <a:p>
            <a:pPr algn="just">
              <a:buFont typeface="Wingdings" pitchFamily="2" charset="2"/>
              <a:buChar char="ü"/>
            </a:pPr>
            <a:endParaRPr lang="ro-RO" smtClean="0">
              <a:solidFill>
                <a:schemeClr val="tx1"/>
              </a:solidFill>
              <a:latin typeface="Arial" pitchFamily="34" charset="0"/>
              <a:cs typeface="Arial" pitchFamily="34" charset="0"/>
            </a:endParaRPr>
          </a:p>
          <a:p>
            <a:pPr algn="just">
              <a:buFont typeface="Wingdings" pitchFamily="2" charset="2"/>
              <a:buChar char="ü"/>
            </a:pPr>
            <a:r>
              <a:rPr lang="ro-RO" b="1" i="1" smtClean="0">
                <a:solidFill>
                  <a:schemeClr val="tx1"/>
                </a:solidFill>
                <a:latin typeface="Arial" pitchFamily="34" charset="0"/>
                <a:cs typeface="Arial" pitchFamily="34" charset="0"/>
              </a:rPr>
              <a:t> </a:t>
            </a:r>
            <a:r>
              <a:rPr lang="ro-RO" b="1" i="1" smtClean="0">
                <a:solidFill>
                  <a:srgbClr val="0070C0"/>
                </a:solidFill>
                <a:latin typeface="Arial" pitchFamily="34" charset="0"/>
                <a:cs typeface="Arial" pitchFamily="34" charset="0"/>
              </a:rPr>
              <a:t>funcția</a:t>
            </a:r>
            <a:r>
              <a:rPr lang="ro-RO"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c</a:t>
            </a:r>
            <a:r>
              <a:rPr lang="ro-RO" smtClean="0">
                <a:solidFill>
                  <a:schemeClr val="tx1"/>
                </a:solidFill>
                <a:latin typeface="Arial" pitchFamily="34" charset="0"/>
                <a:cs typeface="Arial" pitchFamily="34" charset="0"/>
              </a:rPr>
              <a:t> este critică numai datorită </a:t>
            </a:r>
            <a:r>
              <a:rPr lang="ro-RO" b="1" i="1" smtClean="0">
                <a:solidFill>
                  <a:srgbClr val="C00000"/>
                </a:solidFill>
                <a:latin typeface="Arial" pitchFamily="34" charset="0"/>
                <a:cs typeface="Arial" pitchFamily="34" charset="0"/>
              </a:rPr>
              <a:t>cheltuielilor materiale</a:t>
            </a:r>
            <a:endParaRPr lang="ro-RO" sz="2400" b="1" i="1" smtClean="0">
              <a:solidFill>
                <a:srgbClr val="C00000"/>
              </a:solidFill>
              <a:latin typeface="Arial" pitchFamily="34" charset="0"/>
              <a:cs typeface="Arial" pitchFamily="34" charset="0"/>
            </a:endParaRPr>
          </a:p>
          <a:p>
            <a:pPr algn="just">
              <a:buFont typeface="Wingdings" pitchFamily="2" charset="2"/>
              <a:buChar char="ü"/>
            </a:pPr>
            <a:endParaRPr lang="ro-RO" smtClean="0">
              <a:solidFill>
                <a:schemeClr val="tx1"/>
              </a:solidFill>
              <a:latin typeface="Arial" pitchFamily="34" charset="0"/>
              <a:cs typeface="Arial" pitchFamily="34" charset="0"/>
            </a:endParaRPr>
          </a:p>
        </p:txBody>
      </p:sp>
      <p:cxnSp>
        <p:nvCxnSpPr>
          <p:cNvPr id="12" name="Shape 11"/>
          <p:cNvCxnSpPr>
            <a:stCxn id="8" idx="2"/>
            <a:endCxn id="10" idx="1"/>
          </p:cNvCxnSpPr>
          <p:nvPr/>
        </p:nvCxnSpPr>
        <p:spPr>
          <a:xfrm rot="5400000">
            <a:off x="2209800" y="2819400"/>
            <a:ext cx="1295400" cy="3886200"/>
          </a:xfrm>
          <a:prstGeom prst="bentConnector4">
            <a:avLst>
              <a:gd name="adj1" fmla="val 20588"/>
              <a:gd name="adj2" fmla="val 105882"/>
            </a:avLst>
          </a:prstGeom>
          <a:ln w="317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175</a:t>
            </a:fld>
            <a:endParaRPr lang="en-US"/>
          </a:p>
        </p:txBody>
      </p:sp>
      <p:pic>
        <p:nvPicPr>
          <p:cNvPr id="304131" name="Picture 3" descr="C:\Users\Adi\Desktop\AIMV\Picture1.png"/>
          <p:cNvPicPr>
            <a:picLocks noChangeAspect="1" noChangeArrowheads="1"/>
          </p:cNvPicPr>
          <p:nvPr/>
        </p:nvPicPr>
        <p:blipFill>
          <a:blip r:embed="rId2"/>
          <a:srcRect/>
          <a:stretch>
            <a:fillRect/>
          </a:stretch>
        </p:blipFill>
        <p:spPr bwMode="auto">
          <a:xfrm>
            <a:off x="-108395" y="457200"/>
            <a:ext cx="4769366" cy="3352800"/>
          </a:xfrm>
          <a:prstGeom prst="rect">
            <a:avLst/>
          </a:prstGeom>
          <a:noFill/>
        </p:spPr>
      </p:pic>
      <p:pic>
        <p:nvPicPr>
          <p:cNvPr id="304132" name="Picture 4" descr="C:\Users\Adi\Desktop\AIMV\Picture2.png"/>
          <p:cNvPicPr>
            <a:picLocks noChangeAspect="1" noChangeArrowheads="1"/>
          </p:cNvPicPr>
          <p:nvPr/>
        </p:nvPicPr>
        <p:blipFill>
          <a:blip r:embed="rId3"/>
          <a:srcRect/>
          <a:stretch>
            <a:fillRect/>
          </a:stretch>
        </p:blipFill>
        <p:spPr bwMode="auto">
          <a:xfrm>
            <a:off x="4278836" y="2590800"/>
            <a:ext cx="4636564" cy="3256812"/>
          </a:xfrm>
          <a:prstGeom prst="rect">
            <a:avLst/>
          </a:prstGeom>
          <a:noFill/>
        </p:spPr>
      </p:pic>
      <p:sp useBgFill="1">
        <p:nvSpPr>
          <p:cNvPr id="6" name="Rectangle 5"/>
          <p:cNvSpPr/>
          <p:nvPr/>
        </p:nvSpPr>
        <p:spPr>
          <a:xfrm>
            <a:off x="1143000" y="6248400"/>
            <a:ext cx="6553200" cy="457200"/>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solidFill>
                  <a:schemeClr val="tx1"/>
                </a:solidFill>
                <a:latin typeface="Arial" pitchFamily="34" charset="0"/>
                <a:cs typeface="Arial" pitchFamily="34" charset="0"/>
              </a:rPr>
              <a:t> Fig. 5.5 </a:t>
            </a:r>
            <a:r>
              <a:rPr lang="ro-RO" b="1" i="1" smtClean="0">
                <a:solidFill>
                  <a:srgbClr val="C00000"/>
                </a:solidFill>
                <a:latin typeface="Arial" pitchFamily="34" charset="0"/>
                <a:cs typeface="Arial" pitchFamily="34" charset="0"/>
              </a:rPr>
              <a:t>Analiza sistemică </a:t>
            </a:r>
            <a:r>
              <a:rPr lang="ro-RO" smtClean="0">
                <a:solidFill>
                  <a:schemeClr val="tx1"/>
                </a:solidFill>
                <a:latin typeface="Arial" pitchFamily="34" charset="0"/>
                <a:cs typeface="Arial" pitchFamily="34" charset="0"/>
              </a:rPr>
              <a:t>la nivelul </a:t>
            </a:r>
            <a:r>
              <a:rPr lang="ro-RO" b="1" i="1" smtClean="0">
                <a:solidFill>
                  <a:srgbClr val="C00000"/>
                </a:solidFill>
                <a:latin typeface="Arial" pitchFamily="34" charset="0"/>
                <a:cs typeface="Arial" pitchFamily="34" charset="0"/>
              </a:rPr>
              <a:t>cheltuielilor materiale </a:t>
            </a:r>
            <a:r>
              <a:rPr lang="ro-RO" smtClean="0">
                <a:solidFill>
                  <a:schemeClr val="tx1"/>
                </a:solidFill>
                <a:latin typeface="Arial" pitchFamily="34" charset="0"/>
                <a:cs typeface="Arial" pitchFamily="34" charset="0"/>
              </a:rPr>
              <a:t>și a </a:t>
            </a:r>
            <a:r>
              <a:rPr lang="ro-RO" b="1" i="1" smtClean="0">
                <a:solidFill>
                  <a:schemeClr val="accent6">
                    <a:lumMod val="50000"/>
                  </a:schemeClr>
                </a:solidFill>
                <a:latin typeface="Arial" pitchFamily="34" charset="0"/>
                <a:cs typeface="Arial" pitchFamily="34" charset="0"/>
              </a:rPr>
              <a:t>cheltuielilor salariale</a:t>
            </a:r>
            <a:endParaRPr lang="en-US" b="1" i="1" baseline="-25000">
              <a:solidFill>
                <a:schemeClr val="accent6">
                  <a:lumMod val="50000"/>
                </a:schemeClr>
              </a:solidFill>
              <a:latin typeface="Arial" pitchFamily="34" charset="0"/>
              <a:cs typeface="Arial" pitchFamily="34" charset="0"/>
            </a:endParaRPr>
          </a:p>
        </p:txBody>
      </p:sp>
      <p:sp>
        <p:nvSpPr>
          <p:cNvPr id="7" name="Rectangle 6"/>
          <p:cNvSpPr/>
          <p:nvPr/>
        </p:nvSpPr>
        <p:spPr>
          <a:xfrm>
            <a:off x="7772400" y="3581400"/>
            <a:ext cx="838200" cy="369332"/>
          </a:xfrm>
          <a:prstGeom prst="rect">
            <a:avLst/>
          </a:prstGeom>
        </p:spPr>
        <p:txBody>
          <a:bodyPr wrap="square">
            <a:spAutoFit/>
          </a:bodyPr>
          <a:lstStyle/>
          <a:p>
            <a:pPr algn="ctr"/>
            <a:r>
              <a:rPr lang="ro-RO" smtClean="0">
                <a:latin typeface="Arial" pitchFamily="34" charset="0"/>
                <a:cs typeface="Arial" pitchFamily="34" charset="0"/>
              </a:rPr>
              <a:t>(</a:t>
            </a:r>
            <a:r>
              <a:rPr lang="el-GR" smtClean="0">
                <a:latin typeface="Arial" pitchFamily="34" charset="0"/>
                <a:cs typeface="Arial" pitchFamily="34" charset="0"/>
              </a:rPr>
              <a:t>Δ</a:t>
            </a:r>
            <a:r>
              <a:rPr lang="ro-RO" baseline="-25000" smtClean="0">
                <a:latin typeface="Arial" pitchFamily="34" charset="0"/>
                <a:cs typeface="Arial" pitchFamily="34" charset="0"/>
              </a:rPr>
              <a:t>s</a:t>
            </a:r>
            <a:r>
              <a:rPr lang="ro-RO" smtClean="0">
                <a:latin typeface="Arial" pitchFamily="34" charset="0"/>
                <a:cs typeface="Arial" pitchFamily="34" charset="0"/>
              </a:rPr>
              <a:t>)</a:t>
            </a:r>
            <a:endParaRPr lang="en-US" baseline="-25000"/>
          </a:p>
        </p:txBody>
      </p:sp>
      <p:sp>
        <p:nvSpPr>
          <p:cNvPr id="8" name="Rectangle 7"/>
          <p:cNvSpPr/>
          <p:nvPr/>
        </p:nvSpPr>
        <p:spPr>
          <a:xfrm>
            <a:off x="3276600" y="1295400"/>
            <a:ext cx="838200" cy="369332"/>
          </a:xfrm>
          <a:prstGeom prst="rect">
            <a:avLst/>
          </a:prstGeom>
        </p:spPr>
        <p:txBody>
          <a:bodyPr wrap="square">
            <a:spAutoFit/>
          </a:bodyPr>
          <a:lstStyle/>
          <a:p>
            <a:pPr algn="ctr"/>
            <a:r>
              <a:rPr lang="ro-RO" smtClean="0">
                <a:latin typeface="Arial" pitchFamily="34" charset="0"/>
                <a:cs typeface="Arial" pitchFamily="34" charset="0"/>
              </a:rPr>
              <a:t>(</a:t>
            </a:r>
            <a:r>
              <a:rPr lang="el-GR" smtClean="0">
                <a:latin typeface="Arial" pitchFamily="34" charset="0"/>
                <a:cs typeface="Arial" pitchFamily="34" charset="0"/>
              </a:rPr>
              <a:t>Δ</a:t>
            </a:r>
            <a:r>
              <a:rPr lang="ro-RO" baseline="-25000" smtClean="0">
                <a:latin typeface="Arial" pitchFamily="34" charset="0"/>
                <a:cs typeface="Arial" pitchFamily="34" charset="0"/>
              </a:rPr>
              <a:t>m</a:t>
            </a:r>
            <a:r>
              <a:rPr lang="ro-RO" smtClean="0">
                <a:latin typeface="Arial" pitchFamily="34" charset="0"/>
                <a:cs typeface="Arial" pitchFamily="34" charset="0"/>
              </a:rPr>
              <a:t>)</a:t>
            </a:r>
            <a:endParaRPr lang="en-US" baseline="-25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09600"/>
            <a:ext cx="63246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ro-RO" b="1" i="1" smtClean="0">
                <a:solidFill>
                  <a:schemeClr val="accent1">
                    <a:lumMod val="75000"/>
                  </a:schemeClr>
                </a:solidFill>
                <a:latin typeface="Arial" pitchFamily="34" charset="0"/>
                <a:cs typeface="Arial" pitchFamily="34" charset="0"/>
              </a:rPr>
              <a:t>c</a:t>
            </a:r>
            <a:r>
              <a:rPr lang="en-US" b="1" i="1" smtClean="0">
                <a:solidFill>
                  <a:schemeClr val="accent1">
                    <a:lumMod val="75000"/>
                  </a:schemeClr>
                </a:solidFill>
                <a:latin typeface="Arial" pitchFamily="34" charset="0"/>
                <a:cs typeface="Arial" pitchFamily="34" charset="0"/>
              </a:rPr>
              <a:t>.</a:t>
            </a:r>
            <a:r>
              <a:rPr lang="ro-RO" b="1" i="1" smtClean="0">
                <a:solidFill>
                  <a:schemeClr val="accent1">
                    <a:lumMod val="75000"/>
                  </a:schemeClr>
                </a:solidFill>
                <a:latin typeface="Arial" pitchFamily="34" charset="0"/>
                <a:cs typeface="Arial" pitchFamily="34" charset="0"/>
              </a:rPr>
              <a:t> După contribuția la realizarea valorii de întrebuințare</a:t>
            </a:r>
            <a:endParaRPr lang="en-US" b="1" i="1">
              <a:solidFill>
                <a:schemeClr val="accent1">
                  <a:lumMod val="75000"/>
                </a:schemeClr>
              </a:solidFill>
              <a:latin typeface="Arial" pitchFamily="34" charset="0"/>
              <a:cs typeface="Arial" pitchFamily="34" charset="0"/>
            </a:endParaRPr>
          </a:p>
        </p:txBody>
      </p:sp>
      <p:sp>
        <p:nvSpPr>
          <p:cNvPr id="3" name="Rectangle 2"/>
          <p:cNvSpPr/>
          <p:nvPr/>
        </p:nvSpPr>
        <p:spPr>
          <a:xfrm>
            <a:off x="304800" y="1295400"/>
            <a:ext cx="2667000" cy="45720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6">
                    <a:lumMod val="50000"/>
                  </a:schemeClr>
                </a:solidFill>
                <a:latin typeface="Arial" pitchFamily="34" charset="0"/>
                <a:cs typeface="Arial" pitchFamily="34" charset="0"/>
              </a:rPr>
              <a:t>Funcții necesare (Nec)</a:t>
            </a:r>
            <a:endParaRPr lang="en-US" sz="2000" b="1" i="1" baseline="-25000">
              <a:solidFill>
                <a:schemeClr val="accent6">
                  <a:lumMod val="50000"/>
                </a:schemeClr>
              </a:solidFill>
              <a:latin typeface="Arial" pitchFamily="34" charset="0"/>
              <a:cs typeface="Arial" pitchFamily="34" charset="0"/>
            </a:endParaRPr>
          </a:p>
        </p:txBody>
      </p:sp>
      <p:sp>
        <p:nvSpPr>
          <p:cNvPr id="4" name="Right Arrow 3"/>
          <p:cNvSpPr/>
          <p:nvPr/>
        </p:nvSpPr>
        <p:spPr>
          <a:xfrm>
            <a:off x="3048000" y="1371600"/>
            <a:ext cx="5334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581400" y="1295400"/>
            <a:ext cx="51054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6">
                    <a:lumMod val="50000"/>
                  </a:schemeClr>
                </a:solidFill>
                <a:latin typeface="Arial" pitchFamily="34" charset="0"/>
                <a:cs typeface="Arial" pitchFamily="34" charset="0"/>
              </a:rPr>
              <a:t>Funcția</a:t>
            </a:r>
            <a:r>
              <a:rPr lang="ro-RO" smtClean="0">
                <a:solidFill>
                  <a:schemeClr val="tx1"/>
                </a:solidFill>
                <a:latin typeface="Arial" pitchFamily="34" charset="0"/>
                <a:cs typeface="Arial" pitchFamily="34" charset="0"/>
              </a:rPr>
              <a:t>  care </a:t>
            </a:r>
            <a:r>
              <a:rPr lang="ro-RO" b="1" i="1" smtClean="0">
                <a:solidFill>
                  <a:schemeClr val="accent2">
                    <a:lumMod val="75000"/>
                  </a:schemeClr>
                </a:solidFill>
                <a:latin typeface="Arial" pitchFamily="34" charset="0"/>
                <a:cs typeface="Arial" pitchFamily="34" charset="0"/>
              </a:rPr>
              <a:t>contribuie la realizarea valorii de întrebuințare</a:t>
            </a:r>
          </a:p>
        </p:txBody>
      </p:sp>
      <p:sp>
        <p:nvSpPr>
          <p:cNvPr id="6" name="Rectangle 5"/>
          <p:cNvSpPr/>
          <p:nvPr/>
        </p:nvSpPr>
        <p:spPr>
          <a:xfrm>
            <a:off x="304800" y="2362200"/>
            <a:ext cx="2667000" cy="45720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i="1" smtClean="0">
                <a:solidFill>
                  <a:srgbClr val="FF0000"/>
                </a:solidFill>
                <a:latin typeface="Arial" pitchFamily="34" charset="0"/>
                <a:cs typeface="Arial" pitchFamily="34" charset="0"/>
              </a:rPr>
              <a:t>Funcții inutile (In)</a:t>
            </a:r>
            <a:endParaRPr lang="en-US" sz="2000" b="1" i="1" baseline="-25000">
              <a:solidFill>
                <a:srgbClr val="FF0000"/>
              </a:solidFill>
              <a:latin typeface="Arial" pitchFamily="34" charset="0"/>
              <a:cs typeface="Arial" pitchFamily="34" charset="0"/>
            </a:endParaRPr>
          </a:p>
        </p:txBody>
      </p:sp>
      <p:sp>
        <p:nvSpPr>
          <p:cNvPr id="7" name="Rectangle 6"/>
          <p:cNvSpPr/>
          <p:nvPr/>
        </p:nvSpPr>
        <p:spPr>
          <a:xfrm>
            <a:off x="3657600" y="2362200"/>
            <a:ext cx="51054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rgbClr val="FF0000"/>
                </a:solidFill>
                <a:latin typeface="Arial" pitchFamily="34" charset="0"/>
                <a:cs typeface="Arial" pitchFamily="34" charset="0"/>
              </a:rPr>
              <a:t>Funcția</a:t>
            </a:r>
            <a:r>
              <a:rPr lang="ro-RO" smtClean="0">
                <a:solidFill>
                  <a:schemeClr val="tx1"/>
                </a:solidFill>
                <a:latin typeface="Arial" pitchFamily="34" charset="0"/>
                <a:cs typeface="Arial" pitchFamily="34" charset="0"/>
              </a:rPr>
              <a:t>  care </a:t>
            </a:r>
            <a:r>
              <a:rPr lang="ro-RO" b="1" i="1" smtClean="0">
                <a:solidFill>
                  <a:srgbClr val="FF0000"/>
                </a:solidFill>
                <a:latin typeface="Arial" pitchFamily="34" charset="0"/>
                <a:cs typeface="Arial" pitchFamily="34" charset="0"/>
              </a:rPr>
              <a:t>nu are nicio contribuție la valoarea de întrebuințare</a:t>
            </a:r>
            <a:r>
              <a:rPr lang="ro-RO" smtClean="0">
                <a:solidFill>
                  <a:schemeClr val="tx1"/>
                </a:solidFill>
                <a:latin typeface="Arial" pitchFamily="34" charset="0"/>
                <a:cs typeface="Arial" pitchFamily="34" charset="0"/>
              </a:rPr>
              <a:t> a obiectului și este </a:t>
            </a:r>
            <a:r>
              <a:rPr lang="ro-RO" b="1" i="1" smtClean="0">
                <a:solidFill>
                  <a:schemeClr val="accent2">
                    <a:lumMod val="75000"/>
                  </a:schemeClr>
                </a:solidFill>
                <a:latin typeface="Arial" pitchFamily="34" charset="0"/>
                <a:cs typeface="Arial" pitchFamily="34" charset="0"/>
              </a:rPr>
              <a:t>rezultatul unei greșeli </a:t>
            </a:r>
            <a:r>
              <a:rPr lang="ro-RO" smtClean="0">
                <a:solidFill>
                  <a:schemeClr val="tx1"/>
                </a:solidFill>
                <a:latin typeface="Arial" pitchFamily="34" charset="0"/>
                <a:cs typeface="Arial" pitchFamily="34" charset="0"/>
              </a:rPr>
              <a:t>în concepția produsului respectiv sau este </a:t>
            </a:r>
            <a:r>
              <a:rPr lang="ro-RO" b="1" i="1" smtClean="0">
                <a:solidFill>
                  <a:schemeClr val="accent2">
                    <a:lumMod val="75000"/>
                  </a:schemeClr>
                </a:solidFill>
                <a:latin typeface="Arial" pitchFamily="34" charset="0"/>
                <a:cs typeface="Arial" pitchFamily="34" charset="0"/>
              </a:rPr>
              <a:t>rezultatul schimbării destinației</a:t>
            </a:r>
            <a:r>
              <a:rPr lang="ro-RO" smtClean="0">
                <a:solidFill>
                  <a:schemeClr val="tx1"/>
                </a:solidFill>
                <a:latin typeface="Arial" pitchFamily="34" charset="0"/>
                <a:cs typeface="Arial" pitchFamily="34" charset="0"/>
              </a:rPr>
              <a:t> obiectului</a:t>
            </a:r>
            <a:endParaRPr lang="ro-RO" b="1" i="1" smtClean="0">
              <a:solidFill>
                <a:schemeClr val="accent2">
                  <a:lumMod val="75000"/>
                </a:schemeClr>
              </a:solidFill>
              <a:latin typeface="Arial" pitchFamily="34" charset="0"/>
              <a:cs typeface="Arial" pitchFamily="34" charset="0"/>
            </a:endParaRPr>
          </a:p>
        </p:txBody>
      </p:sp>
      <p:sp>
        <p:nvSpPr>
          <p:cNvPr id="8" name="Right Arrow 7"/>
          <p:cNvSpPr/>
          <p:nvPr/>
        </p:nvSpPr>
        <p:spPr>
          <a:xfrm>
            <a:off x="3048000" y="2438400"/>
            <a:ext cx="5334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33400" y="3962400"/>
            <a:ext cx="44196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ro-RO" b="1" i="1" smtClean="0">
                <a:solidFill>
                  <a:schemeClr val="accent1">
                    <a:lumMod val="75000"/>
                  </a:schemeClr>
                </a:solidFill>
                <a:latin typeface="Arial" pitchFamily="34" charset="0"/>
                <a:cs typeface="Arial" pitchFamily="34" charset="0"/>
              </a:rPr>
              <a:t>d</a:t>
            </a:r>
            <a:r>
              <a:rPr lang="en-US" b="1" i="1" smtClean="0">
                <a:solidFill>
                  <a:schemeClr val="accent1">
                    <a:lumMod val="75000"/>
                  </a:schemeClr>
                </a:solidFill>
                <a:latin typeface="Arial" pitchFamily="34" charset="0"/>
                <a:cs typeface="Arial" pitchFamily="34" charset="0"/>
              </a:rPr>
              <a:t>.</a:t>
            </a:r>
            <a:r>
              <a:rPr lang="ro-RO" b="1" i="1" smtClean="0">
                <a:solidFill>
                  <a:schemeClr val="accent1">
                    <a:lumMod val="75000"/>
                  </a:schemeClr>
                </a:solidFill>
                <a:latin typeface="Arial" pitchFamily="34" charset="0"/>
                <a:cs typeface="Arial" pitchFamily="34" charset="0"/>
              </a:rPr>
              <a:t> După momentul efectuării studiului</a:t>
            </a:r>
            <a:endParaRPr lang="en-US" b="1" i="1">
              <a:solidFill>
                <a:schemeClr val="accent1">
                  <a:lumMod val="75000"/>
                </a:schemeClr>
              </a:solidFill>
              <a:latin typeface="Arial" pitchFamily="34" charset="0"/>
              <a:cs typeface="Arial" pitchFamily="34" charset="0"/>
            </a:endParaRPr>
          </a:p>
        </p:txBody>
      </p:sp>
      <p:sp>
        <p:nvSpPr>
          <p:cNvPr id="10" name="Rectangle 9"/>
          <p:cNvSpPr/>
          <p:nvPr/>
        </p:nvSpPr>
        <p:spPr>
          <a:xfrm>
            <a:off x="533400" y="4800600"/>
            <a:ext cx="2362200" cy="45720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6">
                    <a:lumMod val="50000"/>
                  </a:schemeClr>
                </a:solidFill>
                <a:latin typeface="Arial" pitchFamily="34" charset="0"/>
                <a:cs typeface="Arial" pitchFamily="34" charset="0"/>
              </a:rPr>
              <a:t>Funcții existente (E)</a:t>
            </a:r>
            <a:endParaRPr lang="en-US" sz="2000" b="1" i="1" baseline="-25000">
              <a:solidFill>
                <a:schemeClr val="accent6">
                  <a:lumMod val="50000"/>
                </a:schemeClr>
              </a:solidFill>
              <a:latin typeface="Arial" pitchFamily="34" charset="0"/>
              <a:cs typeface="Arial" pitchFamily="34" charset="0"/>
            </a:endParaRPr>
          </a:p>
        </p:txBody>
      </p:sp>
      <p:sp>
        <p:nvSpPr>
          <p:cNvPr id="11" name="Rectangle 10"/>
          <p:cNvSpPr/>
          <p:nvPr/>
        </p:nvSpPr>
        <p:spPr>
          <a:xfrm>
            <a:off x="533400" y="5867400"/>
            <a:ext cx="2362200" cy="45720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i="1" smtClean="0">
                <a:solidFill>
                  <a:schemeClr val="accent1">
                    <a:lumMod val="75000"/>
                  </a:schemeClr>
                </a:solidFill>
                <a:latin typeface="Arial" pitchFamily="34" charset="0"/>
                <a:cs typeface="Arial" pitchFamily="34" charset="0"/>
              </a:rPr>
              <a:t>Funcții noi (N)</a:t>
            </a:r>
            <a:endParaRPr lang="en-US" sz="2000" b="1" i="1" baseline="-25000">
              <a:solidFill>
                <a:schemeClr val="accent1">
                  <a:lumMod val="75000"/>
                </a:schemeClr>
              </a:solidFill>
              <a:latin typeface="Arial" pitchFamily="34" charset="0"/>
              <a:cs typeface="Arial" pitchFamily="34" charset="0"/>
            </a:endParaRPr>
          </a:p>
        </p:txBody>
      </p:sp>
      <p:sp>
        <p:nvSpPr>
          <p:cNvPr id="12" name="Right Arrow 11"/>
          <p:cNvSpPr/>
          <p:nvPr/>
        </p:nvSpPr>
        <p:spPr>
          <a:xfrm>
            <a:off x="3048000" y="4876800"/>
            <a:ext cx="5334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3048000" y="5943600"/>
            <a:ext cx="5334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733800" y="4800600"/>
            <a:ext cx="51054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6">
                    <a:lumMod val="50000"/>
                  </a:schemeClr>
                </a:solidFill>
                <a:latin typeface="Arial" pitchFamily="34" charset="0"/>
                <a:cs typeface="Arial" pitchFamily="34" charset="0"/>
              </a:rPr>
              <a:t>Funcțiile</a:t>
            </a:r>
            <a:r>
              <a:rPr lang="ro-RO" smtClean="0">
                <a:solidFill>
                  <a:schemeClr val="tx1"/>
                </a:solidFill>
                <a:latin typeface="Arial" pitchFamily="34" charset="0"/>
                <a:cs typeface="Arial" pitchFamily="34" charset="0"/>
              </a:rPr>
              <a:t>  care cuprind </a:t>
            </a:r>
            <a:r>
              <a:rPr lang="ro-RO" b="1" i="1" smtClean="0">
                <a:solidFill>
                  <a:schemeClr val="accent6">
                    <a:lumMod val="50000"/>
                  </a:schemeClr>
                </a:solidFill>
                <a:latin typeface="Arial" pitchFamily="34" charset="0"/>
                <a:cs typeface="Arial" pitchFamily="34" charset="0"/>
              </a:rPr>
              <a:t>funcții necesare </a:t>
            </a:r>
            <a:r>
              <a:rPr lang="ro-RO" smtClean="0">
                <a:solidFill>
                  <a:schemeClr val="tx1"/>
                </a:solidFill>
                <a:latin typeface="Arial" pitchFamily="34" charset="0"/>
                <a:cs typeface="Arial" pitchFamily="34" charset="0"/>
              </a:rPr>
              <a:t>și uneori chiar </a:t>
            </a:r>
            <a:r>
              <a:rPr lang="ro-RO" b="1" i="1" smtClean="0">
                <a:solidFill>
                  <a:srgbClr val="FF0000"/>
                </a:solidFill>
                <a:latin typeface="Arial" pitchFamily="34" charset="0"/>
                <a:cs typeface="Arial" pitchFamily="34" charset="0"/>
              </a:rPr>
              <a:t>funcții inutile </a:t>
            </a:r>
            <a:r>
              <a:rPr lang="ro-RO" smtClean="0">
                <a:solidFill>
                  <a:schemeClr val="tx1"/>
                </a:solidFill>
                <a:latin typeface="Arial" pitchFamily="34" charset="0"/>
                <a:cs typeface="Arial" pitchFamily="34" charset="0"/>
              </a:rPr>
              <a:t>pe care le are obiectul la momentul studiului</a:t>
            </a:r>
            <a:endParaRPr lang="ro-RO" b="1" i="1" smtClean="0">
              <a:solidFill>
                <a:schemeClr val="accent2">
                  <a:lumMod val="75000"/>
                </a:schemeClr>
              </a:solidFill>
              <a:latin typeface="Arial" pitchFamily="34" charset="0"/>
              <a:cs typeface="Arial" pitchFamily="34" charset="0"/>
            </a:endParaRPr>
          </a:p>
        </p:txBody>
      </p:sp>
      <p:sp>
        <p:nvSpPr>
          <p:cNvPr id="15" name="Rectangle 14"/>
          <p:cNvSpPr/>
          <p:nvPr/>
        </p:nvSpPr>
        <p:spPr>
          <a:xfrm>
            <a:off x="3657600" y="5867400"/>
            <a:ext cx="51054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6">
                    <a:lumMod val="50000"/>
                  </a:schemeClr>
                </a:solidFill>
                <a:latin typeface="Arial" pitchFamily="34" charset="0"/>
                <a:cs typeface="Arial" pitchFamily="34" charset="0"/>
              </a:rPr>
              <a:t>Funcțiile noi </a:t>
            </a:r>
            <a:r>
              <a:rPr lang="ro-RO" smtClean="0">
                <a:solidFill>
                  <a:schemeClr val="tx1"/>
                </a:solidFill>
                <a:latin typeface="Arial" pitchFamily="34" charset="0"/>
                <a:cs typeface="Arial" pitchFamily="34" charset="0"/>
              </a:rPr>
              <a:t>sunt numai </a:t>
            </a:r>
            <a:r>
              <a:rPr lang="ro-RO" b="1" i="1" smtClean="0">
                <a:solidFill>
                  <a:schemeClr val="accent6">
                    <a:lumMod val="50000"/>
                  </a:schemeClr>
                </a:solidFill>
                <a:latin typeface="Arial" pitchFamily="34" charset="0"/>
                <a:cs typeface="Arial" pitchFamily="34" charset="0"/>
              </a:rPr>
              <a:t>funcții necesare </a:t>
            </a:r>
            <a:r>
              <a:rPr lang="ro-RO" smtClean="0">
                <a:solidFill>
                  <a:schemeClr val="tx1"/>
                </a:solidFill>
                <a:latin typeface="Arial" pitchFamily="34" charset="0"/>
                <a:cs typeface="Arial" pitchFamily="34" charset="0"/>
              </a:rPr>
              <a:t>și care rezultă din </a:t>
            </a:r>
            <a:r>
              <a:rPr lang="ro-RO" b="1" i="1" smtClean="0">
                <a:solidFill>
                  <a:schemeClr val="accent2">
                    <a:lumMod val="75000"/>
                  </a:schemeClr>
                </a:solidFill>
                <a:latin typeface="Arial" pitchFamily="34" charset="0"/>
                <a:cs typeface="Arial" pitchFamily="34" charset="0"/>
              </a:rPr>
              <a:t>noile cerințe ale utilizatorului </a:t>
            </a:r>
            <a:r>
              <a:rPr lang="ro-RO" smtClean="0">
                <a:solidFill>
                  <a:schemeClr val="tx1"/>
                </a:solidFill>
                <a:latin typeface="Arial" pitchFamily="34" charset="0"/>
                <a:cs typeface="Arial" pitchFamily="34" charset="0"/>
              </a:rPr>
              <a:t>și </a:t>
            </a:r>
            <a:r>
              <a:rPr lang="ro-RO" b="1" i="1" smtClean="0">
                <a:solidFill>
                  <a:srgbClr val="FF0000"/>
                </a:solidFill>
                <a:latin typeface="Arial" pitchFamily="34" charset="0"/>
                <a:cs typeface="Arial" pitchFamily="34" charset="0"/>
              </a:rPr>
              <a:t>trebuie să caracterizeze viitorul obiect</a:t>
            </a:r>
          </a:p>
        </p:txBody>
      </p:sp>
      <p:sp>
        <p:nvSpPr>
          <p:cNvPr id="16" name="Slide Number Placeholder 15"/>
          <p:cNvSpPr>
            <a:spLocks noGrp="1"/>
          </p:cNvSpPr>
          <p:nvPr>
            <p:ph type="sldNum" sz="quarter" idx="12"/>
          </p:nvPr>
        </p:nvSpPr>
        <p:spPr/>
        <p:txBody>
          <a:bodyPr/>
          <a:lstStyle/>
          <a:p>
            <a:fld id="{40FBC372-BFC0-44F3-A2AE-833ECC6DEBA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35052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ro-RO" b="1" i="1" smtClean="0">
                <a:solidFill>
                  <a:schemeClr val="accent1">
                    <a:lumMod val="75000"/>
                  </a:schemeClr>
                </a:solidFill>
                <a:latin typeface="Arial" pitchFamily="34" charset="0"/>
                <a:cs typeface="Arial" pitchFamily="34" charset="0"/>
              </a:rPr>
              <a:t>e</a:t>
            </a:r>
            <a:r>
              <a:rPr lang="en-US" b="1" i="1" smtClean="0">
                <a:solidFill>
                  <a:schemeClr val="accent1">
                    <a:lumMod val="75000"/>
                  </a:schemeClr>
                </a:solidFill>
                <a:latin typeface="Arial" pitchFamily="34" charset="0"/>
                <a:cs typeface="Arial" pitchFamily="34" charset="0"/>
              </a:rPr>
              <a:t>.</a:t>
            </a:r>
            <a:r>
              <a:rPr lang="ro-RO" b="1" i="1" smtClean="0">
                <a:solidFill>
                  <a:schemeClr val="accent1">
                    <a:lumMod val="75000"/>
                  </a:schemeClr>
                </a:solidFill>
                <a:latin typeface="Arial" pitchFamily="34" charset="0"/>
                <a:cs typeface="Arial" pitchFamily="34" charset="0"/>
              </a:rPr>
              <a:t> După gradul de generalitate</a:t>
            </a:r>
            <a:endParaRPr lang="en-US" b="1" i="1">
              <a:solidFill>
                <a:schemeClr val="accent1">
                  <a:lumMod val="75000"/>
                </a:schemeClr>
              </a:solidFill>
              <a:latin typeface="Arial" pitchFamily="34" charset="0"/>
              <a:cs typeface="Arial" pitchFamily="34" charset="0"/>
            </a:endParaRPr>
          </a:p>
        </p:txBody>
      </p:sp>
      <p:sp>
        <p:nvSpPr>
          <p:cNvPr id="3" name="Rectangle 2"/>
          <p:cNvSpPr/>
          <p:nvPr/>
        </p:nvSpPr>
        <p:spPr>
          <a:xfrm>
            <a:off x="609600" y="990600"/>
            <a:ext cx="2514600" cy="45720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6">
                    <a:lumMod val="50000"/>
                  </a:schemeClr>
                </a:solidFill>
                <a:latin typeface="Arial" pitchFamily="34" charset="0"/>
                <a:cs typeface="Arial" pitchFamily="34" charset="0"/>
              </a:rPr>
              <a:t>Funcții specifice (Sp)</a:t>
            </a:r>
            <a:endParaRPr lang="en-US" sz="2000" b="1" i="1" baseline="-25000">
              <a:solidFill>
                <a:schemeClr val="accent6">
                  <a:lumMod val="50000"/>
                </a:schemeClr>
              </a:solidFill>
              <a:latin typeface="Arial" pitchFamily="34" charset="0"/>
              <a:cs typeface="Arial" pitchFamily="34" charset="0"/>
            </a:endParaRPr>
          </a:p>
        </p:txBody>
      </p:sp>
      <p:sp>
        <p:nvSpPr>
          <p:cNvPr id="4" name="Rectangle 3"/>
          <p:cNvSpPr/>
          <p:nvPr/>
        </p:nvSpPr>
        <p:spPr>
          <a:xfrm>
            <a:off x="152400" y="2057400"/>
            <a:ext cx="3352800" cy="45720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1">
                    <a:lumMod val="75000"/>
                  </a:schemeClr>
                </a:solidFill>
                <a:latin typeface="Arial" pitchFamily="34" charset="0"/>
                <a:cs typeface="Arial" pitchFamily="34" charset="0"/>
              </a:rPr>
              <a:t>Funcții generale/comune (G)</a:t>
            </a:r>
            <a:endParaRPr lang="en-US" sz="2000" b="1" i="1" baseline="-25000">
              <a:solidFill>
                <a:schemeClr val="accent1">
                  <a:lumMod val="75000"/>
                </a:schemeClr>
              </a:solidFill>
              <a:latin typeface="Arial" pitchFamily="34" charset="0"/>
              <a:cs typeface="Arial" pitchFamily="34" charset="0"/>
            </a:endParaRPr>
          </a:p>
        </p:txBody>
      </p:sp>
      <p:sp>
        <p:nvSpPr>
          <p:cNvPr id="5" name="Rectangle 4"/>
          <p:cNvSpPr/>
          <p:nvPr/>
        </p:nvSpPr>
        <p:spPr>
          <a:xfrm>
            <a:off x="3810000" y="990600"/>
            <a:ext cx="51054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6">
                    <a:lumMod val="50000"/>
                  </a:schemeClr>
                </a:solidFill>
                <a:latin typeface="Arial" pitchFamily="34" charset="0"/>
                <a:cs typeface="Arial" pitchFamily="34" charset="0"/>
              </a:rPr>
              <a:t>Funcțiile</a:t>
            </a:r>
            <a:r>
              <a:rPr lang="ro-RO" smtClean="0">
                <a:solidFill>
                  <a:schemeClr val="tx1"/>
                </a:solidFill>
                <a:latin typeface="Arial" pitchFamily="34" charset="0"/>
                <a:cs typeface="Arial" pitchFamily="34" charset="0"/>
              </a:rPr>
              <a:t>  care prin </a:t>
            </a:r>
            <a:r>
              <a:rPr lang="ro-RO" b="1" i="1" smtClean="0">
                <a:solidFill>
                  <a:schemeClr val="accent6">
                    <a:lumMod val="50000"/>
                  </a:schemeClr>
                </a:solidFill>
                <a:latin typeface="Arial" pitchFamily="34" charset="0"/>
                <a:cs typeface="Arial" pitchFamily="34" charset="0"/>
              </a:rPr>
              <a:t>denumirea și dimensiunile lor tehnice</a:t>
            </a:r>
            <a:r>
              <a:rPr lang="ro-RO" smtClean="0">
                <a:solidFill>
                  <a:schemeClr val="tx1"/>
                </a:solidFill>
                <a:latin typeface="Arial" pitchFamily="34" charset="0"/>
                <a:cs typeface="Arial" pitchFamily="34" charset="0"/>
              </a:rPr>
              <a:t>, </a:t>
            </a:r>
            <a:r>
              <a:rPr lang="ro-RO" b="1" i="1" smtClean="0">
                <a:solidFill>
                  <a:srgbClr val="FF0000"/>
                </a:solidFill>
                <a:latin typeface="Arial" pitchFamily="34" charset="0"/>
                <a:cs typeface="Arial" pitchFamily="34" charset="0"/>
              </a:rPr>
              <a:t>individualizează obiectul studiat</a:t>
            </a:r>
            <a:r>
              <a:rPr lang="ro-RO" smtClean="0">
                <a:solidFill>
                  <a:schemeClr val="tx1"/>
                </a:solidFill>
                <a:latin typeface="Arial" pitchFamily="34" charset="0"/>
                <a:cs typeface="Arial" pitchFamily="34" charset="0"/>
              </a:rPr>
              <a:t>, deosebindu-l de alte obiecte</a:t>
            </a:r>
            <a:endParaRPr lang="ro-RO" b="1" i="1" smtClean="0">
              <a:solidFill>
                <a:schemeClr val="accent2">
                  <a:lumMod val="75000"/>
                </a:schemeClr>
              </a:solidFill>
              <a:latin typeface="Arial" pitchFamily="34" charset="0"/>
              <a:cs typeface="Arial" pitchFamily="34" charset="0"/>
            </a:endParaRPr>
          </a:p>
        </p:txBody>
      </p:sp>
      <p:sp>
        <p:nvSpPr>
          <p:cNvPr id="6" name="Right Arrow 5"/>
          <p:cNvSpPr/>
          <p:nvPr/>
        </p:nvSpPr>
        <p:spPr>
          <a:xfrm>
            <a:off x="3200400" y="1066800"/>
            <a:ext cx="5334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191000" y="2057400"/>
            <a:ext cx="4648200" cy="144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1">
                    <a:lumMod val="75000"/>
                  </a:schemeClr>
                </a:solidFill>
                <a:latin typeface="Arial" pitchFamily="34" charset="0"/>
                <a:cs typeface="Arial" pitchFamily="34" charset="0"/>
              </a:rPr>
              <a:t>Funcțiile</a:t>
            </a:r>
            <a:r>
              <a:rPr lang="ro-RO" smtClean="0">
                <a:solidFill>
                  <a:schemeClr val="tx1"/>
                </a:solidFill>
                <a:latin typeface="Arial" pitchFamily="34" charset="0"/>
                <a:cs typeface="Arial" pitchFamily="34" charset="0"/>
              </a:rPr>
              <a:t>  care </a:t>
            </a:r>
            <a:r>
              <a:rPr lang="ro-RO" b="1" i="1" smtClean="0">
                <a:solidFill>
                  <a:schemeClr val="accent1">
                    <a:lumMod val="75000"/>
                  </a:schemeClr>
                </a:solidFill>
                <a:latin typeface="Arial" pitchFamily="34" charset="0"/>
                <a:cs typeface="Arial" pitchFamily="34" charset="0"/>
              </a:rPr>
              <a:t>se regăsesc aproape fără excepție la toate obiectele</a:t>
            </a:r>
            <a:r>
              <a:rPr lang="ro-RO" smtClean="0">
                <a:solidFill>
                  <a:schemeClr val="tx1"/>
                </a:solidFill>
                <a:latin typeface="Arial" pitchFamily="34" charset="0"/>
                <a:cs typeface="Arial" pitchFamily="34" charset="0"/>
              </a:rPr>
              <a:t>, ca de exemplu: </a:t>
            </a:r>
            <a:r>
              <a:rPr lang="ro-RO" b="1" i="1" smtClean="0">
                <a:solidFill>
                  <a:schemeClr val="accent6">
                    <a:lumMod val="50000"/>
                  </a:schemeClr>
                </a:solidFill>
                <a:latin typeface="Arial" pitchFamily="34" charset="0"/>
                <a:cs typeface="Arial" pitchFamily="34" charset="0"/>
              </a:rPr>
              <a:t>să fie fiabil, să fie mentenabil, să fie estetic, să fie ergonomic, să poarte informații </a:t>
            </a:r>
            <a:r>
              <a:rPr lang="ro-RO" smtClean="0">
                <a:solidFill>
                  <a:schemeClr val="tx1"/>
                </a:solidFill>
                <a:latin typeface="Arial" pitchFamily="34" charset="0"/>
                <a:cs typeface="Arial" pitchFamily="34" charset="0"/>
              </a:rPr>
              <a:t>etc.</a:t>
            </a:r>
            <a:endParaRPr lang="ro-RO" b="1" i="1" smtClean="0">
              <a:solidFill>
                <a:schemeClr val="accent2">
                  <a:lumMod val="75000"/>
                </a:schemeClr>
              </a:solidFill>
              <a:latin typeface="Arial" pitchFamily="34" charset="0"/>
              <a:cs typeface="Arial" pitchFamily="34" charset="0"/>
            </a:endParaRPr>
          </a:p>
        </p:txBody>
      </p:sp>
      <p:sp>
        <p:nvSpPr>
          <p:cNvPr id="8" name="Right Arrow 7"/>
          <p:cNvSpPr/>
          <p:nvPr/>
        </p:nvSpPr>
        <p:spPr>
          <a:xfrm>
            <a:off x="3581400" y="2133600"/>
            <a:ext cx="5334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7200" y="3581400"/>
            <a:ext cx="51816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ro-RO" b="1" i="1" smtClean="0">
                <a:solidFill>
                  <a:schemeClr val="accent1">
                    <a:lumMod val="75000"/>
                  </a:schemeClr>
                </a:solidFill>
                <a:latin typeface="Arial" pitchFamily="34" charset="0"/>
                <a:cs typeface="Arial" pitchFamily="34" charset="0"/>
              </a:rPr>
              <a:t>f</a:t>
            </a:r>
            <a:r>
              <a:rPr lang="en-US" b="1" i="1" smtClean="0">
                <a:solidFill>
                  <a:schemeClr val="accent1">
                    <a:lumMod val="75000"/>
                  </a:schemeClr>
                </a:solidFill>
                <a:latin typeface="Arial" pitchFamily="34" charset="0"/>
                <a:cs typeface="Arial" pitchFamily="34" charset="0"/>
              </a:rPr>
              <a:t>.</a:t>
            </a:r>
            <a:r>
              <a:rPr lang="ro-RO" b="1" i="1" smtClean="0">
                <a:solidFill>
                  <a:schemeClr val="accent1">
                    <a:lumMod val="75000"/>
                  </a:schemeClr>
                </a:solidFill>
                <a:latin typeface="Arial" pitchFamily="34" charset="0"/>
                <a:cs typeface="Arial" pitchFamily="34" charset="0"/>
              </a:rPr>
              <a:t> După modul de percepere de către utilizator</a:t>
            </a:r>
            <a:endParaRPr lang="en-US" b="1" i="1">
              <a:solidFill>
                <a:schemeClr val="accent1">
                  <a:lumMod val="75000"/>
                </a:schemeClr>
              </a:solidFill>
              <a:latin typeface="Arial" pitchFamily="34" charset="0"/>
              <a:cs typeface="Arial" pitchFamily="34" charset="0"/>
            </a:endParaRPr>
          </a:p>
        </p:txBody>
      </p:sp>
      <p:sp>
        <p:nvSpPr>
          <p:cNvPr id="10" name="Rectangle 9"/>
          <p:cNvSpPr/>
          <p:nvPr/>
        </p:nvSpPr>
        <p:spPr>
          <a:xfrm>
            <a:off x="1524000" y="4114800"/>
            <a:ext cx="1295400" cy="36933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o-RO" b="1" i="1" smtClean="0">
                <a:solidFill>
                  <a:schemeClr val="bg1"/>
                </a:solidFill>
                <a:latin typeface="Arial" pitchFamily="34" charset="0"/>
                <a:cs typeface="Arial" pitchFamily="34" charset="0"/>
              </a:rPr>
              <a:t>România</a:t>
            </a:r>
            <a:endParaRPr lang="en-US" b="1" i="1">
              <a:solidFill>
                <a:schemeClr val="bg1"/>
              </a:solidFill>
              <a:latin typeface="Arial" pitchFamily="34" charset="0"/>
              <a:cs typeface="Arial" pitchFamily="34" charset="0"/>
            </a:endParaRPr>
          </a:p>
        </p:txBody>
      </p:sp>
      <p:sp>
        <p:nvSpPr>
          <p:cNvPr id="11" name="Rectangle 10"/>
          <p:cNvSpPr/>
          <p:nvPr/>
        </p:nvSpPr>
        <p:spPr>
          <a:xfrm>
            <a:off x="304800" y="4800600"/>
            <a:ext cx="2590800" cy="45720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rgbClr val="FF0000"/>
                </a:solidFill>
                <a:latin typeface="Arial" pitchFamily="34" charset="0"/>
                <a:cs typeface="Arial" pitchFamily="34" charset="0"/>
              </a:rPr>
              <a:t>Funcții principale (Pr)</a:t>
            </a:r>
            <a:endParaRPr lang="en-US" sz="2000" b="1" i="1" baseline="-25000">
              <a:solidFill>
                <a:srgbClr val="FF0000"/>
              </a:solidFill>
              <a:latin typeface="Arial" pitchFamily="34" charset="0"/>
              <a:cs typeface="Arial" pitchFamily="34" charset="0"/>
            </a:endParaRPr>
          </a:p>
        </p:txBody>
      </p:sp>
      <p:sp>
        <p:nvSpPr>
          <p:cNvPr id="12" name="Rectangle 11"/>
          <p:cNvSpPr/>
          <p:nvPr/>
        </p:nvSpPr>
        <p:spPr>
          <a:xfrm>
            <a:off x="3505200" y="4800600"/>
            <a:ext cx="5486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rgbClr val="FF0000"/>
                </a:solidFill>
                <a:latin typeface="Arial" pitchFamily="34" charset="0"/>
                <a:cs typeface="Arial" pitchFamily="34" charset="0"/>
              </a:rPr>
              <a:t>Funcțiile</a:t>
            </a:r>
            <a:r>
              <a:rPr lang="ro-RO" smtClean="0">
                <a:solidFill>
                  <a:schemeClr val="tx1"/>
                </a:solidFill>
                <a:latin typeface="Arial" pitchFamily="34" charset="0"/>
                <a:cs typeface="Arial" pitchFamily="34" charset="0"/>
              </a:rPr>
              <a:t>  care </a:t>
            </a:r>
            <a:r>
              <a:rPr lang="ro-RO" b="1" i="1" smtClean="0">
                <a:solidFill>
                  <a:srgbClr val="FF0000"/>
                </a:solidFill>
                <a:latin typeface="Arial" pitchFamily="34" charset="0"/>
                <a:cs typeface="Arial" pitchFamily="34" charset="0"/>
              </a:rPr>
              <a:t>sunt percepute de utilizator </a:t>
            </a:r>
            <a:r>
              <a:rPr lang="ro-RO" smtClean="0">
                <a:solidFill>
                  <a:schemeClr val="tx1"/>
                </a:solidFill>
                <a:latin typeface="Arial" pitchFamily="34" charset="0"/>
                <a:cs typeface="Arial" pitchFamily="34" charset="0"/>
              </a:rPr>
              <a:t>și </a:t>
            </a:r>
            <a:r>
              <a:rPr lang="ro-RO" b="1" i="1" smtClean="0">
                <a:solidFill>
                  <a:schemeClr val="accent1">
                    <a:lumMod val="75000"/>
                  </a:schemeClr>
                </a:solidFill>
                <a:latin typeface="Arial" pitchFamily="34" charset="0"/>
                <a:cs typeface="Arial" pitchFamily="34" charset="0"/>
              </a:rPr>
              <a:t>contribuie direct la realizarea utilității obiectului</a:t>
            </a:r>
          </a:p>
        </p:txBody>
      </p:sp>
      <p:sp>
        <p:nvSpPr>
          <p:cNvPr id="13" name="Right Arrow 12"/>
          <p:cNvSpPr/>
          <p:nvPr/>
        </p:nvSpPr>
        <p:spPr>
          <a:xfrm>
            <a:off x="2971800" y="4876800"/>
            <a:ext cx="5334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04800" y="5562600"/>
            <a:ext cx="2590800" cy="45720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1">
                    <a:lumMod val="75000"/>
                  </a:schemeClr>
                </a:solidFill>
                <a:latin typeface="Arial" pitchFamily="34" charset="0"/>
                <a:cs typeface="Arial" pitchFamily="34" charset="0"/>
              </a:rPr>
              <a:t>Funcții auxiliare (Aux)</a:t>
            </a:r>
            <a:endParaRPr lang="en-US" sz="2000" b="1" i="1" baseline="-25000">
              <a:solidFill>
                <a:schemeClr val="accent1">
                  <a:lumMod val="75000"/>
                </a:schemeClr>
              </a:solidFill>
              <a:latin typeface="Arial" pitchFamily="34" charset="0"/>
              <a:cs typeface="Arial" pitchFamily="34" charset="0"/>
            </a:endParaRPr>
          </a:p>
        </p:txBody>
      </p:sp>
      <p:sp>
        <p:nvSpPr>
          <p:cNvPr id="15" name="Rectangle 14"/>
          <p:cNvSpPr/>
          <p:nvPr/>
        </p:nvSpPr>
        <p:spPr>
          <a:xfrm>
            <a:off x="3429000" y="5486400"/>
            <a:ext cx="54864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1">
                    <a:lumMod val="75000"/>
                  </a:schemeClr>
                </a:solidFill>
                <a:latin typeface="Arial" pitchFamily="34" charset="0"/>
                <a:cs typeface="Arial" pitchFamily="34" charset="0"/>
              </a:rPr>
              <a:t>Funcțiile</a:t>
            </a:r>
            <a:r>
              <a:rPr lang="ro-RO" smtClean="0">
                <a:solidFill>
                  <a:schemeClr val="tx1"/>
                </a:solidFill>
                <a:latin typeface="Arial" pitchFamily="34" charset="0"/>
                <a:cs typeface="Arial" pitchFamily="34" charset="0"/>
              </a:rPr>
              <a:t>  care </a:t>
            </a:r>
            <a:r>
              <a:rPr lang="ro-RO" b="1" i="1" smtClean="0">
                <a:solidFill>
                  <a:schemeClr val="accent1">
                    <a:lumMod val="75000"/>
                  </a:schemeClr>
                </a:solidFill>
                <a:latin typeface="Arial" pitchFamily="34" charset="0"/>
                <a:cs typeface="Arial" pitchFamily="34" charset="0"/>
              </a:rPr>
              <a:t>nu sunt percepute de utilizator </a:t>
            </a:r>
            <a:r>
              <a:rPr lang="ro-RO" smtClean="0">
                <a:solidFill>
                  <a:schemeClr val="tx1"/>
                </a:solidFill>
                <a:latin typeface="Arial" pitchFamily="34" charset="0"/>
                <a:cs typeface="Arial" pitchFamily="34" charset="0"/>
              </a:rPr>
              <a:t>și </a:t>
            </a:r>
            <a:r>
              <a:rPr lang="ro-RO" b="1" i="1" smtClean="0">
                <a:solidFill>
                  <a:schemeClr val="accent6">
                    <a:lumMod val="50000"/>
                  </a:schemeClr>
                </a:solidFill>
                <a:latin typeface="Arial" pitchFamily="34" charset="0"/>
                <a:cs typeface="Arial" pitchFamily="34" charset="0"/>
              </a:rPr>
              <a:t>contribuie indirect la realizarea utilității obiectului prin intermediul unor </a:t>
            </a:r>
            <a:r>
              <a:rPr lang="ro-RO" b="1" i="1" smtClean="0">
                <a:solidFill>
                  <a:srgbClr val="FF0000"/>
                </a:solidFill>
                <a:latin typeface="Arial" pitchFamily="34" charset="0"/>
                <a:cs typeface="Arial" pitchFamily="34" charset="0"/>
              </a:rPr>
              <a:t>funcții principale</a:t>
            </a:r>
          </a:p>
        </p:txBody>
      </p:sp>
      <p:sp>
        <p:nvSpPr>
          <p:cNvPr id="16" name="Right Arrow 15"/>
          <p:cNvSpPr/>
          <p:nvPr/>
        </p:nvSpPr>
        <p:spPr>
          <a:xfrm>
            <a:off x="2971800" y="5486400"/>
            <a:ext cx="5334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16"/>
          <p:cNvSpPr>
            <a:spLocks noGrp="1"/>
          </p:cNvSpPr>
          <p:nvPr>
            <p:ph type="sldNum" sz="quarter" idx="12"/>
          </p:nvPr>
        </p:nvSpPr>
        <p:spPr/>
        <p:txBody>
          <a:bodyPr/>
          <a:lstStyle/>
          <a:p>
            <a:fld id="{40FBC372-BFC0-44F3-A2AE-833ECC6DEBA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2</a:t>
            </a:fld>
            <a:endParaRPr lang="en-US"/>
          </a:p>
        </p:txBody>
      </p:sp>
      <p:sp>
        <p:nvSpPr>
          <p:cNvPr id="4" name="Rectangle 3"/>
          <p:cNvSpPr/>
          <p:nvPr/>
        </p:nvSpPr>
        <p:spPr>
          <a:xfrm>
            <a:off x="838200" y="914400"/>
            <a:ext cx="76200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mtClean="0">
                <a:solidFill>
                  <a:schemeClr val="tx1"/>
                </a:solidFill>
                <a:latin typeface="Arial" pitchFamily="34" charset="0"/>
                <a:cs typeface="Arial" pitchFamily="34" charset="0"/>
              </a:rPr>
              <a:t>Dup</a:t>
            </a:r>
            <a:r>
              <a:rPr lang="ro-RO" smtClean="0">
                <a:solidFill>
                  <a:schemeClr val="tx1"/>
                </a:solidFill>
                <a:latin typeface="Arial" pitchFamily="34" charset="0"/>
                <a:cs typeface="Arial" pitchFamily="34" charset="0"/>
              </a:rPr>
              <a:t>ă terminarea războiul </a:t>
            </a:r>
            <a:r>
              <a:rPr lang="ro-RO" b="1" i="1" smtClean="0">
                <a:solidFill>
                  <a:srgbClr val="FF0000"/>
                </a:solidFill>
                <a:latin typeface="Arial" pitchFamily="34" charset="0"/>
                <a:cs typeface="Arial" pitchFamily="34" charset="0"/>
              </a:rPr>
              <a:t>s-a încercat revenirea la proiectele originale </a:t>
            </a:r>
            <a:r>
              <a:rPr lang="ro-RO" smtClean="0">
                <a:solidFill>
                  <a:schemeClr val="tx1"/>
                </a:solidFill>
                <a:latin typeface="Arial" pitchFamily="34" charset="0"/>
                <a:cs typeface="Arial" pitchFamily="34" charset="0"/>
              </a:rPr>
              <a:t>dar s-a constatat că </a:t>
            </a:r>
            <a:r>
              <a:rPr lang="ro-RO" b="1" i="1" smtClean="0">
                <a:solidFill>
                  <a:schemeClr val="accent6">
                    <a:lumMod val="50000"/>
                  </a:schemeClr>
                </a:solidFill>
                <a:latin typeface="Arial" pitchFamily="34" charset="0"/>
                <a:cs typeface="Arial" pitchFamily="34" charset="0"/>
              </a:rPr>
              <a:t>produsele reproiectate </a:t>
            </a:r>
            <a:r>
              <a:rPr lang="ro-RO" smtClean="0">
                <a:solidFill>
                  <a:schemeClr val="tx1"/>
                </a:solidFill>
                <a:latin typeface="Arial" pitchFamily="34" charset="0"/>
                <a:cs typeface="Arial" pitchFamily="34" charset="0"/>
              </a:rPr>
              <a:t>pe baza noilor soluții </a:t>
            </a:r>
            <a:r>
              <a:rPr lang="ro-RO" b="1" i="1" smtClean="0">
                <a:solidFill>
                  <a:schemeClr val="accent1">
                    <a:lumMod val="75000"/>
                  </a:schemeClr>
                </a:solidFill>
                <a:latin typeface="Arial" pitchFamily="34" charset="0"/>
                <a:cs typeface="Arial" pitchFamily="34" charset="0"/>
              </a:rPr>
              <a:t>funcționau la fel de bine și în plus erau mai ieftine</a:t>
            </a:r>
            <a:endParaRPr lang="en-US" b="1" i="1">
              <a:solidFill>
                <a:schemeClr val="accent1">
                  <a:lumMod val="75000"/>
                </a:schemeClr>
              </a:solidFill>
              <a:latin typeface="Arial" pitchFamily="34" charset="0"/>
              <a:cs typeface="Arial" pitchFamily="34" charset="0"/>
            </a:endParaRPr>
          </a:p>
        </p:txBody>
      </p:sp>
      <p:sp>
        <p:nvSpPr>
          <p:cNvPr id="5" name="Rectangle 4"/>
          <p:cNvSpPr/>
          <p:nvPr/>
        </p:nvSpPr>
        <p:spPr>
          <a:xfrm>
            <a:off x="152400" y="762000"/>
            <a:ext cx="6671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6" name="Rectangle 5"/>
          <p:cNvSpPr/>
          <p:nvPr/>
        </p:nvSpPr>
        <p:spPr>
          <a:xfrm>
            <a:off x="838200" y="2057400"/>
            <a:ext cx="7696200" cy="10668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6">
                    <a:lumMod val="50000"/>
                  </a:schemeClr>
                </a:solidFill>
                <a:latin typeface="Arial" pitchFamily="34" charset="0"/>
                <a:cs typeface="Arial" pitchFamily="34" charset="0"/>
              </a:rPr>
              <a:t>Harry Erliecher </a:t>
            </a:r>
            <a:r>
              <a:rPr lang="ro-RO" smtClean="0">
                <a:solidFill>
                  <a:schemeClr val="tx1"/>
                </a:solidFill>
                <a:latin typeface="Arial" pitchFamily="34" charset="0"/>
                <a:cs typeface="Arial" pitchFamily="34" charset="0"/>
              </a:rPr>
              <a:t>l-a însărcinat pe </a:t>
            </a:r>
            <a:r>
              <a:rPr lang="ro-RO" b="1" i="1" smtClean="0">
                <a:solidFill>
                  <a:schemeClr val="accent1">
                    <a:lumMod val="75000"/>
                  </a:schemeClr>
                </a:solidFill>
                <a:latin typeface="Arial" pitchFamily="34" charset="0"/>
                <a:cs typeface="Arial" pitchFamily="34" charset="0"/>
              </a:rPr>
              <a:t>Lawrence D. Miles</a:t>
            </a:r>
            <a:r>
              <a:rPr lang="ro-RO" smtClean="0">
                <a:solidFill>
                  <a:schemeClr val="tx1"/>
                </a:solidFill>
                <a:latin typeface="Arial" pitchFamily="34" charset="0"/>
                <a:cs typeface="Arial" pitchFamily="34" charset="0"/>
              </a:rPr>
              <a:t>, directorul unui departament de aprovizionare a sucursalei din Baltimore cu </a:t>
            </a:r>
            <a:r>
              <a:rPr lang="ro-RO" b="1" i="1" smtClean="0">
                <a:solidFill>
                  <a:srgbClr val="FF0000"/>
                </a:solidFill>
                <a:latin typeface="Arial" pitchFamily="34" charset="0"/>
                <a:cs typeface="Arial" pitchFamily="34" charset="0"/>
              </a:rPr>
              <a:t>elaborarea unui sistem de realizare a alternativelor constructive</a:t>
            </a:r>
            <a:r>
              <a:rPr lang="ro-RO" smtClean="0">
                <a:solidFill>
                  <a:schemeClr val="tx1"/>
                </a:solidFill>
                <a:latin typeface="Arial" pitchFamily="34" charset="0"/>
                <a:cs typeface="Arial" pitchFamily="34" charset="0"/>
              </a:rPr>
              <a:t> și </a:t>
            </a:r>
            <a:r>
              <a:rPr lang="ro-RO" b="1" i="1" smtClean="0">
                <a:solidFill>
                  <a:schemeClr val="accent6">
                    <a:lumMod val="50000"/>
                  </a:schemeClr>
                </a:solidFill>
                <a:latin typeface="Arial" pitchFamily="34" charset="0"/>
                <a:cs typeface="Arial" pitchFamily="34" charset="0"/>
              </a:rPr>
              <a:t>la un preț mai mic</a:t>
            </a:r>
            <a:r>
              <a:rPr lang="ro-RO" smtClean="0">
                <a:solidFill>
                  <a:schemeClr val="tx1"/>
                </a:solidFill>
                <a:latin typeface="Arial" pitchFamily="34" charset="0"/>
                <a:cs typeface="Arial" pitchFamily="34" charset="0"/>
              </a:rPr>
              <a:t>, </a:t>
            </a:r>
            <a:r>
              <a:rPr lang="ro-RO" b="1" i="1" smtClean="0">
                <a:solidFill>
                  <a:srgbClr val="C00000"/>
                </a:solidFill>
                <a:latin typeface="Arial" pitchFamily="34" charset="0"/>
                <a:cs typeface="Arial" pitchFamily="34" charset="0"/>
              </a:rPr>
              <a:t>într-un mod sistematic, deliberat și nu întâmplător</a:t>
            </a:r>
            <a:endParaRPr lang="en-US" b="1" i="1">
              <a:solidFill>
                <a:srgbClr val="C00000"/>
              </a:solidFill>
              <a:latin typeface="Arial" pitchFamily="34" charset="0"/>
              <a:cs typeface="Arial" pitchFamily="34" charset="0"/>
            </a:endParaRPr>
          </a:p>
        </p:txBody>
      </p:sp>
      <p:sp>
        <p:nvSpPr>
          <p:cNvPr id="9" name="Rectangle 8"/>
          <p:cNvSpPr/>
          <p:nvPr/>
        </p:nvSpPr>
        <p:spPr>
          <a:xfrm>
            <a:off x="914400" y="3581400"/>
            <a:ext cx="7696200" cy="6858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1">
                    <a:lumMod val="75000"/>
                  </a:schemeClr>
                </a:solidFill>
                <a:latin typeface="Arial" pitchFamily="34" charset="0"/>
                <a:cs typeface="Arial" pitchFamily="34" charset="0"/>
              </a:rPr>
              <a:t>Lawrence D. Miles</a:t>
            </a:r>
            <a:r>
              <a:rPr lang="ro-RO" smtClean="0">
                <a:solidFill>
                  <a:schemeClr val="tx1"/>
                </a:solidFill>
                <a:latin typeface="Arial" pitchFamily="34" charset="0"/>
                <a:cs typeface="Arial" pitchFamily="34" charset="0"/>
              </a:rPr>
              <a:t>, s-a focalizat asupra funcțiilor unui produs, atitudine reflectată de afirmația:</a:t>
            </a:r>
            <a:endParaRPr lang="en-US" b="1" i="1">
              <a:solidFill>
                <a:srgbClr val="C00000"/>
              </a:solidFill>
              <a:latin typeface="Arial" pitchFamily="34" charset="0"/>
              <a:cs typeface="Arial" pitchFamily="34" charset="0"/>
            </a:endParaRPr>
          </a:p>
        </p:txBody>
      </p:sp>
      <p:cxnSp>
        <p:nvCxnSpPr>
          <p:cNvPr id="11" name="Elbow Connector 10"/>
          <p:cNvCxnSpPr>
            <a:stCxn id="6" idx="1"/>
            <a:endCxn id="9" idx="0"/>
          </p:cNvCxnSpPr>
          <p:nvPr/>
        </p:nvCxnSpPr>
        <p:spPr>
          <a:xfrm rot="10800000" flipH="1" flipV="1">
            <a:off x="838200" y="2590800"/>
            <a:ext cx="3924300" cy="990600"/>
          </a:xfrm>
          <a:prstGeom prst="bentConnector4">
            <a:avLst>
              <a:gd name="adj1" fmla="val -5825"/>
              <a:gd name="adj2" fmla="val 76923"/>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990600" y="4572000"/>
            <a:ext cx="7696200" cy="6858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just"/>
            <a:r>
              <a:rPr lang="ro-RO" b="1" i="1" smtClean="0">
                <a:solidFill>
                  <a:srgbClr val="C00000"/>
                </a:solidFill>
                <a:latin typeface="Arial" pitchFamily="34" charset="0"/>
                <a:cs typeface="Arial" pitchFamily="34" charset="0"/>
              </a:rPr>
              <a:t>„ Dacă nu pot obține produsul, trebuie să obțin funcțiile acestuia !”</a:t>
            </a:r>
            <a:endParaRPr lang="en-US" b="1" i="1">
              <a:solidFill>
                <a:srgbClr val="C00000"/>
              </a:solidFill>
              <a:latin typeface="Arial" pitchFamily="34" charset="0"/>
              <a:cs typeface="Arial" pitchFamily="34" charset="0"/>
            </a:endParaRPr>
          </a:p>
        </p:txBody>
      </p:sp>
      <p:sp>
        <p:nvSpPr>
          <p:cNvPr id="13" name="Down Arrow 12"/>
          <p:cNvSpPr/>
          <p:nvPr/>
        </p:nvSpPr>
        <p:spPr>
          <a:xfrm>
            <a:off x="4419600" y="426720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90600" y="5562600"/>
            <a:ext cx="7696200" cy="6858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just"/>
            <a:r>
              <a:rPr lang="ro-RO" b="1" i="1" smtClean="0">
                <a:solidFill>
                  <a:schemeClr val="accent1">
                    <a:lumMod val="75000"/>
                  </a:schemeClr>
                </a:solidFill>
                <a:latin typeface="Arial" pitchFamily="34" charset="0"/>
                <a:cs typeface="Arial" pitchFamily="34" charset="0"/>
              </a:rPr>
              <a:t>Lawrence D. Miles </a:t>
            </a:r>
            <a:r>
              <a:rPr lang="ro-RO" smtClean="0">
                <a:solidFill>
                  <a:schemeClr val="tx1"/>
                </a:solidFill>
                <a:latin typeface="Arial" pitchFamily="34" charset="0"/>
                <a:cs typeface="Arial" pitchFamily="34" charset="0"/>
              </a:rPr>
              <a:t>este considerat veritabilul </a:t>
            </a:r>
            <a:r>
              <a:rPr lang="ro-RO" b="1" i="1" smtClean="0">
                <a:solidFill>
                  <a:srgbClr val="FF0000"/>
                </a:solidFill>
                <a:latin typeface="Arial" pitchFamily="34" charset="0"/>
                <a:cs typeface="Arial" pitchFamily="34" charset="0"/>
              </a:rPr>
              <a:t>fondator</a:t>
            </a:r>
            <a:r>
              <a:rPr lang="ro-RO" smtClean="0">
                <a:solidFill>
                  <a:schemeClr val="tx1"/>
                </a:solidFill>
                <a:latin typeface="Arial" pitchFamily="34" charset="0"/>
                <a:cs typeface="Arial" pitchFamily="34" charset="0"/>
              </a:rPr>
              <a:t> al unei noi </a:t>
            </a:r>
            <a:r>
              <a:rPr lang="ro-RO" b="1" i="1" smtClean="0">
                <a:solidFill>
                  <a:schemeClr val="accent6">
                    <a:lumMod val="50000"/>
                  </a:schemeClr>
                </a:solidFill>
                <a:latin typeface="Arial" pitchFamily="34" charset="0"/>
                <a:cs typeface="Arial" pitchFamily="34" charset="0"/>
              </a:rPr>
              <a:t>metode manageriale</a:t>
            </a:r>
            <a:r>
              <a:rPr lang="ro-RO" b="1" i="1" smtClean="0">
                <a:solidFill>
                  <a:schemeClr val="tx1"/>
                </a:solidFill>
                <a:latin typeface="Arial" pitchFamily="34" charset="0"/>
                <a:cs typeface="Arial" pitchFamily="34" charset="0"/>
              </a:rPr>
              <a:t>: </a:t>
            </a:r>
            <a:r>
              <a:rPr lang="ro-RO" b="1" i="1" smtClean="0">
                <a:solidFill>
                  <a:schemeClr val="accent1">
                    <a:lumMod val="75000"/>
                  </a:schemeClr>
                </a:solidFill>
                <a:latin typeface="Arial" pitchFamily="34" charset="0"/>
                <a:cs typeface="Arial" pitchFamily="34" charset="0"/>
              </a:rPr>
              <a:t>„Analiza și Ingineria Valorii”</a:t>
            </a:r>
            <a:endParaRPr lang="en-US" b="1" i="1">
              <a:solidFill>
                <a:schemeClr val="accent1">
                  <a:lumMod val="75000"/>
                </a:schemeClr>
              </a:solidFill>
              <a:latin typeface="Arial" pitchFamily="34" charset="0"/>
              <a:cs typeface="Arial" pitchFamily="34" charset="0"/>
            </a:endParaRPr>
          </a:p>
        </p:txBody>
      </p:sp>
      <p:sp>
        <p:nvSpPr>
          <p:cNvPr id="18" name="Rectangle 17"/>
          <p:cNvSpPr/>
          <p:nvPr/>
        </p:nvSpPr>
        <p:spPr>
          <a:xfrm>
            <a:off x="304800" y="5562600"/>
            <a:ext cx="6671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533400"/>
            <a:ext cx="2743200" cy="36933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o-RO" b="1" i="1" smtClean="0">
                <a:solidFill>
                  <a:schemeClr val="bg1"/>
                </a:solidFill>
                <a:latin typeface="Arial" pitchFamily="34" charset="0"/>
                <a:cs typeface="Arial" pitchFamily="34" charset="0"/>
              </a:rPr>
              <a:t>SUA, Anglia , Franța</a:t>
            </a:r>
            <a:endParaRPr lang="en-US" b="1" i="1">
              <a:solidFill>
                <a:schemeClr val="bg1"/>
              </a:solidFill>
              <a:latin typeface="Arial" pitchFamily="34" charset="0"/>
              <a:cs typeface="Arial" pitchFamily="34" charset="0"/>
            </a:endParaRPr>
          </a:p>
        </p:txBody>
      </p:sp>
      <p:sp>
        <p:nvSpPr>
          <p:cNvPr id="3" name="Rectangle 2"/>
          <p:cNvSpPr/>
          <p:nvPr/>
        </p:nvSpPr>
        <p:spPr>
          <a:xfrm>
            <a:off x="152400" y="1600200"/>
            <a:ext cx="2590800" cy="45720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rgbClr val="FF0000"/>
                </a:solidFill>
                <a:latin typeface="Arial" pitchFamily="34" charset="0"/>
                <a:cs typeface="Arial" pitchFamily="34" charset="0"/>
              </a:rPr>
              <a:t>Funcții primare (Prim)</a:t>
            </a:r>
            <a:endParaRPr lang="en-US" sz="2000" b="1" i="1" baseline="-25000">
              <a:solidFill>
                <a:srgbClr val="FF0000"/>
              </a:solidFill>
              <a:latin typeface="Arial" pitchFamily="34" charset="0"/>
              <a:cs typeface="Arial" pitchFamily="34" charset="0"/>
            </a:endParaRPr>
          </a:p>
        </p:txBody>
      </p:sp>
      <p:sp>
        <p:nvSpPr>
          <p:cNvPr id="4" name="Rectangle 3"/>
          <p:cNvSpPr/>
          <p:nvPr/>
        </p:nvSpPr>
        <p:spPr>
          <a:xfrm>
            <a:off x="152400" y="2514600"/>
            <a:ext cx="3429000" cy="60960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1">
                    <a:lumMod val="75000"/>
                  </a:schemeClr>
                </a:solidFill>
                <a:latin typeface="Arial" pitchFamily="34" charset="0"/>
                <a:cs typeface="Arial" pitchFamily="34" charset="0"/>
              </a:rPr>
              <a:t>Funcții complementare (Com) </a:t>
            </a:r>
          </a:p>
          <a:p>
            <a:pPr algn="just"/>
            <a:r>
              <a:rPr lang="ro-RO" b="1" i="1" smtClean="0">
                <a:solidFill>
                  <a:schemeClr val="accent1">
                    <a:lumMod val="75000"/>
                  </a:schemeClr>
                </a:solidFill>
                <a:latin typeface="Arial" pitchFamily="34" charset="0"/>
                <a:cs typeface="Arial" pitchFamily="34" charset="0"/>
              </a:rPr>
              <a:t>sau secundare (Sec)</a:t>
            </a:r>
            <a:endParaRPr lang="en-US" sz="2000" b="1" i="1" baseline="-25000">
              <a:solidFill>
                <a:schemeClr val="accent1">
                  <a:lumMod val="75000"/>
                </a:schemeClr>
              </a:solidFill>
              <a:latin typeface="Arial" pitchFamily="34" charset="0"/>
              <a:cs typeface="Arial" pitchFamily="34" charset="0"/>
            </a:endParaRPr>
          </a:p>
        </p:txBody>
      </p:sp>
      <p:sp>
        <p:nvSpPr>
          <p:cNvPr id="5" name="Rectangle 4"/>
          <p:cNvSpPr/>
          <p:nvPr/>
        </p:nvSpPr>
        <p:spPr>
          <a:xfrm>
            <a:off x="3352800" y="1600200"/>
            <a:ext cx="5486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rgbClr val="FF0000"/>
                </a:solidFill>
                <a:latin typeface="Arial" pitchFamily="34" charset="0"/>
                <a:cs typeface="Arial" pitchFamily="34" charset="0"/>
              </a:rPr>
              <a:t>Funcția</a:t>
            </a:r>
            <a:r>
              <a:rPr lang="ro-RO" smtClean="0">
                <a:solidFill>
                  <a:schemeClr val="tx1"/>
                </a:solidFill>
                <a:latin typeface="Arial" pitchFamily="34" charset="0"/>
                <a:cs typeface="Arial" pitchFamily="34" charset="0"/>
              </a:rPr>
              <a:t> </a:t>
            </a:r>
            <a:r>
              <a:rPr lang="ro-RO" b="1" i="1" smtClean="0">
                <a:solidFill>
                  <a:srgbClr val="FF0000"/>
                </a:solidFill>
                <a:latin typeface="Arial" pitchFamily="34" charset="0"/>
                <a:cs typeface="Arial" pitchFamily="34" charset="0"/>
              </a:rPr>
              <a:t>determinantă</a:t>
            </a:r>
            <a:r>
              <a:rPr lang="ro-RO" smtClean="0">
                <a:solidFill>
                  <a:schemeClr val="tx1"/>
                </a:solidFill>
                <a:latin typeface="Arial" pitchFamily="34" charset="0"/>
                <a:cs typeface="Arial" pitchFamily="34" charset="0"/>
              </a:rPr>
              <a:t>, fără de care </a:t>
            </a:r>
            <a:r>
              <a:rPr lang="ro-RO" b="1" i="1" smtClean="0">
                <a:solidFill>
                  <a:schemeClr val="accent6">
                    <a:lumMod val="50000"/>
                  </a:schemeClr>
                </a:solidFill>
                <a:latin typeface="Arial" pitchFamily="34" charset="0"/>
                <a:cs typeface="Arial" pitchFamily="34" charset="0"/>
              </a:rPr>
              <a:t>produsul nu ar exista </a:t>
            </a:r>
            <a:r>
              <a:rPr lang="ro-RO" smtClean="0">
                <a:solidFill>
                  <a:schemeClr val="tx1"/>
                </a:solidFill>
                <a:latin typeface="Arial" pitchFamily="34" charset="0"/>
                <a:cs typeface="Arial" pitchFamily="34" charset="0"/>
              </a:rPr>
              <a:t>(de exemplu, un ceas </a:t>
            </a:r>
            <a:r>
              <a:rPr lang="ro-RO" b="1" i="1" smtClean="0">
                <a:solidFill>
                  <a:srgbClr val="FF0000"/>
                </a:solidFill>
                <a:latin typeface="Arial" pitchFamily="34" charset="0"/>
                <a:cs typeface="Arial" pitchFamily="34" charset="0"/>
              </a:rPr>
              <a:t>măsoară</a:t>
            </a:r>
            <a:r>
              <a:rPr lang="ro-RO" smtClean="0">
                <a:solidFill>
                  <a:schemeClr val="tx1"/>
                </a:solidFill>
                <a:latin typeface="Arial" pitchFamily="34" charset="0"/>
                <a:cs typeface="Arial" pitchFamily="34" charset="0"/>
              </a:rPr>
              <a:t> </a:t>
            </a:r>
            <a:r>
              <a:rPr lang="ro-RO" b="1" i="1" smtClean="0">
                <a:solidFill>
                  <a:srgbClr val="FF0000"/>
                </a:solidFill>
                <a:latin typeface="Arial" pitchFamily="34" charset="0"/>
                <a:cs typeface="Arial" pitchFamily="34" charset="0"/>
              </a:rPr>
              <a:t>timpul</a:t>
            </a:r>
            <a:r>
              <a:rPr lang="ro-RO" smtClean="0">
                <a:solidFill>
                  <a:schemeClr val="tx1"/>
                </a:solidFill>
                <a:latin typeface="Arial" pitchFamily="34" charset="0"/>
                <a:cs typeface="Arial" pitchFamily="34" charset="0"/>
              </a:rPr>
              <a:t>)</a:t>
            </a:r>
            <a:endParaRPr lang="ro-RO" b="1" i="1" smtClean="0">
              <a:solidFill>
                <a:schemeClr val="accent1">
                  <a:lumMod val="75000"/>
                </a:schemeClr>
              </a:solidFill>
              <a:latin typeface="Arial" pitchFamily="34" charset="0"/>
              <a:cs typeface="Arial" pitchFamily="34" charset="0"/>
            </a:endParaRPr>
          </a:p>
        </p:txBody>
      </p:sp>
      <p:sp>
        <p:nvSpPr>
          <p:cNvPr id="6" name="Right Arrow 5"/>
          <p:cNvSpPr/>
          <p:nvPr/>
        </p:nvSpPr>
        <p:spPr>
          <a:xfrm>
            <a:off x="2819400" y="1676400"/>
            <a:ext cx="5334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191000" y="2438400"/>
            <a:ext cx="4648200"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rgbClr val="FF0000"/>
                </a:solidFill>
                <a:latin typeface="Arial" pitchFamily="34" charset="0"/>
                <a:cs typeface="Arial" pitchFamily="34" charset="0"/>
              </a:rPr>
              <a:t>Funcția</a:t>
            </a:r>
            <a:r>
              <a:rPr lang="ro-RO" smtClean="0">
                <a:solidFill>
                  <a:schemeClr val="tx1"/>
                </a:solidFill>
                <a:latin typeface="Arial" pitchFamily="34" charset="0"/>
                <a:cs typeface="Arial" pitchFamily="34" charset="0"/>
              </a:rPr>
              <a:t> care </a:t>
            </a:r>
            <a:r>
              <a:rPr lang="ro-RO" b="1" i="1" smtClean="0">
                <a:solidFill>
                  <a:schemeClr val="accent1">
                    <a:lumMod val="75000"/>
                  </a:schemeClr>
                </a:solidFill>
                <a:latin typeface="Arial" pitchFamily="34" charset="0"/>
                <a:cs typeface="Arial" pitchFamily="34" charset="0"/>
              </a:rPr>
              <a:t>îmbunătățește</a:t>
            </a:r>
            <a:r>
              <a:rPr lang="ro-RO" smtClean="0">
                <a:solidFill>
                  <a:schemeClr val="tx1"/>
                </a:solidFill>
                <a:latin typeface="Arial" pitchFamily="34" charset="0"/>
                <a:cs typeface="Arial" pitchFamily="34" charset="0"/>
              </a:rPr>
              <a:t> sau </a:t>
            </a:r>
            <a:r>
              <a:rPr lang="ro-RO" b="1" i="1" smtClean="0">
                <a:solidFill>
                  <a:schemeClr val="accent1">
                    <a:lumMod val="75000"/>
                  </a:schemeClr>
                </a:solidFill>
                <a:latin typeface="Arial" pitchFamily="34" charset="0"/>
                <a:cs typeface="Arial" pitchFamily="34" charset="0"/>
              </a:rPr>
              <a:t>completează</a:t>
            </a:r>
            <a:r>
              <a:rPr lang="ro-RO" smtClean="0">
                <a:solidFill>
                  <a:schemeClr val="tx1"/>
                </a:solidFill>
                <a:latin typeface="Arial" pitchFamily="34" charset="0"/>
                <a:cs typeface="Arial" pitchFamily="34" charset="0"/>
              </a:rPr>
              <a:t> </a:t>
            </a:r>
            <a:r>
              <a:rPr lang="ro-RO" b="1" i="1" smtClean="0">
                <a:solidFill>
                  <a:schemeClr val="accent6">
                    <a:lumMod val="50000"/>
                  </a:schemeClr>
                </a:solidFill>
                <a:latin typeface="Arial" pitchFamily="34" charset="0"/>
                <a:cs typeface="Arial" pitchFamily="34" charset="0"/>
              </a:rPr>
              <a:t>utilitatea produsului </a:t>
            </a:r>
            <a:r>
              <a:rPr lang="ro-RO" smtClean="0">
                <a:solidFill>
                  <a:schemeClr val="tx1"/>
                </a:solidFill>
                <a:latin typeface="Arial" pitchFamily="34" charset="0"/>
                <a:cs typeface="Arial" pitchFamily="34" charset="0"/>
              </a:rPr>
              <a:t>(de exemplu, o mașină de tuns iarba poate avea și </a:t>
            </a:r>
            <a:r>
              <a:rPr lang="ro-RO" b="1" i="1" smtClean="0">
                <a:solidFill>
                  <a:schemeClr val="accent1">
                    <a:lumMod val="75000"/>
                  </a:schemeClr>
                </a:solidFill>
                <a:latin typeface="Arial" pitchFamily="34" charset="0"/>
                <a:cs typeface="Arial" pitchFamily="34" charset="0"/>
              </a:rPr>
              <a:t>funcția de a aduna iarba</a:t>
            </a:r>
            <a:r>
              <a:rPr lang="ro-RO" smtClean="0">
                <a:solidFill>
                  <a:schemeClr val="tx1"/>
                </a:solidFill>
                <a:latin typeface="Arial" pitchFamily="34" charset="0"/>
                <a:cs typeface="Arial" pitchFamily="34" charset="0"/>
              </a:rPr>
              <a:t>)</a:t>
            </a:r>
            <a:endParaRPr lang="ro-RO" b="1" i="1" smtClean="0">
              <a:solidFill>
                <a:schemeClr val="accent1">
                  <a:lumMod val="75000"/>
                </a:schemeClr>
              </a:solidFill>
              <a:latin typeface="Arial" pitchFamily="34" charset="0"/>
              <a:cs typeface="Arial" pitchFamily="34" charset="0"/>
            </a:endParaRPr>
          </a:p>
        </p:txBody>
      </p:sp>
      <p:sp>
        <p:nvSpPr>
          <p:cNvPr id="8" name="Right Arrow 7"/>
          <p:cNvSpPr/>
          <p:nvPr/>
        </p:nvSpPr>
        <p:spPr>
          <a:xfrm>
            <a:off x="3657600" y="2514600"/>
            <a:ext cx="5334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7200" y="3505200"/>
            <a:ext cx="1864613" cy="400110"/>
          </a:xfrm>
          <a:prstGeom prst="rect">
            <a:avLst/>
          </a:prstGeom>
          <a:effectLst>
            <a:outerShdw blurRad="50800" dist="38100" dir="2700000" algn="tl" rotWithShape="0">
              <a:prstClr val="black">
                <a:alpha val="40000"/>
              </a:prstClr>
            </a:outerShdw>
          </a:effectLst>
        </p:spPr>
        <p:txBody>
          <a:bodyPr wrap="none">
            <a:spAutoFit/>
          </a:bodyPr>
          <a:lstStyle/>
          <a:p>
            <a:r>
              <a:rPr kumimoji="0" lang="en-US" sz="2000" b="1" i="1"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sym typeface="Wingdings"/>
              </a:rPr>
              <a:t> </a:t>
            </a:r>
            <a:r>
              <a:rPr kumimoji="0" lang="en-US" sz="2000" b="1" i="1"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rPr>
              <a:t>Observaţi</a:t>
            </a:r>
            <a:r>
              <a:rPr lang="ro-RO" sz="2000" b="1" i="1" smtClean="0">
                <a:solidFill>
                  <a:schemeClr val="accent1">
                    <a:lumMod val="75000"/>
                  </a:schemeClr>
                </a:solidFill>
                <a:latin typeface="Arial" pitchFamily="34" charset="0"/>
                <a:ea typeface="Times New Roman" pitchFamily="18" charset="0"/>
                <a:cs typeface="Arial" pitchFamily="34" charset="0"/>
              </a:rPr>
              <a:t>i</a:t>
            </a:r>
            <a:r>
              <a:rPr kumimoji="0" lang="en-US" sz="2000" b="1" i="0"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rPr>
              <a:t> </a:t>
            </a:r>
            <a:r>
              <a:rPr kumimoji="0" lang="ro-RO" sz="2000" b="1" i="0"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rPr>
              <a:t>:</a:t>
            </a:r>
            <a:endParaRPr lang="en-US" sz="2000">
              <a:solidFill>
                <a:schemeClr val="accent1">
                  <a:lumMod val="75000"/>
                </a:schemeClr>
              </a:solidFill>
            </a:endParaRPr>
          </a:p>
        </p:txBody>
      </p:sp>
      <p:sp>
        <p:nvSpPr>
          <p:cNvPr id="10" name="Rectangle 9"/>
          <p:cNvSpPr/>
          <p:nvPr/>
        </p:nvSpPr>
        <p:spPr>
          <a:xfrm>
            <a:off x="914400" y="4038600"/>
            <a:ext cx="74676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Aceste două </a:t>
            </a:r>
            <a:r>
              <a:rPr lang="ro-RO" b="1" i="1" smtClean="0">
                <a:solidFill>
                  <a:schemeClr val="accent6">
                    <a:lumMod val="50000"/>
                  </a:schemeClr>
                </a:solidFill>
                <a:latin typeface="Arial" pitchFamily="34" charset="0"/>
                <a:cs typeface="Arial" pitchFamily="34" charset="0"/>
              </a:rPr>
              <a:t>categorii de funcții</a:t>
            </a:r>
            <a:r>
              <a:rPr lang="ro-RO" smtClean="0">
                <a:solidFill>
                  <a:schemeClr val="tx1"/>
                </a:solidFill>
                <a:latin typeface="Arial" pitchFamily="34" charset="0"/>
                <a:cs typeface="Arial" pitchFamily="34" charset="0"/>
              </a:rPr>
              <a:t>, la care se mai adaugă </a:t>
            </a:r>
            <a:r>
              <a:rPr lang="ro-RO" b="1" i="1" smtClean="0">
                <a:solidFill>
                  <a:schemeClr val="accent6">
                    <a:lumMod val="50000"/>
                  </a:schemeClr>
                </a:solidFill>
                <a:latin typeface="Arial" pitchFamily="34" charset="0"/>
                <a:cs typeface="Arial" pitchFamily="34" charset="0"/>
              </a:rPr>
              <a:t>funcțiile de restricție</a:t>
            </a:r>
            <a:r>
              <a:rPr lang="ro-RO" smtClean="0">
                <a:solidFill>
                  <a:schemeClr val="tx1"/>
                </a:solidFill>
                <a:latin typeface="Arial" pitchFamily="34" charset="0"/>
                <a:cs typeface="Arial" pitchFamily="34" charset="0"/>
              </a:rPr>
              <a:t>, </a:t>
            </a:r>
            <a:r>
              <a:rPr lang="ro-RO" b="1" i="1" smtClean="0">
                <a:solidFill>
                  <a:schemeClr val="accent1">
                    <a:lumMod val="75000"/>
                  </a:schemeClr>
                </a:solidFill>
                <a:latin typeface="Arial" pitchFamily="34" charset="0"/>
                <a:cs typeface="Arial" pitchFamily="34" charset="0"/>
              </a:rPr>
              <a:t>sunt percepute de către utilizator </a:t>
            </a:r>
            <a:r>
              <a:rPr lang="ro-RO" smtClean="0">
                <a:solidFill>
                  <a:schemeClr val="tx1"/>
                </a:solidFill>
                <a:latin typeface="Arial" pitchFamily="34" charset="0"/>
                <a:cs typeface="Arial" pitchFamily="34" charset="0"/>
              </a:rPr>
              <a:t>și deci din punct de vedere românesc, aparțin </a:t>
            </a:r>
            <a:r>
              <a:rPr lang="ro-RO" b="1" i="1" smtClean="0">
                <a:solidFill>
                  <a:srgbClr val="FF0000"/>
                </a:solidFill>
                <a:latin typeface="Arial" pitchFamily="34" charset="0"/>
                <a:cs typeface="Arial" pitchFamily="34" charset="0"/>
              </a:rPr>
              <a:t>funcțiilor principale</a:t>
            </a:r>
          </a:p>
        </p:txBody>
      </p:sp>
      <p:sp>
        <p:nvSpPr>
          <p:cNvPr id="11" name="Right Arrow 10"/>
          <p:cNvSpPr/>
          <p:nvPr/>
        </p:nvSpPr>
        <p:spPr>
          <a:xfrm>
            <a:off x="381000" y="4114800"/>
            <a:ext cx="533400" cy="2286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4953000"/>
            <a:ext cx="3048000" cy="45720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rgbClr val="FF0000"/>
                </a:solidFill>
                <a:latin typeface="Arial" pitchFamily="34" charset="0"/>
                <a:cs typeface="Arial" pitchFamily="34" charset="0"/>
              </a:rPr>
              <a:t>Funcții de restricție  (Res)</a:t>
            </a:r>
            <a:endParaRPr lang="en-US" sz="2000" b="1" i="1" baseline="-25000">
              <a:solidFill>
                <a:srgbClr val="FF0000"/>
              </a:solidFill>
              <a:latin typeface="Arial" pitchFamily="34" charset="0"/>
              <a:cs typeface="Arial" pitchFamily="34" charset="0"/>
            </a:endParaRPr>
          </a:p>
        </p:txBody>
      </p:sp>
      <p:sp>
        <p:nvSpPr>
          <p:cNvPr id="13" name="Right Arrow 12"/>
          <p:cNvSpPr/>
          <p:nvPr/>
        </p:nvSpPr>
        <p:spPr>
          <a:xfrm>
            <a:off x="381000" y="5029200"/>
            <a:ext cx="533400" cy="2286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4114800" y="5029200"/>
            <a:ext cx="5334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724400" y="4953000"/>
            <a:ext cx="3962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rgbClr val="FF0000"/>
                </a:solidFill>
                <a:latin typeface="Arial" pitchFamily="34" charset="0"/>
                <a:cs typeface="Arial" pitchFamily="34" charset="0"/>
              </a:rPr>
              <a:t>Funcția</a:t>
            </a:r>
            <a:r>
              <a:rPr lang="ro-RO" smtClean="0">
                <a:solidFill>
                  <a:schemeClr val="tx1"/>
                </a:solidFill>
                <a:latin typeface="Arial" pitchFamily="34" charset="0"/>
                <a:cs typeface="Arial" pitchFamily="34" charset="0"/>
              </a:rPr>
              <a:t> care </a:t>
            </a:r>
            <a:r>
              <a:rPr lang="ro-RO" b="1" i="1" smtClean="0">
                <a:solidFill>
                  <a:schemeClr val="accent1">
                    <a:lumMod val="75000"/>
                  </a:schemeClr>
                </a:solidFill>
                <a:latin typeface="Arial" pitchFamily="34" charset="0"/>
                <a:cs typeface="Arial" pitchFamily="34" charset="0"/>
              </a:rPr>
              <a:t>există datorită unor restricții impuse de mediul </a:t>
            </a:r>
            <a:r>
              <a:rPr lang="ro-RO" smtClean="0">
                <a:solidFill>
                  <a:schemeClr val="tx1"/>
                </a:solidFill>
                <a:latin typeface="Arial" pitchFamily="34" charset="0"/>
                <a:cs typeface="Arial" pitchFamily="34" charset="0"/>
              </a:rPr>
              <a:t>în care funcționează obiectul</a:t>
            </a:r>
            <a:endParaRPr lang="ro-RO" b="1" i="1" smtClean="0">
              <a:solidFill>
                <a:schemeClr val="accent1">
                  <a:lumMod val="75000"/>
                </a:schemeClr>
              </a:solidFill>
              <a:latin typeface="Arial" pitchFamily="34" charset="0"/>
              <a:cs typeface="Arial" pitchFamily="34" charset="0"/>
            </a:endParaRPr>
          </a:p>
        </p:txBody>
      </p:sp>
      <p:sp>
        <p:nvSpPr>
          <p:cNvPr id="16" name="Rectangle 15"/>
          <p:cNvSpPr/>
          <p:nvPr/>
        </p:nvSpPr>
        <p:spPr>
          <a:xfrm>
            <a:off x="990600" y="5791200"/>
            <a:ext cx="74676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rgbClr val="FF0000"/>
                </a:solidFill>
                <a:latin typeface="Arial" pitchFamily="34" charset="0"/>
                <a:cs typeface="Arial" pitchFamily="34" charset="0"/>
              </a:rPr>
              <a:t>Funcțiile</a:t>
            </a:r>
            <a:r>
              <a:rPr lang="ro-RO" smtClean="0">
                <a:solidFill>
                  <a:schemeClr val="tx1"/>
                </a:solidFill>
                <a:latin typeface="Arial" pitchFamily="34" charset="0"/>
                <a:cs typeface="Arial" pitchFamily="34" charset="0"/>
              </a:rPr>
              <a:t> pot fi formulate </a:t>
            </a:r>
            <a:r>
              <a:rPr lang="ro-RO" b="1" i="1" smtClean="0">
                <a:solidFill>
                  <a:schemeClr val="accent1">
                    <a:lumMod val="75000"/>
                  </a:schemeClr>
                </a:solidFill>
                <a:latin typeface="Arial" pitchFamily="34" charset="0"/>
                <a:cs typeface="Arial" pitchFamily="34" charset="0"/>
              </a:rPr>
              <a:t>din punct de vedere al proiectantulu</a:t>
            </a:r>
            <a:r>
              <a:rPr lang="en-US" b="1" i="1" smtClean="0">
                <a:solidFill>
                  <a:schemeClr val="accent1">
                    <a:lumMod val="75000"/>
                  </a:schemeClr>
                </a:solidFill>
                <a:latin typeface="Arial" pitchFamily="34" charset="0"/>
                <a:cs typeface="Arial" pitchFamily="34" charset="0"/>
              </a:rPr>
              <a:t>i</a:t>
            </a:r>
            <a:r>
              <a:rPr lang="ro-RO" b="1" i="1" smtClean="0">
                <a:solidFill>
                  <a:schemeClr val="accent1">
                    <a:lumMod val="75000"/>
                  </a:schemeClr>
                </a:solidFill>
                <a:latin typeface="Arial" pitchFamily="34" charset="0"/>
                <a:cs typeface="Arial" pitchFamily="34" charset="0"/>
              </a:rPr>
              <a:t> sau producătorului</a:t>
            </a:r>
            <a:r>
              <a:rPr lang="ro-RO" smtClean="0">
                <a:solidFill>
                  <a:schemeClr val="tx1"/>
                </a:solidFill>
                <a:latin typeface="Arial" pitchFamily="34" charset="0"/>
                <a:cs typeface="Arial" pitchFamily="34" charset="0"/>
              </a:rPr>
              <a:t> și sub titulatura de </a:t>
            </a:r>
            <a:r>
              <a:rPr lang="ro-RO" b="1" i="1" smtClean="0">
                <a:solidFill>
                  <a:schemeClr val="accent6">
                    <a:lumMod val="50000"/>
                  </a:schemeClr>
                </a:solidFill>
                <a:latin typeface="Arial" pitchFamily="34" charset="0"/>
                <a:cs typeface="Arial" pitchFamily="34" charset="0"/>
              </a:rPr>
              <a:t>funcții tehnice</a:t>
            </a:r>
          </a:p>
        </p:txBody>
      </p:sp>
      <p:sp>
        <p:nvSpPr>
          <p:cNvPr id="17" name="Right Arrow 16"/>
          <p:cNvSpPr/>
          <p:nvPr/>
        </p:nvSpPr>
        <p:spPr>
          <a:xfrm>
            <a:off x="381000" y="5943600"/>
            <a:ext cx="533400" cy="2286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7"/>
          <p:cNvSpPr>
            <a:spLocks noGrp="1"/>
          </p:cNvSpPr>
          <p:nvPr>
            <p:ph type="sldNum" sz="quarter" idx="12"/>
          </p:nvPr>
        </p:nvSpPr>
        <p:spPr/>
        <p:txBody>
          <a:bodyPr/>
          <a:lstStyle/>
          <a:p>
            <a:fld id="{40FBC372-BFC0-44F3-A2AE-833ECC6DEBA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09600"/>
            <a:ext cx="1864613" cy="400110"/>
          </a:xfrm>
          <a:prstGeom prst="rect">
            <a:avLst/>
          </a:prstGeom>
          <a:effectLst>
            <a:outerShdw blurRad="50800" dist="38100" dir="2700000" algn="tl" rotWithShape="0">
              <a:prstClr val="black">
                <a:alpha val="40000"/>
              </a:prstClr>
            </a:outerShdw>
          </a:effectLst>
        </p:spPr>
        <p:txBody>
          <a:bodyPr wrap="none">
            <a:spAutoFit/>
          </a:bodyPr>
          <a:lstStyle/>
          <a:p>
            <a:r>
              <a:rPr kumimoji="0" lang="en-US" sz="2000" b="1" i="1"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sym typeface="Wingdings"/>
              </a:rPr>
              <a:t> </a:t>
            </a:r>
            <a:r>
              <a:rPr kumimoji="0" lang="en-US" sz="2000" b="1" i="1"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rPr>
              <a:t>Observaţi</a:t>
            </a:r>
            <a:r>
              <a:rPr lang="ro-RO" sz="2000" b="1" i="1" smtClean="0">
                <a:solidFill>
                  <a:schemeClr val="accent1">
                    <a:lumMod val="75000"/>
                  </a:schemeClr>
                </a:solidFill>
                <a:latin typeface="Arial" pitchFamily="34" charset="0"/>
                <a:ea typeface="Times New Roman" pitchFamily="18" charset="0"/>
                <a:cs typeface="Arial" pitchFamily="34" charset="0"/>
              </a:rPr>
              <a:t>i:</a:t>
            </a:r>
            <a:r>
              <a:rPr kumimoji="0" lang="en-US" sz="2000" b="1" i="0"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rPr>
              <a:t> </a:t>
            </a:r>
            <a:endParaRPr lang="en-US" sz="2000">
              <a:solidFill>
                <a:schemeClr val="accent1">
                  <a:lumMod val="75000"/>
                </a:schemeClr>
              </a:solidFill>
            </a:endParaRPr>
          </a:p>
        </p:txBody>
      </p:sp>
      <p:sp>
        <p:nvSpPr>
          <p:cNvPr id="3" name="Rectangle 2"/>
          <p:cNvSpPr/>
          <p:nvPr/>
        </p:nvSpPr>
        <p:spPr>
          <a:xfrm>
            <a:off x="838200" y="1066800"/>
            <a:ext cx="75438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rgbClr val="C00000"/>
                </a:solidFill>
                <a:latin typeface="Arial" pitchFamily="34" charset="0"/>
                <a:cs typeface="Arial" pitchFamily="34" charset="0"/>
              </a:rPr>
              <a:t>Existența</a:t>
            </a:r>
            <a:r>
              <a:rPr lang="ro-RO" smtClean="0">
                <a:solidFill>
                  <a:schemeClr val="tx1"/>
                </a:solidFill>
                <a:latin typeface="Arial" pitchFamily="34" charset="0"/>
                <a:cs typeface="Arial" pitchFamily="34" charset="0"/>
              </a:rPr>
              <a:t> și </a:t>
            </a:r>
            <a:r>
              <a:rPr lang="ro-RO" b="1" i="1" smtClean="0">
                <a:solidFill>
                  <a:srgbClr val="C00000"/>
                </a:solidFill>
                <a:latin typeface="Arial" pitchFamily="34" charset="0"/>
                <a:cs typeface="Arial" pitchFamily="34" charset="0"/>
              </a:rPr>
              <a:t>costurile</a:t>
            </a:r>
            <a:r>
              <a:rPr lang="ro-RO" smtClean="0">
                <a:solidFill>
                  <a:schemeClr val="tx1"/>
                </a:solidFill>
                <a:latin typeface="Arial" pitchFamily="34" charset="0"/>
                <a:cs typeface="Arial" pitchFamily="34" charset="0"/>
              </a:rPr>
              <a:t> unei </a:t>
            </a:r>
            <a:r>
              <a:rPr lang="ro-RO" b="1" i="1" smtClean="0">
                <a:solidFill>
                  <a:schemeClr val="accent1">
                    <a:lumMod val="75000"/>
                  </a:schemeClr>
                </a:solidFill>
                <a:latin typeface="Arial" pitchFamily="34" charset="0"/>
                <a:cs typeface="Arial" pitchFamily="34" charset="0"/>
              </a:rPr>
              <a:t>funcții secundare (auxiliare) </a:t>
            </a:r>
            <a:r>
              <a:rPr lang="ro-RO" smtClean="0">
                <a:solidFill>
                  <a:schemeClr val="tx1"/>
                </a:solidFill>
                <a:latin typeface="Arial" pitchFamily="34" charset="0"/>
                <a:cs typeface="Arial" pitchFamily="34" charset="0"/>
              </a:rPr>
              <a:t>sunt dependente de </a:t>
            </a:r>
            <a:r>
              <a:rPr lang="ro-RO" b="1" i="1" smtClean="0">
                <a:solidFill>
                  <a:schemeClr val="accent6">
                    <a:lumMod val="50000"/>
                  </a:schemeClr>
                </a:solidFill>
                <a:latin typeface="Arial" pitchFamily="34" charset="0"/>
                <a:cs typeface="Arial" pitchFamily="34" charset="0"/>
              </a:rPr>
              <a:t>soluțiile tehnice </a:t>
            </a:r>
            <a:r>
              <a:rPr lang="ro-RO" smtClean="0">
                <a:solidFill>
                  <a:schemeClr val="tx1"/>
                </a:solidFill>
                <a:latin typeface="Arial" pitchFamily="34" charset="0"/>
                <a:cs typeface="Arial" pitchFamily="34" charset="0"/>
              </a:rPr>
              <a:t>utilizate pentru </a:t>
            </a:r>
            <a:r>
              <a:rPr lang="ro-RO" b="1" i="1" smtClean="0">
                <a:solidFill>
                  <a:srgbClr val="FF0000"/>
                </a:solidFill>
                <a:latin typeface="Arial" pitchFamily="34" charset="0"/>
                <a:cs typeface="Arial" pitchFamily="34" charset="0"/>
              </a:rPr>
              <a:t>realizarea funcțiilor principale </a:t>
            </a:r>
            <a:r>
              <a:rPr lang="ro-RO" smtClean="0">
                <a:solidFill>
                  <a:schemeClr val="tx1"/>
                </a:solidFill>
                <a:latin typeface="Arial" pitchFamily="34" charset="0"/>
                <a:cs typeface="Arial" pitchFamily="34" charset="0"/>
              </a:rPr>
              <a:t>cărora le crează condiții materiale de existență</a:t>
            </a:r>
            <a:r>
              <a:rPr lang="ro-RO" b="1" i="1" smtClean="0">
                <a:solidFill>
                  <a:schemeClr val="accent1">
                    <a:lumMod val="75000"/>
                  </a:schemeClr>
                </a:solidFill>
                <a:latin typeface="Arial" pitchFamily="34" charset="0"/>
                <a:cs typeface="Arial" pitchFamily="34" charset="0"/>
              </a:rPr>
              <a:t> </a:t>
            </a:r>
            <a:endParaRPr lang="ro-RO" b="1" i="1" smtClean="0">
              <a:solidFill>
                <a:srgbClr val="FF0000"/>
              </a:solidFill>
              <a:latin typeface="Arial" pitchFamily="34" charset="0"/>
              <a:cs typeface="Arial" pitchFamily="34" charset="0"/>
            </a:endParaRPr>
          </a:p>
        </p:txBody>
      </p:sp>
      <p:sp>
        <p:nvSpPr>
          <p:cNvPr id="4" name="Right Arrow 3"/>
          <p:cNvSpPr/>
          <p:nvPr/>
        </p:nvSpPr>
        <p:spPr>
          <a:xfrm>
            <a:off x="304800" y="1219200"/>
            <a:ext cx="533400" cy="2286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38200" y="2133600"/>
            <a:ext cx="7543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i="1" smtClean="0">
                <a:solidFill>
                  <a:schemeClr val="accent1">
                    <a:lumMod val="75000"/>
                  </a:schemeClr>
                </a:solidFill>
                <a:latin typeface="Arial" pitchFamily="34" charset="0"/>
                <a:cs typeface="Arial" pitchFamily="34" charset="0"/>
              </a:rPr>
              <a:t>F</a:t>
            </a:r>
            <a:r>
              <a:rPr lang="ro-RO" b="1" i="1" smtClean="0">
                <a:solidFill>
                  <a:schemeClr val="accent1">
                    <a:lumMod val="75000"/>
                  </a:schemeClr>
                </a:solidFill>
                <a:latin typeface="Arial" pitchFamily="34" charset="0"/>
                <a:cs typeface="Arial" pitchFamily="34" charset="0"/>
              </a:rPr>
              <a:t>uncția secundară (auxiliară) </a:t>
            </a:r>
            <a:r>
              <a:rPr lang="ro-RO" smtClean="0">
                <a:solidFill>
                  <a:schemeClr val="tx1"/>
                </a:solidFill>
                <a:latin typeface="Arial" pitchFamily="34" charset="0"/>
                <a:cs typeface="Arial" pitchFamily="34" charset="0"/>
              </a:rPr>
              <a:t>nu este o </a:t>
            </a:r>
            <a:r>
              <a:rPr lang="ro-RO" b="1" i="1" smtClean="0">
                <a:solidFill>
                  <a:srgbClr val="FF0000"/>
                </a:solidFill>
                <a:latin typeface="Arial" pitchFamily="34" charset="0"/>
                <a:cs typeface="Arial" pitchFamily="34" charset="0"/>
              </a:rPr>
              <a:t>funcție inutilă </a:t>
            </a:r>
            <a:r>
              <a:rPr lang="ro-RO" smtClean="0">
                <a:solidFill>
                  <a:schemeClr val="tx1"/>
                </a:solidFill>
                <a:latin typeface="Arial" pitchFamily="34" charset="0"/>
                <a:cs typeface="Arial" pitchFamily="34" charset="0"/>
              </a:rPr>
              <a:t>ci este întotdeuna </a:t>
            </a:r>
            <a:r>
              <a:rPr lang="ro-RO" b="1" i="1" smtClean="0">
                <a:solidFill>
                  <a:schemeClr val="accent6">
                    <a:lumMod val="50000"/>
                  </a:schemeClr>
                </a:solidFill>
                <a:latin typeface="Arial" pitchFamily="34" charset="0"/>
                <a:cs typeface="Arial" pitchFamily="34" charset="0"/>
              </a:rPr>
              <a:t>o funcție necesară </a:t>
            </a:r>
            <a:r>
              <a:rPr lang="ro-RO" smtClean="0">
                <a:solidFill>
                  <a:schemeClr val="tx1"/>
                </a:solidFill>
                <a:latin typeface="Arial" pitchFamily="34" charset="0"/>
                <a:cs typeface="Arial" pitchFamily="34" charset="0"/>
              </a:rPr>
              <a:t>și </a:t>
            </a:r>
            <a:r>
              <a:rPr lang="ro-RO" b="1" i="1" smtClean="0">
                <a:solidFill>
                  <a:schemeClr val="accent6">
                    <a:lumMod val="50000"/>
                  </a:schemeClr>
                </a:solidFill>
                <a:latin typeface="Arial" pitchFamily="34" charset="0"/>
                <a:cs typeface="Arial" pitchFamily="34" charset="0"/>
              </a:rPr>
              <a:t>obiectivă</a:t>
            </a:r>
          </a:p>
        </p:txBody>
      </p:sp>
      <p:sp>
        <p:nvSpPr>
          <p:cNvPr id="6" name="Right Arrow 5"/>
          <p:cNvSpPr/>
          <p:nvPr/>
        </p:nvSpPr>
        <p:spPr>
          <a:xfrm>
            <a:off x="304800" y="2209800"/>
            <a:ext cx="533400" cy="2286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43000" y="2819400"/>
            <a:ext cx="7620000" cy="68580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i="1" smtClean="0">
                <a:solidFill>
                  <a:srgbClr val="FF0000"/>
                </a:solidFill>
                <a:latin typeface="Arial" pitchFamily="34" charset="0"/>
                <a:cs typeface="Arial" pitchFamily="34" charset="0"/>
              </a:rPr>
              <a:t>F</a:t>
            </a:r>
            <a:r>
              <a:rPr lang="ro-RO" b="1" i="1" smtClean="0">
                <a:solidFill>
                  <a:srgbClr val="FF0000"/>
                </a:solidFill>
                <a:latin typeface="Arial" pitchFamily="34" charset="0"/>
                <a:cs typeface="Arial" pitchFamily="34" charset="0"/>
              </a:rPr>
              <a:t>uncția inutilă </a:t>
            </a:r>
            <a:r>
              <a:rPr lang="ro-RO" smtClean="0">
                <a:solidFill>
                  <a:schemeClr val="tx1"/>
                </a:solidFill>
                <a:latin typeface="Arial" pitchFamily="34" charset="0"/>
                <a:cs typeface="Arial" pitchFamily="34" charset="0"/>
              </a:rPr>
              <a:t>este acea funcție care apare ca urmare a unei aprecieri necorespunzătoare a necesităților tehnice, economice și sociale.</a:t>
            </a:r>
          </a:p>
        </p:txBody>
      </p:sp>
      <p:sp>
        <p:nvSpPr>
          <p:cNvPr id="8" name="Rectangle 7"/>
          <p:cNvSpPr/>
          <p:nvPr/>
        </p:nvSpPr>
        <p:spPr>
          <a:xfrm>
            <a:off x="1143000" y="3733800"/>
            <a:ext cx="7772400" cy="923330"/>
          </a:xfrm>
          <a:prstGeom prst="rect">
            <a:avLst/>
          </a:prstGeom>
          <a:solidFill>
            <a:schemeClr val="accent5">
              <a:lumMod val="40000"/>
              <a:lumOff val="60000"/>
            </a:schemeClr>
          </a:solidFill>
        </p:spPr>
        <p:txBody>
          <a:bodyPr wrap="square">
            <a:spAutoFit/>
          </a:bodyPr>
          <a:lstStyle/>
          <a:p>
            <a:pPr algn="just"/>
            <a:r>
              <a:rPr lang="ro-RO" b="1" i="1" smtClean="0">
                <a:solidFill>
                  <a:srgbClr val="FF0000"/>
                </a:solidFill>
                <a:latin typeface="Arial" pitchFamily="34" charset="0"/>
                <a:cs typeface="Arial" pitchFamily="34" charset="0"/>
              </a:rPr>
              <a:t>Funcțiile inutile </a:t>
            </a:r>
            <a:r>
              <a:rPr lang="ro-RO" b="1" i="1" smtClean="0">
                <a:solidFill>
                  <a:schemeClr val="accent1">
                    <a:lumMod val="75000"/>
                  </a:schemeClr>
                </a:solidFill>
                <a:latin typeface="Arial" pitchFamily="34" charset="0"/>
                <a:cs typeface="Arial" pitchFamily="34" charset="0"/>
              </a:rPr>
              <a:t>nu au nicio valoare de întrebuințare</a:t>
            </a:r>
            <a:r>
              <a:rPr lang="ro-RO" smtClean="0">
                <a:latin typeface="Arial" pitchFamily="34" charset="0"/>
                <a:cs typeface="Arial" pitchFamily="34" charset="0"/>
              </a:rPr>
              <a:t>, ele trebuie cunoscute pentru a fi </a:t>
            </a:r>
            <a:r>
              <a:rPr lang="ro-RO" b="1" i="1" smtClean="0">
                <a:solidFill>
                  <a:srgbClr val="FF0000"/>
                </a:solidFill>
                <a:latin typeface="Arial" pitchFamily="34" charset="0"/>
                <a:cs typeface="Arial" pitchFamily="34" charset="0"/>
              </a:rPr>
              <a:t>eliminate</a:t>
            </a:r>
            <a:r>
              <a:rPr lang="ro-RO" smtClean="0">
                <a:latin typeface="Arial" pitchFamily="34" charset="0"/>
                <a:cs typeface="Arial" pitchFamily="34" charset="0"/>
              </a:rPr>
              <a:t> din nomenclatorul de funcții al noului produs.</a:t>
            </a:r>
            <a:endParaRPr lang="en-US"/>
          </a:p>
        </p:txBody>
      </p:sp>
      <p:sp>
        <p:nvSpPr>
          <p:cNvPr id="9" name="Rectangle 8"/>
          <p:cNvSpPr/>
          <p:nvPr/>
        </p:nvSpPr>
        <p:spPr>
          <a:xfrm>
            <a:off x="1143000" y="4800600"/>
            <a:ext cx="7772400" cy="646331"/>
          </a:xfrm>
          <a:prstGeom prst="rect">
            <a:avLst/>
          </a:prstGeom>
          <a:solidFill>
            <a:schemeClr val="accent5">
              <a:lumMod val="40000"/>
              <a:lumOff val="60000"/>
            </a:schemeClr>
          </a:solidFill>
        </p:spPr>
        <p:txBody>
          <a:bodyPr wrap="square">
            <a:spAutoFit/>
          </a:bodyPr>
          <a:lstStyle/>
          <a:p>
            <a:pPr algn="just"/>
            <a:r>
              <a:rPr lang="ro-RO" b="1" i="1" smtClean="0">
                <a:solidFill>
                  <a:srgbClr val="FF0000"/>
                </a:solidFill>
                <a:latin typeface="Arial" pitchFamily="34" charset="0"/>
                <a:cs typeface="Arial" pitchFamily="34" charset="0"/>
              </a:rPr>
              <a:t>O funcție este inutilă </a:t>
            </a:r>
            <a:r>
              <a:rPr lang="ro-RO" smtClean="0">
                <a:latin typeface="Arial" pitchFamily="34" charset="0"/>
                <a:cs typeface="Arial" pitchFamily="34" charset="0"/>
              </a:rPr>
              <a:t>dacă </a:t>
            </a:r>
            <a:r>
              <a:rPr lang="ro-RO" b="1" i="1" smtClean="0">
                <a:solidFill>
                  <a:srgbClr val="FF0000"/>
                </a:solidFill>
                <a:latin typeface="Arial" pitchFamily="34" charset="0"/>
                <a:cs typeface="Arial" pitchFamily="34" charset="0"/>
              </a:rPr>
              <a:t>nu este cerută </a:t>
            </a:r>
            <a:r>
              <a:rPr lang="ro-RO" smtClean="0">
                <a:latin typeface="Arial" pitchFamily="34" charset="0"/>
                <a:cs typeface="Arial" pitchFamily="34" charset="0"/>
              </a:rPr>
              <a:t>de niciunul dintre utilizatorii produsului respectiv</a:t>
            </a:r>
            <a:endParaRPr lang="en-US"/>
          </a:p>
        </p:txBody>
      </p:sp>
      <p:sp>
        <p:nvSpPr>
          <p:cNvPr id="10" name="Rectangle 9"/>
          <p:cNvSpPr/>
          <p:nvPr/>
        </p:nvSpPr>
        <p:spPr>
          <a:xfrm>
            <a:off x="1143000" y="5638800"/>
            <a:ext cx="7772400" cy="923330"/>
          </a:xfrm>
          <a:prstGeom prst="rect">
            <a:avLst/>
          </a:prstGeom>
          <a:solidFill>
            <a:schemeClr val="accent5">
              <a:lumMod val="40000"/>
              <a:lumOff val="60000"/>
            </a:schemeClr>
          </a:solidFill>
        </p:spPr>
        <p:txBody>
          <a:bodyPr wrap="square">
            <a:spAutoFit/>
          </a:bodyPr>
          <a:lstStyle/>
          <a:p>
            <a:pPr algn="just"/>
            <a:r>
              <a:rPr lang="ro-RO" b="1" i="1" smtClean="0">
                <a:solidFill>
                  <a:srgbClr val="FF0000"/>
                </a:solidFill>
                <a:latin typeface="Arial" pitchFamily="34" charset="0"/>
                <a:cs typeface="Arial" pitchFamily="34" charset="0"/>
              </a:rPr>
              <a:t>Caracterul de inutilitate </a:t>
            </a:r>
            <a:r>
              <a:rPr lang="ro-RO" smtClean="0">
                <a:latin typeface="Arial" pitchFamily="34" charset="0"/>
                <a:cs typeface="Arial" pitchFamily="34" charset="0"/>
              </a:rPr>
              <a:t>al unor funcții este uneori </a:t>
            </a:r>
            <a:r>
              <a:rPr lang="ro-RO" b="1" i="1" smtClean="0">
                <a:solidFill>
                  <a:schemeClr val="accent6">
                    <a:lumMod val="50000"/>
                  </a:schemeClr>
                </a:solidFill>
                <a:latin typeface="Arial" pitchFamily="34" charset="0"/>
                <a:cs typeface="Arial" pitchFamily="34" charset="0"/>
              </a:rPr>
              <a:t>relativ</a:t>
            </a:r>
            <a:r>
              <a:rPr lang="ro-RO" smtClean="0">
                <a:latin typeface="Arial" pitchFamily="34" charset="0"/>
                <a:cs typeface="Arial" pitchFamily="34" charset="0"/>
              </a:rPr>
              <a:t>, </a:t>
            </a:r>
            <a:r>
              <a:rPr lang="ro-RO" b="1" i="1" smtClean="0">
                <a:solidFill>
                  <a:schemeClr val="accent1">
                    <a:lumMod val="75000"/>
                  </a:schemeClr>
                </a:solidFill>
                <a:latin typeface="Arial" pitchFamily="34" charset="0"/>
                <a:cs typeface="Arial" pitchFamily="34" charset="0"/>
              </a:rPr>
              <a:t>aceeași funcție </a:t>
            </a:r>
            <a:r>
              <a:rPr lang="ro-RO" smtClean="0">
                <a:latin typeface="Arial" pitchFamily="34" charset="0"/>
                <a:cs typeface="Arial" pitchFamily="34" charset="0"/>
              </a:rPr>
              <a:t>putând fi , în același timp, </a:t>
            </a:r>
            <a:r>
              <a:rPr lang="ro-RO" b="1" i="1" smtClean="0">
                <a:solidFill>
                  <a:schemeClr val="accent6">
                    <a:lumMod val="50000"/>
                  </a:schemeClr>
                </a:solidFill>
                <a:latin typeface="Arial" pitchFamily="34" charset="0"/>
                <a:cs typeface="Arial" pitchFamily="34" charset="0"/>
              </a:rPr>
              <a:t>utilă </a:t>
            </a:r>
            <a:r>
              <a:rPr lang="ro-RO" smtClean="0">
                <a:latin typeface="Arial" pitchFamily="34" charset="0"/>
                <a:cs typeface="Arial" pitchFamily="34" charset="0"/>
              </a:rPr>
              <a:t>pentru un beneficiar și </a:t>
            </a:r>
            <a:r>
              <a:rPr lang="ro-RO" b="1" i="1" smtClean="0">
                <a:solidFill>
                  <a:srgbClr val="FF0000"/>
                </a:solidFill>
                <a:latin typeface="Arial" pitchFamily="34" charset="0"/>
                <a:cs typeface="Arial" pitchFamily="34" charset="0"/>
              </a:rPr>
              <a:t>inutilă</a:t>
            </a:r>
            <a:r>
              <a:rPr lang="ro-RO" smtClean="0">
                <a:latin typeface="Arial" pitchFamily="34" charset="0"/>
                <a:cs typeface="Arial" pitchFamily="34" charset="0"/>
              </a:rPr>
              <a:t> pentru altul, în acest caz apărând </a:t>
            </a:r>
            <a:r>
              <a:rPr lang="ro-RO" b="1" i="1" smtClean="0">
                <a:solidFill>
                  <a:schemeClr val="accent1">
                    <a:lumMod val="75000"/>
                  </a:schemeClr>
                </a:solidFill>
                <a:latin typeface="Arial" pitchFamily="34" charset="0"/>
                <a:cs typeface="Arial" pitchFamily="34" charset="0"/>
              </a:rPr>
              <a:t>necesitatea diversificării produsului </a:t>
            </a:r>
            <a:endParaRPr lang="en-US" b="1" i="1">
              <a:solidFill>
                <a:schemeClr val="accent1">
                  <a:lumMod val="75000"/>
                </a:schemeClr>
              </a:solidFill>
            </a:endParaRPr>
          </a:p>
        </p:txBody>
      </p:sp>
      <p:cxnSp>
        <p:nvCxnSpPr>
          <p:cNvPr id="13" name="Elbow Connector 12"/>
          <p:cNvCxnSpPr>
            <a:stCxn id="7" idx="1"/>
            <a:endCxn id="8" idx="1"/>
          </p:cNvCxnSpPr>
          <p:nvPr/>
        </p:nvCxnSpPr>
        <p:spPr>
          <a:xfrm rot="10800000" flipV="1">
            <a:off x="1143000" y="3162299"/>
            <a:ext cx="1588" cy="1033165"/>
          </a:xfrm>
          <a:prstGeom prst="bentConnector3">
            <a:avLst>
              <a:gd name="adj1" fmla="val 14395466"/>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7" idx="1"/>
            <a:endCxn id="9" idx="1"/>
          </p:cNvCxnSpPr>
          <p:nvPr/>
        </p:nvCxnSpPr>
        <p:spPr>
          <a:xfrm rot="10800000" flipV="1">
            <a:off x="1143000" y="3162300"/>
            <a:ext cx="1588" cy="1961466"/>
          </a:xfrm>
          <a:prstGeom prst="bentConnector3">
            <a:avLst>
              <a:gd name="adj1" fmla="val 14395466"/>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7" idx="1"/>
            <a:endCxn id="10" idx="1"/>
          </p:cNvCxnSpPr>
          <p:nvPr/>
        </p:nvCxnSpPr>
        <p:spPr>
          <a:xfrm rot="10800000" flipV="1">
            <a:off x="1143000" y="3162299"/>
            <a:ext cx="1588" cy="2938165"/>
          </a:xfrm>
          <a:prstGeom prst="bentConnector3">
            <a:avLst>
              <a:gd name="adj1" fmla="val 14395466"/>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2"/>
          </p:nvPr>
        </p:nvSpPr>
        <p:spPr/>
        <p:txBody>
          <a:bodyPr/>
          <a:lstStyle/>
          <a:p>
            <a:fld id="{40FBC372-BFC0-44F3-A2AE-833ECC6DEBA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399" y="1397000"/>
          <a:ext cx="8229602" cy="4846320"/>
        </p:xfrm>
        <a:graphic>
          <a:graphicData uri="http://schemas.openxmlformats.org/drawingml/2006/table">
            <a:tbl>
              <a:tblPr firstRow="1" bandRow="1">
                <a:tableStyleId>{21E4AEA4-8DFA-4A89-87EB-49C32662AFE0}</a:tableStyleId>
              </a:tblPr>
              <a:tblGrid>
                <a:gridCol w="609601"/>
                <a:gridCol w="1371600"/>
                <a:gridCol w="1371600"/>
                <a:gridCol w="4876801"/>
              </a:tblGrid>
              <a:tr h="584200">
                <a:tc>
                  <a:txBody>
                    <a:bodyPr/>
                    <a:lstStyle/>
                    <a:p>
                      <a:r>
                        <a:rPr lang="ro-RO" smtClean="0">
                          <a:latin typeface="Arial" pitchFamily="34" charset="0"/>
                          <a:cs typeface="Arial" pitchFamily="34" charset="0"/>
                        </a:rPr>
                        <a:t>Nr.crt.</a:t>
                      </a:r>
                      <a:endParaRPr lang="en-US">
                        <a:latin typeface="Arial" pitchFamily="34" charset="0"/>
                        <a:cs typeface="Arial" pitchFamily="34" charset="0"/>
                      </a:endParaRPr>
                    </a:p>
                  </a:txBody>
                  <a:tcPr/>
                </a:tc>
                <a:tc>
                  <a:txBody>
                    <a:bodyPr/>
                    <a:lstStyle/>
                    <a:p>
                      <a:pPr algn="ctr"/>
                      <a:r>
                        <a:rPr lang="ro-RO" smtClean="0">
                          <a:latin typeface="Arial" pitchFamily="34" charset="0"/>
                          <a:cs typeface="Arial" pitchFamily="34" charset="0"/>
                        </a:rPr>
                        <a:t>Criteriul de clasificare</a:t>
                      </a:r>
                      <a:endParaRPr lang="en-US">
                        <a:latin typeface="Arial" pitchFamily="34" charset="0"/>
                        <a:cs typeface="Arial" pitchFamily="34" charset="0"/>
                      </a:endParaRPr>
                    </a:p>
                  </a:txBody>
                  <a:tcPr/>
                </a:tc>
                <a:tc>
                  <a:txBody>
                    <a:bodyPr/>
                    <a:lstStyle/>
                    <a:p>
                      <a:pPr algn="ctr"/>
                      <a:r>
                        <a:rPr lang="ro-RO" smtClean="0">
                          <a:latin typeface="Arial" pitchFamily="34" charset="0"/>
                          <a:cs typeface="Arial" pitchFamily="34" charset="0"/>
                        </a:rPr>
                        <a:t>Tipuri de funcții</a:t>
                      </a:r>
                      <a:endParaRPr lang="en-US">
                        <a:latin typeface="Arial" pitchFamily="34" charset="0"/>
                        <a:cs typeface="Arial" pitchFamily="34" charset="0"/>
                      </a:endParaRPr>
                    </a:p>
                  </a:txBody>
                  <a:tcPr/>
                </a:tc>
                <a:tc>
                  <a:txBody>
                    <a:bodyPr/>
                    <a:lstStyle/>
                    <a:p>
                      <a:pPr algn="ctr"/>
                      <a:endParaRPr lang="ro-RO" smtClean="0">
                        <a:latin typeface="Arial" pitchFamily="34" charset="0"/>
                        <a:cs typeface="Arial" pitchFamily="34" charset="0"/>
                      </a:endParaRPr>
                    </a:p>
                    <a:p>
                      <a:pPr algn="ctr"/>
                      <a:r>
                        <a:rPr lang="ro-RO" smtClean="0">
                          <a:latin typeface="Arial" pitchFamily="34" charset="0"/>
                          <a:cs typeface="Arial" pitchFamily="34" charset="0"/>
                        </a:rPr>
                        <a:t>Explicații</a:t>
                      </a:r>
                      <a:endParaRPr lang="en-US">
                        <a:latin typeface="Arial" pitchFamily="34" charset="0"/>
                        <a:cs typeface="Arial" pitchFamily="34" charset="0"/>
                      </a:endParaRPr>
                    </a:p>
                  </a:txBody>
                  <a:tcPr/>
                </a:tc>
              </a:tr>
              <a:tr h="671812">
                <a:tc>
                  <a:txBody>
                    <a:bodyPr/>
                    <a:lstStyle/>
                    <a:p>
                      <a:pPr algn="ctr"/>
                      <a:r>
                        <a:rPr lang="ro-RO" smtClean="0">
                          <a:latin typeface="Arial" pitchFamily="34" charset="0"/>
                          <a:cs typeface="Arial" pitchFamily="34" charset="0"/>
                        </a:rPr>
                        <a:t>1.</a:t>
                      </a:r>
                      <a:endParaRPr lang="en-US">
                        <a:latin typeface="Arial" pitchFamily="34" charset="0"/>
                        <a:cs typeface="Arial" pitchFamily="34" charset="0"/>
                      </a:endParaRPr>
                    </a:p>
                  </a:txBody>
                  <a:tcPr/>
                </a:tc>
                <a:tc>
                  <a:txBody>
                    <a:bodyPr/>
                    <a:lstStyle/>
                    <a:p>
                      <a:pPr algn="ctr"/>
                      <a:r>
                        <a:rPr lang="ro-RO" smtClean="0">
                          <a:latin typeface="Arial" pitchFamily="34" charset="0"/>
                          <a:cs typeface="Arial" pitchFamily="34" charset="0"/>
                        </a:rPr>
                        <a:t>Modul de percepere de către utilizator</a:t>
                      </a:r>
                      <a:endParaRPr lang="en-US">
                        <a:latin typeface="Arial" pitchFamily="34" charset="0"/>
                        <a:cs typeface="Arial" pitchFamily="34" charset="0"/>
                      </a:endParaRPr>
                    </a:p>
                  </a:txBody>
                  <a:tcPr/>
                </a:tc>
                <a:tc>
                  <a:txBody>
                    <a:bodyPr/>
                    <a:lstStyle/>
                    <a:p>
                      <a:r>
                        <a:rPr lang="ro-RO" b="1" smtClean="0">
                          <a:solidFill>
                            <a:srgbClr val="FF0000"/>
                          </a:solidFill>
                          <a:latin typeface="Arial" pitchFamily="34" charset="0"/>
                          <a:cs typeface="Arial" pitchFamily="34" charset="0"/>
                        </a:rPr>
                        <a:t>Principale</a:t>
                      </a:r>
                    </a:p>
                    <a:p>
                      <a:endParaRPr lang="ro-RO" b="1" smtClean="0">
                        <a:solidFill>
                          <a:srgbClr val="FF0000"/>
                        </a:solidFill>
                        <a:latin typeface="Arial" pitchFamily="34" charset="0"/>
                        <a:cs typeface="Arial" pitchFamily="34" charset="0"/>
                      </a:endParaRPr>
                    </a:p>
                    <a:p>
                      <a:endParaRPr lang="ro-RO" b="1" smtClean="0">
                        <a:solidFill>
                          <a:srgbClr val="FF0000"/>
                        </a:solidFill>
                        <a:latin typeface="Arial" pitchFamily="34" charset="0"/>
                        <a:cs typeface="Arial" pitchFamily="34" charset="0"/>
                      </a:endParaRPr>
                    </a:p>
                    <a:p>
                      <a:endParaRPr lang="ro-RO" b="1" smtClean="0">
                        <a:solidFill>
                          <a:srgbClr val="FF0000"/>
                        </a:solidFill>
                        <a:latin typeface="Arial" pitchFamily="34" charset="0"/>
                        <a:cs typeface="Arial" pitchFamily="34" charset="0"/>
                      </a:endParaRPr>
                    </a:p>
                    <a:p>
                      <a:endParaRPr lang="ro-RO" b="1" smtClean="0">
                        <a:solidFill>
                          <a:srgbClr val="FF0000"/>
                        </a:solidFill>
                        <a:latin typeface="Arial" pitchFamily="34" charset="0"/>
                        <a:cs typeface="Arial" pitchFamily="34" charset="0"/>
                      </a:endParaRPr>
                    </a:p>
                    <a:p>
                      <a:endParaRPr lang="ro-RO" b="1" smtClean="0">
                        <a:solidFill>
                          <a:srgbClr val="FF0000"/>
                        </a:solidFill>
                        <a:latin typeface="Arial" pitchFamily="34" charset="0"/>
                        <a:cs typeface="Arial" pitchFamily="34" charset="0"/>
                      </a:endParaRPr>
                    </a:p>
                    <a:p>
                      <a:r>
                        <a:rPr lang="ro-RO" b="1" smtClean="0">
                          <a:solidFill>
                            <a:schemeClr val="tx2">
                              <a:lumMod val="75000"/>
                            </a:schemeClr>
                          </a:solidFill>
                          <a:latin typeface="Arial" pitchFamily="34" charset="0"/>
                          <a:cs typeface="Arial" pitchFamily="34" charset="0"/>
                        </a:rPr>
                        <a:t>Secundare</a:t>
                      </a:r>
                    </a:p>
                    <a:p>
                      <a:r>
                        <a:rPr lang="ro-RO" b="1" smtClean="0">
                          <a:solidFill>
                            <a:schemeClr val="tx2">
                              <a:lumMod val="75000"/>
                            </a:schemeClr>
                          </a:solidFill>
                          <a:latin typeface="Arial" pitchFamily="34" charset="0"/>
                          <a:cs typeface="Arial" pitchFamily="34" charset="0"/>
                        </a:rPr>
                        <a:t>(Auxiliare)</a:t>
                      </a:r>
                      <a:endParaRPr lang="en-US" b="1">
                        <a:solidFill>
                          <a:schemeClr val="tx2">
                            <a:lumMod val="75000"/>
                          </a:schemeClr>
                        </a:solidFill>
                        <a:latin typeface="Arial" pitchFamily="34" charset="0"/>
                        <a:cs typeface="Arial" pitchFamily="34" charset="0"/>
                      </a:endParaRPr>
                    </a:p>
                  </a:txBody>
                  <a:tcPr/>
                </a:tc>
                <a:tc>
                  <a:txBody>
                    <a:bodyPr/>
                    <a:lstStyle/>
                    <a:p>
                      <a:pPr algn="just"/>
                      <a:r>
                        <a:rPr lang="ro-RO" smtClean="0">
                          <a:latin typeface="Arial" pitchFamily="34" charset="0"/>
                          <a:cs typeface="Arial" pitchFamily="34" charset="0"/>
                        </a:rPr>
                        <a:t>Sunt</a:t>
                      </a:r>
                      <a:r>
                        <a:rPr lang="ro-RO" baseline="0" smtClean="0">
                          <a:latin typeface="Arial" pitchFamily="34" charset="0"/>
                          <a:cs typeface="Arial" pitchFamily="34" charset="0"/>
                        </a:rPr>
                        <a:t> percepute de utilizator și contribuie direct la realizarea utilității obiectului.</a:t>
                      </a:r>
                    </a:p>
                    <a:p>
                      <a:pPr algn="just"/>
                      <a:r>
                        <a:rPr lang="ro-RO" b="1" smtClean="0">
                          <a:solidFill>
                            <a:schemeClr val="accent6">
                              <a:lumMod val="50000"/>
                            </a:schemeClr>
                          </a:solidFill>
                          <a:latin typeface="Arial" pitchFamily="34" charset="0"/>
                          <a:cs typeface="Arial" pitchFamily="34" charset="0"/>
                        </a:rPr>
                        <a:t>Exemplu</a:t>
                      </a:r>
                      <a:r>
                        <a:rPr lang="ro-RO" smtClean="0">
                          <a:latin typeface="Arial" pitchFamily="34" charset="0"/>
                          <a:cs typeface="Arial" pitchFamily="34" charset="0"/>
                        </a:rPr>
                        <a:t>: </a:t>
                      </a:r>
                      <a:r>
                        <a:rPr lang="ro-RO" i="1" smtClean="0">
                          <a:solidFill>
                            <a:schemeClr val="accent6">
                              <a:lumMod val="50000"/>
                            </a:schemeClr>
                          </a:solidFill>
                          <a:latin typeface="Arial" pitchFamily="34" charset="0"/>
                          <a:cs typeface="Arial" pitchFamily="34" charset="0"/>
                        </a:rPr>
                        <a:t>un receptor de</a:t>
                      </a:r>
                      <a:r>
                        <a:rPr lang="ro-RO" i="1" baseline="0" smtClean="0">
                          <a:solidFill>
                            <a:schemeClr val="accent6">
                              <a:lumMod val="50000"/>
                            </a:schemeClr>
                          </a:solidFill>
                          <a:latin typeface="Arial" pitchFamily="34" charset="0"/>
                          <a:cs typeface="Arial" pitchFamily="34" charset="0"/>
                        </a:rPr>
                        <a:t> energie electrică transformă energia electrică în altă formă de energie</a:t>
                      </a:r>
                    </a:p>
                    <a:p>
                      <a:endParaRPr lang="ro-RO" i="1" baseline="0" smtClean="0">
                        <a:solidFill>
                          <a:schemeClr val="accent6">
                            <a:lumMod val="50000"/>
                          </a:schemeClr>
                        </a:solidFill>
                        <a:latin typeface="Arial" pitchFamily="34" charset="0"/>
                        <a:cs typeface="Arial" pitchFamily="34" charset="0"/>
                      </a:endParaRPr>
                    </a:p>
                    <a:p>
                      <a:pPr algn="just"/>
                      <a:r>
                        <a:rPr lang="ro-RO" b="0" i="0" baseline="0" smtClean="0">
                          <a:solidFill>
                            <a:schemeClr val="tx1"/>
                          </a:solidFill>
                          <a:latin typeface="Arial" pitchFamily="34" charset="0"/>
                          <a:cs typeface="Arial" pitchFamily="34" charset="0"/>
                        </a:rPr>
                        <a:t>Nu sunt percepute de către utilizator și contribuie indirect la realizarea utilității prin intermediul unor funcții principale.</a:t>
                      </a:r>
                    </a:p>
                    <a:p>
                      <a:pPr algn="just"/>
                      <a:r>
                        <a:rPr lang="ro-RO" b="1" i="0" baseline="0" smtClean="0">
                          <a:solidFill>
                            <a:schemeClr val="accent6">
                              <a:lumMod val="50000"/>
                            </a:schemeClr>
                          </a:solidFill>
                          <a:latin typeface="Arial" pitchFamily="34" charset="0"/>
                          <a:cs typeface="Arial" pitchFamily="34" charset="0"/>
                        </a:rPr>
                        <a:t>Exemplu</a:t>
                      </a:r>
                      <a:r>
                        <a:rPr lang="ro-RO" b="0" i="0" baseline="0" smtClean="0">
                          <a:solidFill>
                            <a:schemeClr val="tx1"/>
                          </a:solidFill>
                          <a:latin typeface="Arial" pitchFamily="34" charset="0"/>
                          <a:cs typeface="Arial" pitchFamily="34" charset="0"/>
                        </a:rPr>
                        <a:t>: </a:t>
                      </a:r>
                      <a:r>
                        <a:rPr lang="ro-RO" b="0" i="1" baseline="0" smtClean="0">
                          <a:solidFill>
                            <a:schemeClr val="accent6">
                              <a:lumMod val="50000"/>
                            </a:schemeClr>
                          </a:solidFill>
                          <a:latin typeface="Arial" pitchFamily="34" charset="0"/>
                          <a:cs typeface="Arial" pitchFamily="34" charset="0"/>
                        </a:rPr>
                        <a:t>un receptor de energie electrică asigură izolarea electrică internă (auxiliară funcției anterioare)</a:t>
                      </a:r>
                    </a:p>
                    <a:p>
                      <a:endParaRPr lang="ro-RO" i="1" baseline="0" smtClean="0">
                        <a:solidFill>
                          <a:schemeClr val="accent6">
                            <a:lumMod val="50000"/>
                          </a:schemeClr>
                        </a:solidFill>
                        <a:latin typeface="Arial" pitchFamily="34" charset="0"/>
                        <a:cs typeface="Arial" pitchFamily="34" charset="0"/>
                      </a:endParaRPr>
                    </a:p>
                    <a:p>
                      <a:endParaRPr lang="en-US" i="1">
                        <a:solidFill>
                          <a:schemeClr val="accent6">
                            <a:lumMod val="50000"/>
                          </a:schemeClr>
                        </a:solidFill>
                        <a:latin typeface="Arial" pitchFamily="34" charset="0"/>
                        <a:cs typeface="Arial" pitchFamily="34" charset="0"/>
                      </a:endParaRPr>
                    </a:p>
                  </a:txBody>
                  <a:tcPr/>
                </a:tc>
              </a:tr>
            </a:tbl>
          </a:graphicData>
        </a:graphic>
      </p:graphicFrame>
      <p:sp>
        <p:nvSpPr>
          <p:cNvPr id="3" name="Slide Number Placeholder 2"/>
          <p:cNvSpPr>
            <a:spLocks noGrp="1"/>
          </p:cNvSpPr>
          <p:nvPr>
            <p:ph type="sldNum" sz="quarter" idx="12"/>
          </p:nvPr>
        </p:nvSpPr>
        <p:spPr/>
        <p:txBody>
          <a:bodyPr/>
          <a:lstStyle/>
          <a:p>
            <a:fld id="{40FBC372-BFC0-44F3-A2AE-833ECC6DEBA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152400"/>
          <a:ext cx="8763000" cy="6378100"/>
        </p:xfrm>
        <a:graphic>
          <a:graphicData uri="http://schemas.openxmlformats.org/drawingml/2006/table">
            <a:tbl>
              <a:tblPr firstRow="1" bandRow="1">
                <a:tableStyleId>{21E4AEA4-8DFA-4A89-87EB-49C32662AFE0}</a:tableStyleId>
              </a:tblPr>
              <a:tblGrid>
                <a:gridCol w="609600"/>
                <a:gridCol w="1581149"/>
                <a:gridCol w="1460500"/>
                <a:gridCol w="5111751"/>
              </a:tblGrid>
              <a:tr h="783418">
                <a:tc>
                  <a:txBody>
                    <a:bodyPr/>
                    <a:lstStyle/>
                    <a:p>
                      <a:r>
                        <a:rPr lang="ro-RO" smtClean="0">
                          <a:latin typeface="Arial" pitchFamily="34" charset="0"/>
                          <a:cs typeface="Arial" pitchFamily="34" charset="0"/>
                        </a:rPr>
                        <a:t>Nr.</a:t>
                      </a:r>
                    </a:p>
                    <a:p>
                      <a:r>
                        <a:rPr lang="ro-RO" smtClean="0">
                          <a:latin typeface="Arial" pitchFamily="34" charset="0"/>
                          <a:cs typeface="Arial" pitchFamily="34" charset="0"/>
                        </a:rPr>
                        <a:t>crt.</a:t>
                      </a:r>
                      <a:endParaRPr lang="en-US">
                        <a:latin typeface="Arial" pitchFamily="34" charset="0"/>
                        <a:cs typeface="Arial" pitchFamily="34" charset="0"/>
                      </a:endParaRPr>
                    </a:p>
                  </a:txBody>
                  <a:tcPr/>
                </a:tc>
                <a:tc>
                  <a:txBody>
                    <a:bodyPr/>
                    <a:lstStyle/>
                    <a:p>
                      <a:pPr algn="ctr"/>
                      <a:r>
                        <a:rPr lang="ro-RO" smtClean="0">
                          <a:latin typeface="Arial" pitchFamily="34" charset="0"/>
                          <a:cs typeface="Arial" pitchFamily="34" charset="0"/>
                        </a:rPr>
                        <a:t>Criteriul de clasificare</a:t>
                      </a:r>
                      <a:endParaRPr lang="en-US">
                        <a:latin typeface="Arial" pitchFamily="34" charset="0"/>
                        <a:cs typeface="Arial" pitchFamily="34" charset="0"/>
                      </a:endParaRPr>
                    </a:p>
                  </a:txBody>
                  <a:tcPr/>
                </a:tc>
                <a:tc>
                  <a:txBody>
                    <a:bodyPr/>
                    <a:lstStyle/>
                    <a:p>
                      <a:pPr algn="ctr"/>
                      <a:r>
                        <a:rPr lang="ro-RO" smtClean="0">
                          <a:latin typeface="Arial" pitchFamily="34" charset="0"/>
                          <a:cs typeface="Arial" pitchFamily="34" charset="0"/>
                        </a:rPr>
                        <a:t>Tipuri de funcții</a:t>
                      </a:r>
                      <a:endParaRPr lang="en-US">
                        <a:latin typeface="Arial" pitchFamily="34" charset="0"/>
                        <a:cs typeface="Arial" pitchFamily="34" charset="0"/>
                      </a:endParaRPr>
                    </a:p>
                  </a:txBody>
                  <a:tcPr/>
                </a:tc>
                <a:tc>
                  <a:txBody>
                    <a:bodyPr/>
                    <a:lstStyle/>
                    <a:p>
                      <a:pPr algn="ctr"/>
                      <a:endParaRPr lang="ro-RO" smtClean="0">
                        <a:latin typeface="Arial" pitchFamily="34" charset="0"/>
                        <a:cs typeface="Arial" pitchFamily="34" charset="0"/>
                      </a:endParaRPr>
                    </a:p>
                    <a:p>
                      <a:pPr algn="ctr"/>
                      <a:r>
                        <a:rPr lang="ro-RO" smtClean="0">
                          <a:latin typeface="Arial" pitchFamily="34" charset="0"/>
                          <a:cs typeface="Arial" pitchFamily="34" charset="0"/>
                        </a:rPr>
                        <a:t>Explicații</a:t>
                      </a:r>
                      <a:endParaRPr lang="en-US">
                        <a:latin typeface="Arial" pitchFamily="34" charset="0"/>
                        <a:cs typeface="Arial" pitchFamily="34" charset="0"/>
                      </a:endParaRPr>
                    </a:p>
                  </a:txBody>
                  <a:tcPr/>
                </a:tc>
              </a:tr>
              <a:tr h="2485722">
                <a:tc>
                  <a:txBody>
                    <a:bodyPr/>
                    <a:lstStyle/>
                    <a:p>
                      <a:pPr algn="ctr"/>
                      <a:r>
                        <a:rPr lang="ro-RO" smtClean="0">
                          <a:latin typeface="Arial" pitchFamily="34" charset="0"/>
                          <a:cs typeface="Arial" pitchFamily="34" charset="0"/>
                        </a:rPr>
                        <a:t>2.</a:t>
                      </a:r>
                      <a:endParaRPr lang="en-US">
                        <a:latin typeface="Arial" pitchFamily="34" charset="0"/>
                        <a:cs typeface="Arial" pitchFamily="34" charset="0"/>
                      </a:endParaRPr>
                    </a:p>
                  </a:txBody>
                  <a:tcPr/>
                </a:tc>
                <a:tc>
                  <a:txBody>
                    <a:bodyPr/>
                    <a:lstStyle/>
                    <a:p>
                      <a:pPr algn="ctr"/>
                      <a:r>
                        <a:rPr lang="ro-RO" smtClean="0">
                          <a:latin typeface="Arial" pitchFamily="34" charset="0"/>
                          <a:cs typeface="Arial" pitchFamily="34" charset="0"/>
                        </a:rPr>
                        <a:t>Posibilitatea de cuantificare</a:t>
                      </a:r>
                      <a:endParaRPr lang="en-US">
                        <a:latin typeface="Arial" pitchFamily="34" charset="0"/>
                        <a:cs typeface="Arial" pitchFamily="34" charset="0"/>
                      </a:endParaRPr>
                    </a:p>
                  </a:txBody>
                  <a:tcPr/>
                </a:tc>
                <a:tc>
                  <a:txBody>
                    <a:bodyPr/>
                    <a:lstStyle/>
                    <a:p>
                      <a:pPr algn="ctr"/>
                      <a:r>
                        <a:rPr lang="ro-RO" b="1" smtClean="0">
                          <a:solidFill>
                            <a:srgbClr val="FF0000"/>
                          </a:solidFill>
                          <a:latin typeface="Arial" pitchFamily="34" charset="0"/>
                          <a:cs typeface="Arial" pitchFamily="34" charset="0"/>
                        </a:rPr>
                        <a:t>Obiective</a:t>
                      </a:r>
                    </a:p>
                    <a:p>
                      <a:pPr algn="ctr"/>
                      <a:endParaRPr lang="ro-RO" b="1" smtClean="0">
                        <a:solidFill>
                          <a:srgbClr val="FF0000"/>
                        </a:solidFill>
                        <a:latin typeface="Arial" pitchFamily="34" charset="0"/>
                        <a:cs typeface="Arial" pitchFamily="34" charset="0"/>
                      </a:endParaRPr>
                    </a:p>
                    <a:p>
                      <a:pPr algn="ctr"/>
                      <a:endParaRPr lang="ro-RO" b="1" smtClean="0">
                        <a:solidFill>
                          <a:srgbClr val="FF0000"/>
                        </a:solidFill>
                        <a:latin typeface="Arial" pitchFamily="34" charset="0"/>
                        <a:cs typeface="Arial" pitchFamily="34" charset="0"/>
                      </a:endParaRPr>
                    </a:p>
                    <a:p>
                      <a:pPr algn="ctr"/>
                      <a:endParaRPr lang="ro-RO" b="1" smtClean="0">
                        <a:solidFill>
                          <a:srgbClr val="FF0000"/>
                        </a:solidFill>
                        <a:latin typeface="Arial" pitchFamily="34" charset="0"/>
                        <a:cs typeface="Arial" pitchFamily="34" charset="0"/>
                      </a:endParaRPr>
                    </a:p>
                    <a:p>
                      <a:pPr algn="ctr"/>
                      <a:r>
                        <a:rPr lang="ro-RO" b="1" smtClean="0">
                          <a:solidFill>
                            <a:schemeClr val="accent1">
                              <a:lumMod val="75000"/>
                            </a:schemeClr>
                          </a:solidFill>
                          <a:latin typeface="Arial" pitchFamily="34" charset="0"/>
                          <a:cs typeface="Arial" pitchFamily="34" charset="0"/>
                        </a:rPr>
                        <a:t>Subiective</a:t>
                      </a:r>
                      <a:endParaRPr lang="en-US" b="1">
                        <a:solidFill>
                          <a:schemeClr val="accent1">
                            <a:lumMod val="75000"/>
                          </a:schemeClr>
                        </a:solidFill>
                        <a:latin typeface="Arial" pitchFamily="34" charset="0"/>
                        <a:cs typeface="Arial" pitchFamily="34" charset="0"/>
                      </a:endParaRPr>
                    </a:p>
                  </a:txBody>
                  <a:tcPr/>
                </a:tc>
                <a:tc>
                  <a:txBody>
                    <a:bodyPr/>
                    <a:lstStyle/>
                    <a:p>
                      <a:pPr algn="just"/>
                      <a:r>
                        <a:rPr lang="ro-RO" b="0" i="0" baseline="0" smtClean="0">
                          <a:solidFill>
                            <a:schemeClr val="tx1"/>
                          </a:solidFill>
                          <a:latin typeface="Arial" pitchFamily="34" charset="0"/>
                          <a:cs typeface="Arial" pitchFamily="34" charset="0"/>
                        </a:rPr>
                        <a:t>Pot fi măsurate cu o unitate de măsură tehnică.</a:t>
                      </a:r>
                    </a:p>
                    <a:p>
                      <a:pPr algn="just"/>
                      <a:r>
                        <a:rPr lang="ro-RO" b="1" i="0" baseline="0" smtClean="0">
                          <a:solidFill>
                            <a:schemeClr val="accent6">
                              <a:lumMod val="50000"/>
                            </a:schemeClr>
                          </a:solidFill>
                          <a:latin typeface="Arial" pitchFamily="34" charset="0"/>
                          <a:cs typeface="Arial" pitchFamily="34" charset="0"/>
                        </a:rPr>
                        <a:t>Exemplu</a:t>
                      </a:r>
                      <a:r>
                        <a:rPr lang="ro-RO" b="0" i="0" baseline="0" smtClean="0">
                          <a:solidFill>
                            <a:schemeClr val="tx1"/>
                          </a:solidFill>
                          <a:latin typeface="Arial" pitchFamily="34" charset="0"/>
                          <a:cs typeface="Arial" pitchFamily="34" charset="0"/>
                        </a:rPr>
                        <a:t>: </a:t>
                      </a:r>
                      <a:r>
                        <a:rPr lang="ro-RO" b="0" i="1" baseline="0" smtClean="0">
                          <a:solidFill>
                            <a:schemeClr val="accent6">
                              <a:lumMod val="50000"/>
                            </a:schemeClr>
                          </a:solidFill>
                          <a:latin typeface="Arial" pitchFamily="34" charset="0"/>
                          <a:cs typeface="Arial" pitchFamily="34" charset="0"/>
                        </a:rPr>
                        <a:t>transformarea energiei electrice în căldură (kW sau Kcal/h)</a:t>
                      </a:r>
                    </a:p>
                    <a:p>
                      <a:pPr algn="just"/>
                      <a:endParaRPr lang="ro-RO" i="1" smtClean="0">
                        <a:solidFill>
                          <a:schemeClr val="accent6">
                            <a:lumMod val="50000"/>
                          </a:schemeClr>
                        </a:solidFill>
                        <a:latin typeface="Arial" pitchFamily="34" charset="0"/>
                        <a:cs typeface="Arial" pitchFamily="34" charset="0"/>
                      </a:endParaRPr>
                    </a:p>
                    <a:p>
                      <a:pPr algn="just"/>
                      <a:r>
                        <a:rPr lang="ro-RO" i="0" smtClean="0">
                          <a:solidFill>
                            <a:schemeClr val="tx1"/>
                          </a:solidFill>
                          <a:latin typeface="Arial" pitchFamily="34" charset="0"/>
                          <a:cs typeface="Arial" pitchFamily="34" charset="0"/>
                        </a:rPr>
                        <a:t>Nu pot fi măsurate în mod</a:t>
                      </a:r>
                      <a:r>
                        <a:rPr lang="ro-RO" i="0" baseline="0" smtClean="0">
                          <a:solidFill>
                            <a:schemeClr val="tx1"/>
                          </a:solidFill>
                          <a:latin typeface="Arial" pitchFamily="34" charset="0"/>
                          <a:cs typeface="Arial" pitchFamily="34" charset="0"/>
                        </a:rPr>
                        <a:t> obiectiv, exprimând o relație afectivă între utilizator și obiect.</a:t>
                      </a:r>
                    </a:p>
                    <a:p>
                      <a:pPr algn="just"/>
                      <a:r>
                        <a:rPr lang="ro-RO" b="1" i="0" baseline="0" smtClean="0">
                          <a:solidFill>
                            <a:schemeClr val="accent6">
                              <a:lumMod val="50000"/>
                            </a:schemeClr>
                          </a:solidFill>
                          <a:latin typeface="Arial" pitchFamily="34" charset="0"/>
                          <a:cs typeface="Arial" pitchFamily="34" charset="0"/>
                        </a:rPr>
                        <a:t>Exemplu</a:t>
                      </a:r>
                      <a:r>
                        <a:rPr lang="ro-RO" i="0" baseline="0" smtClean="0">
                          <a:solidFill>
                            <a:schemeClr val="tx1"/>
                          </a:solidFill>
                          <a:latin typeface="Arial" pitchFamily="34" charset="0"/>
                          <a:cs typeface="Arial" pitchFamily="34" charset="0"/>
                        </a:rPr>
                        <a:t>: </a:t>
                      </a:r>
                      <a:r>
                        <a:rPr lang="ro-RO" i="1" baseline="0" smtClean="0">
                          <a:solidFill>
                            <a:schemeClr val="accent6">
                              <a:lumMod val="50000"/>
                            </a:schemeClr>
                          </a:solidFill>
                          <a:latin typeface="Arial" pitchFamily="34" charset="0"/>
                          <a:cs typeface="Arial" pitchFamily="34" charset="0"/>
                        </a:rPr>
                        <a:t>obiectul are aspect estetic</a:t>
                      </a:r>
                      <a:endParaRPr lang="en-US" i="1">
                        <a:solidFill>
                          <a:schemeClr val="accent6">
                            <a:lumMod val="50000"/>
                          </a:schemeClr>
                        </a:solidFill>
                        <a:latin typeface="Arial" pitchFamily="34" charset="0"/>
                        <a:cs typeface="Arial" pitchFamily="34" charset="0"/>
                      </a:endParaRPr>
                    </a:p>
                  </a:txBody>
                  <a:tcPr/>
                </a:tc>
              </a:tr>
              <a:tr h="2964020">
                <a:tc>
                  <a:txBody>
                    <a:bodyPr/>
                    <a:lstStyle/>
                    <a:p>
                      <a:pPr algn="ctr"/>
                      <a:r>
                        <a:rPr lang="ro-RO" smtClean="0">
                          <a:latin typeface="Arial" pitchFamily="34" charset="0"/>
                          <a:cs typeface="Arial" pitchFamily="34" charset="0"/>
                        </a:rPr>
                        <a:t>3.</a:t>
                      </a:r>
                      <a:endParaRPr lang="en-US">
                        <a:latin typeface="Arial" pitchFamily="34" charset="0"/>
                        <a:cs typeface="Arial" pitchFamily="34" charset="0"/>
                      </a:endParaRPr>
                    </a:p>
                  </a:txBody>
                  <a:tcPr/>
                </a:tc>
                <a:tc>
                  <a:txBody>
                    <a:bodyPr/>
                    <a:lstStyle/>
                    <a:p>
                      <a:pPr algn="ctr"/>
                      <a:r>
                        <a:rPr lang="ro-RO" smtClean="0">
                          <a:latin typeface="Arial" pitchFamily="34" charset="0"/>
                          <a:cs typeface="Arial" pitchFamily="34" charset="0"/>
                        </a:rPr>
                        <a:t>Importanța pentru obiect</a:t>
                      </a:r>
                      <a:endParaRPr lang="en-US">
                        <a:latin typeface="Arial" pitchFamily="34" charset="0"/>
                        <a:cs typeface="Arial" pitchFamily="34" charset="0"/>
                      </a:endParaRPr>
                    </a:p>
                  </a:txBody>
                  <a:tcPr/>
                </a:tc>
                <a:tc>
                  <a:txBody>
                    <a:bodyPr/>
                    <a:lstStyle/>
                    <a:p>
                      <a:pPr algn="ctr"/>
                      <a:r>
                        <a:rPr lang="ro-RO" b="1" smtClean="0">
                          <a:solidFill>
                            <a:srgbClr val="FF0000"/>
                          </a:solidFill>
                          <a:latin typeface="Arial" pitchFamily="34" charset="0"/>
                          <a:cs typeface="Arial" pitchFamily="34" charset="0"/>
                        </a:rPr>
                        <a:t>Primară</a:t>
                      </a:r>
                    </a:p>
                    <a:p>
                      <a:pPr algn="ctr"/>
                      <a:endParaRPr lang="ro-RO" b="1" smtClean="0">
                        <a:solidFill>
                          <a:srgbClr val="FF0000"/>
                        </a:solidFill>
                        <a:latin typeface="Arial" pitchFamily="34" charset="0"/>
                        <a:cs typeface="Arial" pitchFamily="34" charset="0"/>
                      </a:endParaRPr>
                    </a:p>
                    <a:p>
                      <a:pPr algn="ctr"/>
                      <a:endParaRPr lang="ro-RO" b="1" smtClean="0">
                        <a:solidFill>
                          <a:srgbClr val="FF0000"/>
                        </a:solidFill>
                        <a:latin typeface="Arial" pitchFamily="34" charset="0"/>
                        <a:cs typeface="Arial" pitchFamily="34" charset="0"/>
                      </a:endParaRPr>
                    </a:p>
                    <a:p>
                      <a:pPr algn="ctr"/>
                      <a:endParaRPr lang="ro-RO" b="1" smtClean="0">
                        <a:solidFill>
                          <a:srgbClr val="FF0000"/>
                        </a:solidFill>
                        <a:latin typeface="Arial" pitchFamily="34" charset="0"/>
                        <a:cs typeface="Arial" pitchFamily="34" charset="0"/>
                      </a:endParaRPr>
                    </a:p>
                    <a:p>
                      <a:pPr algn="ctr"/>
                      <a:r>
                        <a:rPr lang="ro-RO" b="1" smtClean="0">
                          <a:solidFill>
                            <a:schemeClr val="accent1">
                              <a:lumMod val="75000"/>
                            </a:schemeClr>
                          </a:solidFill>
                          <a:latin typeface="Arial" pitchFamily="34" charset="0"/>
                          <a:cs typeface="Arial" pitchFamily="34" charset="0"/>
                        </a:rPr>
                        <a:t>Comple-mentară</a:t>
                      </a:r>
                    </a:p>
                    <a:p>
                      <a:pPr algn="ctr"/>
                      <a:endParaRPr lang="ro-RO" b="1" smtClean="0">
                        <a:solidFill>
                          <a:srgbClr val="FF0000"/>
                        </a:solidFill>
                        <a:latin typeface="Arial" pitchFamily="34" charset="0"/>
                        <a:cs typeface="Arial" pitchFamily="34" charset="0"/>
                      </a:endParaRPr>
                    </a:p>
                    <a:p>
                      <a:pPr algn="ctr"/>
                      <a:endParaRPr lang="ro-RO" b="1" smtClean="0">
                        <a:solidFill>
                          <a:srgbClr val="FF0000"/>
                        </a:solidFill>
                        <a:latin typeface="Arial" pitchFamily="34" charset="0"/>
                        <a:cs typeface="Arial" pitchFamily="34" charset="0"/>
                      </a:endParaRPr>
                    </a:p>
                    <a:p>
                      <a:pPr algn="ctr"/>
                      <a:r>
                        <a:rPr lang="ro-RO" b="1" smtClean="0">
                          <a:solidFill>
                            <a:schemeClr val="accent6">
                              <a:lumMod val="50000"/>
                            </a:schemeClr>
                          </a:solidFill>
                          <a:latin typeface="Arial" pitchFamily="34" charset="0"/>
                          <a:cs typeface="Arial" pitchFamily="34" charset="0"/>
                        </a:rPr>
                        <a:t>De restricții</a:t>
                      </a:r>
                      <a:endParaRPr lang="en-US" b="1">
                        <a:solidFill>
                          <a:schemeClr val="accent6">
                            <a:lumMod val="50000"/>
                          </a:schemeClr>
                        </a:solidFill>
                        <a:latin typeface="Arial" pitchFamily="34" charset="0"/>
                        <a:cs typeface="Arial" pitchFamily="34" charset="0"/>
                      </a:endParaRPr>
                    </a:p>
                  </a:txBody>
                  <a:tcPr/>
                </a:tc>
                <a:tc>
                  <a:txBody>
                    <a:bodyPr/>
                    <a:lstStyle/>
                    <a:p>
                      <a:pPr algn="just"/>
                      <a:r>
                        <a:rPr lang="ro-RO" i="0" smtClean="0">
                          <a:solidFill>
                            <a:schemeClr val="tx1"/>
                          </a:solidFill>
                          <a:latin typeface="Arial" pitchFamily="34" charset="0"/>
                          <a:cs typeface="Arial" pitchFamily="34" charset="0"/>
                        </a:rPr>
                        <a:t>Fără de care obiectul nu ar exista.</a:t>
                      </a:r>
                    </a:p>
                    <a:p>
                      <a:pPr algn="just"/>
                      <a:r>
                        <a:rPr lang="ro-RO" b="1" i="0" smtClean="0">
                          <a:solidFill>
                            <a:schemeClr val="accent6">
                              <a:lumMod val="50000"/>
                            </a:schemeClr>
                          </a:solidFill>
                          <a:latin typeface="Arial" pitchFamily="34" charset="0"/>
                          <a:cs typeface="Arial" pitchFamily="34" charset="0"/>
                        </a:rPr>
                        <a:t>Exemplu</a:t>
                      </a:r>
                      <a:r>
                        <a:rPr lang="ro-RO" i="1" smtClean="0">
                          <a:solidFill>
                            <a:schemeClr val="accent6">
                              <a:lumMod val="50000"/>
                            </a:schemeClr>
                          </a:solidFill>
                          <a:latin typeface="Arial" pitchFamily="34" charset="0"/>
                          <a:cs typeface="Arial" pitchFamily="34" charset="0"/>
                        </a:rPr>
                        <a:t>: siguranța electrică întrerupe brusc circuitul</a:t>
                      </a:r>
                    </a:p>
                    <a:p>
                      <a:pPr algn="just"/>
                      <a:endParaRPr lang="ro-RO" i="1" smtClean="0">
                        <a:solidFill>
                          <a:schemeClr val="accent6">
                            <a:lumMod val="50000"/>
                          </a:schemeClr>
                        </a:solidFill>
                        <a:latin typeface="Arial" pitchFamily="34" charset="0"/>
                        <a:cs typeface="Arial" pitchFamily="34" charset="0"/>
                      </a:endParaRPr>
                    </a:p>
                    <a:p>
                      <a:pPr algn="just"/>
                      <a:r>
                        <a:rPr lang="ro-RO" i="0" smtClean="0">
                          <a:solidFill>
                            <a:schemeClr val="tx1"/>
                          </a:solidFill>
                          <a:latin typeface="Arial" pitchFamily="34" charset="0"/>
                          <a:cs typeface="Arial" pitchFamily="34" charset="0"/>
                        </a:rPr>
                        <a:t>Care îmbunătățeste</a:t>
                      </a:r>
                      <a:r>
                        <a:rPr lang="ro-RO" i="0" baseline="0" smtClean="0">
                          <a:solidFill>
                            <a:schemeClr val="tx1"/>
                          </a:solidFill>
                          <a:latin typeface="Arial" pitchFamily="34" charset="0"/>
                          <a:cs typeface="Arial" pitchFamily="34" charset="0"/>
                        </a:rPr>
                        <a:t> utilitatea obiectului.</a:t>
                      </a:r>
                    </a:p>
                    <a:p>
                      <a:pPr algn="just"/>
                      <a:r>
                        <a:rPr lang="ro-RO" b="1" i="0" baseline="0" smtClean="0">
                          <a:solidFill>
                            <a:schemeClr val="accent6">
                              <a:lumMod val="50000"/>
                            </a:schemeClr>
                          </a:solidFill>
                          <a:latin typeface="Arial" pitchFamily="34" charset="0"/>
                          <a:cs typeface="Arial" pitchFamily="34" charset="0"/>
                        </a:rPr>
                        <a:t>Exemplu</a:t>
                      </a:r>
                      <a:r>
                        <a:rPr lang="ro-RO" i="0" baseline="0" smtClean="0">
                          <a:solidFill>
                            <a:schemeClr val="tx1"/>
                          </a:solidFill>
                          <a:latin typeface="Arial" pitchFamily="34" charset="0"/>
                          <a:cs typeface="Arial" pitchFamily="34" charset="0"/>
                        </a:rPr>
                        <a:t>: </a:t>
                      </a:r>
                      <a:r>
                        <a:rPr lang="ro-RO" i="1" baseline="0" smtClean="0">
                          <a:solidFill>
                            <a:schemeClr val="accent6">
                              <a:lumMod val="50000"/>
                            </a:schemeClr>
                          </a:solidFill>
                          <a:latin typeface="Arial" pitchFamily="34" charset="0"/>
                          <a:cs typeface="Arial" pitchFamily="34" charset="0"/>
                        </a:rPr>
                        <a:t>siguranța semnalizează funcționarea</a:t>
                      </a:r>
                    </a:p>
                    <a:p>
                      <a:pPr algn="just"/>
                      <a:endParaRPr lang="ro-RO" i="0" baseline="0" smtClean="0">
                        <a:solidFill>
                          <a:schemeClr val="tx1"/>
                        </a:solidFill>
                        <a:latin typeface="Arial" pitchFamily="34" charset="0"/>
                        <a:cs typeface="Arial" pitchFamily="34" charset="0"/>
                      </a:endParaRPr>
                    </a:p>
                    <a:p>
                      <a:pPr algn="just"/>
                      <a:endParaRPr lang="ro-RO" i="0" baseline="0" smtClean="0">
                        <a:solidFill>
                          <a:schemeClr val="tx1"/>
                        </a:solidFill>
                        <a:latin typeface="Arial" pitchFamily="34" charset="0"/>
                        <a:cs typeface="Arial" pitchFamily="34" charset="0"/>
                      </a:endParaRPr>
                    </a:p>
                    <a:p>
                      <a:pPr algn="just"/>
                      <a:r>
                        <a:rPr lang="ro-RO" i="0" baseline="0" smtClean="0">
                          <a:solidFill>
                            <a:schemeClr val="tx1"/>
                          </a:solidFill>
                          <a:latin typeface="Arial" pitchFamily="34" charset="0"/>
                          <a:cs typeface="Arial" pitchFamily="34" charset="0"/>
                        </a:rPr>
                        <a:t>Care există datorită unor restricții impuse de mediul în care funcționează obiectul.</a:t>
                      </a:r>
                    </a:p>
                    <a:p>
                      <a:pPr algn="just"/>
                      <a:r>
                        <a:rPr lang="ro-RO" b="1" i="0" baseline="0" smtClean="0">
                          <a:solidFill>
                            <a:schemeClr val="accent6">
                              <a:lumMod val="50000"/>
                            </a:schemeClr>
                          </a:solidFill>
                          <a:latin typeface="Arial" pitchFamily="34" charset="0"/>
                          <a:cs typeface="Arial" pitchFamily="34" charset="0"/>
                        </a:rPr>
                        <a:t>Exemplu</a:t>
                      </a:r>
                      <a:r>
                        <a:rPr lang="ro-RO" i="0" baseline="0" smtClean="0">
                          <a:solidFill>
                            <a:schemeClr val="tx1"/>
                          </a:solidFill>
                          <a:latin typeface="Arial" pitchFamily="34" charset="0"/>
                          <a:cs typeface="Arial" pitchFamily="34" charset="0"/>
                        </a:rPr>
                        <a:t>: </a:t>
                      </a:r>
                      <a:r>
                        <a:rPr lang="ro-RO" i="1" baseline="0" smtClean="0">
                          <a:solidFill>
                            <a:schemeClr val="accent6">
                              <a:lumMod val="50000"/>
                            </a:schemeClr>
                          </a:solidFill>
                          <a:latin typeface="Arial" pitchFamily="34" charset="0"/>
                          <a:cs typeface="Arial" pitchFamily="34" charset="0"/>
                        </a:rPr>
                        <a:t>siguranța rezistă la coroziune</a:t>
                      </a:r>
                      <a:endParaRPr lang="en-US" i="1">
                        <a:solidFill>
                          <a:schemeClr val="accent6">
                            <a:lumMod val="50000"/>
                          </a:schemeClr>
                        </a:solidFill>
                        <a:latin typeface="Arial" pitchFamily="34" charset="0"/>
                        <a:cs typeface="Arial" pitchFamily="34" charset="0"/>
                      </a:endParaRPr>
                    </a:p>
                  </a:txBody>
                  <a:tcPr/>
                </a:tc>
              </a:tr>
            </a:tbl>
          </a:graphicData>
        </a:graphic>
      </p:graphicFrame>
      <p:sp>
        <p:nvSpPr>
          <p:cNvPr id="3" name="Slide Number Placeholder 2"/>
          <p:cNvSpPr>
            <a:spLocks noGrp="1"/>
          </p:cNvSpPr>
          <p:nvPr>
            <p:ph type="sldNum" sz="quarter" idx="12"/>
          </p:nvPr>
        </p:nvSpPr>
        <p:spPr/>
        <p:txBody>
          <a:bodyPr/>
          <a:lstStyle/>
          <a:p>
            <a:fld id="{40FBC372-BFC0-44F3-A2AE-833ECC6DEBAB}"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304800"/>
          <a:ext cx="8763000" cy="6261951"/>
        </p:xfrm>
        <a:graphic>
          <a:graphicData uri="http://schemas.openxmlformats.org/drawingml/2006/table">
            <a:tbl>
              <a:tblPr firstRow="1" bandRow="1">
                <a:tableStyleId>{21E4AEA4-8DFA-4A89-87EB-49C32662AFE0}</a:tableStyleId>
              </a:tblPr>
              <a:tblGrid>
                <a:gridCol w="609600"/>
                <a:gridCol w="1581149"/>
                <a:gridCol w="1466851"/>
                <a:gridCol w="5105400"/>
              </a:tblGrid>
              <a:tr h="716494">
                <a:tc>
                  <a:txBody>
                    <a:bodyPr/>
                    <a:lstStyle/>
                    <a:p>
                      <a:r>
                        <a:rPr lang="ro-RO" smtClean="0">
                          <a:latin typeface="Arial" pitchFamily="34" charset="0"/>
                          <a:cs typeface="Arial" pitchFamily="34" charset="0"/>
                        </a:rPr>
                        <a:t>Nr.</a:t>
                      </a:r>
                    </a:p>
                    <a:p>
                      <a:r>
                        <a:rPr lang="ro-RO" smtClean="0">
                          <a:latin typeface="Arial" pitchFamily="34" charset="0"/>
                          <a:cs typeface="Arial" pitchFamily="34" charset="0"/>
                        </a:rPr>
                        <a:t>crt.</a:t>
                      </a:r>
                      <a:endParaRPr lang="en-US">
                        <a:latin typeface="Arial" pitchFamily="34" charset="0"/>
                        <a:cs typeface="Arial" pitchFamily="34" charset="0"/>
                      </a:endParaRPr>
                    </a:p>
                  </a:txBody>
                  <a:tcPr/>
                </a:tc>
                <a:tc>
                  <a:txBody>
                    <a:bodyPr/>
                    <a:lstStyle/>
                    <a:p>
                      <a:pPr algn="ctr"/>
                      <a:r>
                        <a:rPr lang="ro-RO" smtClean="0">
                          <a:latin typeface="Arial" pitchFamily="34" charset="0"/>
                          <a:cs typeface="Arial" pitchFamily="34" charset="0"/>
                        </a:rPr>
                        <a:t>Criteriul de clasificare</a:t>
                      </a:r>
                      <a:endParaRPr lang="en-US">
                        <a:latin typeface="Arial" pitchFamily="34" charset="0"/>
                        <a:cs typeface="Arial" pitchFamily="34" charset="0"/>
                      </a:endParaRPr>
                    </a:p>
                  </a:txBody>
                  <a:tcPr/>
                </a:tc>
                <a:tc>
                  <a:txBody>
                    <a:bodyPr/>
                    <a:lstStyle/>
                    <a:p>
                      <a:pPr algn="ctr"/>
                      <a:r>
                        <a:rPr lang="ro-RO" smtClean="0">
                          <a:latin typeface="Arial" pitchFamily="34" charset="0"/>
                          <a:cs typeface="Arial" pitchFamily="34" charset="0"/>
                        </a:rPr>
                        <a:t>Tipuri de funcții</a:t>
                      </a:r>
                      <a:endParaRPr lang="en-US">
                        <a:latin typeface="Arial" pitchFamily="34" charset="0"/>
                        <a:cs typeface="Arial" pitchFamily="34" charset="0"/>
                      </a:endParaRPr>
                    </a:p>
                  </a:txBody>
                  <a:tcPr/>
                </a:tc>
                <a:tc>
                  <a:txBody>
                    <a:bodyPr/>
                    <a:lstStyle/>
                    <a:p>
                      <a:pPr algn="ctr"/>
                      <a:endParaRPr lang="ro-RO" smtClean="0">
                        <a:latin typeface="Arial" pitchFamily="34" charset="0"/>
                        <a:cs typeface="Arial" pitchFamily="34" charset="0"/>
                      </a:endParaRPr>
                    </a:p>
                    <a:p>
                      <a:pPr algn="ctr"/>
                      <a:r>
                        <a:rPr lang="ro-RO" smtClean="0">
                          <a:latin typeface="Arial" pitchFamily="34" charset="0"/>
                          <a:cs typeface="Arial" pitchFamily="34" charset="0"/>
                        </a:rPr>
                        <a:t>Explicații</a:t>
                      </a:r>
                      <a:endParaRPr lang="en-US">
                        <a:latin typeface="Arial" pitchFamily="34" charset="0"/>
                        <a:cs typeface="Arial" pitchFamily="34" charset="0"/>
                      </a:endParaRPr>
                    </a:p>
                  </a:txBody>
                  <a:tcPr/>
                </a:tc>
              </a:tr>
              <a:tr h="2592489">
                <a:tc>
                  <a:txBody>
                    <a:bodyPr/>
                    <a:lstStyle/>
                    <a:p>
                      <a:pPr algn="ctr"/>
                      <a:r>
                        <a:rPr lang="ro-RO" smtClean="0">
                          <a:latin typeface="Arial" pitchFamily="34" charset="0"/>
                          <a:cs typeface="Arial" pitchFamily="34" charset="0"/>
                        </a:rPr>
                        <a:t>4.</a:t>
                      </a:r>
                      <a:endParaRPr lang="en-US">
                        <a:latin typeface="Arial" pitchFamily="34" charset="0"/>
                        <a:cs typeface="Arial" pitchFamily="34" charset="0"/>
                      </a:endParaRPr>
                    </a:p>
                  </a:txBody>
                  <a:tcPr/>
                </a:tc>
                <a:tc>
                  <a:txBody>
                    <a:bodyPr/>
                    <a:lstStyle/>
                    <a:p>
                      <a:pPr algn="ctr"/>
                      <a:r>
                        <a:rPr lang="ro-RO" smtClean="0">
                          <a:latin typeface="Arial" pitchFamily="34" charset="0"/>
                          <a:cs typeface="Arial" pitchFamily="34" charset="0"/>
                        </a:rPr>
                        <a:t>Modul de participare la utilitatea obiectului</a:t>
                      </a:r>
                      <a:endParaRPr lang="en-US">
                        <a:latin typeface="Arial" pitchFamily="34" charset="0"/>
                        <a:cs typeface="Arial" pitchFamily="34" charset="0"/>
                      </a:endParaRPr>
                    </a:p>
                  </a:txBody>
                  <a:tcPr/>
                </a:tc>
                <a:tc>
                  <a:txBody>
                    <a:bodyPr/>
                    <a:lstStyle/>
                    <a:p>
                      <a:pPr algn="ctr"/>
                      <a:r>
                        <a:rPr lang="ro-RO" b="1" smtClean="0">
                          <a:solidFill>
                            <a:srgbClr val="FF0000"/>
                          </a:solidFill>
                          <a:latin typeface="Arial" pitchFamily="34" charset="0"/>
                          <a:cs typeface="Arial" pitchFamily="34" charset="0"/>
                        </a:rPr>
                        <a:t>Utile</a:t>
                      </a:r>
                    </a:p>
                    <a:p>
                      <a:pPr algn="ctr"/>
                      <a:endParaRPr lang="ro-RO" b="1" smtClean="0">
                        <a:solidFill>
                          <a:srgbClr val="FF0000"/>
                        </a:solidFill>
                        <a:latin typeface="Arial" pitchFamily="34" charset="0"/>
                        <a:cs typeface="Arial" pitchFamily="34" charset="0"/>
                      </a:endParaRPr>
                    </a:p>
                    <a:p>
                      <a:pPr algn="ctr"/>
                      <a:endParaRPr lang="ro-RO" b="1" smtClean="0">
                        <a:solidFill>
                          <a:srgbClr val="FF0000"/>
                        </a:solidFill>
                        <a:latin typeface="Arial" pitchFamily="34" charset="0"/>
                        <a:cs typeface="Arial" pitchFamily="34" charset="0"/>
                      </a:endParaRPr>
                    </a:p>
                    <a:p>
                      <a:pPr algn="ctr"/>
                      <a:endParaRPr lang="ro-RO" b="1" smtClean="0">
                        <a:solidFill>
                          <a:srgbClr val="FF0000"/>
                        </a:solidFill>
                        <a:latin typeface="Arial" pitchFamily="34" charset="0"/>
                        <a:cs typeface="Arial" pitchFamily="34" charset="0"/>
                      </a:endParaRPr>
                    </a:p>
                    <a:p>
                      <a:pPr algn="ctr"/>
                      <a:r>
                        <a:rPr lang="ro-RO" b="1" smtClean="0">
                          <a:solidFill>
                            <a:schemeClr val="accent1">
                              <a:lumMod val="75000"/>
                            </a:schemeClr>
                          </a:solidFill>
                          <a:latin typeface="Arial" pitchFamily="34" charset="0"/>
                          <a:cs typeface="Arial" pitchFamily="34" charset="0"/>
                        </a:rPr>
                        <a:t>Inutile</a:t>
                      </a:r>
                    </a:p>
                    <a:p>
                      <a:pPr algn="ctr"/>
                      <a:endParaRPr lang="ro-RO" b="1" smtClean="0">
                        <a:solidFill>
                          <a:schemeClr val="accent1">
                            <a:lumMod val="75000"/>
                          </a:schemeClr>
                        </a:solidFill>
                        <a:latin typeface="Arial" pitchFamily="34" charset="0"/>
                        <a:cs typeface="Arial" pitchFamily="34" charset="0"/>
                      </a:endParaRPr>
                    </a:p>
                    <a:p>
                      <a:pPr algn="ctr"/>
                      <a:endParaRPr lang="ro-RO" b="1" smtClean="0">
                        <a:solidFill>
                          <a:schemeClr val="accent1">
                            <a:lumMod val="75000"/>
                          </a:schemeClr>
                        </a:solidFill>
                        <a:latin typeface="Arial" pitchFamily="34" charset="0"/>
                        <a:cs typeface="Arial" pitchFamily="34" charset="0"/>
                      </a:endParaRPr>
                    </a:p>
                    <a:p>
                      <a:pPr algn="ctr"/>
                      <a:endParaRPr lang="ro-RO" b="1" smtClean="0">
                        <a:solidFill>
                          <a:schemeClr val="accent1">
                            <a:lumMod val="75000"/>
                          </a:schemeClr>
                        </a:solidFill>
                        <a:latin typeface="Arial" pitchFamily="34" charset="0"/>
                        <a:cs typeface="Arial" pitchFamily="34" charset="0"/>
                      </a:endParaRPr>
                    </a:p>
                    <a:p>
                      <a:pPr algn="ctr"/>
                      <a:r>
                        <a:rPr lang="ro-RO" b="1" smtClean="0">
                          <a:solidFill>
                            <a:schemeClr val="accent1">
                              <a:lumMod val="75000"/>
                            </a:schemeClr>
                          </a:solidFill>
                          <a:latin typeface="Arial" pitchFamily="34" charset="0"/>
                          <a:cs typeface="Arial" pitchFamily="34" charset="0"/>
                        </a:rPr>
                        <a:t>Dăunătoare</a:t>
                      </a:r>
                      <a:endParaRPr lang="en-US" b="1">
                        <a:solidFill>
                          <a:schemeClr val="accent1">
                            <a:lumMod val="75000"/>
                          </a:schemeClr>
                        </a:solidFill>
                        <a:latin typeface="Arial" pitchFamily="34" charset="0"/>
                        <a:cs typeface="Arial" pitchFamily="34" charset="0"/>
                      </a:endParaRPr>
                    </a:p>
                  </a:txBody>
                  <a:tcPr/>
                </a:tc>
                <a:tc>
                  <a:txBody>
                    <a:bodyPr/>
                    <a:lstStyle/>
                    <a:p>
                      <a:pPr algn="just"/>
                      <a:r>
                        <a:rPr lang="ro-RO" b="0" i="0" baseline="0" smtClean="0">
                          <a:solidFill>
                            <a:schemeClr val="tx1"/>
                          </a:solidFill>
                          <a:latin typeface="Arial" pitchFamily="34" charset="0"/>
                          <a:cs typeface="Arial" pitchFamily="34" charset="0"/>
                        </a:rPr>
                        <a:t>Contribuie la utilitatea produsului.</a:t>
                      </a:r>
                    </a:p>
                    <a:p>
                      <a:pPr algn="just"/>
                      <a:r>
                        <a:rPr lang="ro-RO" b="1" i="0" baseline="0" smtClean="0">
                          <a:solidFill>
                            <a:schemeClr val="accent6">
                              <a:lumMod val="50000"/>
                            </a:schemeClr>
                          </a:solidFill>
                          <a:latin typeface="Arial" pitchFamily="34" charset="0"/>
                          <a:cs typeface="Arial" pitchFamily="34" charset="0"/>
                        </a:rPr>
                        <a:t>Exemplu</a:t>
                      </a:r>
                      <a:r>
                        <a:rPr lang="ro-RO" b="0" i="0" baseline="0" smtClean="0">
                          <a:solidFill>
                            <a:schemeClr val="tx1"/>
                          </a:solidFill>
                          <a:latin typeface="Arial" pitchFamily="34" charset="0"/>
                          <a:cs typeface="Arial" pitchFamily="34" charset="0"/>
                        </a:rPr>
                        <a:t>: </a:t>
                      </a:r>
                      <a:r>
                        <a:rPr lang="ro-RO" b="0" i="1" baseline="0" smtClean="0">
                          <a:solidFill>
                            <a:schemeClr val="accent6">
                              <a:lumMod val="50000"/>
                            </a:schemeClr>
                          </a:solidFill>
                          <a:latin typeface="Arial" pitchFamily="34" charset="0"/>
                          <a:cs typeface="Arial" pitchFamily="34" charset="0"/>
                        </a:rPr>
                        <a:t>un autoturism asigură microclimatul în habitaclu.</a:t>
                      </a:r>
                    </a:p>
                    <a:p>
                      <a:pPr algn="just"/>
                      <a:endParaRPr lang="ro-RO" i="1" smtClean="0">
                        <a:solidFill>
                          <a:schemeClr val="accent6">
                            <a:lumMod val="50000"/>
                          </a:schemeClr>
                        </a:solidFill>
                        <a:latin typeface="Arial" pitchFamily="34" charset="0"/>
                        <a:cs typeface="Arial" pitchFamily="34" charset="0"/>
                      </a:endParaRPr>
                    </a:p>
                    <a:p>
                      <a:pPr algn="just"/>
                      <a:r>
                        <a:rPr lang="ro-RO" i="0" smtClean="0">
                          <a:solidFill>
                            <a:schemeClr val="tx1"/>
                          </a:solidFill>
                          <a:latin typeface="Arial" pitchFamily="34" charset="0"/>
                          <a:cs typeface="Arial" pitchFamily="34" charset="0"/>
                        </a:rPr>
                        <a:t>Nu contribuie</a:t>
                      </a:r>
                      <a:r>
                        <a:rPr lang="ro-RO" i="0" baseline="0" smtClean="0">
                          <a:solidFill>
                            <a:schemeClr val="tx1"/>
                          </a:solidFill>
                          <a:latin typeface="Arial" pitchFamily="34" charset="0"/>
                          <a:cs typeface="Arial" pitchFamily="34" charset="0"/>
                        </a:rPr>
                        <a:t> la crearea utilității.</a:t>
                      </a:r>
                    </a:p>
                    <a:p>
                      <a:pPr algn="just"/>
                      <a:r>
                        <a:rPr lang="ro-RO" b="1" i="0" baseline="0" smtClean="0">
                          <a:solidFill>
                            <a:schemeClr val="accent6">
                              <a:lumMod val="50000"/>
                            </a:schemeClr>
                          </a:solidFill>
                          <a:latin typeface="Arial" pitchFamily="34" charset="0"/>
                          <a:cs typeface="Arial" pitchFamily="34" charset="0"/>
                        </a:rPr>
                        <a:t>Exemplu</a:t>
                      </a:r>
                      <a:r>
                        <a:rPr lang="ro-RO" i="0" baseline="0" smtClean="0">
                          <a:solidFill>
                            <a:schemeClr val="tx1"/>
                          </a:solidFill>
                          <a:latin typeface="Arial" pitchFamily="34" charset="0"/>
                          <a:cs typeface="Arial" pitchFamily="34" charset="0"/>
                        </a:rPr>
                        <a:t>: </a:t>
                      </a:r>
                      <a:r>
                        <a:rPr lang="ro-RO" i="1" baseline="0" smtClean="0">
                          <a:solidFill>
                            <a:schemeClr val="accent6">
                              <a:lumMod val="50000"/>
                            </a:schemeClr>
                          </a:solidFill>
                          <a:latin typeface="Arial" pitchFamily="34" charset="0"/>
                          <a:cs typeface="Arial" pitchFamily="34" charset="0"/>
                        </a:rPr>
                        <a:t>un autoturism asigură condiții de fumat (pentru un nefumător)</a:t>
                      </a:r>
                    </a:p>
                    <a:p>
                      <a:pPr algn="just"/>
                      <a:endParaRPr lang="ro-RO" i="1" baseline="0" smtClean="0">
                        <a:solidFill>
                          <a:schemeClr val="accent6">
                            <a:lumMod val="50000"/>
                          </a:schemeClr>
                        </a:solidFill>
                        <a:latin typeface="Arial" pitchFamily="34" charset="0"/>
                        <a:cs typeface="Arial" pitchFamily="34" charset="0"/>
                      </a:endParaRPr>
                    </a:p>
                    <a:p>
                      <a:pPr algn="just"/>
                      <a:r>
                        <a:rPr lang="ro-RO" i="0" baseline="0" smtClean="0">
                          <a:solidFill>
                            <a:schemeClr val="tx1"/>
                          </a:solidFill>
                          <a:latin typeface="Arial" pitchFamily="34" charset="0"/>
                          <a:cs typeface="Arial" pitchFamily="34" charset="0"/>
                        </a:rPr>
                        <a:t>Diminuează utilitatea</a:t>
                      </a:r>
                      <a:r>
                        <a:rPr lang="ro-RO" i="1" baseline="0" smtClean="0">
                          <a:solidFill>
                            <a:schemeClr val="accent6">
                              <a:lumMod val="50000"/>
                            </a:schemeClr>
                          </a:solidFill>
                          <a:latin typeface="Arial" pitchFamily="34" charset="0"/>
                          <a:cs typeface="Arial" pitchFamily="34" charset="0"/>
                        </a:rPr>
                        <a:t>.</a:t>
                      </a:r>
                    </a:p>
                    <a:p>
                      <a:pPr algn="just"/>
                      <a:r>
                        <a:rPr lang="ro-RO" b="1" i="0" baseline="0" smtClean="0">
                          <a:solidFill>
                            <a:schemeClr val="accent6">
                              <a:lumMod val="50000"/>
                            </a:schemeClr>
                          </a:solidFill>
                          <a:latin typeface="Arial" pitchFamily="34" charset="0"/>
                          <a:cs typeface="Arial" pitchFamily="34" charset="0"/>
                        </a:rPr>
                        <a:t>Exemplu</a:t>
                      </a:r>
                      <a:r>
                        <a:rPr lang="ro-RO" i="1" baseline="0" smtClean="0">
                          <a:solidFill>
                            <a:schemeClr val="accent6">
                              <a:lumMod val="50000"/>
                            </a:schemeClr>
                          </a:solidFill>
                          <a:latin typeface="Arial" pitchFamily="34" charset="0"/>
                          <a:cs typeface="Arial" pitchFamily="34" charset="0"/>
                        </a:rPr>
                        <a:t>: motorul face zgomot</a:t>
                      </a:r>
                      <a:endParaRPr lang="en-US" i="1">
                        <a:solidFill>
                          <a:schemeClr val="accent6">
                            <a:lumMod val="50000"/>
                          </a:schemeClr>
                        </a:solidFill>
                        <a:latin typeface="Arial" pitchFamily="34" charset="0"/>
                        <a:cs typeface="Arial" pitchFamily="34" charset="0"/>
                      </a:endParaRPr>
                    </a:p>
                  </a:txBody>
                  <a:tcPr/>
                </a:tc>
              </a:tr>
              <a:tr h="2710817">
                <a:tc>
                  <a:txBody>
                    <a:bodyPr/>
                    <a:lstStyle/>
                    <a:p>
                      <a:pPr algn="ctr"/>
                      <a:r>
                        <a:rPr lang="ro-RO" smtClean="0">
                          <a:latin typeface="Arial" pitchFamily="34" charset="0"/>
                          <a:cs typeface="Arial" pitchFamily="34" charset="0"/>
                        </a:rPr>
                        <a:t>5.</a:t>
                      </a:r>
                      <a:endParaRPr lang="en-US">
                        <a:latin typeface="Arial" pitchFamily="34" charset="0"/>
                        <a:cs typeface="Arial" pitchFamily="34" charset="0"/>
                      </a:endParaRPr>
                    </a:p>
                  </a:txBody>
                  <a:tcPr/>
                </a:tc>
                <a:tc>
                  <a:txBody>
                    <a:bodyPr/>
                    <a:lstStyle/>
                    <a:p>
                      <a:pPr algn="ctr"/>
                      <a:r>
                        <a:rPr lang="ro-RO" smtClean="0">
                          <a:latin typeface="Arial" pitchFamily="34" charset="0"/>
                          <a:cs typeface="Arial" pitchFamily="34" charset="0"/>
                        </a:rPr>
                        <a:t>Faza</a:t>
                      </a:r>
                      <a:r>
                        <a:rPr lang="ro-RO" baseline="0" smtClean="0">
                          <a:latin typeface="Arial" pitchFamily="34" charset="0"/>
                          <a:cs typeface="Arial" pitchFamily="34" charset="0"/>
                        </a:rPr>
                        <a:t> de analiză</a:t>
                      </a:r>
                      <a:endParaRPr lang="en-US">
                        <a:latin typeface="Arial" pitchFamily="34" charset="0"/>
                        <a:cs typeface="Arial" pitchFamily="34" charset="0"/>
                      </a:endParaRPr>
                    </a:p>
                  </a:txBody>
                  <a:tcPr/>
                </a:tc>
                <a:tc>
                  <a:txBody>
                    <a:bodyPr/>
                    <a:lstStyle/>
                    <a:p>
                      <a:pPr algn="ctr"/>
                      <a:r>
                        <a:rPr lang="ro-RO" b="1" smtClean="0">
                          <a:solidFill>
                            <a:srgbClr val="FF0000"/>
                          </a:solidFill>
                          <a:latin typeface="Arial" pitchFamily="34" charset="0"/>
                          <a:cs typeface="Arial" pitchFamily="34" charset="0"/>
                        </a:rPr>
                        <a:t>De</a:t>
                      </a:r>
                      <a:r>
                        <a:rPr lang="ro-RO" b="1" baseline="0" smtClean="0">
                          <a:solidFill>
                            <a:srgbClr val="FF0000"/>
                          </a:solidFill>
                          <a:latin typeface="Arial" pitchFamily="34" charset="0"/>
                          <a:cs typeface="Arial" pitchFamily="34" charset="0"/>
                        </a:rPr>
                        <a:t> utilitate</a:t>
                      </a:r>
                      <a:endParaRPr lang="ro-RO" b="1" smtClean="0">
                        <a:solidFill>
                          <a:srgbClr val="FF0000"/>
                        </a:solidFill>
                        <a:latin typeface="Arial" pitchFamily="34" charset="0"/>
                        <a:cs typeface="Arial" pitchFamily="34" charset="0"/>
                      </a:endParaRPr>
                    </a:p>
                    <a:p>
                      <a:pPr algn="ctr"/>
                      <a:endParaRPr lang="ro-RO" b="1" smtClean="0">
                        <a:solidFill>
                          <a:srgbClr val="FF0000"/>
                        </a:solidFill>
                        <a:latin typeface="Arial" pitchFamily="34" charset="0"/>
                        <a:cs typeface="Arial" pitchFamily="34" charset="0"/>
                      </a:endParaRPr>
                    </a:p>
                    <a:p>
                      <a:pPr algn="ctr"/>
                      <a:endParaRPr lang="ro-RO" b="1" smtClean="0">
                        <a:solidFill>
                          <a:srgbClr val="FF0000"/>
                        </a:solidFill>
                        <a:latin typeface="Arial" pitchFamily="34" charset="0"/>
                        <a:cs typeface="Arial" pitchFamily="34" charset="0"/>
                      </a:endParaRPr>
                    </a:p>
                    <a:p>
                      <a:pPr algn="ctr"/>
                      <a:endParaRPr lang="ro-RO" b="1" smtClean="0">
                        <a:solidFill>
                          <a:srgbClr val="FF0000"/>
                        </a:solidFill>
                        <a:latin typeface="Arial" pitchFamily="34" charset="0"/>
                        <a:cs typeface="Arial" pitchFamily="34" charset="0"/>
                      </a:endParaRPr>
                    </a:p>
                    <a:p>
                      <a:pPr algn="ctr"/>
                      <a:r>
                        <a:rPr lang="ro-RO" b="1" smtClean="0">
                          <a:solidFill>
                            <a:schemeClr val="accent1">
                              <a:lumMod val="75000"/>
                            </a:schemeClr>
                          </a:solidFill>
                          <a:latin typeface="Arial" pitchFamily="34" charset="0"/>
                          <a:cs typeface="Arial" pitchFamily="34" charset="0"/>
                        </a:rPr>
                        <a:t>Tehnice</a:t>
                      </a:r>
                    </a:p>
                    <a:p>
                      <a:pPr algn="ctr"/>
                      <a:endParaRPr lang="ro-RO" b="1" smtClean="0">
                        <a:solidFill>
                          <a:srgbClr val="FF0000"/>
                        </a:solidFill>
                        <a:latin typeface="Arial" pitchFamily="34" charset="0"/>
                        <a:cs typeface="Arial" pitchFamily="34" charset="0"/>
                      </a:endParaRPr>
                    </a:p>
                    <a:p>
                      <a:pPr algn="ctr"/>
                      <a:endParaRPr lang="ro-RO" b="1" smtClean="0">
                        <a:solidFill>
                          <a:srgbClr val="FF0000"/>
                        </a:solidFill>
                        <a:latin typeface="Arial" pitchFamily="34" charset="0"/>
                        <a:cs typeface="Arial" pitchFamily="34" charset="0"/>
                      </a:endParaRPr>
                    </a:p>
                  </a:txBody>
                  <a:tcPr/>
                </a:tc>
                <a:tc>
                  <a:txBody>
                    <a:bodyPr/>
                    <a:lstStyle/>
                    <a:p>
                      <a:pPr algn="just"/>
                      <a:r>
                        <a:rPr lang="ro-RO" i="0" smtClean="0">
                          <a:solidFill>
                            <a:schemeClr val="tx1"/>
                          </a:solidFill>
                          <a:latin typeface="Arial" pitchFamily="34" charset="0"/>
                          <a:cs typeface="Arial" pitchFamily="34" charset="0"/>
                        </a:rPr>
                        <a:t>Cerințe</a:t>
                      </a:r>
                      <a:r>
                        <a:rPr lang="ro-RO" i="0" baseline="0" smtClean="0">
                          <a:solidFill>
                            <a:schemeClr val="tx1"/>
                          </a:solidFill>
                          <a:latin typeface="Arial" pitchFamily="34" charset="0"/>
                          <a:cs typeface="Arial" pitchFamily="34" charset="0"/>
                        </a:rPr>
                        <a:t> ale utilizatorului</a:t>
                      </a:r>
                      <a:r>
                        <a:rPr lang="ro-RO" i="0" smtClean="0">
                          <a:solidFill>
                            <a:schemeClr val="tx1"/>
                          </a:solidFill>
                          <a:latin typeface="Arial" pitchFamily="34" charset="0"/>
                          <a:cs typeface="Arial" pitchFamily="34" charset="0"/>
                        </a:rPr>
                        <a:t>.</a:t>
                      </a:r>
                    </a:p>
                    <a:p>
                      <a:pPr algn="just"/>
                      <a:r>
                        <a:rPr lang="ro-RO" b="1" i="0" smtClean="0">
                          <a:solidFill>
                            <a:schemeClr val="accent6">
                              <a:lumMod val="50000"/>
                            </a:schemeClr>
                          </a:solidFill>
                          <a:latin typeface="Arial" pitchFamily="34" charset="0"/>
                          <a:cs typeface="Arial" pitchFamily="34" charset="0"/>
                        </a:rPr>
                        <a:t>Exemplu</a:t>
                      </a:r>
                      <a:r>
                        <a:rPr lang="ro-RO" i="1" smtClean="0">
                          <a:solidFill>
                            <a:schemeClr val="accent6">
                              <a:lumMod val="50000"/>
                            </a:schemeClr>
                          </a:solidFill>
                          <a:latin typeface="Arial" pitchFamily="34" charset="0"/>
                          <a:cs typeface="Arial" pitchFamily="34" charset="0"/>
                        </a:rPr>
                        <a:t>: un</a:t>
                      </a:r>
                      <a:r>
                        <a:rPr lang="ro-RO" i="1" baseline="0" smtClean="0">
                          <a:solidFill>
                            <a:schemeClr val="accent6">
                              <a:lumMod val="50000"/>
                            </a:schemeClr>
                          </a:solidFill>
                          <a:latin typeface="Arial" pitchFamily="34" charset="0"/>
                          <a:cs typeface="Arial" pitchFamily="34" charset="0"/>
                        </a:rPr>
                        <a:t> transformator electric transformă parametri curentului electric</a:t>
                      </a:r>
                      <a:endParaRPr lang="ro-RO" i="1" smtClean="0">
                        <a:solidFill>
                          <a:schemeClr val="accent6">
                            <a:lumMod val="50000"/>
                          </a:schemeClr>
                        </a:solidFill>
                        <a:latin typeface="Arial" pitchFamily="34" charset="0"/>
                        <a:cs typeface="Arial" pitchFamily="34" charset="0"/>
                      </a:endParaRPr>
                    </a:p>
                    <a:p>
                      <a:pPr algn="just"/>
                      <a:endParaRPr lang="ro-RO" i="1" smtClean="0">
                        <a:solidFill>
                          <a:schemeClr val="accent6">
                            <a:lumMod val="50000"/>
                          </a:schemeClr>
                        </a:solidFill>
                        <a:latin typeface="Arial" pitchFamily="34" charset="0"/>
                        <a:cs typeface="Arial" pitchFamily="34" charset="0"/>
                      </a:endParaRPr>
                    </a:p>
                    <a:p>
                      <a:pPr algn="just"/>
                      <a:r>
                        <a:rPr lang="ro-RO" i="0" baseline="0" smtClean="0">
                          <a:solidFill>
                            <a:schemeClr val="tx1"/>
                          </a:solidFill>
                          <a:latin typeface="Arial" pitchFamily="34" charset="0"/>
                          <a:cs typeface="Arial" pitchFamily="34" charset="0"/>
                        </a:rPr>
                        <a:t>Detalieri ale proiectantului și producătorului.</a:t>
                      </a:r>
                    </a:p>
                    <a:p>
                      <a:pPr algn="just"/>
                      <a:r>
                        <a:rPr lang="ro-RO" b="1" i="0" baseline="0" smtClean="0">
                          <a:solidFill>
                            <a:schemeClr val="accent6">
                              <a:lumMod val="50000"/>
                            </a:schemeClr>
                          </a:solidFill>
                          <a:latin typeface="Arial" pitchFamily="34" charset="0"/>
                          <a:cs typeface="Arial" pitchFamily="34" charset="0"/>
                        </a:rPr>
                        <a:t>Exemplu</a:t>
                      </a:r>
                      <a:r>
                        <a:rPr lang="ro-RO" i="0" baseline="0" smtClean="0">
                          <a:solidFill>
                            <a:schemeClr val="tx1"/>
                          </a:solidFill>
                          <a:latin typeface="Arial" pitchFamily="34" charset="0"/>
                          <a:cs typeface="Arial" pitchFamily="34" charset="0"/>
                        </a:rPr>
                        <a:t>: </a:t>
                      </a:r>
                      <a:r>
                        <a:rPr lang="ro-RO" i="1" baseline="0" smtClean="0">
                          <a:solidFill>
                            <a:schemeClr val="accent6">
                              <a:lumMod val="50000"/>
                            </a:schemeClr>
                          </a:solidFill>
                          <a:latin typeface="Arial" pitchFamily="34" charset="0"/>
                          <a:cs typeface="Arial" pitchFamily="34" charset="0"/>
                        </a:rPr>
                        <a:t>transformatorul transformă energia electrică în energie magn</a:t>
                      </a:r>
                      <a:r>
                        <a:rPr lang="en-US" i="1" baseline="0" smtClean="0">
                          <a:solidFill>
                            <a:schemeClr val="accent6">
                              <a:lumMod val="50000"/>
                            </a:schemeClr>
                          </a:solidFill>
                          <a:latin typeface="Arial" pitchFamily="34" charset="0"/>
                          <a:cs typeface="Arial" pitchFamily="34" charset="0"/>
                        </a:rPr>
                        <a:t>e</a:t>
                      </a:r>
                      <a:r>
                        <a:rPr lang="ro-RO" i="1" baseline="0" smtClean="0">
                          <a:solidFill>
                            <a:schemeClr val="accent6">
                              <a:lumMod val="50000"/>
                            </a:schemeClr>
                          </a:solidFill>
                          <a:latin typeface="Arial" pitchFamily="34" charset="0"/>
                          <a:cs typeface="Arial" pitchFamily="34" charset="0"/>
                        </a:rPr>
                        <a:t>t</a:t>
                      </a:r>
                      <a:r>
                        <a:rPr lang="en-US" i="1" baseline="0" smtClean="0">
                          <a:solidFill>
                            <a:schemeClr val="accent6">
                              <a:lumMod val="50000"/>
                            </a:schemeClr>
                          </a:solidFill>
                          <a:latin typeface="Arial" pitchFamily="34" charset="0"/>
                          <a:cs typeface="Arial" pitchFamily="34" charset="0"/>
                        </a:rPr>
                        <a:t>i</a:t>
                      </a:r>
                      <a:r>
                        <a:rPr lang="ro-RO" i="1" baseline="0" smtClean="0">
                          <a:solidFill>
                            <a:schemeClr val="accent6">
                              <a:lumMod val="50000"/>
                            </a:schemeClr>
                          </a:solidFill>
                          <a:latin typeface="Arial" pitchFamily="34" charset="0"/>
                          <a:cs typeface="Arial" pitchFamily="34" charset="0"/>
                        </a:rPr>
                        <a:t>că; transformă energia magnetică în energie electrică</a:t>
                      </a:r>
                    </a:p>
                  </a:txBody>
                  <a:tcPr/>
                </a:tc>
              </a:tr>
            </a:tbl>
          </a:graphicData>
        </a:graphic>
      </p:graphicFrame>
      <p:sp>
        <p:nvSpPr>
          <p:cNvPr id="3" name="Slide Number Placeholder 2"/>
          <p:cNvSpPr>
            <a:spLocks noGrp="1"/>
          </p:cNvSpPr>
          <p:nvPr>
            <p:ph type="sldNum" sz="quarter" idx="12"/>
          </p:nvPr>
        </p:nvSpPr>
        <p:spPr/>
        <p:txBody>
          <a:bodyPr/>
          <a:lstStyle/>
          <a:p>
            <a:fld id="{40FBC372-BFC0-44F3-A2AE-833ECC6DEBAB}"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152400"/>
          <a:ext cx="8763000" cy="6478869"/>
        </p:xfrm>
        <a:graphic>
          <a:graphicData uri="http://schemas.openxmlformats.org/drawingml/2006/table">
            <a:tbl>
              <a:tblPr firstRow="1" bandRow="1">
                <a:tableStyleId>{21E4AEA4-8DFA-4A89-87EB-49C32662AFE0}</a:tableStyleId>
              </a:tblPr>
              <a:tblGrid>
                <a:gridCol w="609600"/>
                <a:gridCol w="1581149"/>
                <a:gridCol w="1460500"/>
                <a:gridCol w="5111751"/>
              </a:tblGrid>
              <a:tr h="761842">
                <a:tc>
                  <a:txBody>
                    <a:bodyPr/>
                    <a:lstStyle/>
                    <a:p>
                      <a:r>
                        <a:rPr lang="ro-RO" smtClean="0">
                          <a:latin typeface="Arial" pitchFamily="34" charset="0"/>
                          <a:cs typeface="Arial" pitchFamily="34" charset="0"/>
                        </a:rPr>
                        <a:t>Nr.</a:t>
                      </a:r>
                    </a:p>
                    <a:p>
                      <a:r>
                        <a:rPr lang="ro-RO" smtClean="0">
                          <a:latin typeface="Arial" pitchFamily="34" charset="0"/>
                          <a:cs typeface="Arial" pitchFamily="34" charset="0"/>
                        </a:rPr>
                        <a:t>crt.</a:t>
                      </a:r>
                      <a:endParaRPr lang="en-US">
                        <a:latin typeface="Arial" pitchFamily="34" charset="0"/>
                        <a:cs typeface="Arial" pitchFamily="34" charset="0"/>
                      </a:endParaRPr>
                    </a:p>
                  </a:txBody>
                  <a:tcPr/>
                </a:tc>
                <a:tc>
                  <a:txBody>
                    <a:bodyPr/>
                    <a:lstStyle/>
                    <a:p>
                      <a:pPr algn="ctr"/>
                      <a:r>
                        <a:rPr lang="ro-RO" smtClean="0">
                          <a:latin typeface="Arial" pitchFamily="34" charset="0"/>
                          <a:cs typeface="Arial" pitchFamily="34" charset="0"/>
                        </a:rPr>
                        <a:t>Criteriul de clasificare</a:t>
                      </a:r>
                      <a:endParaRPr lang="en-US">
                        <a:latin typeface="Arial" pitchFamily="34" charset="0"/>
                        <a:cs typeface="Arial" pitchFamily="34" charset="0"/>
                      </a:endParaRPr>
                    </a:p>
                  </a:txBody>
                  <a:tcPr/>
                </a:tc>
                <a:tc>
                  <a:txBody>
                    <a:bodyPr/>
                    <a:lstStyle/>
                    <a:p>
                      <a:pPr algn="ctr"/>
                      <a:r>
                        <a:rPr lang="ro-RO" smtClean="0">
                          <a:latin typeface="Arial" pitchFamily="34" charset="0"/>
                          <a:cs typeface="Arial" pitchFamily="34" charset="0"/>
                        </a:rPr>
                        <a:t>Tipuri de funcții</a:t>
                      </a:r>
                      <a:endParaRPr lang="en-US">
                        <a:latin typeface="Arial" pitchFamily="34" charset="0"/>
                        <a:cs typeface="Arial" pitchFamily="34" charset="0"/>
                      </a:endParaRPr>
                    </a:p>
                  </a:txBody>
                  <a:tcPr/>
                </a:tc>
                <a:tc>
                  <a:txBody>
                    <a:bodyPr/>
                    <a:lstStyle/>
                    <a:p>
                      <a:pPr algn="ctr"/>
                      <a:endParaRPr lang="ro-RO" smtClean="0">
                        <a:latin typeface="Arial" pitchFamily="34" charset="0"/>
                        <a:cs typeface="Arial" pitchFamily="34" charset="0"/>
                      </a:endParaRPr>
                    </a:p>
                    <a:p>
                      <a:pPr algn="ctr"/>
                      <a:r>
                        <a:rPr lang="ro-RO" smtClean="0">
                          <a:latin typeface="Arial" pitchFamily="34" charset="0"/>
                          <a:cs typeface="Arial" pitchFamily="34" charset="0"/>
                        </a:rPr>
                        <a:t>Explicații</a:t>
                      </a:r>
                      <a:endParaRPr lang="en-US">
                        <a:latin typeface="Arial" pitchFamily="34" charset="0"/>
                        <a:cs typeface="Arial" pitchFamily="34" charset="0"/>
                      </a:endParaRPr>
                    </a:p>
                  </a:txBody>
                  <a:tcPr/>
                </a:tc>
              </a:tr>
              <a:tr h="2756571">
                <a:tc>
                  <a:txBody>
                    <a:bodyPr/>
                    <a:lstStyle/>
                    <a:p>
                      <a:pPr algn="ctr"/>
                      <a:r>
                        <a:rPr lang="ro-RO" smtClean="0">
                          <a:latin typeface="Arial" pitchFamily="34" charset="0"/>
                          <a:cs typeface="Arial" pitchFamily="34" charset="0"/>
                        </a:rPr>
                        <a:t>6.</a:t>
                      </a:r>
                      <a:endParaRPr lang="en-US">
                        <a:latin typeface="Arial" pitchFamily="34" charset="0"/>
                        <a:cs typeface="Arial" pitchFamily="34" charset="0"/>
                      </a:endParaRPr>
                    </a:p>
                  </a:txBody>
                  <a:tcPr/>
                </a:tc>
                <a:tc>
                  <a:txBody>
                    <a:bodyPr/>
                    <a:lstStyle/>
                    <a:p>
                      <a:pPr algn="ctr"/>
                      <a:r>
                        <a:rPr lang="ro-RO" smtClean="0">
                          <a:latin typeface="Arial" pitchFamily="34" charset="0"/>
                          <a:cs typeface="Arial" pitchFamily="34" charset="0"/>
                        </a:rPr>
                        <a:t>Nivelul analizei</a:t>
                      </a:r>
                      <a:endParaRPr lang="en-US">
                        <a:latin typeface="Arial" pitchFamily="34" charset="0"/>
                        <a:cs typeface="Arial" pitchFamily="34" charset="0"/>
                      </a:endParaRPr>
                    </a:p>
                  </a:txBody>
                  <a:tcPr/>
                </a:tc>
                <a:tc>
                  <a:txBody>
                    <a:bodyPr/>
                    <a:lstStyle/>
                    <a:p>
                      <a:pPr algn="ctr"/>
                      <a:r>
                        <a:rPr lang="ro-RO" b="1" smtClean="0">
                          <a:solidFill>
                            <a:srgbClr val="FF0000"/>
                          </a:solidFill>
                          <a:latin typeface="Arial" pitchFamily="34" charset="0"/>
                          <a:cs typeface="Arial" pitchFamily="34" charset="0"/>
                        </a:rPr>
                        <a:t>Ale</a:t>
                      </a:r>
                      <a:r>
                        <a:rPr lang="ro-RO" b="1" baseline="0" smtClean="0">
                          <a:solidFill>
                            <a:srgbClr val="FF0000"/>
                          </a:solidFill>
                          <a:latin typeface="Arial" pitchFamily="34" charset="0"/>
                          <a:cs typeface="Arial" pitchFamily="34" charset="0"/>
                        </a:rPr>
                        <a:t> produsului</a:t>
                      </a:r>
                      <a:endParaRPr lang="ro-RO" b="1" smtClean="0">
                        <a:solidFill>
                          <a:srgbClr val="FF0000"/>
                        </a:solidFill>
                        <a:latin typeface="Arial" pitchFamily="34" charset="0"/>
                        <a:cs typeface="Arial" pitchFamily="34" charset="0"/>
                      </a:endParaRPr>
                    </a:p>
                    <a:p>
                      <a:pPr algn="ctr"/>
                      <a:endParaRPr lang="ro-RO" b="1" smtClean="0">
                        <a:solidFill>
                          <a:srgbClr val="FF0000"/>
                        </a:solidFill>
                        <a:latin typeface="Arial" pitchFamily="34" charset="0"/>
                        <a:cs typeface="Arial" pitchFamily="34" charset="0"/>
                      </a:endParaRPr>
                    </a:p>
                    <a:p>
                      <a:pPr algn="ctr"/>
                      <a:r>
                        <a:rPr lang="ro-RO" b="1" smtClean="0">
                          <a:solidFill>
                            <a:schemeClr val="accent1">
                              <a:lumMod val="75000"/>
                            </a:schemeClr>
                          </a:solidFill>
                          <a:latin typeface="Arial" pitchFamily="34" charset="0"/>
                          <a:cs typeface="Arial" pitchFamily="34" charset="0"/>
                        </a:rPr>
                        <a:t>Ale</a:t>
                      </a:r>
                      <a:r>
                        <a:rPr lang="ro-RO" b="1" baseline="0" smtClean="0">
                          <a:solidFill>
                            <a:schemeClr val="accent1">
                              <a:lumMod val="75000"/>
                            </a:schemeClr>
                          </a:solidFill>
                          <a:latin typeface="Arial" pitchFamily="34" charset="0"/>
                          <a:cs typeface="Arial" pitchFamily="34" charset="0"/>
                        </a:rPr>
                        <a:t> subansam-blului</a:t>
                      </a:r>
                    </a:p>
                    <a:p>
                      <a:pPr algn="ctr"/>
                      <a:endParaRPr lang="ro-RO" b="1" baseline="0" smtClean="0">
                        <a:solidFill>
                          <a:schemeClr val="accent1">
                            <a:lumMod val="75000"/>
                          </a:schemeClr>
                        </a:solidFill>
                        <a:latin typeface="Arial" pitchFamily="34" charset="0"/>
                        <a:cs typeface="Arial" pitchFamily="34" charset="0"/>
                      </a:endParaRPr>
                    </a:p>
                    <a:p>
                      <a:pPr algn="ctr"/>
                      <a:r>
                        <a:rPr lang="ro-RO" b="1" baseline="0" smtClean="0">
                          <a:solidFill>
                            <a:schemeClr val="accent6">
                              <a:lumMod val="50000"/>
                            </a:schemeClr>
                          </a:solidFill>
                          <a:latin typeface="Arial" pitchFamily="34" charset="0"/>
                          <a:cs typeface="Arial" pitchFamily="34" charset="0"/>
                        </a:rPr>
                        <a:t>Ale reperului</a:t>
                      </a:r>
                      <a:endParaRPr lang="en-US" b="1">
                        <a:solidFill>
                          <a:schemeClr val="accent6">
                            <a:lumMod val="50000"/>
                          </a:schemeClr>
                        </a:solidFill>
                        <a:latin typeface="Arial" pitchFamily="34" charset="0"/>
                        <a:cs typeface="Arial" pitchFamily="34" charset="0"/>
                      </a:endParaRPr>
                    </a:p>
                  </a:txBody>
                  <a:tcPr/>
                </a:tc>
                <a:tc>
                  <a:txBody>
                    <a:bodyPr/>
                    <a:lstStyle/>
                    <a:p>
                      <a:pPr algn="just"/>
                      <a:r>
                        <a:rPr lang="ro-RO" b="0" i="0" baseline="0" smtClean="0">
                          <a:solidFill>
                            <a:schemeClr val="tx1"/>
                          </a:solidFill>
                          <a:latin typeface="Arial" pitchFamily="34" charset="0"/>
                          <a:cs typeface="Arial" pitchFamily="34" charset="0"/>
                        </a:rPr>
                        <a:t>Referitoare la produs.</a:t>
                      </a:r>
                    </a:p>
                    <a:p>
                      <a:pPr algn="just"/>
                      <a:r>
                        <a:rPr lang="ro-RO" b="1" i="0" baseline="0" smtClean="0">
                          <a:solidFill>
                            <a:schemeClr val="accent6">
                              <a:lumMod val="50000"/>
                            </a:schemeClr>
                          </a:solidFill>
                          <a:latin typeface="Arial" pitchFamily="34" charset="0"/>
                          <a:cs typeface="Arial" pitchFamily="34" charset="0"/>
                        </a:rPr>
                        <a:t>Exemplu</a:t>
                      </a:r>
                      <a:r>
                        <a:rPr lang="ro-RO" b="0" i="0" baseline="0" smtClean="0">
                          <a:solidFill>
                            <a:schemeClr val="tx1"/>
                          </a:solidFill>
                          <a:latin typeface="Arial" pitchFamily="34" charset="0"/>
                          <a:cs typeface="Arial" pitchFamily="34" charset="0"/>
                        </a:rPr>
                        <a:t>: </a:t>
                      </a:r>
                      <a:r>
                        <a:rPr lang="ro-RO" b="0" i="1" baseline="0" smtClean="0">
                          <a:solidFill>
                            <a:schemeClr val="accent6">
                              <a:lumMod val="50000"/>
                            </a:schemeClr>
                          </a:solidFill>
                          <a:latin typeface="Arial" pitchFamily="34" charset="0"/>
                          <a:cs typeface="Arial" pitchFamily="34" charset="0"/>
                        </a:rPr>
                        <a:t>autoturismul asigură deplasarea</a:t>
                      </a:r>
                    </a:p>
                    <a:p>
                      <a:pPr algn="just"/>
                      <a:endParaRPr lang="ro-RO" i="1" smtClean="0">
                        <a:solidFill>
                          <a:schemeClr val="accent6">
                            <a:lumMod val="50000"/>
                          </a:schemeClr>
                        </a:solidFill>
                        <a:latin typeface="Arial" pitchFamily="34" charset="0"/>
                        <a:cs typeface="Arial" pitchFamily="34" charset="0"/>
                      </a:endParaRPr>
                    </a:p>
                    <a:p>
                      <a:pPr algn="just"/>
                      <a:r>
                        <a:rPr lang="ro-RO" i="0" baseline="0" smtClean="0">
                          <a:solidFill>
                            <a:schemeClr val="tx1"/>
                          </a:solidFill>
                          <a:latin typeface="Arial" pitchFamily="34" charset="0"/>
                          <a:cs typeface="Arial" pitchFamily="34" charset="0"/>
                        </a:rPr>
                        <a:t>Referitoare la subansamblele produsului.</a:t>
                      </a:r>
                    </a:p>
                    <a:p>
                      <a:pPr algn="just"/>
                      <a:r>
                        <a:rPr lang="ro-RO" b="1" i="0" baseline="0" smtClean="0">
                          <a:solidFill>
                            <a:schemeClr val="accent6">
                              <a:lumMod val="50000"/>
                            </a:schemeClr>
                          </a:solidFill>
                          <a:latin typeface="Arial" pitchFamily="34" charset="0"/>
                          <a:cs typeface="Arial" pitchFamily="34" charset="0"/>
                        </a:rPr>
                        <a:t>Exemplu</a:t>
                      </a:r>
                      <a:r>
                        <a:rPr lang="ro-RO" i="0" baseline="0" smtClean="0">
                          <a:solidFill>
                            <a:schemeClr val="tx1"/>
                          </a:solidFill>
                          <a:latin typeface="Arial" pitchFamily="34" charset="0"/>
                          <a:cs typeface="Arial" pitchFamily="34" charset="0"/>
                        </a:rPr>
                        <a:t>: </a:t>
                      </a:r>
                      <a:r>
                        <a:rPr lang="ro-RO" i="1" baseline="0" smtClean="0">
                          <a:solidFill>
                            <a:schemeClr val="accent6">
                              <a:lumMod val="50000"/>
                            </a:schemeClr>
                          </a:solidFill>
                          <a:latin typeface="Arial" pitchFamily="34" charset="0"/>
                          <a:cs typeface="Arial" pitchFamily="34" charset="0"/>
                        </a:rPr>
                        <a:t>motorul asigură putere la arbore</a:t>
                      </a:r>
                    </a:p>
                    <a:p>
                      <a:pPr algn="just"/>
                      <a:endParaRPr lang="ro-RO" i="1" baseline="0" smtClean="0">
                        <a:solidFill>
                          <a:schemeClr val="accent6">
                            <a:lumMod val="50000"/>
                          </a:schemeClr>
                        </a:solidFill>
                        <a:latin typeface="Arial" pitchFamily="34" charset="0"/>
                        <a:cs typeface="Arial" pitchFamily="34" charset="0"/>
                      </a:endParaRPr>
                    </a:p>
                    <a:p>
                      <a:pPr algn="just"/>
                      <a:endParaRPr lang="ro-RO" i="0" baseline="0" smtClean="0">
                        <a:solidFill>
                          <a:schemeClr val="tx1"/>
                        </a:solidFill>
                        <a:latin typeface="Arial" pitchFamily="34" charset="0"/>
                        <a:cs typeface="Arial" pitchFamily="34" charset="0"/>
                      </a:endParaRPr>
                    </a:p>
                    <a:p>
                      <a:pPr algn="just"/>
                      <a:r>
                        <a:rPr lang="ro-RO" i="0" baseline="0" smtClean="0">
                          <a:solidFill>
                            <a:schemeClr val="tx1"/>
                          </a:solidFill>
                          <a:latin typeface="Arial" pitchFamily="34" charset="0"/>
                          <a:cs typeface="Arial" pitchFamily="34" charset="0"/>
                        </a:rPr>
                        <a:t>Referitoare la reperele componenete ale subansamblului.</a:t>
                      </a:r>
                    </a:p>
                    <a:p>
                      <a:pPr algn="just"/>
                      <a:r>
                        <a:rPr lang="ro-RO" b="1" i="0" baseline="0" smtClean="0">
                          <a:solidFill>
                            <a:schemeClr val="accent6">
                              <a:lumMod val="50000"/>
                            </a:schemeClr>
                          </a:solidFill>
                          <a:latin typeface="Arial" pitchFamily="34" charset="0"/>
                          <a:cs typeface="Arial" pitchFamily="34" charset="0"/>
                        </a:rPr>
                        <a:t>Exemplu</a:t>
                      </a:r>
                      <a:r>
                        <a:rPr lang="ro-RO" i="1" baseline="0" smtClean="0">
                          <a:solidFill>
                            <a:schemeClr val="accent6">
                              <a:lumMod val="50000"/>
                            </a:schemeClr>
                          </a:solidFill>
                          <a:latin typeface="Arial" pitchFamily="34" charset="0"/>
                          <a:cs typeface="Arial" pitchFamily="34" charset="0"/>
                        </a:rPr>
                        <a:t>: bujia asigură aprinderea carburantului</a:t>
                      </a:r>
                      <a:endParaRPr lang="en-US" i="1">
                        <a:solidFill>
                          <a:schemeClr val="accent6">
                            <a:lumMod val="50000"/>
                          </a:schemeClr>
                        </a:solidFill>
                        <a:latin typeface="Arial" pitchFamily="34" charset="0"/>
                        <a:cs typeface="Arial" pitchFamily="34" charset="0"/>
                      </a:endParaRPr>
                    </a:p>
                  </a:txBody>
                  <a:tcPr/>
                </a:tc>
              </a:tr>
              <a:tr h="2882387">
                <a:tc>
                  <a:txBody>
                    <a:bodyPr/>
                    <a:lstStyle/>
                    <a:p>
                      <a:pPr algn="ctr"/>
                      <a:r>
                        <a:rPr lang="ro-RO" smtClean="0">
                          <a:latin typeface="Arial" pitchFamily="34" charset="0"/>
                          <a:cs typeface="Arial" pitchFamily="34" charset="0"/>
                        </a:rPr>
                        <a:t>7.</a:t>
                      </a:r>
                      <a:endParaRPr lang="en-US">
                        <a:latin typeface="Arial" pitchFamily="34" charset="0"/>
                        <a:cs typeface="Arial" pitchFamily="34" charset="0"/>
                      </a:endParaRPr>
                    </a:p>
                  </a:txBody>
                  <a:tcPr/>
                </a:tc>
                <a:tc>
                  <a:txBody>
                    <a:bodyPr/>
                    <a:lstStyle/>
                    <a:p>
                      <a:pPr algn="ctr"/>
                      <a:r>
                        <a:rPr lang="ro-RO" smtClean="0">
                          <a:latin typeface="Arial" pitchFamily="34" charset="0"/>
                          <a:cs typeface="Arial" pitchFamily="34" charset="0"/>
                        </a:rPr>
                        <a:t>Gradul de generalitate (Condurache)</a:t>
                      </a:r>
                      <a:endParaRPr lang="en-US">
                        <a:latin typeface="Arial" pitchFamily="34" charset="0"/>
                        <a:cs typeface="Arial" pitchFamily="34" charset="0"/>
                      </a:endParaRPr>
                    </a:p>
                  </a:txBody>
                  <a:tcPr/>
                </a:tc>
                <a:tc>
                  <a:txBody>
                    <a:bodyPr/>
                    <a:lstStyle/>
                    <a:p>
                      <a:pPr algn="ctr"/>
                      <a:r>
                        <a:rPr lang="ro-RO" b="1" smtClean="0">
                          <a:solidFill>
                            <a:srgbClr val="FF0000"/>
                          </a:solidFill>
                          <a:latin typeface="Arial" pitchFamily="34" charset="0"/>
                          <a:cs typeface="Arial" pitchFamily="34" charset="0"/>
                        </a:rPr>
                        <a:t>Generale</a:t>
                      </a:r>
                    </a:p>
                    <a:p>
                      <a:pPr algn="ctr"/>
                      <a:endParaRPr lang="ro-RO" b="1" smtClean="0">
                        <a:solidFill>
                          <a:srgbClr val="FF0000"/>
                        </a:solidFill>
                        <a:latin typeface="Arial" pitchFamily="34" charset="0"/>
                        <a:cs typeface="Arial" pitchFamily="34" charset="0"/>
                      </a:endParaRPr>
                    </a:p>
                    <a:p>
                      <a:pPr algn="ctr"/>
                      <a:endParaRPr lang="ro-RO" b="1" smtClean="0">
                        <a:solidFill>
                          <a:srgbClr val="FF0000"/>
                        </a:solidFill>
                        <a:latin typeface="Arial" pitchFamily="34" charset="0"/>
                        <a:cs typeface="Arial" pitchFamily="34" charset="0"/>
                      </a:endParaRPr>
                    </a:p>
                    <a:p>
                      <a:pPr algn="ctr"/>
                      <a:r>
                        <a:rPr lang="ro-RO" b="1" smtClean="0">
                          <a:solidFill>
                            <a:schemeClr val="accent1">
                              <a:lumMod val="75000"/>
                            </a:schemeClr>
                          </a:solidFill>
                          <a:latin typeface="Arial" pitchFamily="34" charset="0"/>
                          <a:cs typeface="Arial" pitchFamily="34" charset="0"/>
                        </a:rPr>
                        <a:t>Particulare</a:t>
                      </a:r>
                    </a:p>
                    <a:p>
                      <a:pPr algn="ctr"/>
                      <a:endParaRPr lang="ro-RO" b="1" smtClean="0">
                        <a:solidFill>
                          <a:schemeClr val="accent1">
                            <a:lumMod val="75000"/>
                          </a:schemeClr>
                        </a:solidFill>
                        <a:latin typeface="Arial" pitchFamily="34" charset="0"/>
                        <a:cs typeface="Arial" pitchFamily="34" charset="0"/>
                      </a:endParaRPr>
                    </a:p>
                    <a:p>
                      <a:pPr algn="ctr"/>
                      <a:endParaRPr lang="ro-RO" b="1" smtClean="0">
                        <a:solidFill>
                          <a:srgbClr val="FF0000"/>
                        </a:solidFill>
                        <a:latin typeface="Arial" pitchFamily="34" charset="0"/>
                        <a:cs typeface="Arial" pitchFamily="34" charset="0"/>
                      </a:endParaRPr>
                    </a:p>
                    <a:p>
                      <a:pPr algn="ctr"/>
                      <a:endParaRPr lang="ro-RO" b="1" smtClean="0">
                        <a:solidFill>
                          <a:srgbClr val="FF0000"/>
                        </a:solidFill>
                        <a:latin typeface="Arial" pitchFamily="34" charset="0"/>
                        <a:cs typeface="Arial" pitchFamily="34" charset="0"/>
                      </a:endParaRPr>
                    </a:p>
                    <a:p>
                      <a:pPr algn="ctr"/>
                      <a:r>
                        <a:rPr lang="ro-RO" b="1" smtClean="0">
                          <a:solidFill>
                            <a:schemeClr val="accent6">
                              <a:lumMod val="50000"/>
                            </a:schemeClr>
                          </a:solidFill>
                          <a:latin typeface="Arial" pitchFamily="34" charset="0"/>
                          <a:cs typeface="Arial" pitchFamily="34" charset="0"/>
                        </a:rPr>
                        <a:t>Individuale</a:t>
                      </a:r>
                      <a:endParaRPr lang="en-US" b="1">
                        <a:solidFill>
                          <a:schemeClr val="accent6">
                            <a:lumMod val="50000"/>
                          </a:schemeClr>
                        </a:solidFill>
                        <a:latin typeface="Arial" pitchFamily="34" charset="0"/>
                        <a:cs typeface="Arial" pitchFamily="34" charset="0"/>
                      </a:endParaRPr>
                    </a:p>
                  </a:txBody>
                  <a:tcPr/>
                </a:tc>
                <a:tc>
                  <a:txBody>
                    <a:bodyPr/>
                    <a:lstStyle/>
                    <a:p>
                      <a:pPr algn="just"/>
                      <a:r>
                        <a:rPr lang="ro-RO" i="0" smtClean="0">
                          <a:solidFill>
                            <a:schemeClr val="tx1"/>
                          </a:solidFill>
                          <a:latin typeface="Arial" pitchFamily="34" charset="0"/>
                          <a:cs typeface="Arial" pitchFamily="34" charset="0"/>
                        </a:rPr>
                        <a:t>Întâlnite</a:t>
                      </a:r>
                      <a:r>
                        <a:rPr lang="ro-RO" i="0" baseline="0" smtClean="0">
                          <a:solidFill>
                            <a:schemeClr val="tx1"/>
                          </a:solidFill>
                          <a:latin typeface="Arial" pitchFamily="34" charset="0"/>
                          <a:cs typeface="Arial" pitchFamily="34" charset="0"/>
                        </a:rPr>
                        <a:t> la majoritatea produselor</a:t>
                      </a:r>
                      <a:r>
                        <a:rPr lang="ro-RO" i="0" smtClean="0">
                          <a:solidFill>
                            <a:schemeClr val="tx1"/>
                          </a:solidFill>
                          <a:latin typeface="Arial" pitchFamily="34" charset="0"/>
                          <a:cs typeface="Arial" pitchFamily="34" charset="0"/>
                        </a:rPr>
                        <a:t>.</a:t>
                      </a:r>
                    </a:p>
                    <a:p>
                      <a:pPr algn="just"/>
                      <a:r>
                        <a:rPr lang="ro-RO" b="1" i="0" smtClean="0">
                          <a:solidFill>
                            <a:schemeClr val="accent6">
                              <a:lumMod val="50000"/>
                            </a:schemeClr>
                          </a:solidFill>
                          <a:latin typeface="Arial" pitchFamily="34" charset="0"/>
                          <a:cs typeface="Arial" pitchFamily="34" charset="0"/>
                        </a:rPr>
                        <a:t>Exemplu</a:t>
                      </a:r>
                      <a:r>
                        <a:rPr lang="ro-RO" i="1" smtClean="0">
                          <a:solidFill>
                            <a:schemeClr val="accent6">
                              <a:lumMod val="50000"/>
                            </a:schemeClr>
                          </a:solidFill>
                          <a:latin typeface="Arial" pitchFamily="34" charset="0"/>
                          <a:cs typeface="Arial" pitchFamily="34" charset="0"/>
                        </a:rPr>
                        <a:t>: produsul</a:t>
                      </a:r>
                      <a:r>
                        <a:rPr lang="ro-RO" i="1" baseline="0" smtClean="0">
                          <a:solidFill>
                            <a:schemeClr val="accent6">
                              <a:lumMod val="50000"/>
                            </a:schemeClr>
                          </a:solidFill>
                          <a:latin typeface="Arial" pitchFamily="34" charset="0"/>
                          <a:cs typeface="Arial" pitchFamily="34" charset="0"/>
                        </a:rPr>
                        <a:t> este fiabil</a:t>
                      </a:r>
                      <a:endParaRPr lang="ro-RO" i="1" smtClean="0">
                        <a:solidFill>
                          <a:schemeClr val="accent6">
                            <a:lumMod val="50000"/>
                          </a:schemeClr>
                        </a:solidFill>
                        <a:latin typeface="Arial" pitchFamily="34" charset="0"/>
                        <a:cs typeface="Arial" pitchFamily="34" charset="0"/>
                      </a:endParaRPr>
                    </a:p>
                    <a:p>
                      <a:pPr algn="just"/>
                      <a:endParaRPr lang="ro-RO" i="1" smtClean="0">
                        <a:solidFill>
                          <a:schemeClr val="accent6">
                            <a:lumMod val="50000"/>
                          </a:schemeClr>
                        </a:solidFill>
                        <a:latin typeface="Arial" pitchFamily="34" charset="0"/>
                        <a:cs typeface="Arial" pitchFamily="34" charset="0"/>
                      </a:endParaRPr>
                    </a:p>
                    <a:p>
                      <a:pPr algn="just"/>
                      <a:r>
                        <a:rPr lang="ro-RO" i="0" baseline="0" smtClean="0">
                          <a:solidFill>
                            <a:schemeClr val="tx1"/>
                          </a:solidFill>
                          <a:latin typeface="Arial" pitchFamily="34" charset="0"/>
                          <a:cs typeface="Arial" pitchFamily="34" charset="0"/>
                        </a:rPr>
                        <a:t>Întâlnite la grupa de produse.</a:t>
                      </a:r>
                    </a:p>
                    <a:p>
                      <a:pPr algn="just"/>
                      <a:r>
                        <a:rPr lang="ro-RO" b="1" i="0" baseline="0" smtClean="0">
                          <a:solidFill>
                            <a:schemeClr val="accent6">
                              <a:lumMod val="50000"/>
                            </a:schemeClr>
                          </a:solidFill>
                          <a:latin typeface="Arial" pitchFamily="34" charset="0"/>
                          <a:cs typeface="Arial" pitchFamily="34" charset="0"/>
                        </a:rPr>
                        <a:t>Exemplu</a:t>
                      </a:r>
                      <a:r>
                        <a:rPr lang="ro-RO" i="0" baseline="0" smtClean="0">
                          <a:solidFill>
                            <a:schemeClr val="tx1"/>
                          </a:solidFill>
                          <a:latin typeface="Arial" pitchFamily="34" charset="0"/>
                          <a:cs typeface="Arial" pitchFamily="34" charset="0"/>
                        </a:rPr>
                        <a:t>: </a:t>
                      </a:r>
                      <a:r>
                        <a:rPr lang="ro-RO" i="1" baseline="0" smtClean="0">
                          <a:solidFill>
                            <a:schemeClr val="accent6">
                              <a:lumMod val="50000"/>
                            </a:schemeClr>
                          </a:solidFill>
                          <a:latin typeface="Arial" pitchFamily="34" charset="0"/>
                          <a:cs typeface="Arial" pitchFamily="34" charset="0"/>
                        </a:rPr>
                        <a:t>receptorul electric transformă energia; protejează utilizatorul</a:t>
                      </a:r>
                    </a:p>
                    <a:p>
                      <a:pPr algn="just"/>
                      <a:endParaRPr lang="ro-RO" i="0" baseline="0" smtClean="0">
                        <a:solidFill>
                          <a:schemeClr val="tx1"/>
                        </a:solidFill>
                        <a:latin typeface="Arial" pitchFamily="34" charset="0"/>
                        <a:cs typeface="Arial" pitchFamily="34" charset="0"/>
                      </a:endParaRPr>
                    </a:p>
                    <a:p>
                      <a:pPr algn="just"/>
                      <a:r>
                        <a:rPr lang="ro-RO" i="0" baseline="0" smtClean="0">
                          <a:solidFill>
                            <a:schemeClr val="tx1"/>
                          </a:solidFill>
                          <a:latin typeface="Arial" pitchFamily="34" charset="0"/>
                          <a:cs typeface="Arial" pitchFamily="34" charset="0"/>
                        </a:rPr>
                        <a:t>Care individualizează produsul.</a:t>
                      </a:r>
                    </a:p>
                    <a:p>
                      <a:pPr algn="just"/>
                      <a:r>
                        <a:rPr lang="ro-RO" b="1" i="0" baseline="0" smtClean="0">
                          <a:solidFill>
                            <a:schemeClr val="accent6">
                              <a:lumMod val="50000"/>
                            </a:schemeClr>
                          </a:solidFill>
                          <a:latin typeface="Arial" pitchFamily="34" charset="0"/>
                          <a:cs typeface="Arial" pitchFamily="34" charset="0"/>
                        </a:rPr>
                        <a:t>Exemplu</a:t>
                      </a:r>
                      <a:r>
                        <a:rPr lang="ro-RO" i="0" baseline="0" smtClean="0">
                          <a:solidFill>
                            <a:schemeClr val="tx1"/>
                          </a:solidFill>
                          <a:latin typeface="Arial" pitchFamily="34" charset="0"/>
                          <a:cs typeface="Arial" pitchFamily="34" charset="0"/>
                        </a:rPr>
                        <a:t>: </a:t>
                      </a:r>
                      <a:r>
                        <a:rPr lang="ro-RO" i="1" baseline="0" smtClean="0">
                          <a:solidFill>
                            <a:schemeClr val="accent6">
                              <a:lumMod val="50000"/>
                            </a:schemeClr>
                          </a:solidFill>
                          <a:latin typeface="Arial" pitchFamily="34" charset="0"/>
                          <a:cs typeface="Arial" pitchFamily="34" charset="0"/>
                        </a:rPr>
                        <a:t>siguranța întrerupe circuitul</a:t>
                      </a:r>
                      <a:endParaRPr lang="en-US" i="1">
                        <a:solidFill>
                          <a:schemeClr val="accent6">
                            <a:lumMod val="50000"/>
                          </a:schemeClr>
                        </a:solidFill>
                        <a:latin typeface="Arial" pitchFamily="34" charset="0"/>
                        <a:cs typeface="Arial" pitchFamily="34" charset="0"/>
                      </a:endParaRPr>
                    </a:p>
                  </a:txBody>
                  <a:tcPr/>
                </a:tc>
              </a:tr>
            </a:tbl>
          </a:graphicData>
        </a:graphic>
      </p:graphicFrame>
      <p:sp>
        <p:nvSpPr>
          <p:cNvPr id="3" name="Slide Number Placeholder 2"/>
          <p:cNvSpPr>
            <a:spLocks noGrp="1"/>
          </p:cNvSpPr>
          <p:nvPr>
            <p:ph type="sldNum" sz="quarter" idx="12"/>
          </p:nvPr>
        </p:nvSpPr>
        <p:spPr/>
        <p:txBody>
          <a:bodyPr/>
          <a:lstStyle/>
          <a:p>
            <a:fld id="{40FBC372-BFC0-44F3-A2AE-833ECC6DEBAB}"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3172663" cy="400110"/>
          </a:xfrm>
          <a:prstGeom prst="rect">
            <a:avLst/>
          </a:prstGeom>
          <a:effectLst>
            <a:outerShdw blurRad="50800" dist="38100" algn="l" rotWithShape="0">
              <a:prstClr val="black">
                <a:alpha val="40000"/>
              </a:prstClr>
            </a:outerShdw>
          </a:effectLst>
        </p:spPr>
        <p:txBody>
          <a:bodyPr wrap="none">
            <a:spAutoFit/>
          </a:bodyPr>
          <a:lstStyle/>
          <a:p>
            <a:r>
              <a:rPr lang="en-US" sz="2000" b="1">
                <a:solidFill>
                  <a:srgbClr val="7030A0"/>
                </a:solidFill>
                <a:latin typeface="Arial" pitchFamily="34" charset="0"/>
                <a:cs typeface="Arial" pitchFamily="34" charset="0"/>
              </a:rPr>
              <a:t>2</a:t>
            </a:r>
            <a:r>
              <a:rPr lang="ro-RO" sz="2000" b="1" smtClean="0">
                <a:solidFill>
                  <a:srgbClr val="7030A0"/>
                </a:solidFill>
                <a:latin typeface="Arial" pitchFamily="34" charset="0"/>
                <a:cs typeface="Arial" pitchFamily="34" charset="0"/>
              </a:rPr>
              <a:t>.</a:t>
            </a:r>
            <a:r>
              <a:rPr lang="en-US" sz="2000" b="1" smtClean="0">
                <a:solidFill>
                  <a:srgbClr val="7030A0"/>
                </a:solidFill>
                <a:latin typeface="Arial" pitchFamily="34" charset="0"/>
                <a:cs typeface="Arial" pitchFamily="34" charset="0"/>
              </a:rPr>
              <a:t>3</a:t>
            </a:r>
            <a:r>
              <a:rPr lang="ro-RO" sz="2000" b="1" smtClean="0">
                <a:solidFill>
                  <a:srgbClr val="7030A0"/>
                </a:solidFill>
                <a:latin typeface="Arial" pitchFamily="34" charset="0"/>
                <a:cs typeface="Arial" pitchFamily="34" charset="0"/>
              </a:rPr>
              <a:t> </a:t>
            </a:r>
            <a:r>
              <a:rPr lang="en-US" sz="2000" b="1" smtClean="0">
                <a:solidFill>
                  <a:srgbClr val="7030A0"/>
                </a:solidFill>
                <a:latin typeface="Arial" pitchFamily="34" charset="0"/>
                <a:cs typeface="Arial" pitchFamily="34" charset="0"/>
              </a:rPr>
              <a:t>Formularea func</a:t>
            </a:r>
            <a:r>
              <a:rPr lang="ro-RO" sz="2000" b="1" smtClean="0">
                <a:solidFill>
                  <a:srgbClr val="7030A0"/>
                </a:solidFill>
                <a:latin typeface="Arial" pitchFamily="34" charset="0"/>
                <a:cs typeface="Arial" pitchFamily="34" charset="0"/>
              </a:rPr>
              <a:t>țiilor</a:t>
            </a:r>
            <a:endParaRPr lang="en-US" sz="2000">
              <a:solidFill>
                <a:srgbClr val="7030A0"/>
              </a:solidFill>
              <a:latin typeface="Arial" pitchFamily="34" charset="0"/>
              <a:cs typeface="Arial" pitchFamily="34" charset="0"/>
            </a:endParaRPr>
          </a:p>
        </p:txBody>
      </p:sp>
      <p:sp>
        <p:nvSpPr>
          <p:cNvPr id="3" name="Rectangle 2"/>
          <p:cNvSpPr/>
          <p:nvPr/>
        </p:nvSpPr>
        <p:spPr>
          <a:xfrm>
            <a:off x="990600" y="762000"/>
            <a:ext cx="7315200" cy="6858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6">
                    <a:lumMod val="50000"/>
                  </a:schemeClr>
                </a:solidFill>
                <a:latin typeface="Arial" pitchFamily="34" charset="0"/>
                <a:cs typeface="Arial" pitchFamily="34" charset="0"/>
              </a:rPr>
              <a:t>Funcțiile </a:t>
            </a:r>
            <a:r>
              <a:rPr lang="ro-RO" smtClean="0">
                <a:solidFill>
                  <a:schemeClr val="tx1"/>
                </a:solidFill>
                <a:latin typeface="Arial" pitchFamily="34" charset="0"/>
                <a:cs typeface="Arial" pitchFamily="34" charset="0"/>
              </a:rPr>
              <a:t>unui obiect trebuie formulate </a:t>
            </a:r>
            <a:r>
              <a:rPr lang="ro-RO" b="1" i="1" smtClean="0">
                <a:solidFill>
                  <a:schemeClr val="accent1">
                    <a:lumMod val="75000"/>
                  </a:schemeClr>
                </a:solidFill>
                <a:latin typeface="Arial" pitchFamily="34" charset="0"/>
                <a:cs typeface="Arial" pitchFamily="34" charset="0"/>
              </a:rPr>
              <a:t>cât mai clar</a:t>
            </a:r>
            <a:r>
              <a:rPr lang="ro-RO" smtClean="0">
                <a:solidFill>
                  <a:schemeClr val="tx1"/>
                </a:solidFill>
                <a:latin typeface="Arial" pitchFamily="34" charset="0"/>
                <a:cs typeface="Arial" pitchFamily="34" charset="0"/>
              </a:rPr>
              <a:t>, </a:t>
            </a:r>
            <a:r>
              <a:rPr lang="ro-RO" b="1" i="1" smtClean="0">
                <a:solidFill>
                  <a:schemeClr val="accent6">
                    <a:lumMod val="50000"/>
                  </a:schemeClr>
                </a:solidFill>
                <a:latin typeface="Arial" pitchFamily="34" charset="0"/>
                <a:cs typeface="Arial" pitchFamily="34" charset="0"/>
              </a:rPr>
              <a:t>cât mai succint </a:t>
            </a:r>
            <a:r>
              <a:rPr lang="ro-RO" smtClean="0">
                <a:solidFill>
                  <a:schemeClr val="tx1"/>
                </a:solidFill>
                <a:latin typeface="Arial" pitchFamily="34" charset="0"/>
                <a:cs typeface="Arial" pitchFamily="34" charset="0"/>
              </a:rPr>
              <a:t>și </a:t>
            </a:r>
            <a:r>
              <a:rPr lang="ro-RO" b="1" i="1" smtClean="0">
                <a:solidFill>
                  <a:srgbClr val="C00000"/>
                </a:solidFill>
                <a:latin typeface="Arial" pitchFamily="34" charset="0"/>
                <a:cs typeface="Arial" pitchFamily="34" charset="0"/>
              </a:rPr>
              <a:t>cât mai plastic</a:t>
            </a:r>
          </a:p>
        </p:txBody>
      </p:sp>
      <p:sp>
        <p:nvSpPr>
          <p:cNvPr id="5" name="Rectangle 4"/>
          <p:cNvSpPr/>
          <p:nvPr/>
        </p:nvSpPr>
        <p:spPr>
          <a:xfrm>
            <a:off x="1371600" y="1600200"/>
            <a:ext cx="7467600" cy="838200"/>
          </a:xfrm>
          <a:prstGeom prst="rect">
            <a:avLst/>
          </a:prstGeom>
          <a:solidFill>
            <a:srgbClr val="FFFF99"/>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Pentru formularea </a:t>
            </a:r>
            <a:r>
              <a:rPr lang="ro-RO" b="1" i="1" smtClean="0">
                <a:solidFill>
                  <a:schemeClr val="accent6">
                    <a:lumMod val="50000"/>
                  </a:schemeClr>
                </a:solidFill>
                <a:latin typeface="Arial" pitchFamily="34" charset="0"/>
                <a:cs typeface="Arial" pitchFamily="34" charset="0"/>
              </a:rPr>
              <a:t>funcțiilor </a:t>
            </a:r>
            <a:r>
              <a:rPr lang="ro-RO" smtClean="0">
                <a:solidFill>
                  <a:schemeClr val="tx1"/>
                </a:solidFill>
                <a:latin typeface="Arial" pitchFamily="34" charset="0"/>
                <a:cs typeface="Arial" pitchFamily="34" charset="0"/>
              </a:rPr>
              <a:t>se recomandă </a:t>
            </a:r>
            <a:r>
              <a:rPr lang="ro-RO" b="1" i="1" smtClean="0">
                <a:solidFill>
                  <a:schemeClr val="accent1">
                    <a:lumMod val="75000"/>
                  </a:schemeClr>
                </a:solidFill>
                <a:latin typeface="Arial" pitchFamily="34" charset="0"/>
                <a:cs typeface="Arial" pitchFamily="34" charset="0"/>
              </a:rPr>
              <a:t>să nu se folosească un număr prea mare de cuvinte</a:t>
            </a:r>
            <a:r>
              <a:rPr lang="ro-RO" smtClean="0">
                <a:solidFill>
                  <a:schemeClr val="tx1"/>
                </a:solidFill>
                <a:latin typeface="Arial" pitchFamily="34" charset="0"/>
                <a:cs typeface="Arial" pitchFamily="34" charset="0"/>
              </a:rPr>
              <a:t>, ci doar atâtea câte sunt necesare </a:t>
            </a:r>
            <a:r>
              <a:rPr lang="ro-RO" b="1" i="1" smtClean="0">
                <a:solidFill>
                  <a:schemeClr val="accent6">
                    <a:lumMod val="50000"/>
                  </a:schemeClr>
                </a:solidFill>
                <a:latin typeface="Arial" pitchFamily="34" charset="0"/>
                <a:cs typeface="Arial" pitchFamily="34" charset="0"/>
              </a:rPr>
              <a:t>pentru a enunța funcția respectivă</a:t>
            </a:r>
            <a:r>
              <a:rPr lang="ro-RO" smtClean="0">
                <a:solidFill>
                  <a:schemeClr val="tx1"/>
                </a:solidFill>
                <a:latin typeface="Arial" pitchFamily="34" charset="0"/>
                <a:cs typeface="Arial" pitchFamily="34" charset="0"/>
              </a:rPr>
              <a:t>, </a:t>
            </a:r>
            <a:r>
              <a:rPr lang="ro-RO" b="1" i="1" smtClean="0">
                <a:solidFill>
                  <a:schemeClr val="accent1">
                    <a:lumMod val="75000"/>
                  </a:schemeClr>
                </a:solidFill>
                <a:latin typeface="Arial" pitchFamily="34" charset="0"/>
                <a:cs typeface="Arial" pitchFamily="34" charset="0"/>
              </a:rPr>
              <a:t>clar</a:t>
            </a:r>
            <a:r>
              <a:rPr lang="ro-RO" smtClean="0">
                <a:solidFill>
                  <a:schemeClr val="tx1"/>
                </a:solidFill>
                <a:latin typeface="Arial" pitchFamily="34" charset="0"/>
                <a:cs typeface="Arial" pitchFamily="34" charset="0"/>
              </a:rPr>
              <a:t> și </a:t>
            </a:r>
            <a:r>
              <a:rPr lang="ro-RO" b="1" i="1" smtClean="0">
                <a:solidFill>
                  <a:srgbClr val="C00000"/>
                </a:solidFill>
                <a:latin typeface="Arial" pitchFamily="34" charset="0"/>
                <a:cs typeface="Arial" pitchFamily="34" charset="0"/>
              </a:rPr>
              <a:t>precis</a:t>
            </a:r>
          </a:p>
        </p:txBody>
      </p:sp>
      <p:cxnSp>
        <p:nvCxnSpPr>
          <p:cNvPr id="7" name="Shape 6"/>
          <p:cNvCxnSpPr>
            <a:stCxn id="3" idx="1"/>
            <a:endCxn id="5" idx="1"/>
          </p:cNvCxnSpPr>
          <p:nvPr/>
        </p:nvCxnSpPr>
        <p:spPr>
          <a:xfrm rot="10800000" flipH="1" flipV="1">
            <a:off x="990600" y="1104900"/>
            <a:ext cx="381000" cy="914400"/>
          </a:xfrm>
          <a:prstGeom prst="bentConnector3">
            <a:avLst>
              <a:gd name="adj1" fmla="val -6000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133600" y="2743200"/>
            <a:ext cx="5943600" cy="914400"/>
          </a:xfrm>
          <a:prstGeom prst="rect">
            <a:avLst/>
          </a:prstGeom>
          <a:solidFill>
            <a:schemeClr val="accent6">
              <a:lumMod val="40000"/>
              <a:lumOff val="60000"/>
            </a:scheme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În acest sens se propune </a:t>
            </a:r>
            <a:r>
              <a:rPr lang="ro-RO" b="1" i="1" smtClean="0">
                <a:solidFill>
                  <a:schemeClr val="accent1">
                    <a:lumMod val="75000"/>
                  </a:schemeClr>
                </a:solidFill>
                <a:latin typeface="Arial" pitchFamily="34" charset="0"/>
                <a:cs typeface="Arial" pitchFamily="34" charset="0"/>
              </a:rPr>
              <a:t>să se folosească la limită </a:t>
            </a:r>
            <a:r>
              <a:rPr lang="ro-RO" smtClean="0">
                <a:solidFill>
                  <a:schemeClr val="tx1"/>
                </a:solidFill>
                <a:latin typeface="Arial" pitchFamily="34" charset="0"/>
                <a:cs typeface="Arial" pitchFamily="34" charset="0"/>
              </a:rPr>
              <a:t>numai un </a:t>
            </a:r>
            <a:r>
              <a:rPr lang="ro-RO" b="1" i="1" smtClean="0">
                <a:solidFill>
                  <a:srgbClr val="C00000"/>
                </a:solidFill>
                <a:latin typeface="Arial" pitchFamily="34" charset="0"/>
                <a:cs typeface="Arial" pitchFamily="34" charset="0"/>
              </a:rPr>
              <a:t>verb</a:t>
            </a:r>
            <a:r>
              <a:rPr lang="ro-RO" smtClean="0">
                <a:solidFill>
                  <a:schemeClr val="tx1"/>
                </a:solidFill>
                <a:latin typeface="Arial" pitchFamily="34" charset="0"/>
                <a:cs typeface="Arial" pitchFamily="34" charset="0"/>
              </a:rPr>
              <a:t> și un </a:t>
            </a:r>
            <a:r>
              <a:rPr lang="ro-RO" b="1" i="1" smtClean="0">
                <a:solidFill>
                  <a:srgbClr val="C00000"/>
                </a:solidFill>
                <a:latin typeface="Arial" pitchFamily="34" charset="0"/>
                <a:cs typeface="Arial" pitchFamily="34" charset="0"/>
              </a:rPr>
              <a:t>substantiv</a:t>
            </a:r>
            <a:r>
              <a:rPr lang="ro-RO" smtClean="0">
                <a:solidFill>
                  <a:schemeClr val="tx1"/>
                </a:solidFill>
                <a:latin typeface="Arial" pitchFamily="34" charset="0"/>
                <a:cs typeface="Arial" pitchFamily="34" charset="0"/>
              </a:rPr>
              <a:t>, cu precizarea valorilor pentru performanțe calitative importante</a:t>
            </a:r>
            <a:endParaRPr lang="ro-RO" b="1" i="1" smtClean="0">
              <a:solidFill>
                <a:srgbClr val="C00000"/>
              </a:solidFill>
              <a:latin typeface="Arial" pitchFamily="34" charset="0"/>
              <a:cs typeface="Arial" pitchFamily="34" charset="0"/>
            </a:endParaRPr>
          </a:p>
        </p:txBody>
      </p:sp>
      <p:cxnSp>
        <p:nvCxnSpPr>
          <p:cNvPr id="13" name="Elbow Connector 12"/>
          <p:cNvCxnSpPr>
            <a:stCxn id="5" idx="2"/>
            <a:endCxn id="11" idx="0"/>
          </p:cNvCxnSpPr>
          <p:nvPr/>
        </p:nvCxnSpPr>
        <p:spPr>
          <a:xfrm rot="5400000">
            <a:off x="4953000" y="2590800"/>
            <a:ext cx="304800" cy="1588"/>
          </a:xfrm>
          <a:prstGeom prst="bentConnector3">
            <a:avLst>
              <a:gd name="adj1" fmla="val 50000"/>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09600" y="5410200"/>
            <a:ext cx="1146468" cy="369332"/>
          </a:xfrm>
          <a:prstGeom prst="rect">
            <a:avLst/>
          </a:prstGeom>
          <a:solidFill>
            <a:schemeClr val="accent5">
              <a:lumMod val="40000"/>
              <a:lumOff val="60000"/>
            </a:schemeClr>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none">
            <a:spAutoFit/>
          </a:bodyPr>
          <a:lstStyle/>
          <a:p>
            <a:r>
              <a:rPr lang="ro-RO" b="1" smtClean="0">
                <a:solidFill>
                  <a:schemeClr val="accent6">
                    <a:lumMod val="50000"/>
                  </a:schemeClr>
                </a:solidFill>
                <a:latin typeface="Arial" pitchFamily="34" charset="0"/>
                <a:cs typeface="Arial" pitchFamily="34" charset="0"/>
              </a:rPr>
              <a:t>Exemplu</a:t>
            </a:r>
            <a:endParaRPr lang="en-US" b="1">
              <a:solidFill>
                <a:schemeClr val="accent6">
                  <a:lumMod val="50000"/>
                </a:schemeClr>
              </a:solidFill>
              <a:latin typeface="Arial" pitchFamily="34" charset="0"/>
              <a:cs typeface="Arial" pitchFamily="34" charset="0"/>
            </a:endParaRPr>
          </a:p>
        </p:txBody>
      </p:sp>
      <p:sp>
        <p:nvSpPr>
          <p:cNvPr id="15" name="Rectangle 14"/>
          <p:cNvSpPr/>
          <p:nvPr/>
        </p:nvSpPr>
        <p:spPr>
          <a:xfrm>
            <a:off x="1295400" y="3962400"/>
            <a:ext cx="7620000" cy="990600"/>
          </a:xfrm>
          <a:prstGeom prst="rect">
            <a:avLst/>
          </a:prstGeom>
          <a:solidFill>
            <a:srgbClr val="FFFF99"/>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Pentru </a:t>
            </a:r>
            <a:r>
              <a:rPr lang="ro-RO" b="1" i="1" smtClean="0">
                <a:solidFill>
                  <a:schemeClr val="accent1">
                    <a:lumMod val="75000"/>
                  </a:schemeClr>
                </a:solidFill>
                <a:latin typeface="Arial" pitchFamily="34" charset="0"/>
                <a:cs typeface="Arial" pitchFamily="34" charset="0"/>
              </a:rPr>
              <a:t>formularea corectă </a:t>
            </a:r>
            <a:r>
              <a:rPr lang="ro-RO" smtClean="0">
                <a:solidFill>
                  <a:schemeClr val="tx1"/>
                </a:solidFill>
                <a:latin typeface="Arial" pitchFamily="34" charset="0"/>
                <a:cs typeface="Arial" pitchFamily="34" charset="0"/>
              </a:rPr>
              <a:t>a </a:t>
            </a:r>
            <a:r>
              <a:rPr lang="ro-RO" b="1" i="1" smtClean="0">
                <a:solidFill>
                  <a:schemeClr val="accent6">
                    <a:lumMod val="50000"/>
                  </a:schemeClr>
                </a:solidFill>
                <a:latin typeface="Arial" pitchFamily="34" charset="0"/>
                <a:cs typeface="Arial" pitchFamily="34" charset="0"/>
              </a:rPr>
              <a:t>funcțiilor</a:t>
            </a:r>
            <a:r>
              <a:rPr lang="ro-RO" smtClean="0">
                <a:solidFill>
                  <a:schemeClr val="tx1"/>
                </a:solidFill>
                <a:latin typeface="Arial" pitchFamily="34" charset="0"/>
                <a:cs typeface="Arial" pitchFamily="34" charset="0"/>
              </a:rPr>
              <a:t> trebuie să se facă o </a:t>
            </a:r>
            <a:r>
              <a:rPr lang="ro-RO" b="1" i="1" smtClean="0">
                <a:solidFill>
                  <a:schemeClr val="accent6">
                    <a:lumMod val="50000"/>
                  </a:schemeClr>
                </a:solidFill>
                <a:latin typeface="Arial" pitchFamily="34" charset="0"/>
                <a:cs typeface="Arial" pitchFamily="34" charset="0"/>
              </a:rPr>
              <a:t>analiză amănunțită a însușirilor obiectului respectiv</a:t>
            </a:r>
            <a:r>
              <a:rPr lang="ro-RO" smtClean="0">
                <a:solidFill>
                  <a:schemeClr val="tx1"/>
                </a:solidFill>
                <a:latin typeface="Arial" pitchFamily="34" charset="0"/>
                <a:cs typeface="Arial" pitchFamily="34" charset="0"/>
              </a:rPr>
              <a:t>. O </a:t>
            </a:r>
            <a:r>
              <a:rPr lang="ro-RO" b="1" i="1" smtClean="0">
                <a:solidFill>
                  <a:schemeClr val="accent6">
                    <a:lumMod val="50000"/>
                  </a:schemeClr>
                </a:solidFill>
                <a:latin typeface="Arial" pitchFamily="34" charset="0"/>
                <a:cs typeface="Arial" pitchFamily="34" charset="0"/>
              </a:rPr>
              <a:t>funcție</a:t>
            </a:r>
            <a:r>
              <a:rPr lang="ro-RO" smtClean="0">
                <a:solidFill>
                  <a:schemeClr val="tx1"/>
                </a:solidFill>
                <a:latin typeface="Arial" pitchFamily="34" charset="0"/>
                <a:cs typeface="Arial" pitchFamily="34" charset="0"/>
              </a:rPr>
              <a:t> </a:t>
            </a:r>
            <a:r>
              <a:rPr lang="ro-RO" b="1" i="1" smtClean="0">
                <a:solidFill>
                  <a:srgbClr val="FF0000"/>
                </a:solidFill>
                <a:latin typeface="Arial" pitchFamily="34" charset="0"/>
                <a:cs typeface="Arial" pitchFamily="34" charset="0"/>
              </a:rPr>
              <a:t>este derivată dintr-o </a:t>
            </a:r>
            <a:r>
              <a:rPr lang="ro-RO" b="1" i="1" smtClean="0">
                <a:solidFill>
                  <a:schemeClr val="accent6">
                    <a:lumMod val="50000"/>
                  </a:schemeClr>
                </a:solidFill>
                <a:latin typeface="Arial" pitchFamily="34" charset="0"/>
                <a:cs typeface="Arial" pitchFamily="34" charset="0"/>
              </a:rPr>
              <a:t>necesitate socială </a:t>
            </a:r>
            <a:r>
              <a:rPr lang="ro-RO" b="1" i="1" smtClean="0">
                <a:solidFill>
                  <a:srgbClr val="FF0000"/>
                </a:solidFill>
                <a:latin typeface="Arial" pitchFamily="34" charset="0"/>
                <a:cs typeface="Arial" pitchFamily="34" charset="0"/>
              </a:rPr>
              <a:t>dar nu trebuie să se confunde cu aceasta</a:t>
            </a:r>
          </a:p>
        </p:txBody>
      </p:sp>
      <p:cxnSp>
        <p:nvCxnSpPr>
          <p:cNvPr id="35" name="Shape 34"/>
          <p:cNvCxnSpPr>
            <a:stCxn id="3" idx="1"/>
            <a:endCxn id="15" idx="1"/>
          </p:cNvCxnSpPr>
          <p:nvPr/>
        </p:nvCxnSpPr>
        <p:spPr>
          <a:xfrm rot="10800000" flipH="1" flipV="1">
            <a:off x="990600" y="1104900"/>
            <a:ext cx="304800" cy="3352800"/>
          </a:xfrm>
          <a:prstGeom prst="bentConnector3">
            <a:avLst>
              <a:gd name="adj1" fmla="val -75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15" idx="2"/>
            <a:endCxn id="14" idx="0"/>
          </p:cNvCxnSpPr>
          <p:nvPr/>
        </p:nvCxnSpPr>
        <p:spPr>
          <a:xfrm rot="5400000">
            <a:off x="2915517" y="3220317"/>
            <a:ext cx="457200" cy="3922566"/>
          </a:xfrm>
          <a:prstGeom prst="bentConnector3">
            <a:avLst>
              <a:gd name="adj1" fmla="val 50000"/>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2209800" y="5334000"/>
            <a:ext cx="6705600" cy="1219200"/>
          </a:xfrm>
          <a:prstGeom prst="rect">
            <a:avLst/>
          </a:prstGeom>
          <a:ln/>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just"/>
            <a:r>
              <a:rPr lang="ro-RO" b="1" i="1" smtClean="0">
                <a:solidFill>
                  <a:schemeClr val="tx2">
                    <a:lumMod val="75000"/>
                  </a:schemeClr>
                </a:solidFill>
                <a:latin typeface="Arial" pitchFamily="34" charset="0"/>
                <a:cs typeface="Arial" pitchFamily="34" charset="0"/>
              </a:rPr>
              <a:t>Pornirea și oprirea funcționării unei mașini-unelte</a:t>
            </a:r>
            <a:r>
              <a:rPr lang="ro-RO" smtClean="0">
                <a:solidFill>
                  <a:schemeClr val="tx1"/>
                </a:solidFill>
                <a:latin typeface="Arial" pitchFamily="34" charset="0"/>
                <a:cs typeface="Arial" pitchFamily="34" charset="0"/>
              </a:rPr>
              <a:t>, care </a:t>
            </a:r>
            <a:r>
              <a:rPr lang="ro-RO" b="1" i="1" smtClean="0">
                <a:solidFill>
                  <a:srgbClr val="FF0000"/>
                </a:solidFill>
                <a:latin typeface="Arial" pitchFamily="34" charset="0"/>
                <a:cs typeface="Arial" pitchFamily="34" charset="0"/>
              </a:rPr>
              <a:t>este o necesitate</a:t>
            </a:r>
            <a:r>
              <a:rPr lang="ro-RO" smtClean="0">
                <a:solidFill>
                  <a:schemeClr val="tx1"/>
                </a:solidFill>
                <a:latin typeface="Arial" pitchFamily="34" charset="0"/>
                <a:cs typeface="Arial" pitchFamily="34" charset="0"/>
              </a:rPr>
              <a:t>, se face prin intermediul unui </a:t>
            </a:r>
            <a:r>
              <a:rPr lang="ro-RO" b="1" i="1" smtClean="0">
                <a:solidFill>
                  <a:schemeClr val="accent6">
                    <a:lumMod val="50000"/>
                  </a:schemeClr>
                </a:solidFill>
                <a:latin typeface="Arial" pitchFamily="34" charset="0"/>
                <a:cs typeface="Arial" pitchFamily="34" charset="0"/>
              </a:rPr>
              <a:t>comutator</a:t>
            </a:r>
            <a:r>
              <a:rPr lang="ro-RO" smtClean="0">
                <a:solidFill>
                  <a:schemeClr val="tx1"/>
                </a:solidFill>
                <a:latin typeface="Arial" pitchFamily="34" charset="0"/>
                <a:cs typeface="Arial" pitchFamily="34" charset="0"/>
              </a:rPr>
              <a:t>, ce are la rândul lui mai multe funcții. Una dintre ele poate fi denumită </a:t>
            </a:r>
            <a:r>
              <a:rPr lang="ro-RO" b="1" i="1" smtClean="0">
                <a:solidFill>
                  <a:srgbClr val="C00000"/>
                </a:solidFill>
                <a:latin typeface="Arial" pitchFamily="34" charset="0"/>
                <a:cs typeface="Arial" pitchFamily="34" charset="0"/>
              </a:rPr>
              <a:t>„deschide și închide un circuit electric”</a:t>
            </a:r>
          </a:p>
        </p:txBody>
      </p:sp>
      <p:cxnSp>
        <p:nvCxnSpPr>
          <p:cNvPr id="78" name="Elbow Connector 77"/>
          <p:cNvCxnSpPr>
            <a:stCxn id="14" idx="2"/>
            <a:endCxn id="68" idx="1"/>
          </p:cNvCxnSpPr>
          <p:nvPr/>
        </p:nvCxnSpPr>
        <p:spPr>
          <a:xfrm rot="16200000" flipH="1">
            <a:off x="1614283" y="5348083"/>
            <a:ext cx="164068" cy="1026966"/>
          </a:xfrm>
          <a:prstGeom prst="bentConnector2">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0" name="Slide Number Placeholder 79"/>
          <p:cNvSpPr>
            <a:spLocks noGrp="1"/>
          </p:cNvSpPr>
          <p:nvPr>
            <p:ph type="sldNum" sz="quarter" idx="12"/>
          </p:nvPr>
        </p:nvSpPr>
        <p:spPr/>
        <p:txBody>
          <a:bodyPr/>
          <a:lstStyle/>
          <a:p>
            <a:fld id="{40FBC372-BFC0-44F3-A2AE-833ECC6DEBAB}"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676400"/>
            <a:ext cx="7620000" cy="12192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6">
                    <a:lumMod val="50000"/>
                  </a:schemeClr>
                </a:solidFill>
                <a:latin typeface="Arial" pitchFamily="34" charset="0"/>
                <a:cs typeface="Arial" pitchFamily="34" charset="0"/>
              </a:rPr>
              <a:t>Funcția</a:t>
            </a:r>
            <a:r>
              <a:rPr lang="ro-RO" smtClean="0">
                <a:solidFill>
                  <a:schemeClr val="tx1"/>
                </a:solidFill>
                <a:latin typeface="Arial" pitchFamily="34" charset="0"/>
                <a:cs typeface="Arial" pitchFamily="34" charset="0"/>
              </a:rPr>
              <a:t> a fost definită anterior prin </a:t>
            </a:r>
            <a:r>
              <a:rPr lang="ro-RO" b="1" i="1" smtClean="0">
                <a:solidFill>
                  <a:schemeClr val="accent1">
                    <a:lumMod val="75000"/>
                  </a:schemeClr>
                </a:solidFill>
                <a:latin typeface="Arial" pitchFamily="34" charset="0"/>
                <a:cs typeface="Arial" pitchFamily="34" charset="0"/>
              </a:rPr>
              <a:t>ceea ce realizează obiectul </a:t>
            </a:r>
            <a:r>
              <a:rPr lang="ro-RO" smtClean="0">
                <a:solidFill>
                  <a:schemeClr val="tx1"/>
                </a:solidFill>
                <a:latin typeface="Arial" pitchFamily="34" charset="0"/>
                <a:cs typeface="Arial" pitchFamily="34" charset="0"/>
              </a:rPr>
              <a:t>în vederea </a:t>
            </a:r>
            <a:r>
              <a:rPr lang="ro-RO" b="1" i="1" smtClean="0">
                <a:solidFill>
                  <a:schemeClr val="accent6">
                    <a:lumMod val="50000"/>
                  </a:schemeClr>
                </a:solidFill>
                <a:latin typeface="Arial" pitchFamily="34" charset="0"/>
                <a:cs typeface="Arial" pitchFamily="34" charset="0"/>
              </a:rPr>
              <a:t>satisfacerii unei necesități</a:t>
            </a:r>
            <a:r>
              <a:rPr lang="ro-RO" smtClean="0">
                <a:solidFill>
                  <a:schemeClr val="tx1"/>
                </a:solidFill>
                <a:latin typeface="Arial" pitchFamily="34" charset="0"/>
                <a:cs typeface="Arial" pitchFamily="34" charset="0"/>
              </a:rPr>
              <a:t>, dar </a:t>
            </a:r>
            <a:r>
              <a:rPr lang="ro-RO" b="1" i="1" smtClean="0">
                <a:solidFill>
                  <a:srgbClr val="C00000"/>
                </a:solidFill>
                <a:latin typeface="Arial" pitchFamily="34" charset="0"/>
                <a:cs typeface="Arial" pitchFamily="34" charset="0"/>
              </a:rPr>
              <a:t>formularea ei nu se realizează în același fel</a:t>
            </a:r>
            <a:r>
              <a:rPr lang="ro-RO" smtClean="0">
                <a:solidFill>
                  <a:schemeClr val="tx1"/>
                </a:solidFill>
                <a:latin typeface="Arial" pitchFamily="34" charset="0"/>
                <a:cs typeface="Arial" pitchFamily="34" charset="0"/>
              </a:rPr>
              <a:t>, </a:t>
            </a:r>
            <a:r>
              <a:rPr lang="ro-RO" b="1" i="1" smtClean="0">
                <a:solidFill>
                  <a:srgbClr val="C00000"/>
                </a:solidFill>
                <a:latin typeface="Arial" pitchFamily="34" charset="0"/>
                <a:cs typeface="Arial" pitchFamily="34" charset="0"/>
              </a:rPr>
              <a:t>cu aceleași cuvinte</a:t>
            </a:r>
            <a:r>
              <a:rPr lang="ro-RO" smtClean="0">
                <a:solidFill>
                  <a:schemeClr val="tx1"/>
                </a:solidFill>
                <a:latin typeface="Arial" pitchFamily="34" charset="0"/>
                <a:cs typeface="Arial" pitchFamily="34" charset="0"/>
              </a:rPr>
              <a:t>, deoarece </a:t>
            </a:r>
            <a:r>
              <a:rPr lang="ro-RO" b="1" i="1" smtClean="0">
                <a:solidFill>
                  <a:schemeClr val="accent6">
                    <a:lumMod val="50000"/>
                  </a:schemeClr>
                </a:solidFill>
                <a:latin typeface="Arial" pitchFamily="34" charset="0"/>
                <a:cs typeface="Arial" pitchFamily="34" charset="0"/>
              </a:rPr>
              <a:t>nu trebuie să se confunde cu necesitatea respectivă</a:t>
            </a:r>
          </a:p>
        </p:txBody>
      </p:sp>
      <p:sp>
        <p:nvSpPr>
          <p:cNvPr id="3" name="Rectangle 2"/>
          <p:cNvSpPr/>
          <p:nvPr/>
        </p:nvSpPr>
        <p:spPr>
          <a:xfrm>
            <a:off x="228600" y="1066800"/>
            <a:ext cx="1864613" cy="400110"/>
          </a:xfrm>
          <a:prstGeom prst="rect">
            <a:avLst/>
          </a:prstGeom>
          <a:effectLst>
            <a:outerShdw blurRad="50800" dist="38100" dir="2700000" algn="tl" rotWithShape="0">
              <a:prstClr val="black">
                <a:alpha val="40000"/>
              </a:prstClr>
            </a:outerShdw>
          </a:effectLst>
        </p:spPr>
        <p:txBody>
          <a:bodyPr wrap="none">
            <a:spAutoFit/>
          </a:bodyPr>
          <a:lstStyle/>
          <a:p>
            <a:r>
              <a:rPr kumimoji="0" lang="en-US" sz="2000" b="1" i="1"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sym typeface="Wingdings"/>
              </a:rPr>
              <a:t> </a:t>
            </a:r>
            <a:r>
              <a:rPr kumimoji="0" lang="en-US" sz="2000" b="1" i="1"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rPr>
              <a:t>Observaţi</a:t>
            </a:r>
            <a:r>
              <a:rPr lang="ro-RO" sz="2000" b="1" i="1" smtClean="0">
                <a:solidFill>
                  <a:schemeClr val="accent1">
                    <a:lumMod val="75000"/>
                  </a:schemeClr>
                </a:solidFill>
                <a:latin typeface="Arial" pitchFamily="34" charset="0"/>
                <a:ea typeface="Times New Roman" pitchFamily="18" charset="0"/>
                <a:cs typeface="Arial" pitchFamily="34" charset="0"/>
              </a:rPr>
              <a:t>i:</a:t>
            </a:r>
            <a:r>
              <a:rPr kumimoji="0" lang="en-US" sz="2000" b="1" i="0"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rPr>
              <a:t> </a:t>
            </a:r>
            <a:endParaRPr lang="en-US" sz="2000">
              <a:solidFill>
                <a:schemeClr val="accent1">
                  <a:lumMod val="75000"/>
                </a:schemeClr>
              </a:solidFill>
            </a:endParaRPr>
          </a:p>
        </p:txBody>
      </p:sp>
      <p:sp>
        <p:nvSpPr>
          <p:cNvPr id="4" name="Right Arrow 3"/>
          <p:cNvSpPr/>
          <p:nvPr/>
        </p:nvSpPr>
        <p:spPr>
          <a:xfrm>
            <a:off x="457200" y="1752600"/>
            <a:ext cx="5334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90600" y="3048000"/>
            <a:ext cx="7620000" cy="6096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Pe de altă parte, </a:t>
            </a:r>
            <a:r>
              <a:rPr lang="ro-RO" b="1" i="1" smtClean="0">
                <a:solidFill>
                  <a:schemeClr val="accent6">
                    <a:lumMod val="50000"/>
                  </a:schemeClr>
                </a:solidFill>
                <a:latin typeface="Arial" pitchFamily="34" charset="0"/>
                <a:cs typeface="Arial" pitchFamily="34" charset="0"/>
              </a:rPr>
              <a:t>funcția</a:t>
            </a:r>
            <a:r>
              <a:rPr lang="ro-RO" smtClean="0">
                <a:solidFill>
                  <a:schemeClr val="tx1"/>
                </a:solidFill>
                <a:latin typeface="Arial" pitchFamily="34" charset="0"/>
                <a:cs typeface="Arial" pitchFamily="34" charset="0"/>
              </a:rPr>
              <a:t> </a:t>
            </a:r>
            <a:r>
              <a:rPr lang="ro-RO" b="1" i="1" smtClean="0">
                <a:solidFill>
                  <a:srgbClr val="C00000"/>
                </a:solidFill>
                <a:latin typeface="Arial" pitchFamily="34" charset="0"/>
                <a:cs typeface="Arial" pitchFamily="34" charset="0"/>
              </a:rPr>
              <a:t>nu trebuie să se confunde </a:t>
            </a:r>
            <a:r>
              <a:rPr lang="ro-RO" smtClean="0">
                <a:solidFill>
                  <a:schemeClr val="tx1"/>
                </a:solidFill>
                <a:latin typeface="Arial" pitchFamily="34" charset="0"/>
                <a:cs typeface="Arial" pitchFamily="34" charset="0"/>
              </a:rPr>
              <a:t>nici </a:t>
            </a:r>
            <a:r>
              <a:rPr lang="ro-RO" b="1" i="1" smtClean="0">
                <a:solidFill>
                  <a:srgbClr val="FF0000"/>
                </a:solidFill>
                <a:latin typeface="Arial" pitchFamily="34" charset="0"/>
                <a:cs typeface="Arial" pitchFamily="34" charset="0"/>
              </a:rPr>
              <a:t>cu metoda </a:t>
            </a:r>
            <a:r>
              <a:rPr lang="ro-RO" smtClean="0">
                <a:solidFill>
                  <a:schemeClr val="tx1"/>
                </a:solidFill>
                <a:latin typeface="Arial" pitchFamily="34" charset="0"/>
                <a:cs typeface="Arial" pitchFamily="34" charset="0"/>
              </a:rPr>
              <a:t>nici </a:t>
            </a:r>
            <a:r>
              <a:rPr lang="ro-RO" b="1" i="1" smtClean="0">
                <a:solidFill>
                  <a:schemeClr val="accent1">
                    <a:lumMod val="75000"/>
                  </a:schemeClr>
                </a:solidFill>
                <a:latin typeface="Arial" pitchFamily="34" charset="0"/>
                <a:cs typeface="Arial" pitchFamily="34" charset="0"/>
              </a:rPr>
              <a:t>cu soluția tehnică </a:t>
            </a:r>
            <a:r>
              <a:rPr lang="ro-RO" smtClean="0">
                <a:solidFill>
                  <a:schemeClr val="tx1"/>
                </a:solidFill>
                <a:latin typeface="Arial" pitchFamily="34" charset="0"/>
                <a:cs typeface="Arial" pitchFamily="34" charset="0"/>
              </a:rPr>
              <a:t>de realizare a ei</a:t>
            </a:r>
            <a:endParaRPr lang="ro-RO" b="1" i="1" smtClean="0">
              <a:solidFill>
                <a:schemeClr val="accent6">
                  <a:lumMod val="50000"/>
                </a:schemeClr>
              </a:solidFill>
              <a:latin typeface="Arial" pitchFamily="34" charset="0"/>
              <a:cs typeface="Arial" pitchFamily="34" charset="0"/>
            </a:endParaRPr>
          </a:p>
        </p:txBody>
      </p:sp>
      <p:sp>
        <p:nvSpPr>
          <p:cNvPr id="6" name="Right Arrow 5"/>
          <p:cNvSpPr/>
          <p:nvPr/>
        </p:nvSpPr>
        <p:spPr>
          <a:xfrm>
            <a:off x="457200" y="3124200"/>
            <a:ext cx="5334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66800" y="4038600"/>
            <a:ext cx="1005403" cy="369332"/>
          </a:xfrm>
          <a:prstGeom prst="rect">
            <a:avLst/>
          </a:prstGeom>
          <a:solidFill>
            <a:schemeClr val="accent5">
              <a:lumMod val="40000"/>
              <a:lumOff val="60000"/>
            </a:schemeClr>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o-RO" b="1" smtClean="0">
                <a:solidFill>
                  <a:schemeClr val="accent6">
                    <a:lumMod val="50000"/>
                  </a:schemeClr>
                </a:solidFill>
                <a:latin typeface="Arial" pitchFamily="34" charset="0"/>
                <a:cs typeface="Arial" pitchFamily="34" charset="0"/>
              </a:rPr>
              <a:t>Funcția</a:t>
            </a:r>
            <a:endParaRPr lang="en-US" b="1">
              <a:solidFill>
                <a:schemeClr val="accent6">
                  <a:lumMod val="50000"/>
                </a:schemeClr>
              </a:solidFill>
              <a:latin typeface="Arial" pitchFamily="34" charset="0"/>
              <a:cs typeface="Arial" pitchFamily="34" charset="0"/>
            </a:endParaRPr>
          </a:p>
        </p:txBody>
      </p:sp>
      <p:sp>
        <p:nvSpPr>
          <p:cNvPr id="8" name="Rectangle 7"/>
          <p:cNvSpPr/>
          <p:nvPr/>
        </p:nvSpPr>
        <p:spPr>
          <a:xfrm>
            <a:off x="3429000" y="3962400"/>
            <a:ext cx="3962400" cy="457200"/>
          </a:xfrm>
          <a:prstGeom prst="rect">
            <a:avLst/>
          </a:prstGeom>
          <a:solidFill>
            <a:srgbClr val="FFFF99"/>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6">
                    <a:lumMod val="50000"/>
                  </a:schemeClr>
                </a:solidFill>
                <a:latin typeface="Arial" pitchFamily="34" charset="0"/>
                <a:cs typeface="Arial" pitchFamily="34" charset="0"/>
              </a:rPr>
              <a:t>Este un ansamblu de proprietăți</a:t>
            </a:r>
          </a:p>
        </p:txBody>
      </p:sp>
      <p:sp>
        <p:nvSpPr>
          <p:cNvPr id="14" name="Right Arrow 13"/>
          <p:cNvSpPr/>
          <p:nvPr/>
        </p:nvSpPr>
        <p:spPr>
          <a:xfrm>
            <a:off x="2438400" y="4114800"/>
            <a:ext cx="5334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66800" y="4953000"/>
            <a:ext cx="1005403" cy="369332"/>
          </a:xfrm>
          <a:prstGeom prst="rect">
            <a:avLst/>
          </a:prstGeom>
          <a:solidFill>
            <a:schemeClr val="accent5">
              <a:lumMod val="40000"/>
              <a:lumOff val="60000"/>
            </a:schemeClr>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o-RO" b="1" smtClean="0">
                <a:solidFill>
                  <a:srgbClr val="FF0000"/>
                </a:solidFill>
                <a:latin typeface="Arial" pitchFamily="34" charset="0"/>
                <a:cs typeface="Arial" pitchFamily="34" charset="0"/>
              </a:rPr>
              <a:t>Metoda</a:t>
            </a:r>
            <a:endParaRPr lang="en-US" b="1">
              <a:solidFill>
                <a:srgbClr val="FF0000"/>
              </a:solidFill>
              <a:latin typeface="Arial" pitchFamily="34" charset="0"/>
              <a:cs typeface="Arial" pitchFamily="34" charset="0"/>
            </a:endParaRPr>
          </a:p>
        </p:txBody>
      </p:sp>
      <p:sp>
        <p:nvSpPr>
          <p:cNvPr id="16" name="Rectangle 15"/>
          <p:cNvSpPr/>
          <p:nvPr/>
        </p:nvSpPr>
        <p:spPr>
          <a:xfrm>
            <a:off x="3429000" y="4724400"/>
            <a:ext cx="3962400" cy="685800"/>
          </a:xfrm>
          <a:prstGeom prst="rect">
            <a:avLst/>
          </a:prstGeom>
          <a:solidFill>
            <a:srgbClr val="FFFF99"/>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rgbClr val="FF0000"/>
                </a:solidFill>
                <a:latin typeface="Arial" pitchFamily="34" charset="0"/>
                <a:cs typeface="Arial" pitchFamily="34" charset="0"/>
              </a:rPr>
              <a:t>Este un procedeu folosit pentru atingerea unui anumit scop</a:t>
            </a:r>
          </a:p>
        </p:txBody>
      </p:sp>
      <p:sp>
        <p:nvSpPr>
          <p:cNvPr id="17" name="Right Arrow 16"/>
          <p:cNvSpPr/>
          <p:nvPr/>
        </p:nvSpPr>
        <p:spPr>
          <a:xfrm>
            <a:off x="2438400" y="4953000"/>
            <a:ext cx="5334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429000" y="5715000"/>
            <a:ext cx="3962400" cy="685800"/>
          </a:xfrm>
          <a:prstGeom prst="rect">
            <a:avLst/>
          </a:prstGeom>
          <a:solidFill>
            <a:srgbClr val="FFFF99"/>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1">
                    <a:lumMod val="75000"/>
                  </a:schemeClr>
                </a:solidFill>
                <a:latin typeface="Arial" pitchFamily="34" charset="0"/>
                <a:cs typeface="Arial" pitchFamily="34" charset="0"/>
              </a:rPr>
              <a:t>Exprimă o nevoie sau o trebuință într-un sens mai îngust ca </a:t>
            </a:r>
            <a:r>
              <a:rPr lang="ro-RO" b="1" i="1" smtClean="0">
                <a:solidFill>
                  <a:schemeClr val="accent6">
                    <a:lumMod val="50000"/>
                  </a:schemeClr>
                </a:solidFill>
                <a:latin typeface="Arial" pitchFamily="34" charset="0"/>
                <a:cs typeface="Arial" pitchFamily="34" charset="0"/>
              </a:rPr>
              <a:t>funcția</a:t>
            </a:r>
          </a:p>
        </p:txBody>
      </p:sp>
      <p:sp>
        <p:nvSpPr>
          <p:cNvPr id="19" name="Rectangle 18"/>
          <p:cNvSpPr/>
          <p:nvPr/>
        </p:nvSpPr>
        <p:spPr>
          <a:xfrm>
            <a:off x="609600" y="5867400"/>
            <a:ext cx="1524000" cy="369332"/>
          </a:xfrm>
          <a:prstGeom prst="rect">
            <a:avLst/>
          </a:prstGeom>
          <a:solidFill>
            <a:schemeClr val="accent5">
              <a:lumMod val="40000"/>
              <a:lumOff val="60000"/>
            </a:schemeClr>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o-RO" b="1" smtClean="0">
                <a:solidFill>
                  <a:schemeClr val="accent1">
                    <a:lumMod val="75000"/>
                  </a:schemeClr>
                </a:solidFill>
                <a:latin typeface="Arial" pitchFamily="34" charset="0"/>
                <a:cs typeface="Arial" pitchFamily="34" charset="0"/>
              </a:rPr>
              <a:t>Necesitatea</a:t>
            </a:r>
            <a:endParaRPr lang="en-US" b="1">
              <a:solidFill>
                <a:schemeClr val="accent1">
                  <a:lumMod val="75000"/>
                </a:schemeClr>
              </a:solidFill>
              <a:latin typeface="Arial" pitchFamily="34" charset="0"/>
              <a:cs typeface="Arial" pitchFamily="34" charset="0"/>
            </a:endParaRPr>
          </a:p>
        </p:txBody>
      </p:sp>
      <p:sp>
        <p:nvSpPr>
          <p:cNvPr id="20" name="Right Arrow 19"/>
          <p:cNvSpPr/>
          <p:nvPr/>
        </p:nvSpPr>
        <p:spPr>
          <a:xfrm>
            <a:off x="2514600" y="5943600"/>
            <a:ext cx="5334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20"/>
          <p:cNvSpPr>
            <a:spLocks noGrp="1"/>
          </p:cNvSpPr>
          <p:nvPr>
            <p:ph type="sldNum" sz="quarter" idx="12"/>
          </p:nvPr>
        </p:nvSpPr>
        <p:spPr/>
        <p:txBody>
          <a:bodyPr/>
          <a:lstStyle/>
          <a:p>
            <a:fld id="{40FBC372-BFC0-44F3-A2AE-833ECC6DEBAB}"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990600"/>
            <a:ext cx="6705600" cy="707886"/>
          </a:xfrm>
          <a:prstGeom prst="rect">
            <a:avLst/>
          </a:prstGeom>
          <a:effectLst>
            <a:outerShdw blurRad="50800" dist="38100" algn="l" rotWithShape="0">
              <a:prstClr val="black">
                <a:alpha val="40000"/>
              </a:prstClr>
            </a:outerShdw>
          </a:effectLst>
        </p:spPr>
        <p:txBody>
          <a:bodyPr wrap="square">
            <a:spAutoFit/>
          </a:bodyPr>
          <a:lstStyle/>
          <a:p>
            <a:r>
              <a:rPr lang="en-US" sz="2000" b="1">
                <a:solidFill>
                  <a:srgbClr val="7030A0"/>
                </a:solidFill>
                <a:latin typeface="Arial" pitchFamily="34" charset="0"/>
                <a:cs typeface="Arial" pitchFamily="34" charset="0"/>
              </a:rPr>
              <a:t>2</a:t>
            </a:r>
            <a:r>
              <a:rPr lang="ro-RO" sz="2000" b="1" smtClean="0">
                <a:solidFill>
                  <a:srgbClr val="7030A0"/>
                </a:solidFill>
                <a:latin typeface="Arial" pitchFamily="34" charset="0"/>
                <a:cs typeface="Arial" pitchFamily="34" charset="0"/>
              </a:rPr>
              <a:t>.4  Reguli practice și analize complementare pentru </a:t>
            </a:r>
          </a:p>
          <a:p>
            <a:r>
              <a:rPr lang="ro-RO" sz="2000" b="1" smtClean="0">
                <a:solidFill>
                  <a:srgbClr val="7030A0"/>
                </a:solidFill>
                <a:latin typeface="Arial" pitchFamily="34" charset="0"/>
                <a:cs typeface="Arial" pitchFamily="34" charset="0"/>
              </a:rPr>
              <a:t>       stabilirea funcțiilor unui obiect</a:t>
            </a:r>
            <a:endParaRPr lang="en-US" sz="2000">
              <a:solidFill>
                <a:srgbClr val="7030A0"/>
              </a:solidFill>
              <a:latin typeface="Arial" pitchFamily="34" charset="0"/>
              <a:cs typeface="Arial" pitchFamily="34" charset="0"/>
            </a:endParaRPr>
          </a:p>
        </p:txBody>
      </p:sp>
      <p:sp>
        <p:nvSpPr>
          <p:cNvPr id="3" name="Rectangle 2"/>
          <p:cNvSpPr/>
          <p:nvPr/>
        </p:nvSpPr>
        <p:spPr>
          <a:xfrm>
            <a:off x="533400" y="1752600"/>
            <a:ext cx="7162800" cy="369332"/>
          </a:xfrm>
          <a:prstGeom prst="rect">
            <a:avLst/>
          </a:prstGeom>
          <a:effectLst/>
        </p:spPr>
        <p:txBody>
          <a:bodyPr wrap="square">
            <a:spAutoFit/>
          </a:bodyPr>
          <a:lstStyle/>
          <a:p>
            <a:r>
              <a:rPr lang="en-US" b="1">
                <a:solidFill>
                  <a:schemeClr val="accent1">
                    <a:lumMod val="75000"/>
                  </a:schemeClr>
                </a:solidFill>
                <a:latin typeface="Arial" pitchFamily="34" charset="0"/>
                <a:cs typeface="Arial" pitchFamily="34" charset="0"/>
              </a:rPr>
              <a:t>2</a:t>
            </a:r>
            <a:r>
              <a:rPr lang="ro-RO" b="1" smtClean="0">
                <a:solidFill>
                  <a:schemeClr val="accent1">
                    <a:lumMod val="75000"/>
                  </a:schemeClr>
                </a:solidFill>
                <a:latin typeface="Arial" pitchFamily="34" charset="0"/>
                <a:cs typeface="Arial" pitchFamily="34" charset="0"/>
              </a:rPr>
              <a:t>.4.1  Reguli practice pentru stabilirea funcțiilor </a:t>
            </a:r>
            <a:endParaRPr lang="en-US">
              <a:solidFill>
                <a:schemeClr val="accent1">
                  <a:lumMod val="75000"/>
                </a:schemeClr>
              </a:solidFill>
              <a:latin typeface="Arial" pitchFamily="34" charset="0"/>
              <a:cs typeface="Arial" pitchFamily="34" charset="0"/>
            </a:endParaRPr>
          </a:p>
        </p:txBody>
      </p:sp>
      <p:sp>
        <p:nvSpPr>
          <p:cNvPr id="4" name="Rectangle 3"/>
          <p:cNvSpPr/>
          <p:nvPr/>
        </p:nvSpPr>
        <p:spPr>
          <a:xfrm>
            <a:off x="381000" y="2514600"/>
            <a:ext cx="609599" cy="369332"/>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o-RO" b="1" smtClean="0">
                <a:solidFill>
                  <a:schemeClr val="accent6">
                    <a:lumMod val="50000"/>
                  </a:schemeClr>
                </a:solidFill>
                <a:latin typeface="Arial" pitchFamily="34" charset="0"/>
                <a:cs typeface="Arial" pitchFamily="34" charset="0"/>
              </a:rPr>
              <a:t>R1</a:t>
            </a:r>
            <a:endParaRPr lang="en-US" b="1">
              <a:solidFill>
                <a:schemeClr val="accent6">
                  <a:lumMod val="50000"/>
                </a:schemeClr>
              </a:solidFill>
              <a:latin typeface="Arial" pitchFamily="34" charset="0"/>
              <a:cs typeface="Arial" pitchFamily="34" charset="0"/>
            </a:endParaRPr>
          </a:p>
        </p:txBody>
      </p:sp>
      <p:sp>
        <p:nvSpPr>
          <p:cNvPr id="5" name="Right Arrow 4"/>
          <p:cNvSpPr/>
          <p:nvPr/>
        </p:nvSpPr>
        <p:spPr>
          <a:xfrm>
            <a:off x="1295400" y="25908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981200" y="2362200"/>
            <a:ext cx="6400800" cy="762000"/>
          </a:xfrm>
          <a:prstGeom prst="rect">
            <a:avLst/>
          </a:prstGeom>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just"/>
            <a:r>
              <a:rPr lang="ro-RO" b="1" i="1" smtClean="0">
                <a:solidFill>
                  <a:schemeClr val="accent6">
                    <a:lumMod val="50000"/>
                  </a:schemeClr>
                </a:solidFill>
                <a:latin typeface="Arial" pitchFamily="34" charset="0"/>
                <a:cs typeface="Arial" pitchFamily="34" charset="0"/>
              </a:rPr>
              <a:t>O funcție este </a:t>
            </a:r>
            <a:r>
              <a:rPr lang="ro-RO" b="1" i="1" smtClean="0">
                <a:solidFill>
                  <a:srgbClr val="FF0000"/>
                </a:solidFill>
                <a:latin typeface="Arial" pitchFamily="34" charset="0"/>
                <a:cs typeface="Arial" pitchFamily="34" charset="0"/>
              </a:rPr>
              <a:t>principală</a:t>
            </a:r>
            <a:r>
              <a:rPr lang="ro-RO" b="1" i="1" smtClean="0">
                <a:solidFill>
                  <a:schemeClr val="accent6">
                    <a:lumMod val="50000"/>
                  </a:schemeClr>
                </a:solidFill>
                <a:latin typeface="Arial" pitchFamily="34" charset="0"/>
                <a:cs typeface="Arial" pitchFamily="34" charset="0"/>
              </a:rPr>
              <a:t> și </a:t>
            </a:r>
            <a:r>
              <a:rPr lang="ro-RO" b="1" i="1" smtClean="0">
                <a:solidFill>
                  <a:srgbClr val="FF0000"/>
                </a:solidFill>
                <a:latin typeface="Arial" pitchFamily="34" charset="0"/>
                <a:cs typeface="Arial" pitchFamily="34" charset="0"/>
              </a:rPr>
              <a:t>distinctă</a:t>
            </a:r>
            <a:r>
              <a:rPr lang="ro-RO" b="1" i="1" smtClean="0">
                <a:solidFill>
                  <a:schemeClr val="accent6">
                    <a:lumMod val="50000"/>
                  </a:schemeClr>
                </a:solidFill>
                <a:latin typeface="Arial" pitchFamily="34" charset="0"/>
                <a:cs typeface="Arial" pitchFamily="34" charset="0"/>
              </a:rPr>
              <a:t> de altă funcție dacă sunt îndeplinite simultan următoarele două condiții:</a:t>
            </a:r>
          </a:p>
        </p:txBody>
      </p:sp>
      <p:sp>
        <p:nvSpPr>
          <p:cNvPr id="7" name="Rectangle 6"/>
          <p:cNvSpPr/>
          <p:nvPr/>
        </p:nvSpPr>
        <p:spPr>
          <a:xfrm>
            <a:off x="2743200" y="3810000"/>
            <a:ext cx="5638800" cy="914400"/>
          </a:xfrm>
          <a:prstGeom prst="rect">
            <a:avLst/>
          </a:prstGeom>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just"/>
            <a:r>
              <a:rPr lang="ro-RO" b="1" i="1" smtClean="0">
                <a:solidFill>
                  <a:schemeClr val="accent1">
                    <a:lumMod val="75000"/>
                  </a:schemeClr>
                </a:solidFill>
                <a:latin typeface="Arial" pitchFamily="34" charset="0"/>
                <a:cs typeface="Arial" pitchFamily="34" charset="0"/>
              </a:rPr>
              <a:t>a) adaugă prin sine însăși valoare de întrebuințare obiectului (contribuie direct la realizarea valorii de întrebuințare </a:t>
            </a:r>
            <a:r>
              <a:rPr lang="en-US" b="1" i="1" smtClean="0">
                <a:solidFill>
                  <a:schemeClr val="accent1">
                    <a:lumMod val="75000"/>
                  </a:schemeClr>
                </a:solidFill>
                <a:latin typeface="Arial" pitchFamily="34" charset="0"/>
                <a:cs typeface="Arial" pitchFamily="34" charset="0"/>
              </a:rPr>
              <a:t>)</a:t>
            </a:r>
            <a:endParaRPr lang="ro-RO" b="1" i="1" smtClean="0">
              <a:solidFill>
                <a:schemeClr val="accent1">
                  <a:lumMod val="75000"/>
                </a:schemeClr>
              </a:solidFill>
              <a:latin typeface="Arial" pitchFamily="34" charset="0"/>
              <a:cs typeface="Arial" pitchFamily="34" charset="0"/>
            </a:endParaRPr>
          </a:p>
        </p:txBody>
      </p:sp>
      <p:cxnSp>
        <p:nvCxnSpPr>
          <p:cNvPr id="9" name="Shape 8"/>
          <p:cNvCxnSpPr>
            <a:stCxn id="6" idx="2"/>
            <a:endCxn id="7" idx="1"/>
          </p:cNvCxnSpPr>
          <p:nvPr/>
        </p:nvCxnSpPr>
        <p:spPr>
          <a:xfrm rot="5400000">
            <a:off x="3390900" y="2476500"/>
            <a:ext cx="1143000" cy="2438400"/>
          </a:xfrm>
          <a:prstGeom prst="bentConnector4">
            <a:avLst>
              <a:gd name="adj1" fmla="val 30000"/>
              <a:gd name="adj2" fmla="val 109375"/>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743200" y="5257800"/>
            <a:ext cx="5638800" cy="457200"/>
          </a:xfrm>
          <a:prstGeom prst="rect">
            <a:avLst/>
          </a:prstGeom>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just"/>
            <a:r>
              <a:rPr lang="ro-RO" b="1" i="1" smtClean="0">
                <a:solidFill>
                  <a:schemeClr val="accent1">
                    <a:lumMod val="75000"/>
                  </a:schemeClr>
                </a:solidFill>
                <a:latin typeface="Arial" pitchFamily="34" charset="0"/>
                <a:cs typeface="Arial" pitchFamily="34" charset="0"/>
              </a:rPr>
              <a:t>b) poate exista independent de celelalte funcții</a:t>
            </a:r>
          </a:p>
        </p:txBody>
      </p:sp>
      <p:cxnSp>
        <p:nvCxnSpPr>
          <p:cNvPr id="13" name="Shape 12"/>
          <p:cNvCxnSpPr>
            <a:stCxn id="6" idx="2"/>
            <a:endCxn id="10" idx="1"/>
          </p:cNvCxnSpPr>
          <p:nvPr/>
        </p:nvCxnSpPr>
        <p:spPr>
          <a:xfrm rot="5400000">
            <a:off x="2781300" y="3086100"/>
            <a:ext cx="2362200" cy="2438400"/>
          </a:xfrm>
          <a:prstGeom prst="bentConnector4">
            <a:avLst>
              <a:gd name="adj1" fmla="val 14421"/>
              <a:gd name="adj2" fmla="val 109375"/>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1" name="Slide Number Placeholder 40"/>
          <p:cNvSpPr>
            <a:spLocks noGrp="1"/>
          </p:cNvSpPr>
          <p:nvPr>
            <p:ph type="sldNum" sz="quarter" idx="12"/>
          </p:nvPr>
        </p:nvSpPr>
        <p:spPr/>
        <p:txBody>
          <a:bodyPr/>
          <a:lstStyle/>
          <a:p>
            <a:fld id="{40FBC372-BFC0-44F3-A2AE-833ECC6DEBAB}"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362200"/>
            <a:ext cx="7543800" cy="1143000"/>
          </a:xfrm>
          <a:prstGeom prst="rect">
            <a:avLst/>
          </a:prstGeom>
          <a:solidFill>
            <a:srgbClr val="FFFF99"/>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Pentru un container, următoarele două formulări, </a:t>
            </a:r>
            <a:r>
              <a:rPr lang="ro-RO" b="1" i="1" smtClean="0">
                <a:solidFill>
                  <a:schemeClr val="accent1">
                    <a:lumMod val="75000"/>
                  </a:schemeClr>
                </a:solidFill>
                <a:latin typeface="Arial" pitchFamily="34" charset="0"/>
                <a:cs typeface="Arial" pitchFamily="34" charset="0"/>
              </a:rPr>
              <a:t>„protejează produsul” </a:t>
            </a:r>
            <a:r>
              <a:rPr lang="ro-RO" smtClean="0">
                <a:solidFill>
                  <a:schemeClr val="tx1"/>
                </a:solidFill>
                <a:latin typeface="Arial" pitchFamily="34" charset="0"/>
                <a:cs typeface="Arial" pitchFamily="34" charset="0"/>
              </a:rPr>
              <a:t>și </a:t>
            </a:r>
            <a:r>
              <a:rPr lang="ro-RO" b="1" i="1" smtClean="0">
                <a:solidFill>
                  <a:schemeClr val="accent1">
                    <a:lumMod val="75000"/>
                  </a:schemeClr>
                </a:solidFill>
                <a:latin typeface="Arial" pitchFamily="34" charset="0"/>
                <a:cs typeface="Arial" pitchFamily="34" charset="0"/>
              </a:rPr>
              <a:t>„conține produsul” </a:t>
            </a:r>
            <a:r>
              <a:rPr lang="ro-RO" b="1" i="1" smtClean="0">
                <a:solidFill>
                  <a:srgbClr val="FF0000"/>
                </a:solidFill>
                <a:latin typeface="Arial" pitchFamily="34" charset="0"/>
                <a:cs typeface="Arial" pitchFamily="34" charset="0"/>
              </a:rPr>
              <a:t>nu se referă la două funcții</a:t>
            </a:r>
            <a:r>
              <a:rPr lang="ro-RO" smtClean="0">
                <a:solidFill>
                  <a:schemeClr val="tx1"/>
                </a:solidFill>
                <a:latin typeface="Arial" pitchFamily="34" charset="0"/>
                <a:cs typeface="Arial" pitchFamily="34" charset="0"/>
              </a:rPr>
              <a:t>, ci la </a:t>
            </a:r>
            <a:r>
              <a:rPr lang="ro-RO" b="1" i="1" smtClean="0">
                <a:solidFill>
                  <a:schemeClr val="accent6">
                    <a:lumMod val="50000"/>
                  </a:schemeClr>
                </a:solidFill>
                <a:latin typeface="Arial" pitchFamily="34" charset="0"/>
                <a:cs typeface="Arial" pitchFamily="34" charset="0"/>
              </a:rPr>
              <a:t>una singură </a:t>
            </a:r>
            <a:r>
              <a:rPr lang="ro-RO" smtClean="0">
                <a:solidFill>
                  <a:schemeClr val="tx1"/>
                </a:solidFill>
                <a:latin typeface="Arial" pitchFamily="34" charset="0"/>
                <a:cs typeface="Arial" pitchFamily="34" charset="0"/>
              </a:rPr>
              <a:t>(aceasta deoarece conținând produsul i se asigură și o anume protecție).</a:t>
            </a:r>
          </a:p>
        </p:txBody>
      </p:sp>
      <p:sp>
        <p:nvSpPr>
          <p:cNvPr id="3" name="Rectangle 2"/>
          <p:cNvSpPr/>
          <p:nvPr/>
        </p:nvSpPr>
        <p:spPr>
          <a:xfrm>
            <a:off x="228600" y="1143000"/>
            <a:ext cx="1505540" cy="36933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none">
            <a:spAutoFit/>
          </a:bodyPr>
          <a:lstStyle/>
          <a:p>
            <a:r>
              <a:rPr lang="ro-RO" b="1" smtClean="0">
                <a:solidFill>
                  <a:schemeClr val="accent6">
                    <a:lumMod val="50000"/>
                  </a:schemeClr>
                </a:solidFill>
                <a:latin typeface="Arial" pitchFamily="34" charset="0"/>
                <a:cs typeface="Arial" pitchFamily="34" charset="0"/>
              </a:rPr>
              <a:t>Exemplu R1</a:t>
            </a:r>
            <a:endParaRPr lang="en-US" b="1">
              <a:solidFill>
                <a:schemeClr val="accent6">
                  <a:lumMod val="50000"/>
                </a:schemeClr>
              </a:solidFill>
              <a:latin typeface="Arial" pitchFamily="34" charset="0"/>
              <a:cs typeface="Arial" pitchFamily="34" charset="0"/>
            </a:endParaRPr>
          </a:p>
        </p:txBody>
      </p:sp>
      <p:sp>
        <p:nvSpPr>
          <p:cNvPr id="4" name="Rectangle 3"/>
          <p:cNvSpPr/>
          <p:nvPr/>
        </p:nvSpPr>
        <p:spPr>
          <a:xfrm>
            <a:off x="685800" y="4114800"/>
            <a:ext cx="8077200" cy="1754326"/>
          </a:xfrm>
          <a:prstGeom prst="rect">
            <a:avLst/>
          </a:prstGeom>
          <a:solidFill>
            <a:schemeClr val="accent5">
              <a:lumMod val="40000"/>
              <a:lumOff val="60000"/>
            </a:schemeClr>
          </a:solidFill>
        </p:spPr>
        <p:txBody>
          <a:bodyPr wrap="square">
            <a:spAutoFit/>
          </a:bodyPr>
          <a:lstStyle/>
          <a:p>
            <a:pPr algn="just"/>
            <a:r>
              <a:rPr lang="ro-RO" smtClean="0">
                <a:latin typeface="Arial" pitchFamily="34" charset="0"/>
                <a:cs typeface="Arial" pitchFamily="34" charset="0"/>
              </a:rPr>
              <a:t>Formulările </a:t>
            </a:r>
            <a:r>
              <a:rPr lang="ro-RO" b="1" i="1" smtClean="0">
                <a:solidFill>
                  <a:schemeClr val="accent6">
                    <a:lumMod val="50000"/>
                  </a:schemeClr>
                </a:solidFill>
                <a:latin typeface="Arial" pitchFamily="34" charset="0"/>
                <a:cs typeface="Arial" pitchFamily="34" charset="0"/>
              </a:rPr>
              <a:t>corecte și complete </a:t>
            </a:r>
            <a:r>
              <a:rPr lang="ro-RO" smtClean="0">
                <a:latin typeface="Arial" pitchFamily="34" charset="0"/>
                <a:cs typeface="Arial" pitchFamily="34" charset="0"/>
              </a:rPr>
              <a:t>pentru cele </a:t>
            </a:r>
            <a:r>
              <a:rPr lang="ro-RO" b="1" i="1" smtClean="0">
                <a:solidFill>
                  <a:schemeClr val="accent1">
                    <a:lumMod val="75000"/>
                  </a:schemeClr>
                </a:solidFill>
                <a:latin typeface="Arial" pitchFamily="34" charset="0"/>
                <a:cs typeface="Arial" pitchFamily="34" charset="0"/>
              </a:rPr>
              <a:t>două funcții principale </a:t>
            </a:r>
            <a:r>
              <a:rPr lang="ro-RO" smtClean="0">
                <a:latin typeface="Arial" pitchFamily="34" charset="0"/>
                <a:cs typeface="Arial" pitchFamily="34" charset="0"/>
              </a:rPr>
              <a:t>ale containerului vor fi:</a:t>
            </a:r>
          </a:p>
          <a:p>
            <a:pPr algn="just"/>
            <a:endParaRPr lang="ro-RO" smtClean="0">
              <a:latin typeface="Arial" pitchFamily="34" charset="0"/>
              <a:cs typeface="Arial" pitchFamily="34" charset="0"/>
            </a:endParaRPr>
          </a:p>
          <a:p>
            <a:pPr algn="just"/>
            <a:r>
              <a:rPr lang="ro-RO" b="1" i="1" smtClean="0">
                <a:solidFill>
                  <a:schemeClr val="accent1">
                    <a:lumMod val="75000"/>
                  </a:schemeClr>
                </a:solidFill>
                <a:latin typeface="Arial" pitchFamily="34" charset="0"/>
                <a:cs typeface="Arial" pitchFamily="34" charset="0"/>
              </a:rPr>
              <a:t>„asigură protecție mecanică/termică/etc. în timpul operațiilor logistice”</a:t>
            </a:r>
          </a:p>
          <a:p>
            <a:pPr algn="just"/>
            <a:endParaRPr lang="ro-RO" smtClean="0">
              <a:latin typeface="Arial" pitchFamily="34" charset="0"/>
              <a:cs typeface="Arial" pitchFamily="34" charset="0"/>
            </a:endParaRPr>
          </a:p>
          <a:p>
            <a:pPr algn="just"/>
            <a:r>
              <a:rPr lang="ro-RO" b="1" i="1" smtClean="0">
                <a:solidFill>
                  <a:schemeClr val="accent1">
                    <a:lumMod val="75000"/>
                  </a:schemeClr>
                </a:solidFill>
                <a:latin typeface="Arial" pitchFamily="34" charset="0"/>
                <a:cs typeface="Arial" pitchFamily="34" charset="0"/>
              </a:rPr>
              <a:t>„permite mecanizarea operațiilor logistice”</a:t>
            </a:r>
          </a:p>
        </p:txBody>
      </p:sp>
      <p:cxnSp>
        <p:nvCxnSpPr>
          <p:cNvPr id="6" name="Elbow Connector 5"/>
          <p:cNvCxnSpPr>
            <a:stCxn id="3" idx="2"/>
            <a:endCxn id="2" idx="0"/>
          </p:cNvCxnSpPr>
          <p:nvPr/>
        </p:nvCxnSpPr>
        <p:spPr>
          <a:xfrm rot="16200000" flipH="1">
            <a:off x="2485101" y="8601"/>
            <a:ext cx="849868" cy="3857330"/>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Elbow Connector 7"/>
          <p:cNvCxnSpPr>
            <a:stCxn id="2" idx="1"/>
            <a:endCxn id="4" idx="1"/>
          </p:cNvCxnSpPr>
          <p:nvPr/>
        </p:nvCxnSpPr>
        <p:spPr>
          <a:xfrm rot="10800000" flipV="1">
            <a:off x="685800" y="2933699"/>
            <a:ext cx="381000" cy="2058263"/>
          </a:xfrm>
          <a:prstGeom prst="bentConnector3">
            <a:avLst>
              <a:gd name="adj1" fmla="val 160000"/>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2"/>
          </p:nvPr>
        </p:nvSpPr>
        <p:spPr/>
        <p:txBody>
          <a:bodyPr/>
          <a:lstStyle/>
          <a:p>
            <a:fld id="{40FBC372-BFC0-44F3-A2AE-833ECC6DEBAB}"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3</a:t>
            </a:fld>
            <a:endParaRPr lang="en-US"/>
          </a:p>
        </p:txBody>
      </p:sp>
      <p:pic>
        <p:nvPicPr>
          <p:cNvPr id="116738" name="Picture 2" descr="Miles"/>
          <p:cNvPicPr>
            <a:picLocks noChangeAspect="1" noChangeArrowheads="1"/>
          </p:cNvPicPr>
          <p:nvPr/>
        </p:nvPicPr>
        <p:blipFill>
          <a:blip r:embed="rId2" cstate="print"/>
          <a:srcRect/>
          <a:stretch>
            <a:fillRect/>
          </a:stretch>
        </p:blipFill>
        <p:spPr bwMode="auto">
          <a:xfrm>
            <a:off x="2514600" y="457200"/>
            <a:ext cx="3962400" cy="4830419"/>
          </a:xfrm>
          <a:prstGeom prst="rect">
            <a:avLst/>
          </a:prstGeom>
          <a:noFill/>
        </p:spPr>
      </p:pic>
      <p:sp>
        <p:nvSpPr>
          <p:cNvPr id="4" name="Rectangle 3"/>
          <p:cNvSpPr/>
          <p:nvPr/>
        </p:nvSpPr>
        <p:spPr>
          <a:xfrm>
            <a:off x="1447800" y="5638800"/>
            <a:ext cx="6858000" cy="369332"/>
          </a:xfrm>
          <a:prstGeom prst="rect">
            <a:avLst/>
          </a:prstGeom>
        </p:spPr>
        <p:txBody>
          <a:bodyPr wrap="square">
            <a:spAutoFit/>
          </a:bodyPr>
          <a:lstStyle/>
          <a:p>
            <a:r>
              <a:rPr lang="en-US" b="1" smtClean="0">
                <a:latin typeface="Times New Roman" pitchFamily="18" charset="0"/>
                <a:cs typeface="Times New Roman" pitchFamily="18" charset="0"/>
              </a:rPr>
              <a:t>Lawrence D. Miles (1904-1985)</a:t>
            </a:r>
            <a:r>
              <a:rPr lang="ro-RO" b="1" smtClean="0">
                <a:latin typeface="Times New Roman" pitchFamily="18" charset="0"/>
                <a:cs typeface="Times New Roman" pitchFamily="18" charset="0"/>
              </a:rPr>
              <a:t> </a:t>
            </a:r>
            <a:r>
              <a:rPr lang="en-US" b="1" smtClean="0">
                <a:latin typeface="Times New Roman" pitchFamily="18" charset="0"/>
                <a:cs typeface="Times New Roman" pitchFamily="18" charset="0"/>
              </a:rPr>
              <a:t>- </a:t>
            </a:r>
            <a:r>
              <a:rPr lang="ro-RO" b="1" smtClean="0">
                <a:latin typeface="Times New Roman" pitchFamily="18" charset="0"/>
                <a:cs typeface="Times New Roman" pitchFamily="18" charset="0"/>
              </a:rPr>
              <a:t>”</a:t>
            </a:r>
            <a:r>
              <a:rPr lang="en-US" b="1" smtClean="0">
                <a:latin typeface="Times New Roman" pitchFamily="18" charset="0"/>
                <a:cs typeface="Times New Roman" pitchFamily="18" charset="0"/>
              </a:rPr>
              <a:t>P</a:t>
            </a:r>
            <a:r>
              <a:rPr lang="ro-RO" b="1" smtClean="0">
                <a:latin typeface="Times New Roman" pitchFamily="18" charset="0"/>
                <a:cs typeface="Times New Roman" pitchFamily="18" charset="0"/>
              </a:rPr>
              <a:t>ărintele”  Analizei Valorii</a:t>
            </a:r>
            <a:r>
              <a:rPr lang="en-US" b="1" smtClean="0">
                <a:latin typeface="Times New Roman" pitchFamily="18" charset="0"/>
                <a:cs typeface="Times New Roman" pitchFamily="18" charset="0"/>
              </a:rPr>
              <a:t> </a:t>
            </a:r>
            <a:endParaRPr lang="en-US" b="1">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43000"/>
            <a:ext cx="609600" cy="369332"/>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o-RO" b="1" smtClean="0">
                <a:solidFill>
                  <a:schemeClr val="accent6">
                    <a:lumMod val="50000"/>
                  </a:schemeClr>
                </a:solidFill>
                <a:latin typeface="Arial" pitchFamily="34" charset="0"/>
                <a:cs typeface="Arial" pitchFamily="34" charset="0"/>
              </a:rPr>
              <a:t>R2</a:t>
            </a:r>
            <a:endParaRPr lang="en-US" b="1">
              <a:solidFill>
                <a:schemeClr val="accent6">
                  <a:lumMod val="50000"/>
                </a:schemeClr>
              </a:solidFill>
              <a:latin typeface="Arial" pitchFamily="34" charset="0"/>
              <a:cs typeface="Arial" pitchFamily="34" charset="0"/>
            </a:endParaRPr>
          </a:p>
        </p:txBody>
      </p:sp>
      <p:sp>
        <p:nvSpPr>
          <p:cNvPr id="3" name="Right Arrow 2"/>
          <p:cNvSpPr/>
          <p:nvPr/>
        </p:nvSpPr>
        <p:spPr>
          <a:xfrm>
            <a:off x="1295400" y="12192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057400" y="990600"/>
            <a:ext cx="6400800" cy="762000"/>
          </a:xfrm>
          <a:prstGeom prst="rect">
            <a:avLst/>
          </a:prstGeom>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just"/>
            <a:r>
              <a:rPr lang="ro-RO" b="1" i="1" smtClean="0">
                <a:solidFill>
                  <a:schemeClr val="accent6">
                    <a:lumMod val="50000"/>
                  </a:schemeClr>
                </a:solidFill>
                <a:latin typeface="Arial" pitchFamily="34" charset="0"/>
                <a:cs typeface="Arial" pitchFamily="34" charset="0"/>
              </a:rPr>
              <a:t>O funcție este </a:t>
            </a:r>
            <a:r>
              <a:rPr lang="ro-RO" b="1" i="1" smtClean="0">
                <a:solidFill>
                  <a:srgbClr val="FF0000"/>
                </a:solidFill>
                <a:latin typeface="Arial" pitchFamily="34" charset="0"/>
                <a:cs typeface="Arial" pitchFamily="34" charset="0"/>
              </a:rPr>
              <a:t>secundară/auxiliară</a:t>
            </a:r>
            <a:r>
              <a:rPr lang="ro-RO" b="1" i="1" smtClean="0">
                <a:solidFill>
                  <a:schemeClr val="accent6">
                    <a:lumMod val="50000"/>
                  </a:schemeClr>
                </a:solidFill>
                <a:latin typeface="Arial" pitchFamily="34" charset="0"/>
                <a:cs typeface="Arial" pitchFamily="34" charset="0"/>
              </a:rPr>
              <a:t> dacă sunt îndeplinite simultan următoarele trei condiții:</a:t>
            </a:r>
          </a:p>
        </p:txBody>
      </p:sp>
      <p:sp>
        <p:nvSpPr>
          <p:cNvPr id="5" name="Rectangle 4"/>
          <p:cNvSpPr/>
          <p:nvPr/>
        </p:nvSpPr>
        <p:spPr>
          <a:xfrm>
            <a:off x="2743200" y="2438400"/>
            <a:ext cx="5638800" cy="914400"/>
          </a:xfrm>
          <a:prstGeom prst="rect">
            <a:avLst/>
          </a:prstGeom>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just"/>
            <a:r>
              <a:rPr lang="ro-RO" b="1" i="1" smtClean="0">
                <a:solidFill>
                  <a:schemeClr val="accent1">
                    <a:lumMod val="75000"/>
                  </a:schemeClr>
                </a:solidFill>
                <a:latin typeface="Arial" pitchFamily="34" charset="0"/>
                <a:cs typeface="Arial" pitchFamily="34" charset="0"/>
              </a:rPr>
              <a:t>a) nu adaugă prin sine însăși valoare de întrebuințare (contribuie indirect la realizarea valorii de întrebuințare)</a:t>
            </a:r>
          </a:p>
        </p:txBody>
      </p:sp>
      <p:sp>
        <p:nvSpPr>
          <p:cNvPr id="6" name="Rectangle 5"/>
          <p:cNvSpPr/>
          <p:nvPr/>
        </p:nvSpPr>
        <p:spPr>
          <a:xfrm>
            <a:off x="2743200" y="3886200"/>
            <a:ext cx="5638800" cy="762000"/>
          </a:xfrm>
          <a:prstGeom prst="rect">
            <a:avLst/>
          </a:prstGeom>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just"/>
            <a:r>
              <a:rPr lang="ro-RO" b="1" i="1" smtClean="0">
                <a:solidFill>
                  <a:schemeClr val="accent1">
                    <a:lumMod val="75000"/>
                  </a:schemeClr>
                </a:solidFill>
                <a:latin typeface="Arial" pitchFamily="34" charset="0"/>
                <a:cs typeface="Arial" pitchFamily="34" charset="0"/>
              </a:rPr>
              <a:t>b) condiționează existența unei (unor) </a:t>
            </a:r>
            <a:r>
              <a:rPr lang="ro-RO" b="1" i="1" smtClean="0">
                <a:solidFill>
                  <a:schemeClr val="accent6">
                    <a:lumMod val="50000"/>
                  </a:schemeClr>
                </a:solidFill>
                <a:latin typeface="Arial" pitchFamily="34" charset="0"/>
                <a:cs typeface="Arial" pitchFamily="34" charset="0"/>
              </a:rPr>
              <a:t>funcții principale</a:t>
            </a:r>
          </a:p>
        </p:txBody>
      </p:sp>
      <p:sp>
        <p:nvSpPr>
          <p:cNvPr id="7" name="Rectangle 6"/>
          <p:cNvSpPr/>
          <p:nvPr/>
        </p:nvSpPr>
        <p:spPr>
          <a:xfrm>
            <a:off x="2743200" y="5257800"/>
            <a:ext cx="5638800" cy="762000"/>
          </a:xfrm>
          <a:prstGeom prst="rect">
            <a:avLst/>
          </a:prstGeom>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just"/>
            <a:r>
              <a:rPr lang="ro-RO" b="1" i="1" smtClean="0">
                <a:solidFill>
                  <a:schemeClr val="accent1">
                    <a:lumMod val="75000"/>
                  </a:schemeClr>
                </a:solidFill>
                <a:latin typeface="Arial" pitchFamily="34" charset="0"/>
                <a:cs typeface="Arial" pitchFamily="34" charset="0"/>
              </a:rPr>
              <a:t>c) exprimă relații între obiectul de studiu și </a:t>
            </a:r>
            <a:r>
              <a:rPr lang="ro-RO" b="1" i="1" smtClean="0">
                <a:solidFill>
                  <a:srgbClr val="C00000"/>
                </a:solidFill>
                <a:latin typeface="Arial" pitchFamily="34" charset="0"/>
                <a:cs typeface="Arial" pitchFamily="34" charset="0"/>
              </a:rPr>
              <a:t>mediul înconjurător</a:t>
            </a:r>
          </a:p>
        </p:txBody>
      </p:sp>
      <p:cxnSp>
        <p:nvCxnSpPr>
          <p:cNvPr id="9" name="Shape 8"/>
          <p:cNvCxnSpPr>
            <a:stCxn id="4" idx="2"/>
            <a:endCxn id="5" idx="1"/>
          </p:cNvCxnSpPr>
          <p:nvPr/>
        </p:nvCxnSpPr>
        <p:spPr>
          <a:xfrm rot="5400000">
            <a:off x="3429000" y="1066800"/>
            <a:ext cx="1143000" cy="2514600"/>
          </a:xfrm>
          <a:prstGeom prst="bentConnector4">
            <a:avLst>
              <a:gd name="adj1" fmla="val 30000"/>
              <a:gd name="adj2" fmla="val 10909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Shape 10"/>
          <p:cNvCxnSpPr>
            <a:endCxn id="6" idx="1"/>
          </p:cNvCxnSpPr>
          <p:nvPr/>
        </p:nvCxnSpPr>
        <p:spPr>
          <a:xfrm rot="5400000">
            <a:off x="2743200" y="1752600"/>
            <a:ext cx="2514600" cy="2514600"/>
          </a:xfrm>
          <a:prstGeom prst="bentConnector4">
            <a:avLst>
              <a:gd name="adj1" fmla="val 13547"/>
              <a:gd name="adj2" fmla="val 10909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5" name="Shape 14"/>
          <p:cNvCxnSpPr>
            <a:stCxn id="4" idx="2"/>
            <a:endCxn id="7" idx="1"/>
          </p:cNvCxnSpPr>
          <p:nvPr/>
        </p:nvCxnSpPr>
        <p:spPr>
          <a:xfrm rot="5400000">
            <a:off x="2057400" y="2438400"/>
            <a:ext cx="3886200" cy="2514600"/>
          </a:xfrm>
          <a:prstGeom prst="bentConnector4">
            <a:avLst>
              <a:gd name="adj1" fmla="val 8766"/>
              <a:gd name="adj2" fmla="val 10909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0" name="Slide Number Placeholder 19"/>
          <p:cNvSpPr>
            <a:spLocks noGrp="1"/>
          </p:cNvSpPr>
          <p:nvPr>
            <p:ph type="sldNum" sz="quarter" idx="12"/>
          </p:nvPr>
        </p:nvSpPr>
        <p:spPr/>
        <p:txBody>
          <a:bodyPr/>
          <a:lstStyle/>
          <a:p>
            <a:fld id="{40FBC372-BFC0-44F3-A2AE-833ECC6DEBAB}"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38200"/>
            <a:ext cx="1505540" cy="36933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none">
            <a:spAutoFit/>
          </a:bodyPr>
          <a:lstStyle/>
          <a:p>
            <a:r>
              <a:rPr lang="ro-RO" b="1" smtClean="0">
                <a:solidFill>
                  <a:schemeClr val="accent6">
                    <a:lumMod val="50000"/>
                  </a:schemeClr>
                </a:solidFill>
                <a:latin typeface="Arial" pitchFamily="34" charset="0"/>
                <a:cs typeface="Arial" pitchFamily="34" charset="0"/>
              </a:rPr>
              <a:t>Exemplu R2</a:t>
            </a:r>
            <a:endParaRPr lang="en-US" b="1">
              <a:solidFill>
                <a:schemeClr val="accent6">
                  <a:lumMod val="50000"/>
                </a:schemeClr>
              </a:solidFill>
              <a:latin typeface="Arial" pitchFamily="34" charset="0"/>
              <a:cs typeface="Arial" pitchFamily="34" charset="0"/>
            </a:endParaRPr>
          </a:p>
        </p:txBody>
      </p:sp>
      <p:sp>
        <p:nvSpPr>
          <p:cNvPr id="3" name="Rectangle 2"/>
          <p:cNvSpPr/>
          <p:nvPr/>
        </p:nvSpPr>
        <p:spPr>
          <a:xfrm>
            <a:off x="1066800" y="2057400"/>
            <a:ext cx="7543800" cy="1524000"/>
          </a:xfrm>
          <a:prstGeom prst="rect">
            <a:avLst/>
          </a:prstGeom>
          <a:solidFill>
            <a:srgbClr val="FFFF99"/>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rgbClr val="FF0000"/>
                </a:solidFill>
                <a:latin typeface="Arial" pitchFamily="34" charset="0"/>
                <a:cs typeface="Arial" pitchFamily="34" charset="0"/>
              </a:rPr>
              <a:t>Funcția secundară/auxiliară </a:t>
            </a:r>
            <a:r>
              <a:rPr lang="ro-RO" smtClean="0">
                <a:solidFill>
                  <a:schemeClr val="tx1"/>
                </a:solidFill>
                <a:latin typeface="Arial" pitchFamily="34" charset="0"/>
                <a:cs typeface="Arial" pitchFamily="34" charset="0"/>
              </a:rPr>
              <a:t>formulată prin expresia </a:t>
            </a:r>
            <a:r>
              <a:rPr lang="ro-RO" b="1" i="1" smtClean="0">
                <a:solidFill>
                  <a:srgbClr val="C00000"/>
                </a:solidFill>
                <a:latin typeface="Arial" pitchFamily="34" charset="0"/>
                <a:cs typeface="Arial" pitchFamily="34" charset="0"/>
              </a:rPr>
              <a:t>„asigură temperatura normală de funcționare”</a:t>
            </a:r>
            <a:r>
              <a:rPr lang="ro-RO" smtClean="0">
                <a:solidFill>
                  <a:schemeClr val="tx1"/>
                </a:solidFill>
                <a:latin typeface="Arial" pitchFamily="34" charset="0"/>
                <a:cs typeface="Arial" pitchFamily="34" charset="0"/>
              </a:rPr>
              <a:t>, poate fi întâlnită și sub alte forme de exprimare, ca de exemplu, </a:t>
            </a:r>
            <a:r>
              <a:rPr lang="ro-RO" b="1" i="1" smtClean="0">
                <a:solidFill>
                  <a:srgbClr val="C00000"/>
                </a:solidFill>
                <a:latin typeface="Arial" pitchFamily="34" charset="0"/>
                <a:cs typeface="Arial" pitchFamily="34" charset="0"/>
              </a:rPr>
              <a:t>„disipează căldura”, „evacuează căldura”, „răcește materialul”</a:t>
            </a:r>
            <a:r>
              <a:rPr lang="ro-RO" smtClean="0">
                <a:solidFill>
                  <a:schemeClr val="tx1"/>
                </a:solidFill>
                <a:latin typeface="Arial" pitchFamily="34" charset="0"/>
                <a:cs typeface="Arial" pitchFamily="34" charset="0"/>
              </a:rPr>
              <a:t> etc., regăsindu-se la diferite produse ca motoare, mașini-unelte, aparatură electro-casnică etc.</a:t>
            </a:r>
          </a:p>
        </p:txBody>
      </p:sp>
      <p:cxnSp>
        <p:nvCxnSpPr>
          <p:cNvPr id="5" name="Elbow Connector 4"/>
          <p:cNvCxnSpPr>
            <a:stCxn id="2" idx="2"/>
            <a:endCxn id="3" idx="0"/>
          </p:cNvCxnSpPr>
          <p:nvPr/>
        </p:nvCxnSpPr>
        <p:spPr>
          <a:xfrm rot="16200000" flipH="1">
            <a:off x="2485101" y="-296199"/>
            <a:ext cx="849868" cy="3857330"/>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85800" y="3733800"/>
            <a:ext cx="8077200" cy="2862322"/>
          </a:xfrm>
          <a:prstGeom prst="rect">
            <a:avLst/>
          </a:prstGeom>
          <a:solidFill>
            <a:schemeClr val="accent5">
              <a:lumMod val="40000"/>
              <a:lumOff val="60000"/>
            </a:schemeClr>
          </a:solidFill>
        </p:spPr>
        <p:txBody>
          <a:bodyPr wrap="square">
            <a:spAutoFit/>
          </a:bodyPr>
          <a:lstStyle/>
          <a:p>
            <a:pPr algn="just"/>
            <a:r>
              <a:rPr lang="ro-RO" smtClean="0">
                <a:latin typeface="Arial" pitchFamily="34" charset="0"/>
                <a:cs typeface="Arial" pitchFamily="34" charset="0"/>
              </a:rPr>
              <a:t>Nimeni nu va cumpăra un automobil pentru cantitatea de căldură evacuată de motor, însă evacuarea căldurii va condiționa o serie de funcții principale, cum ar fi:</a:t>
            </a:r>
          </a:p>
          <a:p>
            <a:pPr algn="just"/>
            <a:endParaRPr lang="ro-RO" smtClean="0">
              <a:latin typeface="Arial" pitchFamily="34" charset="0"/>
              <a:cs typeface="Arial" pitchFamily="34" charset="0"/>
            </a:endParaRPr>
          </a:p>
          <a:p>
            <a:pPr algn="just"/>
            <a:r>
              <a:rPr lang="ro-RO" b="1" i="1" smtClean="0">
                <a:solidFill>
                  <a:schemeClr val="accent1">
                    <a:lumMod val="75000"/>
                  </a:schemeClr>
                </a:solidFill>
                <a:latin typeface="Arial" pitchFamily="34" charset="0"/>
                <a:cs typeface="Arial" pitchFamily="34" charset="0"/>
              </a:rPr>
              <a:t>„transformă energia termică a combustibilului în lucru mecanic”</a:t>
            </a:r>
          </a:p>
          <a:p>
            <a:pPr algn="just"/>
            <a:endParaRPr lang="ro-RO" smtClean="0">
              <a:latin typeface="Arial" pitchFamily="34" charset="0"/>
              <a:cs typeface="Arial" pitchFamily="34" charset="0"/>
            </a:endParaRPr>
          </a:p>
          <a:p>
            <a:pPr algn="just"/>
            <a:r>
              <a:rPr lang="ro-RO" b="1" i="1" smtClean="0">
                <a:solidFill>
                  <a:schemeClr val="accent1">
                    <a:lumMod val="75000"/>
                  </a:schemeClr>
                </a:solidFill>
                <a:latin typeface="Arial" pitchFamily="34" charset="0"/>
                <a:cs typeface="Arial" pitchFamily="34" charset="0"/>
              </a:rPr>
              <a:t>„prezintă fiabilitate”</a:t>
            </a:r>
          </a:p>
          <a:p>
            <a:pPr algn="just"/>
            <a:endParaRPr lang="ro-RO" b="1" i="1" smtClean="0">
              <a:solidFill>
                <a:schemeClr val="accent1">
                  <a:lumMod val="75000"/>
                </a:schemeClr>
              </a:solidFill>
              <a:latin typeface="Arial" pitchFamily="34" charset="0"/>
              <a:cs typeface="Arial" pitchFamily="34" charset="0"/>
            </a:endParaRPr>
          </a:p>
          <a:p>
            <a:pPr algn="just"/>
            <a:r>
              <a:rPr lang="ro-RO" smtClean="0">
                <a:latin typeface="Arial" pitchFamily="34" charset="0"/>
                <a:cs typeface="Arial" pitchFamily="34" charset="0"/>
              </a:rPr>
              <a:t>Totodată această </a:t>
            </a:r>
            <a:r>
              <a:rPr lang="ro-RO" b="1" i="1" smtClean="0">
                <a:solidFill>
                  <a:srgbClr val="FF0000"/>
                </a:solidFill>
                <a:latin typeface="Arial" pitchFamily="34" charset="0"/>
                <a:cs typeface="Arial" pitchFamily="34" charset="0"/>
              </a:rPr>
              <a:t>funcție secundară/auxiliară </a:t>
            </a:r>
            <a:r>
              <a:rPr lang="ro-RO" smtClean="0">
                <a:latin typeface="Arial" pitchFamily="34" charset="0"/>
                <a:cs typeface="Arial" pitchFamily="34" charset="0"/>
              </a:rPr>
              <a:t>exprimă și </a:t>
            </a:r>
            <a:r>
              <a:rPr lang="ro-RO" b="1" i="1" smtClean="0">
                <a:solidFill>
                  <a:schemeClr val="accent6">
                    <a:lumMod val="50000"/>
                  </a:schemeClr>
                </a:solidFill>
                <a:latin typeface="Arial" pitchFamily="34" charset="0"/>
                <a:cs typeface="Arial" pitchFamily="34" charset="0"/>
              </a:rPr>
              <a:t>relația motor – mediu de funcționare</a:t>
            </a:r>
          </a:p>
        </p:txBody>
      </p:sp>
      <p:cxnSp>
        <p:nvCxnSpPr>
          <p:cNvPr id="10" name="Elbow Connector 9"/>
          <p:cNvCxnSpPr>
            <a:stCxn id="3" idx="1"/>
            <a:endCxn id="6" idx="1"/>
          </p:cNvCxnSpPr>
          <p:nvPr/>
        </p:nvCxnSpPr>
        <p:spPr>
          <a:xfrm rot="10800000" flipV="1">
            <a:off x="685800" y="2819399"/>
            <a:ext cx="381000" cy="2345561"/>
          </a:xfrm>
          <a:prstGeom prst="bentConnector3">
            <a:avLst>
              <a:gd name="adj1" fmla="val 160000"/>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fld id="{40FBC372-BFC0-44F3-A2AE-833ECC6DEBAB}"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43000"/>
            <a:ext cx="609600" cy="369332"/>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o-RO" b="1" smtClean="0">
                <a:solidFill>
                  <a:schemeClr val="accent6">
                    <a:lumMod val="50000"/>
                  </a:schemeClr>
                </a:solidFill>
                <a:latin typeface="Arial" pitchFamily="34" charset="0"/>
                <a:cs typeface="Arial" pitchFamily="34" charset="0"/>
              </a:rPr>
              <a:t>R3</a:t>
            </a:r>
            <a:endParaRPr lang="en-US" b="1">
              <a:solidFill>
                <a:schemeClr val="accent6">
                  <a:lumMod val="50000"/>
                </a:schemeClr>
              </a:solidFill>
              <a:latin typeface="Arial" pitchFamily="34" charset="0"/>
              <a:cs typeface="Arial" pitchFamily="34" charset="0"/>
            </a:endParaRPr>
          </a:p>
        </p:txBody>
      </p:sp>
      <p:sp>
        <p:nvSpPr>
          <p:cNvPr id="3" name="Rectangle 2"/>
          <p:cNvSpPr/>
          <p:nvPr/>
        </p:nvSpPr>
        <p:spPr>
          <a:xfrm>
            <a:off x="2057400" y="990600"/>
            <a:ext cx="6400800" cy="762000"/>
          </a:xfrm>
          <a:prstGeom prst="rect">
            <a:avLst/>
          </a:prstGeom>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just"/>
            <a:r>
              <a:rPr lang="ro-RO" b="1" i="1" smtClean="0">
                <a:solidFill>
                  <a:schemeClr val="accent6">
                    <a:lumMod val="50000"/>
                  </a:schemeClr>
                </a:solidFill>
                <a:latin typeface="Arial" pitchFamily="34" charset="0"/>
                <a:cs typeface="Arial" pitchFamily="34" charset="0"/>
              </a:rPr>
              <a:t>A se evita formulări cu caracter global care nu definesc funcții ci </a:t>
            </a:r>
            <a:r>
              <a:rPr lang="ro-RO" b="1" i="1" smtClean="0">
                <a:solidFill>
                  <a:srgbClr val="C00000"/>
                </a:solidFill>
                <a:latin typeface="Arial" pitchFamily="34" charset="0"/>
                <a:cs typeface="Arial" pitchFamily="34" charset="0"/>
              </a:rPr>
              <a:t>grupe de funcții</a:t>
            </a:r>
          </a:p>
        </p:txBody>
      </p:sp>
      <p:sp>
        <p:nvSpPr>
          <p:cNvPr id="4" name="Right Arrow 3"/>
          <p:cNvSpPr/>
          <p:nvPr/>
        </p:nvSpPr>
        <p:spPr>
          <a:xfrm>
            <a:off x="1295400" y="12192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66800" y="3276600"/>
            <a:ext cx="7543800" cy="1143000"/>
          </a:xfrm>
          <a:prstGeom prst="rect">
            <a:avLst/>
          </a:prstGeom>
          <a:solidFill>
            <a:srgbClr val="FFFF99"/>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Pentru un container, formularea, </a:t>
            </a:r>
            <a:r>
              <a:rPr lang="ro-RO" b="1" i="1" smtClean="0">
                <a:solidFill>
                  <a:schemeClr val="accent1">
                    <a:lumMod val="75000"/>
                  </a:schemeClr>
                </a:solidFill>
                <a:latin typeface="Arial" pitchFamily="34" charset="0"/>
                <a:cs typeface="Arial" pitchFamily="34" charset="0"/>
              </a:rPr>
              <a:t>„asigură protecția produsului” </a:t>
            </a:r>
            <a:r>
              <a:rPr lang="ro-RO" smtClean="0">
                <a:solidFill>
                  <a:schemeClr val="tx1"/>
                </a:solidFill>
                <a:latin typeface="Arial" pitchFamily="34" charset="0"/>
                <a:cs typeface="Arial" pitchFamily="34" charset="0"/>
              </a:rPr>
              <a:t>reprezintă un </a:t>
            </a:r>
            <a:r>
              <a:rPr lang="ro-RO" b="1" i="1" smtClean="0">
                <a:solidFill>
                  <a:srgbClr val="FF0000"/>
                </a:solidFill>
                <a:latin typeface="Arial" pitchFamily="34" charset="0"/>
                <a:cs typeface="Arial" pitchFamily="34" charset="0"/>
              </a:rPr>
              <a:t>grup format din mai multe funcții</a:t>
            </a:r>
            <a:r>
              <a:rPr lang="ro-RO" smtClean="0">
                <a:solidFill>
                  <a:schemeClr val="tx1"/>
                </a:solidFill>
                <a:latin typeface="Arial" pitchFamily="34" charset="0"/>
                <a:cs typeface="Arial" pitchFamily="34" charset="0"/>
              </a:rPr>
              <a:t>, determinate de modurile de protecție ce ar putea exista independent:</a:t>
            </a:r>
          </a:p>
        </p:txBody>
      </p:sp>
      <p:sp>
        <p:nvSpPr>
          <p:cNvPr id="6" name="Rectangle 5"/>
          <p:cNvSpPr/>
          <p:nvPr/>
        </p:nvSpPr>
        <p:spPr>
          <a:xfrm>
            <a:off x="228600" y="2133600"/>
            <a:ext cx="1505540" cy="36933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none">
            <a:spAutoFit/>
          </a:bodyPr>
          <a:lstStyle/>
          <a:p>
            <a:r>
              <a:rPr lang="ro-RO" b="1" smtClean="0">
                <a:solidFill>
                  <a:schemeClr val="accent6">
                    <a:lumMod val="50000"/>
                  </a:schemeClr>
                </a:solidFill>
                <a:latin typeface="Arial" pitchFamily="34" charset="0"/>
                <a:cs typeface="Arial" pitchFamily="34" charset="0"/>
              </a:rPr>
              <a:t>Exemplu R3</a:t>
            </a:r>
            <a:endParaRPr lang="en-US" b="1">
              <a:solidFill>
                <a:schemeClr val="accent6">
                  <a:lumMod val="50000"/>
                </a:schemeClr>
              </a:solidFill>
              <a:latin typeface="Arial" pitchFamily="34" charset="0"/>
              <a:cs typeface="Arial" pitchFamily="34" charset="0"/>
            </a:endParaRPr>
          </a:p>
        </p:txBody>
      </p:sp>
      <p:cxnSp>
        <p:nvCxnSpPr>
          <p:cNvPr id="8" name="Elbow Connector 7"/>
          <p:cNvCxnSpPr>
            <a:stCxn id="6" idx="2"/>
            <a:endCxn id="5" idx="0"/>
          </p:cNvCxnSpPr>
          <p:nvPr/>
        </p:nvCxnSpPr>
        <p:spPr>
          <a:xfrm rot="16200000" flipH="1">
            <a:off x="2523201" y="961101"/>
            <a:ext cx="773668" cy="3857330"/>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86000" y="4876800"/>
            <a:ext cx="4495800" cy="1200329"/>
          </a:xfrm>
          <a:prstGeom prst="rect">
            <a:avLst/>
          </a:prstGeom>
          <a:solidFill>
            <a:schemeClr val="accent5">
              <a:lumMod val="40000"/>
              <a:lumOff val="60000"/>
            </a:schemeClr>
          </a:solidFill>
        </p:spPr>
        <p:txBody>
          <a:bodyPr wrap="square">
            <a:spAutoFit/>
          </a:bodyPr>
          <a:lstStyle/>
          <a:p>
            <a:pPr algn="just">
              <a:buFontTx/>
              <a:buChar char="-"/>
            </a:pPr>
            <a:r>
              <a:rPr lang="ro-RO" b="1" i="1" smtClean="0">
                <a:solidFill>
                  <a:schemeClr val="accent1">
                    <a:lumMod val="75000"/>
                  </a:schemeClr>
                </a:solidFill>
                <a:latin typeface="Arial" pitchFamily="34" charset="0"/>
                <a:cs typeface="Arial" pitchFamily="34" charset="0"/>
              </a:rPr>
              <a:t>„asigură protecție mecanică”;</a:t>
            </a:r>
          </a:p>
          <a:p>
            <a:pPr algn="just">
              <a:buFontTx/>
              <a:buChar char="-"/>
            </a:pPr>
            <a:r>
              <a:rPr lang="ro-RO" b="1" i="1" smtClean="0">
                <a:solidFill>
                  <a:schemeClr val="accent1">
                    <a:lumMod val="75000"/>
                  </a:schemeClr>
                </a:solidFill>
                <a:latin typeface="Arial" pitchFamily="34" charset="0"/>
                <a:cs typeface="Arial" pitchFamily="34" charset="0"/>
              </a:rPr>
              <a:t>„asigură protecție termică”;</a:t>
            </a:r>
          </a:p>
          <a:p>
            <a:pPr algn="just">
              <a:buFontTx/>
              <a:buChar char="-"/>
            </a:pPr>
            <a:r>
              <a:rPr lang="ro-RO" b="1" i="1" smtClean="0">
                <a:solidFill>
                  <a:schemeClr val="accent1">
                    <a:lumMod val="75000"/>
                  </a:schemeClr>
                </a:solidFill>
                <a:latin typeface="Arial" pitchFamily="34" charset="0"/>
                <a:cs typeface="Arial" pitchFamily="34" charset="0"/>
              </a:rPr>
              <a:t>„asigură protecție la umezeală”;</a:t>
            </a:r>
          </a:p>
          <a:p>
            <a:pPr algn="just">
              <a:buFontTx/>
              <a:buChar char="-"/>
            </a:pPr>
            <a:r>
              <a:rPr lang="ro-RO" b="1" i="1" smtClean="0">
                <a:solidFill>
                  <a:schemeClr val="accent1">
                    <a:lumMod val="75000"/>
                  </a:schemeClr>
                </a:solidFill>
                <a:latin typeface="Arial" pitchFamily="34" charset="0"/>
                <a:cs typeface="Arial" pitchFamily="34" charset="0"/>
              </a:rPr>
              <a:t>„asigură protecție contra efracției etc.</a:t>
            </a:r>
          </a:p>
        </p:txBody>
      </p:sp>
      <p:cxnSp>
        <p:nvCxnSpPr>
          <p:cNvPr id="11" name="Elbow Connector 10"/>
          <p:cNvCxnSpPr>
            <a:stCxn id="5" idx="1"/>
            <a:endCxn id="9" idx="1"/>
          </p:cNvCxnSpPr>
          <p:nvPr/>
        </p:nvCxnSpPr>
        <p:spPr>
          <a:xfrm rot="10800000" flipH="1" flipV="1">
            <a:off x="1066800" y="3848099"/>
            <a:ext cx="1219200" cy="1628865"/>
          </a:xfrm>
          <a:prstGeom prst="bentConnector3">
            <a:avLst>
              <a:gd name="adj1" fmla="val -18750"/>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p:txBody>
          <a:bodyPr/>
          <a:lstStyle/>
          <a:p>
            <a:fld id="{40FBC372-BFC0-44F3-A2AE-833ECC6DEBAB}"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43000"/>
            <a:ext cx="609600" cy="369332"/>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o-RO" b="1" smtClean="0">
                <a:solidFill>
                  <a:schemeClr val="accent6">
                    <a:lumMod val="50000"/>
                  </a:schemeClr>
                </a:solidFill>
                <a:latin typeface="Arial" pitchFamily="34" charset="0"/>
                <a:cs typeface="Arial" pitchFamily="34" charset="0"/>
              </a:rPr>
              <a:t>R4</a:t>
            </a:r>
            <a:endParaRPr lang="en-US" b="1">
              <a:solidFill>
                <a:schemeClr val="accent6">
                  <a:lumMod val="50000"/>
                </a:schemeClr>
              </a:solidFill>
              <a:latin typeface="Arial" pitchFamily="34" charset="0"/>
              <a:cs typeface="Arial" pitchFamily="34" charset="0"/>
            </a:endParaRPr>
          </a:p>
        </p:txBody>
      </p:sp>
      <p:sp>
        <p:nvSpPr>
          <p:cNvPr id="3" name="Rectangle 2"/>
          <p:cNvSpPr/>
          <p:nvPr/>
        </p:nvSpPr>
        <p:spPr>
          <a:xfrm>
            <a:off x="2057400" y="990600"/>
            <a:ext cx="6400800" cy="762000"/>
          </a:xfrm>
          <a:prstGeom prst="rect">
            <a:avLst/>
          </a:prstGeom>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just"/>
            <a:r>
              <a:rPr lang="ro-RO" b="1" i="1" smtClean="0">
                <a:solidFill>
                  <a:schemeClr val="accent6">
                    <a:lumMod val="50000"/>
                  </a:schemeClr>
                </a:solidFill>
                <a:latin typeface="Arial" pitchFamily="34" charset="0"/>
                <a:cs typeface="Arial" pitchFamily="34" charset="0"/>
              </a:rPr>
              <a:t>Funcțiile </a:t>
            </a:r>
            <a:r>
              <a:rPr lang="ro-RO" b="1" i="1" smtClean="0">
                <a:solidFill>
                  <a:srgbClr val="C00000"/>
                </a:solidFill>
                <a:latin typeface="Arial" pitchFamily="34" charset="0"/>
                <a:cs typeface="Arial" pitchFamily="34" charset="0"/>
              </a:rPr>
              <a:t>derivă din necesitățile sociale </a:t>
            </a:r>
            <a:r>
              <a:rPr lang="ro-RO" b="1" i="1" smtClean="0">
                <a:solidFill>
                  <a:schemeClr val="accent6">
                    <a:lumMod val="50000"/>
                  </a:schemeClr>
                </a:solidFill>
                <a:latin typeface="Arial" pitchFamily="34" charset="0"/>
                <a:cs typeface="Arial" pitchFamily="34" charset="0"/>
              </a:rPr>
              <a:t>dar </a:t>
            </a:r>
            <a:r>
              <a:rPr lang="ro-RO" b="1" i="1" smtClean="0">
                <a:solidFill>
                  <a:schemeClr val="accent1">
                    <a:lumMod val="75000"/>
                  </a:schemeClr>
                </a:solidFill>
                <a:latin typeface="Arial" pitchFamily="34" charset="0"/>
                <a:cs typeface="Arial" pitchFamily="34" charset="0"/>
              </a:rPr>
              <a:t>nu trebuie confundate cu acestea</a:t>
            </a:r>
          </a:p>
        </p:txBody>
      </p:sp>
      <p:sp>
        <p:nvSpPr>
          <p:cNvPr id="4" name="Right Arrow 3"/>
          <p:cNvSpPr/>
          <p:nvPr/>
        </p:nvSpPr>
        <p:spPr>
          <a:xfrm>
            <a:off x="1295400" y="12192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8600" y="2133600"/>
            <a:ext cx="1505540" cy="36933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none">
            <a:spAutoFit/>
          </a:bodyPr>
          <a:lstStyle/>
          <a:p>
            <a:r>
              <a:rPr lang="ro-RO" b="1" smtClean="0">
                <a:solidFill>
                  <a:schemeClr val="accent6">
                    <a:lumMod val="50000"/>
                  </a:schemeClr>
                </a:solidFill>
                <a:latin typeface="Arial" pitchFamily="34" charset="0"/>
                <a:cs typeface="Arial" pitchFamily="34" charset="0"/>
              </a:rPr>
              <a:t>Exemplu R4</a:t>
            </a:r>
            <a:endParaRPr lang="en-US" b="1">
              <a:solidFill>
                <a:schemeClr val="accent6">
                  <a:lumMod val="50000"/>
                </a:schemeClr>
              </a:solidFill>
              <a:latin typeface="Arial" pitchFamily="34" charset="0"/>
              <a:cs typeface="Arial" pitchFamily="34" charset="0"/>
            </a:endParaRPr>
          </a:p>
        </p:txBody>
      </p:sp>
      <p:sp>
        <p:nvSpPr>
          <p:cNvPr id="6" name="Rectangle 5"/>
          <p:cNvSpPr/>
          <p:nvPr/>
        </p:nvSpPr>
        <p:spPr>
          <a:xfrm>
            <a:off x="990600" y="3200400"/>
            <a:ext cx="7543800" cy="1143000"/>
          </a:xfrm>
          <a:prstGeom prst="rect">
            <a:avLst/>
          </a:prstGeom>
          <a:solidFill>
            <a:srgbClr val="FFFF99"/>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Dacă pentru un întrerupător electric am recurge la formularea, </a:t>
            </a:r>
            <a:r>
              <a:rPr lang="ro-RO" b="1" i="1" smtClean="0">
                <a:solidFill>
                  <a:schemeClr val="accent1">
                    <a:lumMod val="75000"/>
                  </a:schemeClr>
                </a:solidFill>
                <a:latin typeface="Arial" pitchFamily="34" charset="0"/>
                <a:cs typeface="Arial" pitchFamily="34" charset="0"/>
              </a:rPr>
              <a:t>„asigură aprinderea și stingerea lămpii”</a:t>
            </a:r>
            <a:r>
              <a:rPr lang="ro-RO" smtClean="0">
                <a:solidFill>
                  <a:schemeClr val="tx1"/>
                </a:solidFill>
                <a:latin typeface="Arial" pitchFamily="34" charset="0"/>
                <a:cs typeface="Arial" pitchFamily="34" charset="0"/>
              </a:rPr>
              <a:t>,</a:t>
            </a:r>
            <a:r>
              <a:rPr lang="ro-RO" b="1" i="1" smtClean="0">
                <a:solidFill>
                  <a:schemeClr val="accent1">
                    <a:lumMod val="75000"/>
                  </a:schemeClr>
                </a:solidFill>
                <a:latin typeface="Arial" pitchFamily="34" charset="0"/>
                <a:cs typeface="Arial" pitchFamily="34" charset="0"/>
              </a:rPr>
              <a:t>  </a:t>
            </a:r>
            <a:r>
              <a:rPr lang="ro-RO" smtClean="0">
                <a:solidFill>
                  <a:schemeClr val="tx1"/>
                </a:solidFill>
                <a:latin typeface="Arial" pitchFamily="34" charset="0"/>
                <a:cs typeface="Arial" pitchFamily="34" charset="0"/>
              </a:rPr>
              <a:t>ea </a:t>
            </a:r>
            <a:r>
              <a:rPr lang="ro-RO" b="1" i="1" smtClean="0">
                <a:solidFill>
                  <a:schemeClr val="accent6">
                    <a:lumMod val="50000"/>
                  </a:schemeClr>
                </a:solidFill>
                <a:latin typeface="Arial" pitchFamily="34" charset="0"/>
                <a:cs typeface="Arial" pitchFamily="34" charset="0"/>
              </a:rPr>
              <a:t>s-ar confunda în mare măsură </a:t>
            </a:r>
            <a:r>
              <a:rPr lang="ro-RO" smtClean="0">
                <a:solidFill>
                  <a:schemeClr val="tx1"/>
                </a:solidFill>
                <a:latin typeface="Arial" pitchFamily="34" charset="0"/>
                <a:cs typeface="Arial" pitchFamily="34" charset="0"/>
              </a:rPr>
              <a:t>cu </a:t>
            </a:r>
            <a:r>
              <a:rPr lang="ro-RO" b="1" i="1" smtClean="0">
                <a:solidFill>
                  <a:srgbClr val="C00000"/>
                </a:solidFill>
                <a:latin typeface="Arial" pitchFamily="34" charset="0"/>
                <a:cs typeface="Arial" pitchFamily="34" charset="0"/>
              </a:rPr>
              <a:t>necesitatea socială a lămpii </a:t>
            </a:r>
            <a:r>
              <a:rPr lang="ro-RO" smtClean="0">
                <a:solidFill>
                  <a:schemeClr val="tx1"/>
                </a:solidFill>
                <a:latin typeface="Arial" pitchFamily="34" charset="0"/>
                <a:cs typeface="Arial" pitchFamily="34" charset="0"/>
              </a:rPr>
              <a:t>(de a ilumina o suprafață, o incintă), deci formularea ar fi incorectă.</a:t>
            </a:r>
          </a:p>
        </p:txBody>
      </p:sp>
      <p:cxnSp>
        <p:nvCxnSpPr>
          <p:cNvPr id="7" name="Elbow Connector 6"/>
          <p:cNvCxnSpPr>
            <a:stCxn id="5" idx="2"/>
            <a:endCxn id="6" idx="0"/>
          </p:cNvCxnSpPr>
          <p:nvPr/>
        </p:nvCxnSpPr>
        <p:spPr>
          <a:xfrm rot="16200000" flipH="1">
            <a:off x="2523201" y="961101"/>
            <a:ext cx="697468" cy="3781130"/>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295400" y="4876800"/>
            <a:ext cx="6934200" cy="923330"/>
          </a:xfrm>
          <a:prstGeom prst="rect">
            <a:avLst/>
          </a:prstGeom>
          <a:solidFill>
            <a:schemeClr val="accent5">
              <a:lumMod val="40000"/>
              <a:lumOff val="60000"/>
            </a:schemeClr>
          </a:solidFill>
        </p:spPr>
        <p:txBody>
          <a:bodyPr wrap="square">
            <a:spAutoFit/>
          </a:bodyPr>
          <a:lstStyle/>
          <a:p>
            <a:pPr algn="just"/>
            <a:r>
              <a:rPr lang="ro-RO" smtClean="0">
                <a:latin typeface="Arial" pitchFamily="34" charset="0"/>
                <a:cs typeface="Arial" pitchFamily="34" charset="0"/>
              </a:rPr>
              <a:t>Formularea corectă va fi:</a:t>
            </a:r>
          </a:p>
          <a:p>
            <a:pPr algn="just"/>
            <a:endParaRPr lang="ro-RO" b="1" i="1" smtClean="0">
              <a:solidFill>
                <a:schemeClr val="accent1">
                  <a:lumMod val="75000"/>
                </a:schemeClr>
              </a:solidFill>
              <a:latin typeface="Arial" pitchFamily="34" charset="0"/>
              <a:cs typeface="Arial" pitchFamily="34" charset="0"/>
            </a:endParaRPr>
          </a:p>
          <a:p>
            <a:pPr algn="just"/>
            <a:r>
              <a:rPr lang="ro-RO" b="1" i="1" smtClean="0">
                <a:solidFill>
                  <a:schemeClr val="accent1">
                    <a:lumMod val="75000"/>
                  </a:schemeClr>
                </a:solidFill>
                <a:latin typeface="Arial" pitchFamily="34" charset="0"/>
                <a:cs typeface="Arial" pitchFamily="34" charset="0"/>
              </a:rPr>
              <a:t>„asigură deschiderea și închiderea unui circuit electric”</a:t>
            </a:r>
          </a:p>
        </p:txBody>
      </p:sp>
      <p:cxnSp>
        <p:nvCxnSpPr>
          <p:cNvPr id="9" name="Elbow Connector 8"/>
          <p:cNvCxnSpPr>
            <a:stCxn id="6" idx="1"/>
            <a:endCxn id="8" idx="1"/>
          </p:cNvCxnSpPr>
          <p:nvPr/>
        </p:nvCxnSpPr>
        <p:spPr>
          <a:xfrm rot="10800000" flipH="1" flipV="1">
            <a:off x="990600" y="3771899"/>
            <a:ext cx="304800" cy="1566565"/>
          </a:xfrm>
          <a:prstGeom prst="bentConnector3">
            <a:avLst>
              <a:gd name="adj1" fmla="val -75000"/>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12"/>
          </p:nvPr>
        </p:nvSpPr>
        <p:spPr/>
        <p:txBody>
          <a:bodyPr/>
          <a:lstStyle/>
          <a:p>
            <a:fld id="{40FBC372-BFC0-44F3-A2AE-833ECC6DEBAB}"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43000"/>
            <a:ext cx="609600" cy="369332"/>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o-RO" b="1" smtClean="0">
                <a:solidFill>
                  <a:schemeClr val="accent6">
                    <a:lumMod val="50000"/>
                  </a:schemeClr>
                </a:solidFill>
                <a:latin typeface="Arial" pitchFamily="34" charset="0"/>
                <a:cs typeface="Arial" pitchFamily="34" charset="0"/>
              </a:rPr>
              <a:t>R5</a:t>
            </a:r>
            <a:endParaRPr lang="en-US" b="1">
              <a:solidFill>
                <a:schemeClr val="accent6">
                  <a:lumMod val="50000"/>
                </a:schemeClr>
              </a:solidFill>
              <a:latin typeface="Arial" pitchFamily="34" charset="0"/>
              <a:cs typeface="Arial" pitchFamily="34" charset="0"/>
            </a:endParaRPr>
          </a:p>
        </p:txBody>
      </p:sp>
      <p:sp>
        <p:nvSpPr>
          <p:cNvPr id="3" name="Right Arrow 2"/>
          <p:cNvSpPr/>
          <p:nvPr/>
        </p:nvSpPr>
        <p:spPr>
          <a:xfrm>
            <a:off x="1295400" y="12192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057400" y="990600"/>
            <a:ext cx="4648200" cy="762000"/>
          </a:xfrm>
          <a:prstGeom prst="rect">
            <a:avLst/>
          </a:prstGeom>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just"/>
            <a:r>
              <a:rPr lang="ro-RO" b="1" i="1" smtClean="0">
                <a:solidFill>
                  <a:schemeClr val="accent6">
                    <a:lumMod val="50000"/>
                  </a:schemeClr>
                </a:solidFill>
                <a:latin typeface="Arial" pitchFamily="34" charset="0"/>
                <a:cs typeface="Arial" pitchFamily="34" charset="0"/>
              </a:rPr>
              <a:t>A nu se confunda funcțiile cu </a:t>
            </a:r>
            <a:r>
              <a:rPr lang="ro-RO" b="1" i="1" smtClean="0">
                <a:solidFill>
                  <a:srgbClr val="C00000"/>
                </a:solidFill>
                <a:latin typeface="Arial" pitchFamily="34" charset="0"/>
                <a:cs typeface="Arial" pitchFamily="34" charset="0"/>
              </a:rPr>
              <a:t>efectul lor</a:t>
            </a:r>
          </a:p>
        </p:txBody>
      </p:sp>
      <p:sp>
        <p:nvSpPr>
          <p:cNvPr id="5" name="Rectangle 4"/>
          <p:cNvSpPr/>
          <p:nvPr/>
        </p:nvSpPr>
        <p:spPr>
          <a:xfrm>
            <a:off x="1066800" y="3429000"/>
            <a:ext cx="7543800" cy="1143000"/>
          </a:xfrm>
          <a:prstGeom prst="rect">
            <a:avLst/>
          </a:prstGeom>
          <a:solidFill>
            <a:srgbClr val="FFFF99"/>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Pentru un motor de automobil, o formulare de genul, </a:t>
            </a:r>
            <a:r>
              <a:rPr lang="ro-RO" b="1" i="1" smtClean="0">
                <a:solidFill>
                  <a:srgbClr val="C00000"/>
                </a:solidFill>
                <a:latin typeface="Arial" pitchFamily="34" charset="0"/>
                <a:cs typeface="Arial" pitchFamily="34" charset="0"/>
              </a:rPr>
              <a:t>„funcționează la o temperatură de X °C”</a:t>
            </a:r>
            <a:r>
              <a:rPr lang="ro-RO" smtClean="0">
                <a:solidFill>
                  <a:schemeClr val="tx1"/>
                </a:solidFill>
                <a:latin typeface="Arial" pitchFamily="34" charset="0"/>
                <a:cs typeface="Arial" pitchFamily="34" charset="0"/>
              </a:rPr>
              <a:t>, </a:t>
            </a:r>
            <a:r>
              <a:rPr lang="ro-RO" b="1" i="1" smtClean="0">
                <a:solidFill>
                  <a:schemeClr val="accent6">
                    <a:lumMod val="50000"/>
                  </a:schemeClr>
                </a:solidFill>
                <a:latin typeface="Arial" pitchFamily="34" charset="0"/>
                <a:cs typeface="Arial" pitchFamily="34" charset="0"/>
              </a:rPr>
              <a:t>nu este o funcție</a:t>
            </a:r>
            <a:r>
              <a:rPr lang="ro-RO" smtClean="0">
                <a:solidFill>
                  <a:schemeClr val="tx1"/>
                </a:solidFill>
                <a:latin typeface="Arial" pitchFamily="34" charset="0"/>
                <a:cs typeface="Arial" pitchFamily="34" charset="0"/>
              </a:rPr>
              <a:t>, ci tocmai </a:t>
            </a:r>
            <a:r>
              <a:rPr lang="ro-RO" b="1" i="1" smtClean="0">
                <a:solidFill>
                  <a:srgbClr val="FF0000"/>
                </a:solidFill>
                <a:latin typeface="Arial" pitchFamily="34" charset="0"/>
                <a:cs typeface="Arial" pitchFamily="34" charset="0"/>
              </a:rPr>
              <a:t>efectul funcției </a:t>
            </a:r>
            <a:r>
              <a:rPr lang="ro-RO" b="1" i="1" smtClean="0">
                <a:solidFill>
                  <a:schemeClr val="accent1">
                    <a:lumMod val="75000"/>
                  </a:schemeClr>
                </a:solidFill>
                <a:latin typeface="Arial" pitchFamily="34" charset="0"/>
                <a:cs typeface="Arial" pitchFamily="34" charset="0"/>
              </a:rPr>
              <a:t>„asigură evacuarea căldurii”.</a:t>
            </a:r>
          </a:p>
        </p:txBody>
      </p:sp>
      <p:sp>
        <p:nvSpPr>
          <p:cNvPr id="6" name="Rectangle 5"/>
          <p:cNvSpPr/>
          <p:nvPr/>
        </p:nvSpPr>
        <p:spPr>
          <a:xfrm>
            <a:off x="228600" y="2133600"/>
            <a:ext cx="1505540" cy="36933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none">
            <a:spAutoFit/>
          </a:bodyPr>
          <a:lstStyle/>
          <a:p>
            <a:r>
              <a:rPr lang="ro-RO" b="1" smtClean="0">
                <a:solidFill>
                  <a:schemeClr val="accent6">
                    <a:lumMod val="50000"/>
                  </a:schemeClr>
                </a:solidFill>
                <a:latin typeface="Arial" pitchFamily="34" charset="0"/>
                <a:cs typeface="Arial" pitchFamily="34" charset="0"/>
              </a:rPr>
              <a:t>Exemplu R5</a:t>
            </a:r>
            <a:endParaRPr lang="en-US" b="1">
              <a:solidFill>
                <a:schemeClr val="accent6">
                  <a:lumMod val="50000"/>
                </a:schemeClr>
              </a:solidFill>
              <a:latin typeface="Arial" pitchFamily="34" charset="0"/>
              <a:cs typeface="Arial" pitchFamily="34" charset="0"/>
            </a:endParaRPr>
          </a:p>
        </p:txBody>
      </p:sp>
      <p:sp>
        <p:nvSpPr>
          <p:cNvPr id="7" name="Rectangle 6"/>
          <p:cNvSpPr/>
          <p:nvPr/>
        </p:nvSpPr>
        <p:spPr>
          <a:xfrm>
            <a:off x="1447800" y="5105400"/>
            <a:ext cx="6477000" cy="923330"/>
          </a:xfrm>
          <a:prstGeom prst="rect">
            <a:avLst/>
          </a:prstGeom>
          <a:solidFill>
            <a:schemeClr val="accent4">
              <a:lumMod val="40000"/>
              <a:lumOff val="60000"/>
            </a:schemeClr>
          </a:solidFill>
        </p:spPr>
        <p:txBody>
          <a:bodyPr wrap="square">
            <a:spAutoFit/>
          </a:bodyPr>
          <a:lstStyle/>
          <a:p>
            <a:pPr algn="just"/>
            <a:r>
              <a:rPr lang="ro-RO" smtClean="0">
                <a:latin typeface="Arial" pitchFamily="34" charset="0"/>
                <a:cs typeface="Arial" pitchFamily="34" charset="0"/>
              </a:rPr>
              <a:t>Trebuie reținut că în contextul acestei reguli, </a:t>
            </a:r>
            <a:r>
              <a:rPr lang="ro-RO" b="1" i="1" smtClean="0">
                <a:solidFill>
                  <a:schemeClr val="accent1">
                    <a:lumMod val="75000"/>
                  </a:schemeClr>
                </a:solidFill>
                <a:latin typeface="Arial" pitchFamily="34" charset="0"/>
                <a:cs typeface="Arial" pitchFamily="34" charset="0"/>
              </a:rPr>
              <a:t>parametri de funcționare ai unui produs</a:t>
            </a:r>
            <a:r>
              <a:rPr lang="ro-RO" smtClean="0">
                <a:latin typeface="Arial" pitchFamily="34" charset="0"/>
                <a:cs typeface="Arial" pitchFamily="34" charset="0"/>
              </a:rPr>
              <a:t> </a:t>
            </a:r>
            <a:r>
              <a:rPr lang="ro-RO" b="1" i="1" smtClean="0">
                <a:solidFill>
                  <a:srgbClr val="FF0000"/>
                </a:solidFill>
                <a:latin typeface="Arial" pitchFamily="34" charset="0"/>
                <a:cs typeface="Arial" pitchFamily="34" charset="0"/>
              </a:rPr>
              <a:t>nu sunt funcții</a:t>
            </a:r>
            <a:r>
              <a:rPr lang="ro-RO" smtClean="0">
                <a:latin typeface="Arial" pitchFamily="34" charset="0"/>
                <a:cs typeface="Arial" pitchFamily="34" charset="0"/>
              </a:rPr>
              <a:t>, ci </a:t>
            </a:r>
            <a:r>
              <a:rPr lang="ro-RO" b="1" i="1" smtClean="0">
                <a:solidFill>
                  <a:srgbClr val="C00000"/>
                </a:solidFill>
                <a:latin typeface="Arial" pitchFamily="34" charset="0"/>
                <a:cs typeface="Arial" pitchFamily="34" charset="0"/>
              </a:rPr>
              <a:t>consecințele</a:t>
            </a:r>
            <a:r>
              <a:rPr lang="ro-RO" b="1" i="1" smtClean="0">
                <a:solidFill>
                  <a:schemeClr val="accent6">
                    <a:lumMod val="50000"/>
                  </a:schemeClr>
                </a:solidFill>
                <a:latin typeface="Arial" pitchFamily="34" charset="0"/>
                <a:cs typeface="Arial" pitchFamily="34" charset="0"/>
              </a:rPr>
              <a:t> unora din funcțiile produsului</a:t>
            </a:r>
          </a:p>
        </p:txBody>
      </p:sp>
      <p:cxnSp>
        <p:nvCxnSpPr>
          <p:cNvPr id="8" name="Elbow Connector 7"/>
          <p:cNvCxnSpPr>
            <a:stCxn id="6" idx="2"/>
            <a:endCxn id="5" idx="0"/>
          </p:cNvCxnSpPr>
          <p:nvPr/>
        </p:nvCxnSpPr>
        <p:spPr>
          <a:xfrm rot="16200000" flipH="1">
            <a:off x="2447001" y="1037301"/>
            <a:ext cx="926068" cy="3857330"/>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Elbow Connector 8"/>
          <p:cNvCxnSpPr>
            <a:stCxn id="4" idx="3"/>
            <a:endCxn id="7" idx="3"/>
          </p:cNvCxnSpPr>
          <p:nvPr/>
        </p:nvCxnSpPr>
        <p:spPr>
          <a:xfrm>
            <a:off x="6705600" y="1371600"/>
            <a:ext cx="1219200" cy="4195465"/>
          </a:xfrm>
          <a:prstGeom prst="bentConnector3">
            <a:avLst>
              <a:gd name="adj1" fmla="val 170588"/>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2"/>
          </p:nvPr>
        </p:nvSpPr>
        <p:spPr/>
        <p:txBody>
          <a:bodyPr/>
          <a:lstStyle/>
          <a:p>
            <a:fld id="{40FBC372-BFC0-44F3-A2AE-833ECC6DEBAB}"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43000"/>
            <a:ext cx="609600" cy="369332"/>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o-RO" b="1" smtClean="0">
                <a:solidFill>
                  <a:schemeClr val="accent6">
                    <a:lumMod val="50000"/>
                  </a:schemeClr>
                </a:solidFill>
                <a:latin typeface="Arial" pitchFamily="34" charset="0"/>
                <a:cs typeface="Arial" pitchFamily="34" charset="0"/>
              </a:rPr>
              <a:t>R6</a:t>
            </a:r>
            <a:endParaRPr lang="en-US" b="1">
              <a:solidFill>
                <a:schemeClr val="accent6">
                  <a:lumMod val="50000"/>
                </a:schemeClr>
              </a:solidFill>
              <a:latin typeface="Arial" pitchFamily="34" charset="0"/>
              <a:cs typeface="Arial" pitchFamily="34" charset="0"/>
            </a:endParaRPr>
          </a:p>
        </p:txBody>
      </p:sp>
      <p:sp>
        <p:nvSpPr>
          <p:cNvPr id="3" name="Right Arrow 2"/>
          <p:cNvSpPr/>
          <p:nvPr/>
        </p:nvSpPr>
        <p:spPr>
          <a:xfrm>
            <a:off x="1295400" y="12192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057400" y="990600"/>
            <a:ext cx="6096000" cy="762000"/>
          </a:xfrm>
          <a:prstGeom prst="rect">
            <a:avLst/>
          </a:prstGeom>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just"/>
            <a:r>
              <a:rPr lang="ro-RO" b="1" i="1" smtClean="0">
                <a:solidFill>
                  <a:schemeClr val="accent6">
                    <a:lumMod val="50000"/>
                  </a:schemeClr>
                </a:solidFill>
                <a:latin typeface="Arial" pitchFamily="34" charset="0"/>
                <a:cs typeface="Arial" pitchFamily="34" charset="0"/>
              </a:rPr>
              <a:t>A nu se confunda funcțiile cu </a:t>
            </a:r>
            <a:r>
              <a:rPr lang="ro-RO" b="1" i="1" smtClean="0">
                <a:solidFill>
                  <a:srgbClr val="C00000"/>
                </a:solidFill>
                <a:latin typeface="Arial" pitchFamily="34" charset="0"/>
                <a:cs typeface="Arial" pitchFamily="34" charset="0"/>
              </a:rPr>
              <a:t>dimensiunile lor tehnice</a:t>
            </a:r>
          </a:p>
        </p:txBody>
      </p:sp>
      <p:sp>
        <p:nvSpPr>
          <p:cNvPr id="5" name="Rectangle 4"/>
          <p:cNvSpPr/>
          <p:nvPr/>
        </p:nvSpPr>
        <p:spPr>
          <a:xfrm>
            <a:off x="304800" y="2286000"/>
            <a:ext cx="1505540" cy="36933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none">
            <a:spAutoFit/>
          </a:bodyPr>
          <a:lstStyle/>
          <a:p>
            <a:r>
              <a:rPr lang="ro-RO" b="1" smtClean="0">
                <a:solidFill>
                  <a:schemeClr val="accent6">
                    <a:lumMod val="50000"/>
                  </a:schemeClr>
                </a:solidFill>
                <a:latin typeface="Arial" pitchFamily="34" charset="0"/>
                <a:cs typeface="Arial" pitchFamily="34" charset="0"/>
              </a:rPr>
              <a:t>Exemplu R6</a:t>
            </a:r>
            <a:endParaRPr lang="en-US" b="1">
              <a:solidFill>
                <a:schemeClr val="accent6">
                  <a:lumMod val="50000"/>
                </a:schemeClr>
              </a:solidFill>
              <a:latin typeface="Arial" pitchFamily="34" charset="0"/>
              <a:cs typeface="Arial" pitchFamily="34" charset="0"/>
            </a:endParaRPr>
          </a:p>
        </p:txBody>
      </p:sp>
      <p:sp>
        <p:nvSpPr>
          <p:cNvPr id="6" name="Rectangle 5"/>
          <p:cNvSpPr/>
          <p:nvPr/>
        </p:nvSpPr>
        <p:spPr>
          <a:xfrm>
            <a:off x="1066800" y="3429000"/>
            <a:ext cx="7543800" cy="762000"/>
          </a:xfrm>
          <a:prstGeom prst="rect">
            <a:avLst/>
          </a:prstGeom>
          <a:solidFill>
            <a:srgbClr val="FFFF99"/>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Dacă pentru un reductor s-ar recurge la formularea </a:t>
            </a:r>
            <a:r>
              <a:rPr lang="ro-RO" b="1" i="1" smtClean="0">
                <a:solidFill>
                  <a:srgbClr val="C00000"/>
                </a:solidFill>
                <a:latin typeface="Arial" pitchFamily="34" charset="0"/>
                <a:cs typeface="Arial" pitchFamily="34" charset="0"/>
              </a:rPr>
              <a:t>„asigură transmiterea a 5 daN∙m”</a:t>
            </a:r>
            <a:r>
              <a:rPr lang="ro-RO" smtClean="0">
                <a:solidFill>
                  <a:schemeClr val="tx1"/>
                </a:solidFill>
                <a:latin typeface="Arial" pitchFamily="34" charset="0"/>
                <a:cs typeface="Arial" pitchFamily="34" charset="0"/>
              </a:rPr>
              <a:t>, ar fi </a:t>
            </a:r>
            <a:r>
              <a:rPr lang="ro-RO" b="1" i="1" smtClean="0">
                <a:solidFill>
                  <a:srgbClr val="FF0000"/>
                </a:solidFill>
                <a:latin typeface="Arial" pitchFamily="34" charset="0"/>
                <a:cs typeface="Arial" pitchFamily="34" charset="0"/>
              </a:rPr>
              <a:t>incorect</a:t>
            </a:r>
          </a:p>
        </p:txBody>
      </p:sp>
      <p:cxnSp>
        <p:nvCxnSpPr>
          <p:cNvPr id="7" name="Elbow Connector 6"/>
          <p:cNvCxnSpPr>
            <a:stCxn id="5" idx="2"/>
            <a:endCxn id="6" idx="0"/>
          </p:cNvCxnSpPr>
          <p:nvPr/>
        </p:nvCxnSpPr>
        <p:spPr>
          <a:xfrm rot="16200000" flipH="1">
            <a:off x="2561301" y="1151601"/>
            <a:ext cx="773668" cy="3781130"/>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524000" y="4800600"/>
            <a:ext cx="6934200" cy="1200329"/>
          </a:xfrm>
          <a:prstGeom prst="rect">
            <a:avLst/>
          </a:prstGeom>
          <a:solidFill>
            <a:schemeClr val="accent5">
              <a:lumMod val="40000"/>
              <a:lumOff val="60000"/>
            </a:schemeClr>
          </a:solidFill>
        </p:spPr>
        <p:txBody>
          <a:bodyPr wrap="square">
            <a:spAutoFit/>
          </a:bodyPr>
          <a:lstStyle/>
          <a:p>
            <a:pPr algn="just"/>
            <a:r>
              <a:rPr lang="ro-RO" smtClean="0">
                <a:latin typeface="Arial" pitchFamily="34" charset="0"/>
                <a:cs typeface="Arial" pitchFamily="34" charset="0"/>
              </a:rPr>
              <a:t>Funcția formulată corect va fi:</a:t>
            </a:r>
          </a:p>
          <a:p>
            <a:pPr algn="just"/>
            <a:endParaRPr lang="ro-RO" b="1" i="1" smtClean="0">
              <a:solidFill>
                <a:schemeClr val="accent1">
                  <a:lumMod val="75000"/>
                </a:schemeClr>
              </a:solidFill>
              <a:latin typeface="Arial" pitchFamily="34" charset="0"/>
              <a:cs typeface="Arial" pitchFamily="34" charset="0"/>
            </a:endParaRPr>
          </a:p>
          <a:p>
            <a:pPr algn="just"/>
            <a:r>
              <a:rPr lang="ro-RO" b="1" i="1" smtClean="0">
                <a:solidFill>
                  <a:schemeClr val="accent1">
                    <a:lumMod val="75000"/>
                  </a:schemeClr>
                </a:solidFill>
                <a:latin typeface="Arial" pitchFamily="34" charset="0"/>
                <a:cs typeface="Arial" pitchFamily="34" charset="0"/>
              </a:rPr>
              <a:t>„asigură transmiterea unui cuplu” </a:t>
            </a:r>
            <a:r>
              <a:rPr lang="ro-RO" smtClean="0">
                <a:latin typeface="Arial" pitchFamily="34" charset="0"/>
                <a:cs typeface="Arial" pitchFamily="34" charset="0"/>
              </a:rPr>
              <a:t>, avînd ca </a:t>
            </a:r>
            <a:r>
              <a:rPr lang="ro-RO" b="1" i="1" smtClean="0">
                <a:solidFill>
                  <a:srgbClr val="C00000"/>
                </a:solidFill>
                <a:latin typeface="Arial" pitchFamily="34" charset="0"/>
                <a:cs typeface="Arial" pitchFamily="34" charset="0"/>
              </a:rPr>
              <a:t>parametru</a:t>
            </a:r>
            <a:r>
              <a:rPr lang="ro-RO" smtClean="0">
                <a:latin typeface="Arial" pitchFamily="34" charset="0"/>
                <a:cs typeface="Arial" pitchFamily="34" charset="0"/>
              </a:rPr>
              <a:t>, </a:t>
            </a:r>
            <a:r>
              <a:rPr lang="ro-RO" b="1" i="1" smtClean="0">
                <a:solidFill>
                  <a:schemeClr val="accent6">
                    <a:lumMod val="50000"/>
                  </a:schemeClr>
                </a:solidFill>
                <a:latin typeface="Arial" pitchFamily="34" charset="0"/>
                <a:cs typeface="Arial" pitchFamily="34" charset="0"/>
              </a:rPr>
              <a:t>momentul de valoare 5 daN∙m</a:t>
            </a:r>
          </a:p>
        </p:txBody>
      </p:sp>
      <p:cxnSp>
        <p:nvCxnSpPr>
          <p:cNvPr id="13" name="Elbow Connector 12"/>
          <p:cNvCxnSpPr>
            <a:stCxn id="6" idx="1"/>
            <a:endCxn id="11" idx="1"/>
          </p:cNvCxnSpPr>
          <p:nvPr/>
        </p:nvCxnSpPr>
        <p:spPr>
          <a:xfrm rot="10800000" flipH="1" flipV="1">
            <a:off x="1066800" y="3809999"/>
            <a:ext cx="457200" cy="1590765"/>
          </a:xfrm>
          <a:prstGeom prst="bentConnector3">
            <a:avLst>
              <a:gd name="adj1" fmla="val -50000"/>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2"/>
          </p:nvPr>
        </p:nvSpPr>
        <p:spPr/>
        <p:txBody>
          <a:bodyPr/>
          <a:lstStyle/>
          <a:p>
            <a:fld id="{40FBC372-BFC0-44F3-A2AE-833ECC6DEBAB}"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43000"/>
            <a:ext cx="609600" cy="369332"/>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o-RO" b="1" smtClean="0">
                <a:solidFill>
                  <a:schemeClr val="accent6">
                    <a:lumMod val="50000"/>
                  </a:schemeClr>
                </a:solidFill>
                <a:latin typeface="Arial" pitchFamily="34" charset="0"/>
                <a:cs typeface="Arial" pitchFamily="34" charset="0"/>
              </a:rPr>
              <a:t>R7</a:t>
            </a:r>
            <a:endParaRPr lang="en-US" b="1">
              <a:solidFill>
                <a:schemeClr val="accent6">
                  <a:lumMod val="50000"/>
                </a:schemeClr>
              </a:solidFill>
              <a:latin typeface="Arial" pitchFamily="34" charset="0"/>
              <a:cs typeface="Arial" pitchFamily="34" charset="0"/>
            </a:endParaRPr>
          </a:p>
        </p:txBody>
      </p:sp>
      <p:sp>
        <p:nvSpPr>
          <p:cNvPr id="3" name="Rectangle 2"/>
          <p:cNvSpPr/>
          <p:nvPr/>
        </p:nvSpPr>
        <p:spPr>
          <a:xfrm>
            <a:off x="2057400" y="990600"/>
            <a:ext cx="6400800" cy="762000"/>
          </a:xfrm>
          <a:prstGeom prst="rect">
            <a:avLst/>
          </a:prstGeom>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just"/>
            <a:r>
              <a:rPr lang="ro-RO" b="1" i="1" smtClean="0">
                <a:solidFill>
                  <a:schemeClr val="accent6">
                    <a:lumMod val="50000"/>
                  </a:schemeClr>
                </a:solidFill>
                <a:latin typeface="Arial" pitchFamily="34" charset="0"/>
                <a:cs typeface="Arial" pitchFamily="34" charset="0"/>
              </a:rPr>
              <a:t>A nu se confunda funcțiile cu </a:t>
            </a:r>
            <a:r>
              <a:rPr lang="ro-RO" b="1" i="1" smtClean="0">
                <a:solidFill>
                  <a:srgbClr val="C00000"/>
                </a:solidFill>
                <a:latin typeface="Arial" pitchFamily="34" charset="0"/>
                <a:cs typeface="Arial" pitchFamily="34" charset="0"/>
              </a:rPr>
              <a:t>soluțiile tehnice </a:t>
            </a:r>
            <a:r>
              <a:rPr lang="ro-RO" b="1" i="1" smtClean="0">
                <a:solidFill>
                  <a:schemeClr val="accent6">
                    <a:lumMod val="50000"/>
                  </a:schemeClr>
                </a:solidFill>
                <a:latin typeface="Arial" pitchFamily="34" charset="0"/>
                <a:cs typeface="Arial" pitchFamily="34" charset="0"/>
              </a:rPr>
              <a:t>de realizare a lor</a:t>
            </a:r>
          </a:p>
        </p:txBody>
      </p:sp>
      <p:sp>
        <p:nvSpPr>
          <p:cNvPr id="4" name="Right Arrow 3"/>
          <p:cNvSpPr/>
          <p:nvPr/>
        </p:nvSpPr>
        <p:spPr>
          <a:xfrm>
            <a:off x="1295400" y="12192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86000" y="2209800"/>
            <a:ext cx="5943600" cy="1752600"/>
          </a:xfrm>
          <a:prstGeom prst="rect">
            <a:avLst/>
          </a:prstGeom>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just"/>
            <a:r>
              <a:rPr lang="ro-RO" smtClean="0">
                <a:solidFill>
                  <a:schemeClr val="tx1"/>
                </a:solidFill>
                <a:latin typeface="Arial" pitchFamily="34" charset="0"/>
                <a:cs typeface="Arial" pitchFamily="34" charset="0"/>
              </a:rPr>
              <a:t>Pentru </a:t>
            </a:r>
            <a:r>
              <a:rPr lang="ro-RO" b="1" i="1" smtClean="0">
                <a:solidFill>
                  <a:srgbClr val="FF0000"/>
                </a:solidFill>
                <a:latin typeface="Arial" pitchFamily="34" charset="0"/>
                <a:cs typeface="Arial" pitchFamily="34" charset="0"/>
              </a:rPr>
              <a:t>evitarea acestei confuzii </a:t>
            </a:r>
            <a:r>
              <a:rPr lang="ro-RO" smtClean="0">
                <a:solidFill>
                  <a:schemeClr val="tx1"/>
                </a:solidFill>
                <a:latin typeface="Arial" pitchFamily="34" charset="0"/>
                <a:cs typeface="Arial" pitchFamily="34" charset="0"/>
              </a:rPr>
              <a:t>care poate apărea cu ușurință, este necesară </a:t>
            </a:r>
            <a:r>
              <a:rPr lang="ro-RO" b="1" i="1" smtClean="0">
                <a:solidFill>
                  <a:schemeClr val="accent1">
                    <a:lumMod val="75000"/>
                  </a:schemeClr>
                </a:solidFill>
                <a:latin typeface="Arial" pitchFamily="34" charset="0"/>
                <a:cs typeface="Arial" pitchFamily="34" charset="0"/>
              </a:rPr>
              <a:t>cunoașterea destinației produsului </a:t>
            </a:r>
            <a:r>
              <a:rPr lang="ro-RO" smtClean="0">
                <a:solidFill>
                  <a:schemeClr val="tx1"/>
                </a:solidFill>
                <a:latin typeface="Arial" pitchFamily="34" charset="0"/>
                <a:cs typeface="Arial" pitchFamily="34" charset="0"/>
              </a:rPr>
              <a:t>(produs finit, subansamblu pentru un produs complex, piesă de schimb etc.), </a:t>
            </a:r>
            <a:r>
              <a:rPr lang="ro-RO" b="1" i="1" smtClean="0">
                <a:solidFill>
                  <a:schemeClr val="accent1">
                    <a:lumMod val="75000"/>
                  </a:schemeClr>
                </a:solidFill>
                <a:latin typeface="Arial" pitchFamily="34" charset="0"/>
                <a:cs typeface="Arial" pitchFamily="34" charset="0"/>
              </a:rPr>
              <a:t>mediul de utilizare</a:t>
            </a:r>
            <a:r>
              <a:rPr lang="ro-RO" smtClean="0">
                <a:solidFill>
                  <a:schemeClr val="tx1"/>
                </a:solidFill>
                <a:latin typeface="Arial" pitchFamily="34" charset="0"/>
                <a:cs typeface="Arial" pitchFamily="34" charset="0"/>
              </a:rPr>
              <a:t>, </a:t>
            </a:r>
            <a:r>
              <a:rPr lang="ro-RO" b="1" i="1" smtClean="0">
                <a:solidFill>
                  <a:schemeClr val="accent1">
                    <a:lumMod val="75000"/>
                  </a:schemeClr>
                </a:solidFill>
                <a:latin typeface="Arial" pitchFamily="34" charset="0"/>
                <a:cs typeface="Arial" pitchFamily="34" charset="0"/>
              </a:rPr>
              <a:t>soluția constructiv-funcțională</a:t>
            </a:r>
            <a:r>
              <a:rPr lang="ro-RO" smtClean="0">
                <a:solidFill>
                  <a:schemeClr val="tx1"/>
                </a:solidFill>
                <a:latin typeface="Arial" pitchFamily="34" charset="0"/>
                <a:cs typeface="Arial" pitchFamily="34" charset="0"/>
              </a:rPr>
              <a:t>, </a:t>
            </a:r>
            <a:r>
              <a:rPr lang="ro-RO" b="1" i="1" smtClean="0">
                <a:solidFill>
                  <a:schemeClr val="accent1">
                    <a:lumMod val="75000"/>
                  </a:schemeClr>
                </a:solidFill>
                <a:latin typeface="Arial" pitchFamily="34" charset="0"/>
                <a:cs typeface="Arial" pitchFamily="34" charset="0"/>
              </a:rPr>
              <a:t>constrînger</a:t>
            </a:r>
            <a:r>
              <a:rPr lang="ro-RO" smtClean="0">
                <a:solidFill>
                  <a:schemeClr val="tx1"/>
                </a:solidFill>
                <a:latin typeface="Arial" pitchFamily="34" charset="0"/>
                <a:cs typeface="Arial" pitchFamily="34" charset="0"/>
              </a:rPr>
              <a:t>i determinate de cooperarea între întreprinderi</a:t>
            </a:r>
          </a:p>
        </p:txBody>
      </p:sp>
      <p:cxnSp>
        <p:nvCxnSpPr>
          <p:cNvPr id="7" name="Straight Arrow Connector 6"/>
          <p:cNvCxnSpPr>
            <a:stCxn id="3" idx="2"/>
            <a:endCxn id="5" idx="0"/>
          </p:cNvCxnSpPr>
          <p:nvPr/>
        </p:nvCxnSpPr>
        <p:spPr>
          <a:xfrm rot="5400000">
            <a:off x="5029200" y="1981200"/>
            <a:ext cx="457200" cy="158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81000" y="4267200"/>
            <a:ext cx="1505540" cy="36933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none">
            <a:spAutoFit/>
          </a:bodyPr>
          <a:lstStyle/>
          <a:p>
            <a:r>
              <a:rPr lang="ro-RO" b="1" smtClean="0">
                <a:solidFill>
                  <a:schemeClr val="accent6">
                    <a:lumMod val="50000"/>
                  </a:schemeClr>
                </a:solidFill>
                <a:latin typeface="Arial" pitchFamily="34" charset="0"/>
                <a:cs typeface="Arial" pitchFamily="34" charset="0"/>
              </a:rPr>
              <a:t>Exemplu R7</a:t>
            </a:r>
            <a:endParaRPr lang="en-US" b="1">
              <a:solidFill>
                <a:schemeClr val="accent6">
                  <a:lumMod val="50000"/>
                </a:schemeClr>
              </a:solidFill>
              <a:latin typeface="Arial" pitchFamily="34" charset="0"/>
              <a:cs typeface="Arial" pitchFamily="34" charset="0"/>
            </a:endParaRPr>
          </a:p>
        </p:txBody>
      </p:sp>
      <p:sp>
        <p:nvSpPr>
          <p:cNvPr id="15" name="Rectangle 14"/>
          <p:cNvSpPr/>
          <p:nvPr/>
        </p:nvSpPr>
        <p:spPr>
          <a:xfrm>
            <a:off x="1371600" y="5334000"/>
            <a:ext cx="7543800" cy="914400"/>
          </a:xfrm>
          <a:prstGeom prst="rect">
            <a:avLst/>
          </a:prstGeom>
          <a:solidFill>
            <a:srgbClr val="FFFF99"/>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La o încuietoare de tip „yale”, formularea </a:t>
            </a:r>
            <a:r>
              <a:rPr lang="ro-RO" b="1" i="1" smtClean="0">
                <a:solidFill>
                  <a:srgbClr val="C00000"/>
                </a:solidFill>
                <a:latin typeface="Arial" pitchFamily="34" charset="0"/>
                <a:cs typeface="Arial" pitchFamily="34" charset="0"/>
              </a:rPr>
              <a:t>„nu permite demontarea din exterior” </a:t>
            </a:r>
            <a:r>
              <a:rPr lang="ro-RO" b="1" i="1" smtClean="0">
                <a:solidFill>
                  <a:srgbClr val="FF0000"/>
                </a:solidFill>
                <a:latin typeface="Arial" pitchFamily="34" charset="0"/>
                <a:cs typeface="Arial" pitchFamily="34" charset="0"/>
              </a:rPr>
              <a:t>nu este o funcție</a:t>
            </a:r>
            <a:r>
              <a:rPr lang="ro-RO" smtClean="0">
                <a:solidFill>
                  <a:schemeClr val="tx1"/>
                </a:solidFill>
                <a:latin typeface="Arial" pitchFamily="34" charset="0"/>
                <a:cs typeface="Arial" pitchFamily="34" charset="0"/>
              </a:rPr>
              <a:t>, ci </a:t>
            </a:r>
            <a:r>
              <a:rPr lang="ro-RO" b="1" i="1" smtClean="0">
                <a:solidFill>
                  <a:schemeClr val="accent6">
                    <a:lumMod val="50000"/>
                  </a:schemeClr>
                </a:solidFill>
                <a:latin typeface="Arial" pitchFamily="34" charset="0"/>
                <a:cs typeface="Arial" pitchFamily="34" charset="0"/>
              </a:rPr>
              <a:t>o modalitate de realizare tehnică </a:t>
            </a:r>
            <a:r>
              <a:rPr lang="ro-RO" smtClean="0">
                <a:solidFill>
                  <a:schemeClr val="tx1"/>
                </a:solidFill>
                <a:latin typeface="Arial" pitchFamily="34" charset="0"/>
                <a:cs typeface="Arial" pitchFamily="34" charset="0"/>
              </a:rPr>
              <a:t>pentru </a:t>
            </a:r>
            <a:r>
              <a:rPr lang="ro-RO" b="1" i="1" smtClean="0">
                <a:solidFill>
                  <a:schemeClr val="accent6">
                    <a:lumMod val="50000"/>
                  </a:schemeClr>
                </a:solidFill>
                <a:latin typeface="Arial" pitchFamily="34" charset="0"/>
                <a:cs typeface="Arial" pitchFamily="34" charset="0"/>
              </a:rPr>
              <a:t>funcția</a:t>
            </a:r>
            <a:r>
              <a:rPr lang="ro-RO" smtClean="0">
                <a:solidFill>
                  <a:schemeClr val="tx1"/>
                </a:solidFill>
                <a:latin typeface="Arial" pitchFamily="34" charset="0"/>
                <a:cs typeface="Arial" pitchFamily="34" charset="0"/>
              </a:rPr>
              <a:t> </a:t>
            </a:r>
            <a:r>
              <a:rPr lang="ro-RO" b="1" i="1" smtClean="0">
                <a:solidFill>
                  <a:schemeClr val="accent1">
                    <a:lumMod val="75000"/>
                  </a:schemeClr>
                </a:solidFill>
                <a:latin typeface="Arial" pitchFamily="34" charset="0"/>
                <a:cs typeface="Arial" pitchFamily="34" charset="0"/>
              </a:rPr>
              <a:t>„oferă siguranță contra efracțiilor” </a:t>
            </a:r>
          </a:p>
        </p:txBody>
      </p:sp>
      <p:cxnSp>
        <p:nvCxnSpPr>
          <p:cNvPr id="17" name="Elbow Connector 16"/>
          <p:cNvCxnSpPr>
            <a:stCxn id="14" idx="2"/>
            <a:endCxn id="15" idx="0"/>
          </p:cNvCxnSpPr>
          <p:nvPr/>
        </p:nvCxnSpPr>
        <p:spPr>
          <a:xfrm rot="16200000" flipH="1">
            <a:off x="2789901" y="2980401"/>
            <a:ext cx="697468" cy="4009730"/>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 name="Slide Number Placeholder 18"/>
          <p:cNvSpPr>
            <a:spLocks noGrp="1"/>
          </p:cNvSpPr>
          <p:nvPr>
            <p:ph type="sldNum" sz="quarter" idx="12"/>
          </p:nvPr>
        </p:nvSpPr>
        <p:spPr/>
        <p:txBody>
          <a:bodyPr/>
          <a:lstStyle/>
          <a:p>
            <a:fld id="{40FBC372-BFC0-44F3-A2AE-833ECC6DEBAB}"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838200"/>
            <a:ext cx="7162800" cy="369332"/>
          </a:xfrm>
          <a:prstGeom prst="rect">
            <a:avLst/>
          </a:prstGeom>
          <a:effectLst/>
        </p:spPr>
        <p:txBody>
          <a:bodyPr wrap="square">
            <a:spAutoFit/>
          </a:bodyPr>
          <a:lstStyle/>
          <a:p>
            <a:r>
              <a:rPr lang="en-US" b="1">
                <a:solidFill>
                  <a:schemeClr val="accent1">
                    <a:lumMod val="75000"/>
                  </a:schemeClr>
                </a:solidFill>
                <a:latin typeface="Arial" pitchFamily="34" charset="0"/>
                <a:cs typeface="Arial" pitchFamily="34" charset="0"/>
              </a:rPr>
              <a:t>2</a:t>
            </a:r>
            <a:r>
              <a:rPr lang="ro-RO" b="1" smtClean="0">
                <a:solidFill>
                  <a:schemeClr val="accent1">
                    <a:lumMod val="75000"/>
                  </a:schemeClr>
                </a:solidFill>
                <a:latin typeface="Arial" pitchFamily="34" charset="0"/>
                <a:cs typeface="Arial" pitchFamily="34" charset="0"/>
              </a:rPr>
              <a:t>.4.2  Analize complementare pentru stabilirea funcțiilor </a:t>
            </a:r>
            <a:endParaRPr lang="en-US">
              <a:solidFill>
                <a:schemeClr val="accent1">
                  <a:lumMod val="75000"/>
                </a:schemeClr>
              </a:solidFill>
              <a:latin typeface="Arial" pitchFamily="34" charset="0"/>
              <a:cs typeface="Arial" pitchFamily="34" charset="0"/>
            </a:endParaRPr>
          </a:p>
        </p:txBody>
      </p:sp>
      <p:sp>
        <p:nvSpPr>
          <p:cNvPr id="4" name="Rectangle 3"/>
          <p:cNvSpPr/>
          <p:nvPr/>
        </p:nvSpPr>
        <p:spPr>
          <a:xfrm>
            <a:off x="457200" y="1447800"/>
            <a:ext cx="4114800" cy="369332"/>
          </a:xfrm>
          <a:prstGeom prst="rect">
            <a:avLst/>
          </a:prstGeom>
          <a:effectLst/>
        </p:spPr>
        <p:txBody>
          <a:bodyPr wrap="square">
            <a:spAutoFit/>
          </a:bodyPr>
          <a:lstStyle/>
          <a:p>
            <a:r>
              <a:rPr lang="ro-RO" b="1" i="1" smtClean="0">
                <a:solidFill>
                  <a:schemeClr val="accent6">
                    <a:lumMod val="50000"/>
                  </a:schemeClr>
                </a:solidFill>
                <a:latin typeface="Arial" pitchFamily="34" charset="0"/>
                <a:cs typeface="Arial" pitchFamily="34" charset="0"/>
              </a:rPr>
              <a:t>a.  Analiza secvențelor de utilizare </a:t>
            </a:r>
            <a:endParaRPr lang="en-US" i="1">
              <a:solidFill>
                <a:schemeClr val="accent6">
                  <a:lumMod val="50000"/>
                </a:schemeClr>
              </a:solidFill>
              <a:latin typeface="Arial" pitchFamily="34" charset="0"/>
              <a:cs typeface="Arial" pitchFamily="34" charset="0"/>
            </a:endParaRPr>
          </a:p>
        </p:txBody>
      </p:sp>
      <p:sp>
        <p:nvSpPr>
          <p:cNvPr id="5" name="Right Arrow 4"/>
          <p:cNvSpPr/>
          <p:nvPr/>
        </p:nvSpPr>
        <p:spPr>
          <a:xfrm>
            <a:off x="533400" y="19812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43000" y="1905000"/>
            <a:ext cx="7391400" cy="9144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Este necesară cunoașterea </a:t>
            </a:r>
            <a:r>
              <a:rPr lang="ro-RO" b="1" i="1" smtClean="0">
                <a:solidFill>
                  <a:schemeClr val="accent1">
                    <a:lumMod val="75000"/>
                  </a:schemeClr>
                </a:solidFill>
                <a:latin typeface="Arial" pitchFamily="34" charset="0"/>
                <a:cs typeface="Arial" pitchFamily="34" charset="0"/>
              </a:rPr>
              <a:t>secvențelor de utilizare</a:t>
            </a:r>
            <a:r>
              <a:rPr lang="ro-RO" smtClean="0">
                <a:solidFill>
                  <a:schemeClr val="tx1"/>
                </a:solidFill>
                <a:latin typeface="Arial" pitchFamily="34" charset="0"/>
                <a:cs typeface="Arial" pitchFamily="34" charset="0"/>
              </a:rPr>
              <a:t>, adică a </a:t>
            </a:r>
            <a:r>
              <a:rPr lang="ro-RO" b="1" i="1" smtClean="0">
                <a:solidFill>
                  <a:schemeClr val="accent1">
                    <a:lumMod val="75000"/>
                  </a:schemeClr>
                </a:solidFill>
                <a:latin typeface="Arial" pitchFamily="34" charset="0"/>
                <a:cs typeface="Arial" pitchFamily="34" charset="0"/>
              </a:rPr>
              <a:t>pașilor logici</a:t>
            </a:r>
            <a:r>
              <a:rPr lang="ro-RO" smtClean="0">
                <a:solidFill>
                  <a:schemeClr val="tx1"/>
                </a:solidFill>
                <a:latin typeface="Arial" pitchFamily="34" charset="0"/>
                <a:cs typeface="Arial" pitchFamily="34" charset="0"/>
              </a:rPr>
              <a:t> ce trebuie realizați pentru </a:t>
            </a:r>
            <a:r>
              <a:rPr lang="ro-RO" b="1" i="1" smtClean="0">
                <a:solidFill>
                  <a:srgbClr val="FF0000"/>
                </a:solidFill>
                <a:latin typeface="Arial" pitchFamily="34" charset="0"/>
                <a:cs typeface="Arial" pitchFamily="34" charset="0"/>
              </a:rPr>
              <a:t>exploatarea corectă a unui obiect </a:t>
            </a:r>
            <a:r>
              <a:rPr lang="ro-RO" smtClean="0">
                <a:solidFill>
                  <a:schemeClr val="tx1"/>
                </a:solidFill>
                <a:latin typeface="Arial" pitchFamily="34" charset="0"/>
                <a:cs typeface="Arial" pitchFamily="34" charset="0"/>
              </a:rPr>
              <a:t>în vederea </a:t>
            </a:r>
            <a:r>
              <a:rPr lang="ro-RO" b="1" i="1" smtClean="0">
                <a:solidFill>
                  <a:schemeClr val="accent6">
                    <a:lumMod val="50000"/>
                  </a:schemeClr>
                </a:solidFill>
                <a:latin typeface="Arial" pitchFamily="34" charset="0"/>
                <a:cs typeface="Arial" pitchFamily="34" charset="0"/>
              </a:rPr>
              <a:t>respectării anumitor condiții tehnice</a:t>
            </a:r>
          </a:p>
        </p:txBody>
      </p:sp>
      <p:sp>
        <p:nvSpPr>
          <p:cNvPr id="7" name="Rectangle 6"/>
          <p:cNvSpPr/>
          <p:nvPr/>
        </p:nvSpPr>
        <p:spPr>
          <a:xfrm>
            <a:off x="533400" y="3048000"/>
            <a:ext cx="7848600" cy="369332"/>
          </a:xfrm>
          <a:prstGeom prst="rect">
            <a:avLst/>
          </a:prstGeom>
          <a:effectLst/>
        </p:spPr>
        <p:txBody>
          <a:bodyPr wrap="square">
            <a:spAutoFit/>
          </a:bodyPr>
          <a:lstStyle/>
          <a:p>
            <a:r>
              <a:rPr lang="ro-RO" b="1" i="1" smtClean="0">
                <a:solidFill>
                  <a:schemeClr val="accent6">
                    <a:lumMod val="50000"/>
                  </a:schemeClr>
                </a:solidFill>
                <a:latin typeface="Arial" pitchFamily="34" charset="0"/>
                <a:cs typeface="Arial" pitchFamily="34" charset="0"/>
              </a:rPr>
              <a:t>b.  Analiza eforturilor și mișcărilor la care trebuie să reziste obiectul </a:t>
            </a:r>
            <a:endParaRPr lang="en-US" i="1">
              <a:solidFill>
                <a:schemeClr val="accent6">
                  <a:lumMod val="50000"/>
                </a:schemeClr>
              </a:solidFill>
              <a:latin typeface="Arial" pitchFamily="34" charset="0"/>
              <a:cs typeface="Arial" pitchFamily="34" charset="0"/>
            </a:endParaRPr>
          </a:p>
        </p:txBody>
      </p:sp>
      <p:sp>
        <p:nvSpPr>
          <p:cNvPr id="8" name="Rectangle 7"/>
          <p:cNvSpPr/>
          <p:nvPr/>
        </p:nvSpPr>
        <p:spPr>
          <a:xfrm>
            <a:off x="1143000" y="3733800"/>
            <a:ext cx="7391400" cy="6096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Această analiză este </a:t>
            </a:r>
            <a:r>
              <a:rPr lang="ro-RO" b="1" i="1" smtClean="0">
                <a:solidFill>
                  <a:schemeClr val="accent6">
                    <a:lumMod val="50000"/>
                  </a:schemeClr>
                </a:solidFill>
                <a:latin typeface="Arial" pitchFamily="34" charset="0"/>
                <a:cs typeface="Arial" pitchFamily="34" charset="0"/>
              </a:rPr>
              <a:t>o prelungire a celei anterioare </a:t>
            </a:r>
            <a:r>
              <a:rPr lang="ro-RO" smtClean="0">
                <a:solidFill>
                  <a:schemeClr val="tx1"/>
                </a:solidFill>
                <a:latin typeface="Arial" pitchFamily="34" charset="0"/>
                <a:cs typeface="Arial" pitchFamily="34" charset="0"/>
              </a:rPr>
              <a:t>și </a:t>
            </a:r>
            <a:r>
              <a:rPr lang="ro-RO" b="1" i="1" smtClean="0">
                <a:solidFill>
                  <a:srgbClr val="FF0000"/>
                </a:solidFill>
                <a:latin typeface="Arial" pitchFamily="34" charset="0"/>
                <a:cs typeface="Arial" pitchFamily="34" charset="0"/>
              </a:rPr>
              <a:t>cu care se poate efectua simultan</a:t>
            </a:r>
            <a:r>
              <a:rPr lang="ro-RO" smtClean="0">
                <a:solidFill>
                  <a:schemeClr val="tx1"/>
                </a:solidFill>
                <a:latin typeface="Arial" pitchFamily="34" charset="0"/>
                <a:cs typeface="Arial" pitchFamily="34" charset="0"/>
              </a:rPr>
              <a:t> în anumite situații</a:t>
            </a:r>
            <a:endParaRPr lang="ro-RO" b="1" i="1" smtClean="0">
              <a:solidFill>
                <a:schemeClr val="accent6">
                  <a:lumMod val="50000"/>
                </a:schemeClr>
              </a:solidFill>
              <a:latin typeface="Arial" pitchFamily="34" charset="0"/>
              <a:cs typeface="Arial" pitchFamily="34" charset="0"/>
            </a:endParaRPr>
          </a:p>
        </p:txBody>
      </p:sp>
      <p:sp>
        <p:nvSpPr>
          <p:cNvPr id="9" name="Right Arrow 8"/>
          <p:cNvSpPr/>
          <p:nvPr/>
        </p:nvSpPr>
        <p:spPr>
          <a:xfrm>
            <a:off x="533400" y="38100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9600" y="4648200"/>
            <a:ext cx="7848600" cy="369332"/>
          </a:xfrm>
          <a:prstGeom prst="rect">
            <a:avLst/>
          </a:prstGeom>
          <a:effectLst/>
        </p:spPr>
        <p:txBody>
          <a:bodyPr wrap="square">
            <a:spAutoFit/>
          </a:bodyPr>
          <a:lstStyle/>
          <a:p>
            <a:r>
              <a:rPr lang="ro-RO" b="1" i="1" smtClean="0">
                <a:solidFill>
                  <a:schemeClr val="accent6">
                    <a:lumMod val="50000"/>
                  </a:schemeClr>
                </a:solidFill>
                <a:latin typeface="Arial" pitchFamily="34" charset="0"/>
                <a:cs typeface="Arial" pitchFamily="34" charset="0"/>
              </a:rPr>
              <a:t>c.  Analiza mediului înconjurător </a:t>
            </a:r>
            <a:endParaRPr lang="en-US" i="1">
              <a:solidFill>
                <a:schemeClr val="accent6">
                  <a:lumMod val="50000"/>
                </a:schemeClr>
              </a:solidFill>
              <a:latin typeface="Arial" pitchFamily="34" charset="0"/>
              <a:cs typeface="Arial" pitchFamily="34" charset="0"/>
            </a:endParaRPr>
          </a:p>
        </p:txBody>
      </p:sp>
      <p:sp>
        <p:nvSpPr>
          <p:cNvPr id="11" name="Rectangle 10"/>
          <p:cNvSpPr/>
          <p:nvPr/>
        </p:nvSpPr>
        <p:spPr>
          <a:xfrm>
            <a:off x="1143000" y="5181600"/>
            <a:ext cx="7391400" cy="13716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Analizând </a:t>
            </a:r>
            <a:r>
              <a:rPr lang="ro-RO" b="1" i="1" smtClean="0">
                <a:solidFill>
                  <a:srgbClr val="FF0000"/>
                </a:solidFill>
                <a:latin typeface="Arial" pitchFamily="34" charset="0"/>
                <a:cs typeface="Arial" pitchFamily="34" charset="0"/>
              </a:rPr>
              <a:t>raportul</a:t>
            </a:r>
            <a:r>
              <a:rPr lang="ro-RO" smtClean="0">
                <a:solidFill>
                  <a:schemeClr val="tx1"/>
                </a:solidFill>
                <a:latin typeface="Arial" pitchFamily="34" charset="0"/>
                <a:cs typeface="Arial" pitchFamily="34" charset="0"/>
              </a:rPr>
              <a:t> dintre </a:t>
            </a:r>
            <a:r>
              <a:rPr lang="ro-RO" b="1" i="1" smtClean="0">
                <a:solidFill>
                  <a:schemeClr val="accent6">
                    <a:lumMod val="50000"/>
                  </a:schemeClr>
                </a:solidFill>
                <a:latin typeface="Arial" pitchFamily="34" charset="0"/>
                <a:cs typeface="Arial" pitchFamily="34" charset="0"/>
              </a:rPr>
              <a:t>obiectul studiat </a:t>
            </a:r>
            <a:r>
              <a:rPr lang="ro-RO" smtClean="0">
                <a:solidFill>
                  <a:schemeClr val="tx1"/>
                </a:solidFill>
                <a:latin typeface="Arial" pitchFamily="34" charset="0"/>
                <a:cs typeface="Arial" pitchFamily="34" charset="0"/>
              </a:rPr>
              <a:t>și </a:t>
            </a:r>
            <a:r>
              <a:rPr lang="ro-RO" b="1" i="1" smtClean="0">
                <a:solidFill>
                  <a:srgbClr val="C00000"/>
                </a:solidFill>
                <a:latin typeface="Arial" pitchFamily="34" charset="0"/>
                <a:cs typeface="Arial" pitchFamily="34" charset="0"/>
              </a:rPr>
              <a:t>mediul înconjurător</a:t>
            </a:r>
            <a:r>
              <a:rPr lang="ro-RO" smtClean="0">
                <a:solidFill>
                  <a:schemeClr val="tx1"/>
                </a:solidFill>
                <a:latin typeface="Arial" pitchFamily="34" charset="0"/>
                <a:cs typeface="Arial" pitchFamily="34" charset="0"/>
              </a:rPr>
              <a:t>, vor rezulta o suită de </a:t>
            </a:r>
            <a:r>
              <a:rPr lang="ro-RO" b="1" i="1" smtClean="0">
                <a:solidFill>
                  <a:schemeClr val="accent1">
                    <a:lumMod val="75000"/>
                  </a:schemeClr>
                </a:solidFill>
                <a:latin typeface="Arial" pitchFamily="34" charset="0"/>
                <a:cs typeface="Arial" pitchFamily="34" charset="0"/>
              </a:rPr>
              <a:t>funcții</a:t>
            </a:r>
            <a:r>
              <a:rPr lang="ro-RO" smtClean="0">
                <a:solidFill>
                  <a:schemeClr val="tx1"/>
                </a:solidFill>
                <a:latin typeface="Arial" pitchFamily="34" charset="0"/>
                <a:cs typeface="Arial" pitchFamily="34" charset="0"/>
              </a:rPr>
              <a:t>, ca de exemplu: </a:t>
            </a:r>
            <a:r>
              <a:rPr lang="ro-RO" b="1" i="1" smtClean="0">
                <a:solidFill>
                  <a:schemeClr val="accent1">
                    <a:lumMod val="75000"/>
                  </a:schemeClr>
                </a:solidFill>
                <a:latin typeface="Arial" pitchFamily="34" charset="0"/>
                <a:cs typeface="Arial" pitchFamily="34" charset="0"/>
              </a:rPr>
              <a:t>„rezistă la coroziune”; „rezistă la radiații ultraviolet”; „este estetic” </a:t>
            </a:r>
            <a:r>
              <a:rPr lang="ro-RO" smtClean="0">
                <a:solidFill>
                  <a:schemeClr val="tx1"/>
                </a:solidFill>
                <a:latin typeface="Arial" pitchFamily="34" charset="0"/>
                <a:cs typeface="Arial" pitchFamily="34" charset="0"/>
              </a:rPr>
              <a:t>(având în vedere efectul rezultat din combinația dintre culoarea de bază a obiectului și culoarea luminii incidente)</a:t>
            </a:r>
            <a:endParaRPr lang="ro-RO" b="1" i="1" smtClean="0">
              <a:solidFill>
                <a:schemeClr val="accent6">
                  <a:lumMod val="50000"/>
                </a:schemeClr>
              </a:solidFill>
              <a:latin typeface="Arial" pitchFamily="34" charset="0"/>
              <a:cs typeface="Arial" pitchFamily="34" charset="0"/>
            </a:endParaRPr>
          </a:p>
        </p:txBody>
      </p:sp>
      <p:sp>
        <p:nvSpPr>
          <p:cNvPr id="12" name="Slide Number Placeholder 11"/>
          <p:cNvSpPr>
            <a:spLocks noGrp="1"/>
          </p:cNvSpPr>
          <p:nvPr>
            <p:ph type="sldNum" sz="quarter" idx="12"/>
          </p:nvPr>
        </p:nvSpPr>
        <p:spPr/>
        <p:txBody>
          <a:bodyPr/>
          <a:lstStyle/>
          <a:p>
            <a:fld id="{40FBC372-BFC0-44F3-A2AE-833ECC6DEBAB}" type="slidenum">
              <a:rPr lang="en-US" smtClean="0"/>
              <a:pPr/>
              <a:t>37</a:t>
            </a:fld>
            <a:endParaRPr lang="en-US"/>
          </a:p>
        </p:txBody>
      </p:sp>
      <p:sp>
        <p:nvSpPr>
          <p:cNvPr id="13" name="Right Arrow 12"/>
          <p:cNvSpPr/>
          <p:nvPr/>
        </p:nvSpPr>
        <p:spPr>
          <a:xfrm>
            <a:off x="533400" y="51816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38</a:t>
            </a:fld>
            <a:endParaRPr lang="en-US"/>
          </a:p>
        </p:txBody>
      </p:sp>
      <p:sp>
        <p:nvSpPr>
          <p:cNvPr id="3" name="Rectangle 2"/>
          <p:cNvSpPr/>
          <p:nvPr/>
        </p:nvSpPr>
        <p:spPr>
          <a:xfrm>
            <a:off x="304800" y="1219200"/>
            <a:ext cx="7848600" cy="369332"/>
          </a:xfrm>
          <a:prstGeom prst="rect">
            <a:avLst/>
          </a:prstGeom>
          <a:effectLst/>
        </p:spPr>
        <p:txBody>
          <a:bodyPr wrap="square">
            <a:spAutoFit/>
          </a:bodyPr>
          <a:lstStyle/>
          <a:p>
            <a:r>
              <a:rPr lang="ro-RO" b="1" i="1" smtClean="0">
                <a:solidFill>
                  <a:schemeClr val="accent6">
                    <a:lumMod val="50000"/>
                  </a:schemeClr>
                </a:solidFill>
                <a:latin typeface="Arial" pitchFamily="34" charset="0"/>
                <a:cs typeface="Arial" pitchFamily="34" charset="0"/>
              </a:rPr>
              <a:t>d.  Analiza unui produs tip </a:t>
            </a:r>
            <a:endParaRPr lang="en-US" i="1">
              <a:solidFill>
                <a:schemeClr val="accent6">
                  <a:lumMod val="50000"/>
                </a:schemeClr>
              </a:solidFill>
              <a:latin typeface="Arial" pitchFamily="34" charset="0"/>
              <a:cs typeface="Arial" pitchFamily="34" charset="0"/>
            </a:endParaRPr>
          </a:p>
        </p:txBody>
      </p:sp>
      <p:sp>
        <p:nvSpPr>
          <p:cNvPr id="4" name="Rectangle 3"/>
          <p:cNvSpPr/>
          <p:nvPr/>
        </p:nvSpPr>
        <p:spPr>
          <a:xfrm>
            <a:off x="1600200" y="1905000"/>
            <a:ext cx="6629400" cy="9144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Se recomandă </a:t>
            </a:r>
            <a:r>
              <a:rPr lang="ro-RO" b="1" i="1" smtClean="0">
                <a:solidFill>
                  <a:schemeClr val="accent6">
                    <a:lumMod val="75000"/>
                  </a:schemeClr>
                </a:solidFill>
                <a:latin typeface="Arial" pitchFamily="34" charset="0"/>
                <a:cs typeface="Arial" pitchFamily="34" charset="0"/>
              </a:rPr>
              <a:t>analiza unui obiect similar al concurenței</a:t>
            </a:r>
            <a:r>
              <a:rPr lang="ro-RO" smtClean="0">
                <a:solidFill>
                  <a:schemeClr val="tx1"/>
                </a:solidFill>
                <a:latin typeface="Arial" pitchFamily="34" charset="0"/>
                <a:cs typeface="Arial" pitchFamily="34" charset="0"/>
              </a:rPr>
              <a:t>, </a:t>
            </a:r>
            <a:r>
              <a:rPr lang="ro-RO" b="1" i="1" smtClean="0">
                <a:solidFill>
                  <a:srgbClr val="C00000"/>
                </a:solidFill>
                <a:latin typeface="Arial" pitchFamily="34" charset="0"/>
                <a:cs typeface="Arial" pitchFamily="34" charset="0"/>
              </a:rPr>
              <a:t>analiza unei familii de obiecte</a:t>
            </a:r>
            <a:r>
              <a:rPr lang="ro-RO" smtClean="0">
                <a:solidFill>
                  <a:schemeClr val="tx1"/>
                </a:solidFill>
                <a:latin typeface="Arial" pitchFamily="34" charset="0"/>
                <a:cs typeface="Arial" pitchFamily="34" charset="0"/>
              </a:rPr>
              <a:t> din care ar putea să facă parte obiectul studiat etc.</a:t>
            </a:r>
            <a:endParaRPr lang="ro-RO" b="1" i="1" smtClean="0">
              <a:solidFill>
                <a:schemeClr val="accent6">
                  <a:lumMod val="50000"/>
                </a:schemeClr>
              </a:solidFill>
              <a:latin typeface="Arial" pitchFamily="34" charset="0"/>
              <a:cs typeface="Arial" pitchFamily="34" charset="0"/>
            </a:endParaRPr>
          </a:p>
        </p:txBody>
      </p:sp>
      <p:sp>
        <p:nvSpPr>
          <p:cNvPr id="5" name="Right Arrow 4"/>
          <p:cNvSpPr/>
          <p:nvPr/>
        </p:nvSpPr>
        <p:spPr>
          <a:xfrm>
            <a:off x="914400" y="19812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0" y="3352800"/>
            <a:ext cx="7848600" cy="369332"/>
          </a:xfrm>
          <a:prstGeom prst="rect">
            <a:avLst/>
          </a:prstGeom>
          <a:effectLst/>
        </p:spPr>
        <p:txBody>
          <a:bodyPr wrap="square">
            <a:spAutoFit/>
          </a:bodyPr>
          <a:lstStyle/>
          <a:p>
            <a:r>
              <a:rPr lang="ro-RO" b="1" i="1" smtClean="0">
                <a:solidFill>
                  <a:schemeClr val="accent6">
                    <a:lumMod val="50000"/>
                  </a:schemeClr>
                </a:solidFill>
                <a:latin typeface="Arial" pitchFamily="34" charset="0"/>
                <a:cs typeface="Arial" pitchFamily="34" charset="0"/>
              </a:rPr>
              <a:t>e.  Analiza unor norme </a:t>
            </a:r>
            <a:endParaRPr lang="en-US" i="1">
              <a:solidFill>
                <a:schemeClr val="accent6">
                  <a:lumMod val="50000"/>
                </a:schemeClr>
              </a:solidFill>
              <a:latin typeface="Arial" pitchFamily="34" charset="0"/>
              <a:cs typeface="Arial" pitchFamily="34" charset="0"/>
            </a:endParaRPr>
          </a:p>
        </p:txBody>
      </p:sp>
      <p:sp>
        <p:nvSpPr>
          <p:cNvPr id="7" name="Rectangle 6"/>
          <p:cNvSpPr/>
          <p:nvPr/>
        </p:nvSpPr>
        <p:spPr>
          <a:xfrm>
            <a:off x="1600200" y="4191000"/>
            <a:ext cx="6629400" cy="11430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6">
                    <a:lumMod val="50000"/>
                  </a:schemeClr>
                </a:solidFill>
                <a:latin typeface="Arial" pitchFamily="34" charset="0"/>
                <a:cs typeface="Arial" pitchFamily="34" charset="0"/>
              </a:rPr>
              <a:t>Studiul unor legi, standarde, norme, reguli </a:t>
            </a:r>
            <a:r>
              <a:rPr lang="ro-RO" smtClean="0">
                <a:solidFill>
                  <a:schemeClr val="tx1"/>
                </a:solidFill>
                <a:latin typeface="Arial" pitchFamily="34" charset="0"/>
                <a:cs typeface="Arial" pitchFamily="34" charset="0"/>
              </a:rPr>
              <a:t>etc., vor determina </a:t>
            </a:r>
            <a:r>
              <a:rPr lang="ro-RO" b="1" i="1" smtClean="0">
                <a:solidFill>
                  <a:schemeClr val="accent1">
                    <a:lumMod val="75000"/>
                  </a:schemeClr>
                </a:solidFill>
                <a:latin typeface="Arial" pitchFamily="34" charset="0"/>
                <a:cs typeface="Arial" pitchFamily="34" charset="0"/>
              </a:rPr>
              <a:t>o serie de funcții cu caracter ecologic</a:t>
            </a:r>
            <a:r>
              <a:rPr lang="ro-RO" smtClean="0">
                <a:solidFill>
                  <a:schemeClr val="tx1"/>
                </a:solidFill>
                <a:latin typeface="Arial" pitchFamily="34" charset="0"/>
                <a:cs typeface="Arial" pitchFamily="34" charset="0"/>
              </a:rPr>
              <a:t>. Această analiză de poate efectua în strânsă legătură cu analiza de la punctul c.</a:t>
            </a:r>
            <a:endParaRPr lang="ro-RO" b="1" i="1" smtClean="0">
              <a:solidFill>
                <a:schemeClr val="accent6">
                  <a:lumMod val="50000"/>
                </a:schemeClr>
              </a:solidFill>
              <a:latin typeface="Arial" pitchFamily="34" charset="0"/>
              <a:cs typeface="Arial" pitchFamily="34" charset="0"/>
            </a:endParaRPr>
          </a:p>
        </p:txBody>
      </p:sp>
      <p:sp>
        <p:nvSpPr>
          <p:cNvPr id="8" name="Right Arrow 7"/>
          <p:cNvSpPr/>
          <p:nvPr/>
        </p:nvSpPr>
        <p:spPr>
          <a:xfrm>
            <a:off x="990600" y="42672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39</a:t>
            </a:fld>
            <a:endParaRPr lang="en-US"/>
          </a:p>
        </p:txBody>
      </p:sp>
      <p:sp>
        <p:nvSpPr>
          <p:cNvPr id="3" name="Rectangle 2"/>
          <p:cNvSpPr/>
          <p:nvPr/>
        </p:nvSpPr>
        <p:spPr>
          <a:xfrm>
            <a:off x="533400" y="914400"/>
            <a:ext cx="5210081" cy="400110"/>
          </a:xfrm>
          <a:prstGeom prst="rect">
            <a:avLst/>
          </a:prstGeom>
          <a:effectLst>
            <a:outerShdw blurRad="50800" dist="38100" algn="l" rotWithShape="0">
              <a:prstClr val="black">
                <a:alpha val="40000"/>
              </a:prstClr>
            </a:outerShdw>
          </a:effectLst>
        </p:spPr>
        <p:txBody>
          <a:bodyPr wrap="none">
            <a:spAutoFit/>
          </a:bodyPr>
          <a:lstStyle/>
          <a:p>
            <a:r>
              <a:rPr lang="en-US" sz="2000" b="1">
                <a:solidFill>
                  <a:srgbClr val="7030A0"/>
                </a:solidFill>
                <a:latin typeface="Arial" pitchFamily="34" charset="0"/>
                <a:cs typeface="Arial" pitchFamily="34" charset="0"/>
              </a:rPr>
              <a:t>2</a:t>
            </a:r>
            <a:r>
              <a:rPr lang="ro-RO" sz="2000" b="1" smtClean="0">
                <a:solidFill>
                  <a:srgbClr val="7030A0"/>
                </a:solidFill>
                <a:latin typeface="Arial" pitchFamily="34" charset="0"/>
                <a:cs typeface="Arial" pitchFamily="34" charset="0"/>
              </a:rPr>
              <a:t>.5 Elaborarea nomenclatorului de funcții</a:t>
            </a:r>
            <a:endParaRPr lang="en-US" sz="2000">
              <a:solidFill>
                <a:srgbClr val="7030A0"/>
              </a:solidFill>
              <a:latin typeface="Arial" pitchFamily="34" charset="0"/>
              <a:cs typeface="Arial" pitchFamily="34" charset="0"/>
            </a:endParaRPr>
          </a:p>
        </p:txBody>
      </p:sp>
      <p:sp>
        <p:nvSpPr>
          <p:cNvPr id="4" name="Rectangle 3"/>
          <p:cNvSpPr/>
          <p:nvPr/>
        </p:nvSpPr>
        <p:spPr>
          <a:xfrm>
            <a:off x="990600" y="1447800"/>
            <a:ext cx="7620000" cy="6858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Prin </a:t>
            </a:r>
            <a:r>
              <a:rPr lang="ro-RO" b="1" i="1" smtClean="0">
                <a:solidFill>
                  <a:schemeClr val="accent6">
                    <a:lumMod val="50000"/>
                  </a:schemeClr>
                </a:solidFill>
                <a:latin typeface="Arial" pitchFamily="34" charset="0"/>
                <a:cs typeface="Arial" pitchFamily="34" charset="0"/>
              </a:rPr>
              <a:t>nomenclator de funcții</a:t>
            </a:r>
            <a:r>
              <a:rPr lang="ro-RO" smtClean="0">
                <a:solidFill>
                  <a:schemeClr val="tx1"/>
                </a:solidFill>
                <a:latin typeface="Arial" pitchFamily="34" charset="0"/>
                <a:cs typeface="Arial" pitchFamily="34" charset="0"/>
              </a:rPr>
              <a:t> se înțelege </a:t>
            </a:r>
            <a:r>
              <a:rPr lang="ro-RO" b="1" i="1" smtClean="0">
                <a:solidFill>
                  <a:schemeClr val="accent1">
                    <a:lumMod val="75000"/>
                  </a:schemeClr>
                </a:solidFill>
                <a:latin typeface="Arial" pitchFamily="34" charset="0"/>
                <a:cs typeface="Arial" pitchFamily="34" charset="0"/>
              </a:rPr>
              <a:t>lista tuturor funcțiilor necesare respectivului obiect</a:t>
            </a:r>
          </a:p>
        </p:txBody>
      </p:sp>
      <p:sp>
        <p:nvSpPr>
          <p:cNvPr id="5" name="Rectangle 4"/>
          <p:cNvSpPr/>
          <p:nvPr/>
        </p:nvSpPr>
        <p:spPr>
          <a:xfrm>
            <a:off x="304800" y="13716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6" name="Rectangle 5"/>
          <p:cNvSpPr/>
          <p:nvPr/>
        </p:nvSpPr>
        <p:spPr>
          <a:xfrm>
            <a:off x="990600" y="2209800"/>
            <a:ext cx="7620000" cy="14478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i="1" smtClean="0">
                <a:solidFill>
                  <a:schemeClr val="accent6">
                    <a:lumMod val="50000"/>
                  </a:schemeClr>
                </a:solidFill>
                <a:latin typeface="Arial" pitchFamily="34" charset="0"/>
                <a:cs typeface="Arial" pitchFamily="34" charset="0"/>
              </a:rPr>
              <a:t>Un produs</a:t>
            </a:r>
            <a:r>
              <a:rPr lang="ro-RO" b="1" i="1" smtClean="0">
                <a:solidFill>
                  <a:schemeClr val="accent6">
                    <a:lumMod val="50000"/>
                  </a:schemeClr>
                </a:solidFill>
                <a:latin typeface="Arial" pitchFamily="34" charset="0"/>
                <a:cs typeface="Arial" pitchFamily="34" charset="0"/>
              </a:rPr>
              <a:t> existent</a:t>
            </a:r>
            <a:r>
              <a:rPr lang="ro-RO" smtClean="0">
                <a:solidFill>
                  <a:schemeClr val="tx1"/>
                </a:solidFill>
                <a:latin typeface="Arial" pitchFamily="34" charset="0"/>
                <a:cs typeface="Arial" pitchFamily="34" charset="0"/>
              </a:rPr>
              <a:t>, supus unui </a:t>
            </a:r>
            <a:r>
              <a:rPr lang="ro-RO" b="1" i="1" smtClean="0">
                <a:solidFill>
                  <a:schemeClr val="accent1">
                    <a:lumMod val="75000"/>
                  </a:schemeClr>
                </a:solidFill>
                <a:latin typeface="Arial" pitchFamily="34" charset="0"/>
                <a:cs typeface="Arial" pitchFamily="34" charset="0"/>
              </a:rPr>
              <a:t>studiu de analiza valorii în vederea modernizării</a:t>
            </a:r>
            <a:r>
              <a:rPr lang="ro-RO" smtClean="0">
                <a:solidFill>
                  <a:schemeClr val="tx1"/>
                </a:solidFill>
                <a:latin typeface="Arial" pitchFamily="34" charset="0"/>
                <a:cs typeface="Arial" pitchFamily="34" charset="0"/>
              </a:rPr>
              <a:t>, poate avea </a:t>
            </a:r>
            <a:r>
              <a:rPr lang="ro-RO" b="1" i="1" smtClean="0">
                <a:solidFill>
                  <a:srgbClr val="FF0000"/>
                </a:solidFill>
                <a:latin typeface="Arial" pitchFamily="34" charset="0"/>
                <a:cs typeface="Arial" pitchFamily="34" charset="0"/>
              </a:rPr>
              <a:t>funcții inutile</a:t>
            </a:r>
            <a:r>
              <a:rPr lang="ro-RO" smtClean="0">
                <a:solidFill>
                  <a:schemeClr val="tx1"/>
                </a:solidFill>
                <a:latin typeface="Arial" pitchFamily="34" charset="0"/>
                <a:cs typeface="Arial" pitchFamily="34" charset="0"/>
              </a:rPr>
              <a:t>, dar numai în momentul în care se desfășoară analiza, de aceea trebuind să se acorde o atenție deosebită </a:t>
            </a:r>
            <a:r>
              <a:rPr lang="ro-RO" b="1" i="1" smtClean="0">
                <a:solidFill>
                  <a:srgbClr val="7030A0"/>
                </a:solidFill>
                <a:latin typeface="Arial" pitchFamily="34" charset="0"/>
                <a:cs typeface="Arial" pitchFamily="34" charset="0"/>
              </a:rPr>
              <a:t>elaborării nomenclatorului de funcții</a:t>
            </a:r>
          </a:p>
        </p:txBody>
      </p:sp>
      <p:sp>
        <p:nvSpPr>
          <p:cNvPr id="7" name="Right Arrow 6"/>
          <p:cNvSpPr/>
          <p:nvPr/>
        </p:nvSpPr>
        <p:spPr>
          <a:xfrm>
            <a:off x="381000" y="23622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828800" y="3886200"/>
            <a:ext cx="6781800" cy="914400"/>
          </a:xfrm>
          <a:prstGeom prst="rect">
            <a:avLst/>
          </a:prstGeom>
          <a:solidFill>
            <a:schemeClr val="accent3">
              <a:lumMod val="20000"/>
              <a:lumOff val="8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Un </a:t>
            </a:r>
            <a:r>
              <a:rPr lang="ro-RO" b="1" i="1" smtClean="0">
                <a:solidFill>
                  <a:srgbClr val="7030A0"/>
                </a:solidFill>
                <a:latin typeface="Arial" pitchFamily="34" charset="0"/>
                <a:cs typeface="Arial" pitchFamily="34" charset="0"/>
              </a:rPr>
              <a:t>nomenclator de funcții </a:t>
            </a:r>
            <a:r>
              <a:rPr lang="ro-RO" b="1" i="1" smtClean="0">
                <a:solidFill>
                  <a:srgbClr val="FF0000"/>
                </a:solidFill>
                <a:latin typeface="Arial" pitchFamily="34" charset="0"/>
                <a:cs typeface="Arial" pitchFamily="34" charset="0"/>
              </a:rPr>
              <a:t>greșit</a:t>
            </a:r>
            <a:r>
              <a:rPr lang="ro-RO" smtClean="0">
                <a:solidFill>
                  <a:schemeClr val="tx1"/>
                </a:solidFill>
                <a:latin typeface="Arial" pitchFamily="34" charset="0"/>
                <a:cs typeface="Arial" pitchFamily="34" charset="0"/>
              </a:rPr>
              <a:t>, poate conduce la </a:t>
            </a:r>
            <a:r>
              <a:rPr lang="ro-RO" b="1" i="1" smtClean="0">
                <a:solidFill>
                  <a:srgbClr val="FF0000"/>
                </a:solidFill>
                <a:latin typeface="Arial" pitchFamily="34" charset="0"/>
                <a:cs typeface="Arial" pitchFamily="34" charset="0"/>
              </a:rPr>
              <a:t>concluzii eronate </a:t>
            </a:r>
            <a:r>
              <a:rPr lang="ro-RO" smtClean="0">
                <a:solidFill>
                  <a:schemeClr val="tx1"/>
                </a:solidFill>
                <a:latin typeface="Arial" pitchFamily="34" charset="0"/>
                <a:cs typeface="Arial" pitchFamily="34" charset="0"/>
              </a:rPr>
              <a:t>cu privire la </a:t>
            </a:r>
            <a:r>
              <a:rPr lang="ro-RO" b="1" i="1" smtClean="0">
                <a:solidFill>
                  <a:schemeClr val="accent1">
                    <a:lumMod val="75000"/>
                  </a:schemeClr>
                </a:solidFill>
                <a:latin typeface="Arial" pitchFamily="34" charset="0"/>
                <a:cs typeface="Arial" pitchFamily="34" charset="0"/>
              </a:rPr>
              <a:t>direcțiile de modernizare a produsului</a:t>
            </a:r>
          </a:p>
        </p:txBody>
      </p:sp>
      <p:cxnSp>
        <p:nvCxnSpPr>
          <p:cNvPr id="10" name="Elbow Connector 9"/>
          <p:cNvCxnSpPr>
            <a:stCxn id="6" idx="1"/>
            <a:endCxn id="8" idx="1"/>
          </p:cNvCxnSpPr>
          <p:nvPr/>
        </p:nvCxnSpPr>
        <p:spPr>
          <a:xfrm rot="10800000" flipH="1" flipV="1">
            <a:off x="990600" y="2933700"/>
            <a:ext cx="838200" cy="1409700"/>
          </a:xfrm>
          <a:prstGeom prst="bentConnector3">
            <a:avLst>
              <a:gd name="adj1" fmla="val -27273"/>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828800" y="5029200"/>
            <a:ext cx="6781800" cy="1447800"/>
          </a:xfrm>
          <a:prstGeom prst="rect">
            <a:avLst/>
          </a:prstGeom>
          <a:solidFill>
            <a:schemeClr val="accent3">
              <a:lumMod val="20000"/>
              <a:lumOff val="8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Un </a:t>
            </a:r>
            <a:r>
              <a:rPr lang="ro-RO" b="1" i="1" smtClean="0">
                <a:solidFill>
                  <a:srgbClr val="7030A0"/>
                </a:solidFill>
                <a:latin typeface="Arial" pitchFamily="34" charset="0"/>
                <a:cs typeface="Arial" pitchFamily="34" charset="0"/>
              </a:rPr>
              <a:t>nomenclator de funcții </a:t>
            </a:r>
            <a:r>
              <a:rPr lang="ro-RO" b="1" i="1" smtClean="0">
                <a:solidFill>
                  <a:srgbClr val="FF0000"/>
                </a:solidFill>
                <a:latin typeface="Arial" pitchFamily="34" charset="0"/>
                <a:cs typeface="Arial" pitchFamily="34" charset="0"/>
              </a:rPr>
              <a:t>nu trebuie să omită nicio funcție</a:t>
            </a:r>
            <a:r>
              <a:rPr lang="ro-RO" smtClean="0">
                <a:solidFill>
                  <a:schemeClr val="tx1"/>
                </a:solidFill>
                <a:latin typeface="Arial" pitchFamily="34" charset="0"/>
                <a:cs typeface="Arial" pitchFamily="34" charset="0"/>
              </a:rPr>
              <a:t>, să conțină </a:t>
            </a:r>
            <a:r>
              <a:rPr lang="ro-RO" b="1" i="1" smtClean="0">
                <a:solidFill>
                  <a:schemeClr val="accent6">
                    <a:lumMod val="50000"/>
                  </a:schemeClr>
                </a:solidFill>
                <a:latin typeface="Arial" pitchFamily="34" charset="0"/>
                <a:cs typeface="Arial" pitchFamily="34" charset="0"/>
              </a:rPr>
              <a:t>clasificarea corectă </a:t>
            </a:r>
            <a:r>
              <a:rPr lang="ro-RO" smtClean="0">
                <a:solidFill>
                  <a:schemeClr val="tx1"/>
                </a:solidFill>
                <a:latin typeface="Arial" pitchFamily="34" charset="0"/>
                <a:cs typeface="Arial" pitchFamily="34" charset="0"/>
              </a:rPr>
              <a:t>și </a:t>
            </a:r>
            <a:r>
              <a:rPr lang="ro-RO" b="1" i="1" smtClean="0">
                <a:solidFill>
                  <a:schemeClr val="accent1">
                    <a:lumMod val="75000"/>
                  </a:schemeClr>
                </a:solidFill>
                <a:latin typeface="Arial" pitchFamily="34" charset="0"/>
                <a:cs typeface="Arial" pitchFamily="34" charset="0"/>
              </a:rPr>
              <a:t>dimensiunile tehnice </a:t>
            </a:r>
            <a:r>
              <a:rPr lang="ro-RO" smtClean="0">
                <a:solidFill>
                  <a:schemeClr val="tx1"/>
                </a:solidFill>
                <a:latin typeface="Arial" pitchFamily="34" charset="0"/>
                <a:cs typeface="Arial" pitchFamily="34" charset="0"/>
              </a:rPr>
              <a:t>(limitele maximă și minimă) </a:t>
            </a:r>
            <a:r>
              <a:rPr lang="ro-RO" b="1" i="1" smtClean="0">
                <a:solidFill>
                  <a:srgbClr val="FF0000"/>
                </a:solidFill>
                <a:latin typeface="Arial" pitchFamily="34" charset="0"/>
                <a:cs typeface="Arial" pitchFamily="34" charset="0"/>
              </a:rPr>
              <a:t>stabilite corect </a:t>
            </a:r>
            <a:r>
              <a:rPr lang="ro-RO" smtClean="0">
                <a:solidFill>
                  <a:schemeClr val="tx1"/>
                </a:solidFill>
                <a:latin typeface="Arial" pitchFamily="34" charset="0"/>
                <a:cs typeface="Arial" pitchFamily="34" charset="0"/>
              </a:rPr>
              <a:t>pentru funcțiile respective (orice funcție poate avea una sau mai multe dimensiuni tehnice.)</a:t>
            </a:r>
          </a:p>
        </p:txBody>
      </p:sp>
      <p:cxnSp>
        <p:nvCxnSpPr>
          <p:cNvPr id="17" name="Elbow Connector 16"/>
          <p:cNvCxnSpPr>
            <a:stCxn id="6" idx="1"/>
            <a:endCxn id="11" idx="1"/>
          </p:cNvCxnSpPr>
          <p:nvPr/>
        </p:nvCxnSpPr>
        <p:spPr>
          <a:xfrm rot="10800000" flipH="1" flipV="1">
            <a:off x="990600" y="2933700"/>
            <a:ext cx="838200" cy="2819400"/>
          </a:xfrm>
          <a:prstGeom prst="bentConnector3">
            <a:avLst>
              <a:gd name="adj1" fmla="val -27273"/>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4</a:t>
            </a:fld>
            <a:endParaRPr lang="en-US"/>
          </a:p>
        </p:txBody>
      </p:sp>
      <p:sp>
        <p:nvSpPr>
          <p:cNvPr id="4" name="Rectangle 3"/>
          <p:cNvSpPr/>
          <p:nvPr/>
        </p:nvSpPr>
        <p:spPr>
          <a:xfrm>
            <a:off x="2133600" y="762000"/>
            <a:ext cx="6324600" cy="1447800"/>
          </a:xfrm>
          <a:prstGeom prst="rect">
            <a:avLst/>
          </a:prstGeom>
          <a:solidFill>
            <a:srgbClr val="FFFF99"/>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1">
                    <a:lumMod val="75000"/>
                  </a:schemeClr>
                </a:solidFill>
                <a:latin typeface="Arial" pitchFamily="34" charset="0"/>
                <a:cs typeface="Arial" pitchFamily="34" charset="0"/>
              </a:rPr>
              <a:t>Lawrence D. Miles</a:t>
            </a:r>
            <a:r>
              <a:rPr lang="ro-RO" smtClean="0">
                <a:solidFill>
                  <a:schemeClr val="tx1"/>
                </a:solidFill>
                <a:latin typeface="Arial" pitchFamily="34" charset="0"/>
                <a:cs typeface="Arial" pitchFamily="34" charset="0"/>
              </a:rPr>
              <a:t>, creează la G</a:t>
            </a:r>
            <a:r>
              <a:rPr lang="en-US" smtClean="0">
                <a:solidFill>
                  <a:schemeClr val="tx1"/>
                </a:solidFill>
                <a:latin typeface="Arial" pitchFamily="34" charset="0"/>
                <a:cs typeface="Arial" pitchFamily="34" charset="0"/>
              </a:rPr>
              <a:t>eneral </a:t>
            </a:r>
            <a:r>
              <a:rPr lang="ro-RO" smtClean="0">
                <a:solidFill>
                  <a:schemeClr val="tx1"/>
                </a:solidFill>
                <a:latin typeface="Arial" pitchFamily="34" charset="0"/>
                <a:cs typeface="Arial" pitchFamily="34" charset="0"/>
              </a:rPr>
              <a:t>E</a:t>
            </a:r>
            <a:r>
              <a:rPr lang="en-US" smtClean="0">
                <a:solidFill>
                  <a:schemeClr val="tx1"/>
                </a:solidFill>
                <a:latin typeface="Arial" pitchFamily="34" charset="0"/>
                <a:cs typeface="Arial" pitchFamily="34" charset="0"/>
              </a:rPr>
              <a:t>lectric</a:t>
            </a:r>
            <a:r>
              <a:rPr lang="ro-RO" smtClean="0">
                <a:solidFill>
                  <a:schemeClr val="tx1"/>
                </a:solidFill>
                <a:latin typeface="Arial" pitchFamily="34" charset="0"/>
                <a:cs typeface="Arial" pitchFamily="34" charset="0"/>
              </a:rPr>
              <a:t> un compartiment specific – „</a:t>
            </a:r>
            <a:r>
              <a:rPr lang="ro-RO" b="1" i="1" smtClean="0">
                <a:solidFill>
                  <a:srgbClr val="FF0000"/>
                </a:solidFill>
                <a:latin typeface="Arial" pitchFamily="34" charset="0"/>
                <a:cs typeface="Arial" pitchFamily="34" charset="0"/>
              </a:rPr>
              <a:t>Purchasing Department Cost Reduction Section”</a:t>
            </a:r>
            <a:r>
              <a:rPr lang="ro-RO" smtClean="0">
                <a:solidFill>
                  <a:schemeClr val="tx1"/>
                </a:solidFill>
                <a:latin typeface="Arial" pitchFamily="34" charset="0"/>
                <a:cs typeface="Arial" pitchFamily="34" charset="0"/>
              </a:rPr>
              <a:t>, unde s-au aplicat </a:t>
            </a:r>
            <a:r>
              <a:rPr lang="ro-RO" b="1" i="1" smtClean="0">
                <a:solidFill>
                  <a:schemeClr val="accent6">
                    <a:lumMod val="50000"/>
                  </a:schemeClr>
                </a:solidFill>
                <a:latin typeface="Arial" pitchFamily="34" charset="0"/>
                <a:cs typeface="Arial" pitchFamily="34" charset="0"/>
              </a:rPr>
              <a:t>concepte referitoare la analiza funcțională</a:t>
            </a:r>
            <a:r>
              <a:rPr lang="ro-RO" smtClean="0">
                <a:solidFill>
                  <a:schemeClr val="tx1"/>
                </a:solidFill>
                <a:latin typeface="Arial" pitchFamily="34" charset="0"/>
                <a:cs typeface="Arial" pitchFamily="34" charset="0"/>
              </a:rPr>
              <a:t>, pe baza cărora </a:t>
            </a:r>
            <a:r>
              <a:rPr lang="ro-RO" b="1" i="1" smtClean="0">
                <a:solidFill>
                  <a:schemeClr val="accent1">
                    <a:lumMod val="75000"/>
                  </a:schemeClr>
                </a:solidFill>
                <a:latin typeface="Arial" pitchFamily="34" charset="0"/>
                <a:cs typeface="Arial" pitchFamily="34" charset="0"/>
              </a:rPr>
              <a:t>se pot reduce costurile</a:t>
            </a:r>
            <a:endParaRPr lang="en-US" b="1" i="1">
              <a:solidFill>
                <a:schemeClr val="accent1">
                  <a:lumMod val="75000"/>
                </a:schemeClr>
              </a:solidFill>
              <a:latin typeface="Arial" pitchFamily="34" charset="0"/>
              <a:cs typeface="Arial" pitchFamily="34" charset="0"/>
            </a:endParaRPr>
          </a:p>
        </p:txBody>
      </p:sp>
      <p:sp>
        <p:nvSpPr>
          <p:cNvPr id="5" name="Rectangle 4"/>
          <p:cNvSpPr/>
          <p:nvPr/>
        </p:nvSpPr>
        <p:spPr>
          <a:xfrm>
            <a:off x="304800" y="1066800"/>
            <a:ext cx="914400" cy="5334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b="1" i="1" smtClean="0">
                <a:solidFill>
                  <a:srgbClr val="C00000"/>
                </a:solidFill>
                <a:latin typeface="Arial" pitchFamily="34" charset="0"/>
                <a:cs typeface="Arial" pitchFamily="34" charset="0"/>
              </a:rPr>
              <a:t>1947</a:t>
            </a:r>
            <a:endParaRPr lang="en-US" b="1" i="1">
              <a:solidFill>
                <a:srgbClr val="C00000"/>
              </a:solidFill>
              <a:latin typeface="Arial" pitchFamily="34" charset="0"/>
              <a:cs typeface="Arial" pitchFamily="34" charset="0"/>
            </a:endParaRPr>
          </a:p>
        </p:txBody>
      </p:sp>
      <p:sp>
        <p:nvSpPr>
          <p:cNvPr id="6" name="Right Arrow 5"/>
          <p:cNvSpPr/>
          <p:nvPr/>
        </p:nvSpPr>
        <p:spPr>
          <a:xfrm>
            <a:off x="1371600" y="1219200"/>
            <a:ext cx="5334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81000" y="5334000"/>
            <a:ext cx="914400" cy="5334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b="1" i="1" smtClean="0">
                <a:solidFill>
                  <a:srgbClr val="C00000"/>
                </a:solidFill>
                <a:latin typeface="Arial" pitchFamily="34" charset="0"/>
                <a:cs typeface="Arial" pitchFamily="34" charset="0"/>
              </a:rPr>
              <a:t>1959</a:t>
            </a:r>
            <a:endParaRPr lang="en-US" b="1" i="1">
              <a:solidFill>
                <a:srgbClr val="C00000"/>
              </a:solidFill>
              <a:latin typeface="Arial" pitchFamily="34" charset="0"/>
              <a:cs typeface="Arial" pitchFamily="34" charset="0"/>
            </a:endParaRPr>
          </a:p>
        </p:txBody>
      </p:sp>
      <p:sp>
        <p:nvSpPr>
          <p:cNvPr id="8" name="Right Arrow 7"/>
          <p:cNvSpPr/>
          <p:nvPr/>
        </p:nvSpPr>
        <p:spPr>
          <a:xfrm>
            <a:off x="1447800" y="5486400"/>
            <a:ext cx="5334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09800" y="5105400"/>
            <a:ext cx="6324600" cy="1066800"/>
          </a:xfrm>
          <a:prstGeom prst="rect">
            <a:avLst/>
          </a:prstGeom>
          <a:solidFill>
            <a:srgbClr val="FFFF99"/>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Se înființează prima instituție pentru promovarea noii metode – </a:t>
            </a:r>
            <a:r>
              <a:rPr lang="ro-RO" b="1" i="1" smtClean="0">
                <a:solidFill>
                  <a:srgbClr val="FF0000"/>
                </a:solidFill>
                <a:latin typeface="Arial" pitchFamily="34" charset="0"/>
                <a:cs typeface="Arial" pitchFamily="34" charset="0"/>
              </a:rPr>
              <a:t>„Society of American Value Engineering” (SAVE)</a:t>
            </a:r>
            <a:endParaRPr lang="en-US" b="1" i="1">
              <a:solidFill>
                <a:srgbClr val="FF0000"/>
              </a:solidFill>
              <a:latin typeface="Arial" pitchFamily="34" charset="0"/>
              <a:cs typeface="Arial" pitchFamily="34" charset="0"/>
            </a:endParaRPr>
          </a:p>
        </p:txBody>
      </p:sp>
      <p:sp>
        <p:nvSpPr>
          <p:cNvPr id="10" name="Rectangle 9"/>
          <p:cNvSpPr/>
          <p:nvPr/>
        </p:nvSpPr>
        <p:spPr>
          <a:xfrm>
            <a:off x="381000" y="2590800"/>
            <a:ext cx="914400" cy="5334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b="1" i="1" smtClean="0">
                <a:solidFill>
                  <a:srgbClr val="C00000"/>
                </a:solidFill>
                <a:latin typeface="Arial" pitchFamily="34" charset="0"/>
                <a:cs typeface="Arial" pitchFamily="34" charset="0"/>
              </a:rPr>
              <a:t>1952</a:t>
            </a:r>
            <a:endParaRPr lang="en-US" b="1" i="1">
              <a:solidFill>
                <a:srgbClr val="C00000"/>
              </a:solidFill>
              <a:latin typeface="Arial" pitchFamily="34" charset="0"/>
              <a:cs typeface="Arial" pitchFamily="34" charset="0"/>
            </a:endParaRPr>
          </a:p>
        </p:txBody>
      </p:sp>
      <p:sp>
        <p:nvSpPr>
          <p:cNvPr id="11" name="Rectangle 10"/>
          <p:cNvSpPr/>
          <p:nvPr/>
        </p:nvSpPr>
        <p:spPr>
          <a:xfrm>
            <a:off x="2133600" y="2362200"/>
            <a:ext cx="6324600" cy="1066800"/>
          </a:xfrm>
          <a:prstGeom prst="rect">
            <a:avLst/>
          </a:prstGeom>
          <a:solidFill>
            <a:srgbClr val="FFFF99"/>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1">
                    <a:lumMod val="75000"/>
                  </a:schemeClr>
                </a:solidFill>
                <a:latin typeface="Arial" pitchFamily="34" charset="0"/>
                <a:cs typeface="Arial" pitchFamily="34" charset="0"/>
              </a:rPr>
              <a:t>Marea Britanie </a:t>
            </a:r>
            <a:r>
              <a:rPr lang="ro-RO" smtClean="0">
                <a:solidFill>
                  <a:schemeClr val="tx1"/>
                </a:solidFill>
                <a:latin typeface="Arial" pitchFamily="34" charset="0"/>
                <a:cs typeface="Arial" pitchFamily="34" charset="0"/>
              </a:rPr>
              <a:t>introduce </a:t>
            </a:r>
            <a:r>
              <a:rPr lang="ro-RO" b="1" i="1" smtClean="0">
                <a:solidFill>
                  <a:schemeClr val="accent6">
                    <a:lumMod val="50000"/>
                  </a:schemeClr>
                </a:solidFill>
                <a:latin typeface="Arial" pitchFamily="34" charset="0"/>
                <a:cs typeface="Arial" pitchFamily="34" charset="0"/>
              </a:rPr>
              <a:t>Analiza Valorii</a:t>
            </a:r>
            <a:r>
              <a:rPr lang="ro-RO" smtClean="0">
                <a:solidFill>
                  <a:schemeClr val="tx1"/>
                </a:solidFill>
                <a:latin typeface="Arial" pitchFamily="34" charset="0"/>
                <a:cs typeface="Arial" pitchFamily="34" charset="0"/>
              </a:rPr>
              <a:t>, cel mai consistent program fiind derulat începând cu 1961 la firma </a:t>
            </a:r>
            <a:r>
              <a:rPr lang="ro-RO" b="1" i="1" smtClean="0">
                <a:solidFill>
                  <a:srgbClr val="FF0000"/>
                </a:solidFill>
                <a:latin typeface="Arial" pitchFamily="34" charset="0"/>
                <a:cs typeface="Arial" pitchFamily="34" charset="0"/>
              </a:rPr>
              <a:t>„Dunlop”</a:t>
            </a:r>
            <a:endParaRPr lang="en-US" b="1" i="1">
              <a:solidFill>
                <a:srgbClr val="FF0000"/>
              </a:solidFill>
              <a:latin typeface="Arial" pitchFamily="34" charset="0"/>
              <a:cs typeface="Arial" pitchFamily="34" charset="0"/>
            </a:endParaRPr>
          </a:p>
        </p:txBody>
      </p:sp>
      <p:sp>
        <p:nvSpPr>
          <p:cNvPr id="12" name="Right Arrow 11"/>
          <p:cNvSpPr/>
          <p:nvPr/>
        </p:nvSpPr>
        <p:spPr>
          <a:xfrm>
            <a:off x="1447800" y="2743200"/>
            <a:ext cx="5334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81000" y="3886200"/>
            <a:ext cx="914400" cy="5334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b="1" i="1" smtClean="0">
                <a:solidFill>
                  <a:srgbClr val="C00000"/>
                </a:solidFill>
                <a:latin typeface="Arial" pitchFamily="34" charset="0"/>
                <a:cs typeface="Arial" pitchFamily="34" charset="0"/>
              </a:rPr>
              <a:t>1954</a:t>
            </a:r>
            <a:endParaRPr lang="en-US" b="1" i="1">
              <a:solidFill>
                <a:srgbClr val="C00000"/>
              </a:solidFill>
              <a:latin typeface="Arial" pitchFamily="34" charset="0"/>
              <a:cs typeface="Arial" pitchFamily="34" charset="0"/>
            </a:endParaRPr>
          </a:p>
        </p:txBody>
      </p:sp>
      <p:sp>
        <p:nvSpPr>
          <p:cNvPr id="14" name="Rectangle 13"/>
          <p:cNvSpPr/>
          <p:nvPr/>
        </p:nvSpPr>
        <p:spPr>
          <a:xfrm>
            <a:off x="2133600" y="3733800"/>
            <a:ext cx="6324600" cy="1066800"/>
          </a:xfrm>
          <a:prstGeom prst="rect">
            <a:avLst/>
          </a:prstGeom>
          <a:solidFill>
            <a:srgbClr val="FFFF99"/>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1">
                    <a:lumMod val="75000"/>
                  </a:schemeClr>
                </a:solidFill>
                <a:latin typeface="Arial" pitchFamily="34" charset="0"/>
                <a:cs typeface="Arial" pitchFamily="34" charset="0"/>
              </a:rPr>
              <a:t>Armata SUA </a:t>
            </a:r>
            <a:r>
              <a:rPr lang="ro-RO" smtClean="0">
                <a:solidFill>
                  <a:schemeClr val="tx1"/>
                </a:solidFill>
                <a:latin typeface="Arial" pitchFamily="34" charset="0"/>
                <a:cs typeface="Arial" pitchFamily="34" charset="0"/>
              </a:rPr>
              <a:t>implementează </a:t>
            </a:r>
            <a:r>
              <a:rPr lang="ro-RO" b="1" i="1" smtClean="0">
                <a:solidFill>
                  <a:schemeClr val="accent6">
                    <a:lumMod val="50000"/>
                  </a:schemeClr>
                </a:solidFill>
                <a:latin typeface="Arial" pitchFamily="34" charset="0"/>
                <a:cs typeface="Arial" pitchFamily="34" charset="0"/>
              </a:rPr>
              <a:t>Analiza Valorii </a:t>
            </a:r>
            <a:r>
              <a:rPr lang="ro-RO" smtClean="0">
                <a:solidFill>
                  <a:schemeClr val="tx1"/>
                </a:solidFill>
                <a:latin typeface="Arial" pitchFamily="34" charset="0"/>
                <a:cs typeface="Arial" pitchFamily="34" charset="0"/>
              </a:rPr>
              <a:t>la activitățile industriale proprii</a:t>
            </a:r>
            <a:endParaRPr lang="en-US" b="1" i="1">
              <a:solidFill>
                <a:srgbClr val="FF0000"/>
              </a:solidFill>
              <a:latin typeface="Arial" pitchFamily="34" charset="0"/>
              <a:cs typeface="Arial" pitchFamily="34" charset="0"/>
            </a:endParaRPr>
          </a:p>
        </p:txBody>
      </p:sp>
      <p:sp>
        <p:nvSpPr>
          <p:cNvPr id="15" name="Right Arrow 14"/>
          <p:cNvSpPr/>
          <p:nvPr/>
        </p:nvSpPr>
        <p:spPr>
          <a:xfrm>
            <a:off x="1524000" y="4038600"/>
            <a:ext cx="5334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40</a:t>
            </a:fld>
            <a:endParaRPr lang="en-US"/>
          </a:p>
        </p:txBody>
      </p:sp>
      <p:sp>
        <p:nvSpPr>
          <p:cNvPr id="3" name="Rectangle 2"/>
          <p:cNvSpPr/>
          <p:nvPr/>
        </p:nvSpPr>
        <p:spPr>
          <a:xfrm>
            <a:off x="914400" y="990600"/>
            <a:ext cx="7620000" cy="6858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Întocmirea </a:t>
            </a:r>
            <a:r>
              <a:rPr lang="ro-RO" b="1" i="1" smtClean="0">
                <a:solidFill>
                  <a:schemeClr val="accent6">
                    <a:lumMod val="50000"/>
                  </a:schemeClr>
                </a:solidFill>
                <a:latin typeface="Arial" pitchFamily="34" charset="0"/>
                <a:cs typeface="Arial" pitchFamily="34" charset="0"/>
              </a:rPr>
              <a:t>nomenclatorului de funcții</a:t>
            </a:r>
            <a:r>
              <a:rPr lang="ro-RO" smtClean="0">
                <a:solidFill>
                  <a:schemeClr val="tx1"/>
                </a:solidFill>
                <a:latin typeface="Arial" pitchFamily="34" charset="0"/>
                <a:cs typeface="Arial" pitchFamily="34" charset="0"/>
              </a:rPr>
              <a:t> trebuie să înceapă prin </a:t>
            </a:r>
            <a:r>
              <a:rPr lang="ro-RO" b="1" i="1" smtClean="0">
                <a:solidFill>
                  <a:srgbClr val="FF0000"/>
                </a:solidFill>
                <a:latin typeface="Arial" pitchFamily="34" charset="0"/>
                <a:cs typeface="Arial" pitchFamily="34" charset="0"/>
              </a:rPr>
              <a:t>definirea produsului</a:t>
            </a:r>
            <a:r>
              <a:rPr lang="ro-RO" smtClean="0">
                <a:solidFill>
                  <a:schemeClr val="tx1"/>
                </a:solidFill>
                <a:latin typeface="Arial" pitchFamily="34" charset="0"/>
                <a:cs typeface="Arial" pitchFamily="34" charset="0"/>
              </a:rPr>
              <a:t> și a </a:t>
            </a:r>
            <a:r>
              <a:rPr lang="ro-RO" b="1" i="1" smtClean="0">
                <a:solidFill>
                  <a:schemeClr val="accent1">
                    <a:lumMod val="75000"/>
                  </a:schemeClr>
                </a:solidFill>
                <a:latin typeface="Arial" pitchFamily="34" charset="0"/>
                <a:cs typeface="Arial" pitchFamily="34" charset="0"/>
              </a:rPr>
              <a:t>condițiilor</a:t>
            </a:r>
            <a:r>
              <a:rPr lang="ro-RO" smtClean="0">
                <a:solidFill>
                  <a:schemeClr val="tx1"/>
                </a:solidFill>
                <a:latin typeface="Arial" pitchFamily="34" charset="0"/>
                <a:cs typeface="Arial" pitchFamily="34" charset="0"/>
              </a:rPr>
              <a:t> în care acesta lucrează</a:t>
            </a:r>
            <a:endParaRPr lang="ro-RO" b="1" i="1" smtClean="0">
              <a:solidFill>
                <a:schemeClr val="accent1">
                  <a:lumMod val="75000"/>
                </a:schemeClr>
              </a:solidFill>
              <a:latin typeface="Arial" pitchFamily="34" charset="0"/>
              <a:cs typeface="Arial" pitchFamily="34" charset="0"/>
            </a:endParaRPr>
          </a:p>
        </p:txBody>
      </p:sp>
      <p:sp>
        <p:nvSpPr>
          <p:cNvPr id="4" name="Rectangle 3"/>
          <p:cNvSpPr/>
          <p:nvPr/>
        </p:nvSpPr>
        <p:spPr>
          <a:xfrm>
            <a:off x="228600" y="9144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5" name="Rectangle 4"/>
          <p:cNvSpPr/>
          <p:nvPr/>
        </p:nvSpPr>
        <p:spPr>
          <a:xfrm>
            <a:off x="914400" y="1981200"/>
            <a:ext cx="7620000" cy="6858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Operațiunea cea mai dificilă o constituie </a:t>
            </a:r>
            <a:r>
              <a:rPr lang="ro-RO" b="1" i="1" smtClean="0">
                <a:solidFill>
                  <a:srgbClr val="FF0000"/>
                </a:solidFill>
                <a:latin typeface="Arial" pitchFamily="34" charset="0"/>
                <a:cs typeface="Arial" pitchFamily="34" charset="0"/>
              </a:rPr>
              <a:t>identificarea</a:t>
            </a:r>
            <a:r>
              <a:rPr lang="ro-RO" smtClean="0">
                <a:solidFill>
                  <a:schemeClr val="tx1"/>
                </a:solidFill>
                <a:latin typeface="Arial" pitchFamily="34" charset="0"/>
                <a:cs typeface="Arial" pitchFamily="34" charset="0"/>
              </a:rPr>
              <a:t> și </a:t>
            </a:r>
            <a:r>
              <a:rPr lang="ro-RO" b="1" i="1" smtClean="0">
                <a:solidFill>
                  <a:srgbClr val="FF0000"/>
                </a:solidFill>
                <a:latin typeface="Arial" pitchFamily="34" charset="0"/>
                <a:cs typeface="Arial" pitchFamily="34" charset="0"/>
              </a:rPr>
              <a:t>separarea funcțiilor</a:t>
            </a:r>
            <a:r>
              <a:rPr lang="ro-RO" smtClean="0">
                <a:solidFill>
                  <a:schemeClr val="tx1"/>
                </a:solidFill>
                <a:latin typeface="Arial" pitchFamily="34" charset="0"/>
                <a:cs typeface="Arial" pitchFamily="34" charset="0"/>
              </a:rPr>
              <a:t>, mai ales în cazul </a:t>
            </a:r>
            <a:r>
              <a:rPr lang="ro-RO" b="1" i="1" smtClean="0">
                <a:solidFill>
                  <a:schemeClr val="accent1">
                    <a:lumMod val="75000"/>
                  </a:schemeClr>
                </a:solidFill>
                <a:latin typeface="Arial" pitchFamily="34" charset="0"/>
                <a:cs typeface="Arial" pitchFamily="34" charset="0"/>
              </a:rPr>
              <a:t>produselor complexe</a:t>
            </a:r>
            <a:r>
              <a:rPr lang="ro-RO" smtClean="0">
                <a:solidFill>
                  <a:schemeClr val="tx1"/>
                </a:solidFill>
                <a:latin typeface="Arial" pitchFamily="34" charset="0"/>
                <a:cs typeface="Arial" pitchFamily="34" charset="0"/>
              </a:rPr>
              <a:t>.</a:t>
            </a:r>
            <a:endParaRPr lang="ro-RO" b="1" i="1" smtClean="0">
              <a:solidFill>
                <a:schemeClr val="accent1">
                  <a:lumMod val="75000"/>
                </a:schemeClr>
              </a:solidFill>
              <a:latin typeface="Arial" pitchFamily="34" charset="0"/>
              <a:cs typeface="Arial" pitchFamily="34" charset="0"/>
            </a:endParaRPr>
          </a:p>
        </p:txBody>
      </p:sp>
      <p:sp>
        <p:nvSpPr>
          <p:cNvPr id="6" name="Rectangle 5"/>
          <p:cNvSpPr/>
          <p:nvPr/>
        </p:nvSpPr>
        <p:spPr>
          <a:xfrm>
            <a:off x="228600" y="19050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7" name="Rectangle 6"/>
          <p:cNvSpPr/>
          <p:nvPr/>
        </p:nvSpPr>
        <p:spPr>
          <a:xfrm>
            <a:off x="1066800" y="2895600"/>
            <a:ext cx="7620000" cy="12192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În cazul </a:t>
            </a:r>
            <a:r>
              <a:rPr lang="ro-RO" b="1" i="1" smtClean="0">
                <a:solidFill>
                  <a:schemeClr val="accent1">
                    <a:lumMod val="75000"/>
                  </a:schemeClr>
                </a:solidFill>
                <a:latin typeface="Arial" pitchFamily="34" charset="0"/>
                <a:cs typeface="Arial" pitchFamily="34" charset="0"/>
              </a:rPr>
              <a:t>produselor complexe</a:t>
            </a:r>
            <a:r>
              <a:rPr lang="ro-RO" smtClean="0">
                <a:solidFill>
                  <a:schemeClr val="tx1"/>
                </a:solidFill>
                <a:latin typeface="Arial" pitchFamily="34" charset="0"/>
                <a:cs typeface="Arial" pitchFamily="34" charset="0"/>
              </a:rPr>
              <a:t>, se recomandă </a:t>
            </a:r>
            <a:r>
              <a:rPr lang="ro-RO" b="1" i="1" smtClean="0">
                <a:solidFill>
                  <a:srgbClr val="FF0000"/>
                </a:solidFill>
                <a:latin typeface="Arial" pitchFamily="34" charset="0"/>
                <a:cs typeface="Arial" pitchFamily="34" charset="0"/>
              </a:rPr>
              <a:t>să se descompună produsul în subansamble și repere</a:t>
            </a:r>
            <a:r>
              <a:rPr lang="ro-RO" smtClean="0">
                <a:solidFill>
                  <a:schemeClr val="tx1"/>
                </a:solidFill>
                <a:latin typeface="Arial" pitchFamily="34" charset="0"/>
                <a:cs typeface="Arial" pitchFamily="34" charset="0"/>
              </a:rPr>
              <a:t> și apoi să se cerceteze și să se arate, pentru fiecare element component, </a:t>
            </a:r>
            <a:r>
              <a:rPr lang="ro-RO" b="1" i="1" smtClean="0">
                <a:solidFill>
                  <a:schemeClr val="accent6">
                    <a:lumMod val="50000"/>
                  </a:schemeClr>
                </a:solidFill>
                <a:latin typeface="Arial" pitchFamily="34" charset="0"/>
                <a:cs typeface="Arial" pitchFamily="34" charset="0"/>
              </a:rPr>
              <a:t>funcția și funcțiile la a căror materializare participă</a:t>
            </a:r>
            <a:r>
              <a:rPr lang="ro-RO" smtClean="0">
                <a:solidFill>
                  <a:schemeClr val="tx1"/>
                </a:solidFill>
                <a:latin typeface="Arial" pitchFamily="34" charset="0"/>
                <a:cs typeface="Arial" pitchFamily="34" charset="0"/>
              </a:rPr>
              <a:t>.</a:t>
            </a:r>
          </a:p>
        </p:txBody>
      </p:sp>
      <p:sp>
        <p:nvSpPr>
          <p:cNvPr id="8" name="Right Arrow 7"/>
          <p:cNvSpPr/>
          <p:nvPr/>
        </p:nvSpPr>
        <p:spPr>
          <a:xfrm>
            <a:off x="381000" y="29718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828800" y="4419600"/>
            <a:ext cx="6781800" cy="1524000"/>
          </a:xfrm>
          <a:prstGeom prst="rect">
            <a:avLst/>
          </a:prstGeom>
          <a:solidFill>
            <a:schemeClr val="accent3">
              <a:lumMod val="20000"/>
              <a:lumOff val="8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În acest scop trebuie să se apeleze, pentru fiecare element în parte, la întrebări de tipul: </a:t>
            </a:r>
            <a:r>
              <a:rPr lang="ro-RO" b="1" i="1" smtClean="0">
                <a:solidFill>
                  <a:schemeClr val="accent1">
                    <a:lumMod val="75000"/>
                  </a:schemeClr>
                </a:solidFill>
                <a:latin typeface="Arial" pitchFamily="34" charset="0"/>
                <a:cs typeface="Arial" pitchFamily="34" charset="0"/>
              </a:rPr>
              <a:t>„ce face?”</a:t>
            </a:r>
            <a:r>
              <a:rPr lang="ro-RO" smtClean="0">
                <a:solidFill>
                  <a:schemeClr val="tx1"/>
                </a:solidFill>
                <a:latin typeface="Arial" pitchFamily="34" charset="0"/>
                <a:cs typeface="Arial" pitchFamily="34" charset="0"/>
              </a:rPr>
              <a:t>, </a:t>
            </a:r>
            <a:r>
              <a:rPr lang="ro-RO" b="1" i="1" smtClean="0">
                <a:solidFill>
                  <a:schemeClr val="accent1">
                    <a:lumMod val="75000"/>
                  </a:schemeClr>
                </a:solidFill>
                <a:latin typeface="Arial" pitchFamily="34" charset="0"/>
                <a:cs typeface="Arial" pitchFamily="34" charset="0"/>
              </a:rPr>
              <a:t>„cât costă?”</a:t>
            </a:r>
            <a:r>
              <a:rPr lang="ro-RO" smtClean="0">
                <a:solidFill>
                  <a:schemeClr val="tx1"/>
                </a:solidFill>
                <a:latin typeface="Arial" pitchFamily="34" charset="0"/>
                <a:cs typeface="Arial" pitchFamily="34" charset="0"/>
              </a:rPr>
              <a:t>,</a:t>
            </a:r>
            <a:r>
              <a:rPr lang="ro-RO" b="1" i="1" smtClean="0">
                <a:solidFill>
                  <a:schemeClr val="accent1">
                    <a:lumMod val="75000"/>
                  </a:schemeClr>
                </a:solidFill>
                <a:latin typeface="Arial" pitchFamily="34" charset="0"/>
                <a:cs typeface="Arial" pitchFamily="34" charset="0"/>
              </a:rPr>
              <a:t> „cât valorează?” </a:t>
            </a:r>
            <a:r>
              <a:rPr lang="ro-RO" smtClean="0">
                <a:solidFill>
                  <a:schemeClr val="tx1"/>
                </a:solidFill>
                <a:latin typeface="Arial" pitchFamily="34" charset="0"/>
                <a:cs typeface="Arial" pitchFamily="34" charset="0"/>
              </a:rPr>
              <a:t>și să se evite întrebarea </a:t>
            </a:r>
            <a:r>
              <a:rPr lang="ro-RO" b="1" i="1" smtClean="0">
                <a:solidFill>
                  <a:srgbClr val="FF0000"/>
                </a:solidFill>
                <a:latin typeface="Arial" pitchFamily="34" charset="0"/>
                <a:cs typeface="Arial" pitchFamily="34" charset="0"/>
              </a:rPr>
              <a:t>„ce este?” </a:t>
            </a:r>
            <a:r>
              <a:rPr lang="ro-RO" smtClean="0">
                <a:solidFill>
                  <a:schemeClr val="tx1"/>
                </a:solidFill>
                <a:latin typeface="Arial" pitchFamily="34" charset="0"/>
                <a:cs typeface="Arial" pitchFamily="34" charset="0"/>
              </a:rPr>
              <a:t>(răspunsul ce poate duce eventual la o </a:t>
            </a:r>
            <a:r>
              <a:rPr lang="ro-RO" b="1" i="1" smtClean="0">
                <a:solidFill>
                  <a:srgbClr val="FF0000"/>
                </a:solidFill>
                <a:latin typeface="Arial" pitchFamily="34" charset="0"/>
                <a:cs typeface="Arial" pitchFamily="34" charset="0"/>
              </a:rPr>
              <a:t>descriere a elementelor </a:t>
            </a:r>
            <a:r>
              <a:rPr lang="ro-RO" smtClean="0">
                <a:solidFill>
                  <a:schemeClr val="tx1"/>
                </a:solidFill>
                <a:latin typeface="Arial" pitchFamily="34" charset="0"/>
                <a:cs typeface="Arial" pitchFamily="34" charset="0"/>
              </a:rPr>
              <a:t>și nu la </a:t>
            </a:r>
            <a:r>
              <a:rPr lang="ro-RO" b="1" i="1" smtClean="0">
                <a:solidFill>
                  <a:schemeClr val="accent6">
                    <a:lumMod val="50000"/>
                  </a:schemeClr>
                </a:solidFill>
                <a:latin typeface="Arial" pitchFamily="34" charset="0"/>
                <a:cs typeface="Arial" pitchFamily="34" charset="0"/>
              </a:rPr>
              <a:t>informații privind funcțiile lor</a:t>
            </a:r>
            <a:r>
              <a:rPr lang="ro-RO" smtClean="0">
                <a:solidFill>
                  <a:schemeClr val="tx1"/>
                </a:solidFill>
                <a:latin typeface="Arial" pitchFamily="34" charset="0"/>
                <a:cs typeface="Arial" pitchFamily="34" charset="0"/>
              </a:rPr>
              <a:t>).</a:t>
            </a:r>
            <a:endParaRPr lang="ro-RO" b="1" i="1" smtClean="0">
              <a:solidFill>
                <a:schemeClr val="accent1">
                  <a:lumMod val="75000"/>
                </a:schemeClr>
              </a:solidFill>
              <a:latin typeface="Arial" pitchFamily="34" charset="0"/>
              <a:cs typeface="Arial" pitchFamily="34" charset="0"/>
            </a:endParaRPr>
          </a:p>
        </p:txBody>
      </p:sp>
      <p:cxnSp>
        <p:nvCxnSpPr>
          <p:cNvPr id="11" name="Elbow Connector 10"/>
          <p:cNvCxnSpPr>
            <a:stCxn id="7" idx="1"/>
            <a:endCxn id="9" idx="1"/>
          </p:cNvCxnSpPr>
          <p:nvPr/>
        </p:nvCxnSpPr>
        <p:spPr>
          <a:xfrm rot="10800000" flipH="1" flipV="1">
            <a:off x="1066800" y="3505200"/>
            <a:ext cx="762000" cy="1676400"/>
          </a:xfrm>
          <a:prstGeom prst="bentConnector3">
            <a:avLst>
              <a:gd name="adj1" fmla="val -30000"/>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41</a:t>
            </a:fld>
            <a:endParaRPr lang="en-US"/>
          </a:p>
        </p:txBody>
      </p:sp>
      <p:sp>
        <p:nvSpPr>
          <p:cNvPr id="3" name="Rectangle 2"/>
          <p:cNvSpPr/>
          <p:nvPr/>
        </p:nvSpPr>
        <p:spPr>
          <a:xfrm>
            <a:off x="914400" y="990600"/>
            <a:ext cx="7620000" cy="9144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1">
                    <a:lumMod val="75000"/>
                  </a:schemeClr>
                </a:solidFill>
                <a:latin typeface="Arial" pitchFamily="34" charset="0"/>
                <a:cs typeface="Arial" pitchFamily="34" charset="0"/>
              </a:rPr>
              <a:t>Necesitatea socială </a:t>
            </a:r>
            <a:r>
              <a:rPr lang="ro-RO" smtClean="0">
                <a:solidFill>
                  <a:schemeClr val="tx1"/>
                </a:solidFill>
                <a:latin typeface="Arial" pitchFamily="34" charset="0"/>
                <a:cs typeface="Arial" pitchFamily="34" charset="0"/>
              </a:rPr>
              <a:t>reprezintă </a:t>
            </a:r>
            <a:r>
              <a:rPr lang="ro-RO" b="1" i="1" smtClean="0">
                <a:solidFill>
                  <a:srgbClr val="FF0000"/>
                </a:solidFill>
                <a:latin typeface="Arial" pitchFamily="34" charset="0"/>
                <a:cs typeface="Arial" pitchFamily="34" charset="0"/>
              </a:rPr>
              <a:t>ceea ce dorește utilizatorul </a:t>
            </a:r>
            <a:r>
              <a:rPr lang="ro-RO" smtClean="0">
                <a:solidFill>
                  <a:schemeClr val="tx1"/>
                </a:solidFill>
                <a:latin typeface="Arial" pitchFamily="34" charset="0"/>
                <a:cs typeface="Arial" pitchFamily="34" charset="0"/>
              </a:rPr>
              <a:t>de la </a:t>
            </a:r>
            <a:r>
              <a:rPr lang="ro-RO" b="1" i="1" smtClean="0">
                <a:solidFill>
                  <a:schemeClr val="accent6">
                    <a:lumMod val="50000"/>
                  </a:schemeClr>
                </a:solidFill>
                <a:latin typeface="Arial" pitchFamily="34" charset="0"/>
                <a:cs typeface="Arial" pitchFamily="34" charset="0"/>
              </a:rPr>
              <a:t>obiectul cumpărat </a:t>
            </a:r>
            <a:r>
              <a:rPr lang="ro-RO" smtClean="0">
                <a:solidFill>
                  <a:schemeClr val="tx1"/>
                </a:solidFill>
                <a:latin typeface="Arial" pitchFamily="34" charset="0"/>
                <a:cs typeface="Arial" pitchFamily="34" charset="0"/>
              </a:rPr>
              <a:t>și poate fi de ordin </a:t>
            </a:r>
            <a:r>
              <a:rPr lang="ro-RO" b="1" i="1" smtClean="0">
                <a:solidFill>
                  <a:srgbClr val="C00000"/>
                </a:solidFill>
                <a:latin typeface="Arial" pitchFamily="34" charset="0"/>
                <a:cs typeface="Arial" pitchFamily="34" charset="0"/>
              </a:rPr>
              <a:t>tehnic, economic, estetic </a:t>
            </a:r>
            <a:r>
              <a:rPr lang="ro-RO" smtClean="0">
                <a:solidFill>
                  <a:schemeClr val="tx1"/>
                </a:solidFill>
                <a:latin typeface="Arial" pitchFamily="34" charset="0"/>
                <a:cs typeface="Arial" pitchFamily="34" charset="0"/>
              </a:rPr>
              <a:t>sau </a:t>
            </a:r>
            <a:r>
              <a:rPr lang="ro-RO" b="1" i="1" smtClean="0">
                <a:solidFill>
                  <a:srgbClr val="C00000"/>
                </a:solidFill>
                <a:latin typeface="Arial" pitchFamily="34" charset="0"/>
                <a:cs typeface="Arial" pitchFamily="34" charset="0"/>
              </a:rPr>
              <a:t>de vânzare</a:t>
            </a:r>
          </a:p>
        </p:txBody>
      </p:sp>
      <p:sp>
        <p:nvSpPr>
          <p:cNvPr id="4" name="Rectangle 3"/>
          <p:cNvSpPr/>
          <p:nvPr/>
        </p:nvSpPr>
        <p:spPr>
          <a:xfrm>
            <a:off x="228600" y="9144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5" name="Rectangle 4"/>
          <p:cNvSpPr/>
          <p:nvPr/>
        </p:nvSpPr>
        <p:spPr>
          <a:xfrm>
            <a:off x="1447800" y="2133600"/>
            <a:ext cx="6781800" cy="1066800"/>
          </a:xfrm>
          <a:prstGeom prst="rect">
            <a:avLst/>
          </a:prstGeom>
          <a:solidFill>
            <a:srgbClr val="FFFF9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Formularea necesității sociale se poate face prin încercarea de a răspunde la o serie de întrebări, cum ar fi:</a:t>
            </a:r>
            <a:r>
              <a:rPr lang="ro-RO" b="1" i="1" smtClean="0">
                <a:solidFill>
                  <a:schemeClr val="accent1">
                    <a:lumMod val="75000"/>
                  </a:schemeClr>
                </a:solidFill>
                <a:latin typeface="Arial" pitchFamily="34" charset="0"/>
                <a:cs typeface="Arial" pitchFamily="34" charset="0"/>
              </a:rPr>
              <a:t> </a:t>
            </a:r>
            <a:r>
              <a:rPr lang="ro-RO" b="1" i="1" smtClean="0">
                <a:solidFill>
                  <a:srgbClr val="FF0000"/>
                </a:solidFill>
                <a:latin typeface="Arial" pitchFamily="34" charset="0"/>
                <a:cs typeface="Arial" pitchFamily="34" charset="0"/>
              </a:rPr>
              <a:t>„ce este de făcut?”</a:t>
            </a:r>
            <a:r>
              <a:rPr lang="ro-RO" smtClean="0">
                <a:solidFill>
                  <a:schemeClr val="tx1"/>
                </a:solidFill>
                <a:latin typeface="Arial" pitchFamily="34" charset="0"/>
                <a:cs typeface="Arial" pitchFamily="34" charset="0"/>
              </a:rPr>
              <a:t>, </a:t>
            </a:r>
            <a:r>
              <a:rPr lang="ro-RO" b="1" i="1" smtClean="0">
                <a:solidFill>
                  <a:srgbClr val="FF0000"/>
                </a:solidFill>
                <a:latin typeface="Arial" pitchFamily="34" charset="0"/>
                <a:cs typeface="Arial" pitchFamily="34" charset="0"/>
              </a:rPr>
              <a:t>„de ce trebuie făcut?”</a:t>
            </a:r>
            <a:r>
              <a:rPr lang="ro-RO" smtClean="0">
                <a:solidFill>
                  <a:schemeClr val="tx1"/>
                </a:solidFill>
                <a:latin typeface="Arial" pitchFamily="34" charset="0"/>
                <a:cs typeface="Arial" pitchFamily="34" charset="0"/>
              </a:rPr>
              <a:t>,</a:t>
            </a:r>
            <a:r>
              <a:rPr lang="ro-RO" b="1" i="1" smtClean="0">
                <a:solidFill>
                  <a:srgbClr val="FF0000"/>
                </a:solidFill>
                <a:latin typeface="Arial" pitchFamily="34" charset="0"/>
                <a:cs typeface="Arial" pitchFamily="34" charset="0"/>
              </a:rPr>
              <a:t> „unde trebuie făcut?”</a:t>
            </a:r>
            <a:r>
              <a:rPr lang="ro-RO" smtClean="0">
                <a:solidFill>
                  <a:schemeClr val="tx1"/>
                </a:solidFill>
                <a:latin typeface="Arial" pitchFamily="34" charset="0"/>
                <a:cs typeface="Arial" pitchFamily="34" charset="0"/>
              </a:rPr>
              <a:t>.</a:t>
            </a:r>
          </a:p>
        </p:txBody>
      </p:sp>
      <p:sp>
        <p:nvSpPr>
          <p:cNvPr id="6" name="Right Arrow 5"/>
          <p:cNvSpPr/>
          <p:nvPr/>
        </p:nvSpPr>
        <p:spPr>
          <a:xfrm>
            <a:off x="762000" y="22860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66800" y="3505200"/>
            <a:ext cx="7620000" cy="9144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Pentru </a:t>
            </a:r>
            <a:r>
              <a:rPr lang="ro-RO" b="1" i="1" smtClean="0">
                <a:solidFill>
                  <a:srgbClr val="FF0000"/>
                </a:solidFill>
                <a:latin typeface="Arial" pitchFamily="34" charset="0"/>
                <a:cs typeface="Arial" pitchFamily="34" charset="0"/>
              </a:rPr>
              <a:t>formularea funcțiilor </a:t>
            </a:r>
            <a:r>
              <a:rPr lang="ro-RO" smtClean="0">
                <a:solidFill>
                  <a:schemeClr val="tx1"/>
                </a:solidFill>
                <a:latin typeface="Arial" pitchFamily="34" charset="0"/>
                <a:cs typeface="Arial" pitchFamily="34" charset="0"/>
              </a:rPr>
              <a:t>este necesară </a:t>
            </a:r>
            <a:r>
              <a:rPr lang="ro-RO" b="1" i="1" smtClean="0">
                <a:solidFill>
                  <a:schemeClr val="accent6">
                    <a:lumMod val="50000"/>
                  </a:schemeClr>
                </a:solidFill>
                <a:latin typeface="Arial" pitchFamily="34" charset="0"/>
                <a:cs typeface="Arial" pitchFamily="34" charset="0"/>
              </a:rPr>
              <a:t>cunoașterea condițiilor în care funcționează obiectul respectiv.</a:t>
            </a:r>
          </a:p>
        </p:txBody>
      </p:sp>
      <p:sp>
        <p:nvSpPr>
          <p:cNvPr id="8" name="Rectangle 7"/>
          <p:cNvSpPr/>
          <p:nvPr/>
        </p:nvSpPr>
        <p:spPr>
          <a:xfrm>
            <a:off x="304800" y="35052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9" name="Rectangle 8"/>
          <p:cNvSpPr/>
          <p:nvPr/>
        </p:nvSpPr>
        <p:spPr>
          <a:xfrm>
            <a:off x="1447800" y="4572000"/>
            <a:ext cx="6781800" cy="1066800"/>
          </a:xfrm>
          <a:prstGeom prst="rect">
            <a:avLst/>
          </a:prstGeom>
          <a:solidFill>
            <a:srgbClr val="FFFF9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6">
                    <a:lumMod val="50000"/>
                  </a:schemeClr>
                </a:solidFill>
                <a:latin typeface="Arial" pitchFamily="34" charset="0"/>
                <a:cs typeface="Arial" pitchFamily="34" charset="0"/>
              </a:rPr>
              <a:t>Condițiile de lucru posibile </a:t>
            </a:r>
            <a:r>
              <a:rPr lang="ro-RO" smtClean="0">
                <a:solidFill>
                  <a:schemeClr val="tx1"/>
                </a:solidFill>
                <a:latin typeface="Arial" pitchFamily="34" charset="0"/>
                <a:cs typeface="Arial" pitchFamily="34" charset="0"/>
              </a:rPr>
              <a:t>pot fi </a:t>
            </a:r>
            <a:r>
              <a:rPr lang="ro-RO" b="1" i="1" smtClean="0">
                <a:solidFill>
                  <a:srgbClr val="FF0000"/>
                </a:solidFill>
                <a:latin typeface="Arial" pitchFamily="34" charset="0"/>
                <a:cs typeface="Arial" pitchFamily="34" charset="0"/>
              </a:rPr>
              <a:t>statice</a:t>
            </a:r>
            <a:r>
              <a:rPr lang="ro-RO" smtClean="0">
                <a:solidFill>
                  <a:schemeClr val="tx1"/>
                </a:solidFill>
                <a:latin typeface="Arial" pitchFamily="34" charset="0"/>
                <a:cs typeface="Arial" pitchFamily="34" charset="0"/>
              </a:rPr>
              <a:t>, </a:t>
            </a:r>
            <a:r>
              <a:rPr lang="ro-RO" b="1" i="1" smtClean="0">
                <a:solidFill>
                  <a:srgbClr val="FF0000"/>
                </a:solidFill>
                <a:latin typeface="Arial" pitchFamily="34" charset="0"/>
                <a:cs typeface="Arial" pitchFamily="34" charset="0"/>
              </a:rPr>
              <a:t>dinamice</a:t>
            </a:r>
            <a:r>
              <a:rPr lang="ro-RO" smtClean="0">
                <a:solidFill>
                  <a:schemeClr val="tx1"/>
                </a:solidFill>
                <a:latin typeface="Arial" pitchFamily="34" charset="0"/>
                <a:cs typeface="Arial" pitchFamily="34" charset="0"/>
              </a:rPr>
              <a:t>, </a:t>
            </a:r>
            <a:r>
              <a:rPr lang="ro-RO" b="1" i="1" smtClean="0">
                <a:solidFill>
                  <a:srgbClr val="FF0000"/>
                </a:solidFill>
                <a:latin typeface="Arial" pitchFamily="34" charset="0"/>
                <a:cs typeface="Arial" pitchFamily="34" charset="0"/>
              </a:rPr>
              <a:t>cu</a:t>
            </a:r>
            <a:r>
              <a:rPr lang="ro-RO" smtClean="0">
                <a:solidFill>
                  <a:schemeClr val="tx1"/>
                </a:solidFill>
                <a:latin typeface="Arial" pitchFamily="34" charset="0"/>
                <a:cs typeface="Arial" pitchFamily="34" charset="0"/>
              </a:rPr>
              <a:t> </a:t>
            </a:r>
            <a:r>
              <a:rPr lang="ro-RO" b="1" i="1" smtClean="0">
                <a:solidFill>
                  <a:srgbClr val="FF0000"/>
                </a:solidFill>
                <a:latin typeface="Arial" pitchFamily="34" charset="0"/>
                <a:cs typeface="Arial" pitchFamily="34" charset="0"/>
              </a:rPr>
              <a:t>șocuri</a:t>
            </a:r>
            <a:r>
              <a:rPr lang="ro-RO" smtClean="0">
                <a:solidFill>
                  <a:schemeClr val="tx1"/>
                </a:solidFill>
                <a:latin typeface="Arial" pitchFamily="34" charset="0"/>
                <a:cs typeface="Arial" pitchFamily="34" charset="0"/>
              </a:rPr>
              <a:t>, </a:t>
            </a:r>
            <a:r>
              <a:rPr lang="ro-RO" b="1" i="1" smtClean="0">
                <a:solidFill>
                  <a:srgbClr val="FF0000"/>
                </a:solidFill>
                <a:latin typeface="Arial" pitchFamily="34" charset="0"/>
                <a:cs typeface="Arial" pitchFamily="34" charset="0"/>
              </a:rPr>
              <a:t>cu</a:t>
            </a:r>
            <a:r>
              <a:rPr lang="ro-RO" smtClean="0">
                <a:solidFill>
                  <a:schemeClr val="tx1"/>
                </a:solidFill>
                <a:latin typeface="Arial" pitchFamily="34" charset="0"/>
                <a:cs typeface="Arial" pitchFamily="34" charset="0"/>
              </a:rPr>
              <a:t> </a:t>
            </a:r>
            <a:r>
              <a:rPr lang="ro-RO" b="1" i="1" smtClean="0">
                <a:solidFill>
                  <a:srgbClr val="FF0000"/>
                </a:solidFill>
                <a:latin typeface="Arial" pitchFamily="34" charset="0"/>
                <a:cs typeface="Arial" pitchFamily="34" charset="0"/>
              </a:rPr>
              <a:t>vibrații</a:t>
            </a:r>
            <a:r>
              <a:rPr lang="ro-RO" smtClean="0">
                <a:solidFill>
                  <a:schemeClr val="tx1"/>
                </a:solidFill>
                <a:latin typeface="Arial" pitchFamily="34" charset="0"/>
                <a:cs typeface="Arial" pitchFamily="34" charset="0"/>
              </a:rPr>
              <a:t>, </a:t>
            </a:r>
            <a:r>
              <a:rPr lang="ro-RO" b="1" i="1" smtClean="0">
                <a:solidFill>
                  <a:srgbClr val="FF0000"/>
                </a:solidFill>
                <a:latin typeface="Arial" pitchFamily="34" charset="0"/>
                <a:cs typeface="Arial" pitchFamily="34" charset="0"/>
              </a:rPr>
              <a:t>cu</a:t>
            </a:r>
            <a:r>
              <a:rPr lang="ro-RO" smtClean="0">
                <a:solidFill>
                  <a:schemeClr val="tx1"/>
                </a:solidFill>
                <a:latin typeface="Arial" pitchFamily="34" charset="0"/>
                <a:cs typeface="Arial" pitchFamily="34" charset="0"/>
              </a:rPr>
              <a:t> </a:t>
            </a:r>
            <a:r>
              <a:rPr lang="ro-RO" b="1" i="1" smtClean="0">
                <a:solidFill>
                  <a:srgbClr val="FF0000"/>
                </a:solidFill>
                <a:latin typeface="Arial" pitchFamily="34" charset="0"/>
                <a:cs typeface="Arial" pitchFamily="34" charset="0"/>
              </a:rPr>
              <a:t>accelerare</a:t>
            </a:r>
            <a:r>
              <a:rPr lang="ro-RO" smtClean="0">
                <a:solidFill>
                  <a:schemeClr val="tx1"/>
                </a:solidFill>
                <a:latin typeface="Arial" pitchFamily="34" charset="0"/>
                <a:cs typeface="Arial" pitchFamily="34" charset="0"/>
              </a:rPr>
              <a:t>, </a:t>
            </a:r>
            <a:r>
              <a:rPr lang="ro-RO" b="1" i="1" smtClean="0">
                <a:solidFill>
                  <a:srgbClr val="FF0000"/>
                </a:solidFill>
                <a:latin typeface="Arial" pitchFamily="34" charset="0"/>
                <a:cs typeface="Arial" pitchFamily="34" charset="0"/>
              </a:rPr>
              <a:t>cu decelerare</a:t>
            </a:r>
            <a:r>
              <a:rPr lang="ro-RO" smtClean="0">
                <a:solidFill>
                  <a:schemeClr val="tx1"/>
                </a:solidFill>
                <a:latin typeface="Arial" pitchFamily="34" charset="0"/>
                <a:cs typeface="Arial" pitchFamily="34" charset="0"/>
              </a:rPr>
              <a:t>, </a:t>
            </a:r>
            <a:r>
              <a:rPr lang="ro-RO" b="1" i="1" smtClean="0">
                <a:solidFill>
                  <a:srgbClr val="FF0000"/>
                </a:solidFill>
                <a:latin typeface="Arial" pitchFamily="34" charset="0"/>
                <a:cs typeface="Arial" pitchFamily="34" charset="0"/>
              </a:rPr>
              <a:t>cu umiditate</a:t>
            </a:r>
            <a:r>
              <a:rPr lang="ro-RO" smtClean="0">
                <a:solidFill>
                  <a:schemeClr val="tx1"/>
                </a:solidFill>
                <a:latin typeface="Arial" pitchFamily="34" charset="0"/>
                <a:cs typeface="Arial" pitchFamily="34" charset="0"/>
              </a:rPr>
              <a:t>, </a:t>
            </a:r>
            <a:r>
              <a:rPr lang="ro-RO" b="1" i="1" smtClean="0">
                <a:solidFill>
                  <a:srgbClr val="FF0000"/>
                </a:solidFill>
                <a:latin typeface="Arial" pitchFamily="34" charset="0"/>
                <a:cs typeface="Arial" pitchFamily="34" charset="0"/>
              </a:rPr>
              <a:t>coroziune</a:t>
            </a:r>
            <a:r>
              <a:rPr lang="ro-RO" smtClean="0">
                <a:solidFill>
                  <a:schemeClr val="tx1"/>
                </a:solidFill>
                <a:latin typeface="Arial" pitchFamily="34" charset="0"/>
                <a:cs typeface="Arial" pitchFamily="34" charset="0"/>
              </a:rPr>
              <a:t>, </a:t>
            </a:r>
            <a:r>
              <a:rPr lang="ro-RO" b="1" i="1" smtClean="0">
                <a:solidFill>
                  <a:srgbClr val="FF0000"/>
                </a:solidFill>
                <a:latin typeface="Arial" pitchFamily="34" charset="0"/>
                <a:cs typeface="Arial" pitchFamily="34" charset="0"/>
              </a:rPr>
              <a:t>variații de presiune</a:t>
            </a:r>
            <a:r>
              <a:rPr lang="ro-RO" smtClean="0">
                <a:solidFill>
                  <a:schemeClr val="tx1"/>
                </a:solidFill>
                <a:latin typeface="Arial" pitchFamily="34" charset="0"/>
                <a:cs typeface="Arial" pitchFamily="34" charset="0"/>
              </a:rPr>
              <a:t>,</a:t>
            </a:r>
            <a:r>
              <a:rPr lang="ro-RO" b="1" i="1" smtClean="0">
                <a:solidFill>
                  <a:srgbClr val="FF0000"/>
                </a:solidFill>
                <a:latin typeface="Arial" pitchFamily="34" charset="0"/>
                <a:cs typeface="Arial" pitchFamily="34" charset="0"/>
              </a:rPr>
              <a:t> cu frecare </a:t>
            </a:r>
            <a:r>
              <a:rPr lang="ro-RO" smtClean="0">
                <a:solidFill>
                  <a:schemeClr val="tx1"/>
                </a:solidFill>
                <a:latin typeface="Arial" pitchFamily="34" charset="0"/>
                <a:cs typeface="Arial" pitchFamily="34" charset="0"/>
              </a:rPr>
              <a:t>etc.</a:t>
            </a:r>
          </a:p>
        </p:txBody>
      </p:sp>
      <p:sp>
        <p:nvSpPr>
          <p:cNvPr id="10" name="Right Arrow 9"/>
          <p:cNvSpPr/>
          <p:nvPr/>
        </p:nvSpPr>
        <p:spPr>
          <a:xfrm>
            <a:off x="838200" y="47244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42</a:t>
            </a:fld>
            <a:endParaRPr lang="en-US"/>
          </a:p>
        </p:txBody>
      </p:sp>
      <p:sp>
        <p:nvSpPr>
          <p:cNvPr id="3" name="Rectangle 2"/>
          <p:cNvSpPr/>
          <p:nvPr/>
        </p:nvSpPr>
        <p:spPr>
          <a:xfrm>
            <a:off x="609600" y="914400"/>
            <a:ext cx="3611886" cy="400110"/>
          </a:xfrm>
          <a:prstGeom prst="rect">
            <a:avLst/>
          </a:prstGeom>
          <a:effectLst>
            <a:outerShdw blurRad="50800" dist="38100" algn="l" rotWithShape="0">
              <a:prstClr val="black">
                <a:alpha val="40000"/>
              </a:prstClr>
            </a:outerShdw>
          </a:effectLst>
        </p:spPr>
        <p:txBody>
          <a:bodyPr wrap="none">
            <a:spAutoFit/>
          </a:bodyPr>
          <a:lstStyle/>
          <a:p>
            <a:r>
              <a:rPr lang="en-US" sz="2000" b="1">
                <a:solidFill>
                  <a:srgbClr val="7030A0"/>
                </a:solidFill>
                <a:latin typeface="Arial" pitchFamily="34" charset="0"/>
                <a:cs typeface="Arial" pitchFamily="34" charset="0"/>
              </a:rPr>
              <a:t>2</a:t>
            </a:r>
            <a:r>
              <a:rPr lang="ro-RO" sz="2000" b="1" smtClean="0">
                <a:solidFill>
                  <a:srgbClr val="7030A0"/>
                </a:solidFill>
                <a:latin typeface="Arial" pitchFamily="34" charset="0"/>
                <a:cs typeface="Arial" pitchFamily="34" charset="0"/>
              </a:rPr>
              <a:t>.6 Caracteristicile funcțiilor</a:t>
            </a:r>
            <a:endParaRPr lang="en-US" sz="2000">
              <a:solidFill>
                <a:srgbClr val="7030A0"/>
              </a:solidFill>
              <a:latin typeface="Arial" pitchFamily="34" charset="0"/>
              <a:cs typeface="Arial" pitchFamily="34" charset="0"/>
            </a:endParaRPr>
          </a:p>
        </p:txBody>
      </p:sp>
      <p:sp>
        <p:nvSpPr>
          <p:cNvPr id="4" name="Rectangle 3"/>
          <p:cNvSpPr/>
          <p:nvPr/>
        </p:nvSpPr>
        <p:spPr>
          <a:xfrm>
            <a:off x="838200" y="1447800"/>
            <a:ext cx="7620000" cy="9144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1">
                    <a:lumMod val="75000"/>
                  </a:schemeClr>
                </a:solidFill>
                <a:latin typeface="Arial" pitchFamily="34" charset="0"/>
                <a:cs typeface="Arial" pitchFamily="34" charset="0"/>
              </a:rPr>
              <a:t>Caracteristicile</a:t>
            </a:r>
            <a:r>
              <a:rPr lang="ro-RO" smtClean="0">
                <a:solidFill>
                  <a:schemeClr val="tx1"/>
                </a:solidFill>
                <a:latin typeface="Arial" pitchFamily="34" charset="0"/>
                <a:cs typeface="Arial" pitchFamily="34" charset="0"/>
              </a:rPr>
              <a:t> ce </a:t>
            </a:r>
            <a:r>
              <a:rPr lang="ro-RO" b="1" i="1" smtClean="0">
                <a:solidFill>
                  <a:srgbClr val="FF0000"/>
                </a:solidFill>
                <a:latin typeface="Arial" pitchFamily="34" charset="0"/>
                <a:cs typeface="Arial" pitchFamily="34" charset="0"/>
              </a:rPr>
              <a:t>trebuie să fie satisfăcute de un produs în exploatare </a:t>
            </a:r>
            <a:r>
              <a:rPr lang="ro-RO" smtClean="0">
                <a:solidFill>
                  <a:schemeClr val="tx1"/>
                </a:solidFill>
                <a:latin typeface="Arial" pitchFamily="34" charset="0"/>
                <a:cs typeface="Arial" pitchFamily="34" charset="0"/>
              </a:rPr>
              <a:t>și </a:t>
            </a:r>
            <a:r>
              <a:rPr lang="ro-RO" b="1" i="1" smtClean="0">
                <a:solidFill>
                  <a:schemeClr val="accent1">
                    <a:lumMod val="75000"/>
                  </a:schemeClr>
                </a:solidFill>
                <a:latin typeface="Arial" pitchFamily="34" charset="0"/>
                <a:cs typeface="Arial" pitchFamily="34" charset="0"/>
              </a:rPr>
              <a:t>regăsite la diferitele funcții ale respectivului obiect</a:t>
            </a:r>
            <a:r>
              <a:rPr lang="ro-RO" smtClean="0">
                <a:solidFill>
                  <a:schemeClr val="tx1"/>
                </a:solidFill>
                <a:latin typeface="Arial" pitchFamily="34" charset="0"/>
                <a:cs typeface="Arial" pitchFamily="34" charset="0"/>
              </a:rPr>
              <a:t>, pot fi </a:t>
            </a:r>
            <a:r>
              <a:rPr lang="ro-RO" b="1" i="1" smtClean="0">
                <a:solidFill>
                  <a:schemeClr val="accent6">
                    <a:lumMod val="50000"/>
                  </a:schemeClr>
                </a:solidFill>
                <a:latin typeface="Arial" pitchFamily="34" charset="0"/>
                <a:cs typeface="Arial" pitchFamily="34" charset="0"/>
              </a:rPr>
              <a:t>grupate</a:t>
            </a:r>
            <a:r>
              <a:rPr lang="ro-RO" smtClean="0">
                <a:solidFill>
                  <a:schemeClr val="tx1"/>
                </a:solidFill>
                <a:latin typeface="Arial" pitchFamily="34" charset="0"/>
                <a:cs typeface="Arial" pitchFamily="34" charset="0"/>
              </a:rPr>
              <a:t> după următoarele </a:t>
            </a:r>
            <a:r>
              <a:rPr lang="ro-RO" b="1" i="1" smtClean="0">
                <a:solidFill>
                  <a:schemeClr val="accent6">
                    <a:lumMod val="50000"/>
                  </a:schemeClr>
                </a:solidFill>
                <a:latin typeface="Arial" pitchFamily="34" charset="0"/>
                <a:cs typeface="Arial" pitchFamily="34" charset="0"/>
              </a:rPr>
              <a:t>criterii</a:t>
            </a:r>
            <a:r>
              <a:rPr lang="ro-RO" smtClean="0">
                <a:solidFill>
                  <a:schemeClr val="tx1"/>
                </a:solidFill>
                <a:latin typeface="Arial" pitchFamily="34" charset="0"/>
                <a:cs typeface="Arial" pitchFamily="34" charset="0"/>
              </a:rPr>
              <a:t>:</a:t>
            </a:r>
          </a:p>
        </p:txBody>
      </p:sp>
      <p:sp>
        <p:nvSpPr>
          <p:cNvPr id="5" name="Rectangle 4"/>
          <p:cNvSpPr/>
          <p:nvPr/>
        </p:nvSpPr>
        <p:spPr>
          <a:xfrm>
            <a:off x="228600" y="13716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6" name="Rectangle 5"/>
          <p:cNvSpPr/>
          <p:nvPr/>
        </p:nvSpPr>
        <p:spPr>
          <a:xfrm>
            <a:off x="304800" y="2514600"/>
            <a:ext cx="2813591" cy="36933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none">
            <a:spAutoFit/>
          </a:bodyPr>
          <a:lstStyle/>
          <a:p>
            <a:r>
              <a:rPr lang="ro-RO" b="1" i="1" smtClean="0">
                <a:solidFill>
                  <a:schemeClr val="accent6">
                    <a:lumMod val="50000"/>
                  </a:schemeClr>
                </a:solidFill>
                <a:latin typeface="Arial" pitchFamily="34" charset="0"/>
                <a:cs typeface="Arial" pitchFamily="34" charset="0"/>
              </a:rPr>
              <a:t>A. Caracteristici tehnice</a:t>
            </a:r>
            <a:endParaRPr lang="en-US" b="1" i="1">
              <a:solidFill>
                <a:schemeClr val="accent6">
                  <a:lumMod val="50000"/>
                </a:schemeClr>
              </a:solidFill>
              <a:latin typeface="Arial" pitchFamily="34" charset="0"/>
              <a:cs typeface="Arial" pitchFamily="34" charset="0"/>
            </a:endParaRPr>
          </a:p>
        </p:txBody>
      </p:sp>
      <p:sp>
        <p:nvSpPr>
          <p:cNvPr id="7" name="Rectangle 6"/>
          <p:cNvSpPr/>
          <p:nvPr/>
        </p:nvSpPr>
        <p:spPr>
          <a:xfrm>
            <a:off x="914400" y="3200400"/>
            <a:ext cx="3429144" cy="369332"/>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ro-RO" b="1" smtClean="0">
                <a:solidFill>
                  <a:schemeClr val="accent6">
                    <a:lumMod val="50000"/>
                  </a:schemeClr>
                </a:solidFill>
                <a:latin typeface="Arial" pitchFamily="34" charset="0"/>
                <a:cs typeface="Arial" pitchFamily="34" charset="0"/>
              </a:rPr>
              <a:t>a. Caracteristici de clasificare</a:t>
            </a:r>
            <a:endParaRPr lang="en-US" b="1">
              <a:solidFill>
                <a:schemeClr val="accent6">
                  <a:lumMod val="50000"/>
                </a:schemeClr>
              </a:solidFill>
              <a:latin typeface="Arial" pitchFamily="34" charset="0"/>
              <a:cs typeface="Arial" pitchFamily="34" charset="0"/>
            </a:endParaRPr>
          </a:p>
        </p:txBody>
      </p:sp>
      <p:sp>
        <p:nvSpPr>
          <p:cNvPr id="8" name="Rectangle 7"/>
          <p:cNvSpPr/>
          <p:nvPr/>
        </p:nvSpPr>
        <p:spPr>
          <a:xfrm>
            <a:off x="1676400" y="3962400"/>
            <a:ext cx="6781800" cy="685800"/>
          </a:xfrm>
          <a:prstGeom prst="rect">
            <a:avLst/>
          </a:prstGeom>
          <a:solidFill>
            <a:schemeClr val="accent5">
              <a:lumMod val="40000"/>
              <a:lumOff val="6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1">
                    <a:lumMod val="75000"/>
                  </a:schemeClr>
                </a:solidFill>
                <a:latin typeface="Arial" pitchFamily="34" charset="0"/>
                <a:cs typeface="Arial" pitchFamily="34" charset="0"/>
              </a:rPr>
              <a:t>Definesc</a:t>
            </a:r>
            <a:r>
              <a:rPr lang="ro-RO" smtClean="0">
                <a:solidFill>
                  <a:schemeClr val="tx1"/>
                </a:solidFill>
                <a:latin typeface="Arial" pitchFamily="34" charset="0"/>
                <a:cs typeface="Arial" pitchFamily="34" charset="0"/>
              </a:rPr>
              <a:t> </a:t>
            </a:r>
            <a:r>
              <a:rPr lang="ro-RO" b="1" i="1" smtClean="0">
                <a:solidFill>
                  <a:srgbClr val="C00000"/>
                </a:solidFill>
                <a:latin typeface="Arial" pitchFamily="34" charset="0"/>
                <a:cs typeface="Arial" pitchFamily="34" charset="0"/>
              </a:rPr>
              <a:t>însușirile generale și funcționale </a:t>
            </a:r>
            <a:r>
              <a:rPr lang="ro-RO" smtClean="0">
                <a:solidFill>
                  <a:schemeClr val="tx1"/>
                </a:solidFill>
                <a:latin typeface="Arial" pitchFamily="34" charset="0"/>
                <a:cs typeface="Arial" pitchFamily="34" charset="0"/>
              </a:rPr>
              <a:t>ale produselor, permițând clasificarea acestora în </a:t>
            </a:r>
            <a:r>
              <a:rPr lang="ro-RO" b="1" i="1" smtClean="0">
                <a:solidFill>
                  <a:schemeClr val="accent6">
                    <a:lumMod val="50000"/>
                  </a:schemeClr>
                </a:solidFill>
                <a:latin typeface="Arial" pitchFamily="34" charset="0"/>
                <a:cs typeface="Arial" pitchFamily="34" charset="0"/>
              </a:rPr>
              <a:t>familii</a:t>
            </a:r>
            <a:r>
              <a:rPr lang="ro-RO" smtClean="0">
                <a:solidFill>
                  <a:schemeClr val="tx1"/>
                </a:solidFill>
                <a:latin typeface="Arial" pitchFamily="34" charset="0"/>
                <a:cs typeface="Arial" pitchFamily="34" charset="0"/>
              </a:rPr>
              <a:t> și </a:t>
            </a:r>
            <a:r>
              <a:rPr lang="ro-RO" b="1" i="1" smtClean="0">
                <a:solidFill>
                  <a:schemeClr val="accent6">
                    <a:lumMod val="50000"/>
                  </a:schemeClr>
                </a:solidFill>
                <a:latin typeface="Arial" pitchFamily="34" charset="0"/>
                <a:cs typeface="Arial" pitchFamily="34" charset="0"/>
              </a:rPr>
              <a:t>tipodimensiuni</a:t>
            </a:r>
          </a:p>
        </p:txBody>
      </p:sp>
      <p:cxnSp>
        <p:nvCxnSpPr>
          <p:cNvPr id="10" name="Shape 9"/>
          <p:cNvCxnSpPr>
            <a:stCxn id="7" idx="2"/>
            <a:endCxn id="8" idx="1"/>
          </p:cNvCxnSpPr>
          <p:nvPr/>
        </p:nvCxnSpPr>
        <p:spPr>
          <a:xfrm rot="5400000">
            <a:off x="1784902" y="3461230"/>
            <a:ext cx="735568" cy="952572"/>
          </a:xfrm>
          <a:prstGeom prst="bentConnector4">
            <a:avLst>
              <a:gd name="adj1" fmla="val 26691"/>
              <a:gd name="adj2" fmla="val 123998"/>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914400" y="4876800"/>
            <a:ext cx="3390672" cy="369332"/>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ro-RO" b="1" smtClean="0">
                <a:solidFill>
                  <a:schemeClr val="accent6">
                    <a:lumMod val="50000"/>
                  </a:schemeClr>
                </a:solidFill>
                <a:latin typeface="Arial" pitchFamily="34" charset="0"/>
                <a:cs typeface="Arial" pitchFamily="34" charset="0"/>
              </a:rPr>
              <a:t>b. Caracteristici de destinație</a:t>
            </a:r>
            <a:endParaRPr lang="en-US" b="1">
              <a:solidFill>
                <a:schemeClr val="accent6">
                  <a:lumMod val="50000"/>
                </a:schemeClr>
              </a:solidFill>
              <a:latin typeface="Arial" pitchFamily="34" charset="0"/>
              <a:cs typeface="Arial" pitchFamily="34" charset="0"/>
            </a:endParaRPr>
          </a:p>
        </p:txBody>
      </p:sp>
      <p:sp>
        <p:nvSpPr>
          <p:cNvPr id="12" name="Rectangle 11"/>
          <p:cNvSpPr/>
          <p:nvPr/>
        </p:nvSpPr>
        <p:spPr>
          <a:xfrm>
            <a:off x="1676400" y="5562600"/>
            <a:ext cx="6781800" cy="609600"/>
          </a:xfrm>
          <a:prstGeom prst="rect">
            <a:avLst/>
          </a:prstGeom>
          <a:solidFill>
            <a:schemeClr val="accent5">
              <a:lumMod val="40000"/>
              <a:lumOff val="6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1">
                    <a:lumMod val="75000"/>
                  </a:schemeClr>
                </a:solidFill>
                <a:latin typeface="Arial" pitchFamily="34" charset="0"/>
                <a:cs typeface="Arial" pitchFamily="34" charset="0"/>
              </a:rPr>
              <a:t>Individualizează</a:t>
            </a:r>
            <a:r>
              <a:rPr lang="ro-RO" smtClean="0">
                <a:solidFill>
                  <a:schemeClr val="tx1"/>
                </a:solidFill>
                <a:latin typeface="Arial" pitchFamily="34" charset="0"/>
                <a:cs typeface="Arial" pitchFamily="34" charset="0"/>
              </a:rPr>
              <a:t> </a:t>
            </a:r>
            <a:r>
              <a:rPr lang="ro-RO" b="1" i="1" smtClean="0">
                <a:solidFill>
                  <a:schemeClr val="accent1">
                    <a:lumMod val="75000"/>
                  </a:schemeClr>
                </a:solidFill>
                <a:latin typeface="Arial" pitchFamily="34" charset="0"/>
                <a:cs typeface="Arial" pitchFamily="34" charset="0"/>
              </a:rPr>
              <a:t>produsul</a:t>
            </a:r>
            <a:r>
              <a:rPr lang="ro-RO" smtClean="0">
                <a:solidFill>
                  <a:schemeClr val="tx1"/>
                </a:solidFill>
                <a:latin typeface="Arial" pitchFamily="34" charset="0"/>
                <a:cs typeface="Arial" pitchFamily="34" charset="0"/>
              </a:rPr>
              <a:t> și </a:t>
            </a:r>
            <a:r>
              <a:rPr lang="ro-RO" b="1" i="1" smtClean="0">
                <a:solidFill>
                  <a:srgbClr val="FF0000"/>
                </a:solidFill>
                <a:latin typeface="Arial" pitchFamily="34" charset="0"/>
                <a:cs typeface="Arial" pitchFamily="34" charset="0"/>
              </a:rPr>
              <a:t>îi stabilesc locul </a:t>
            </a:r>
            <a:r>
              <a:rPr lang="ro-RO" smtClean="0">
                <a:solidFill>
                  <a:schemeClr val="tx1"/>
                </a:solidFill>
                <a:latin typeface="Arial" pitchFamily="34" charset="0"/>
                <a:cs typeface="Arial" pitchFamily="34" charset="0"/>
              </a:rPr>
              <a:t>și </a:t>
            </a:r>
            <a:r>
              <a:rPr lang="ro-RO" b="1" i="1" smtClean="0">
                <a:solidFill>
                  <a:srgbClr val="FF0000"/>
                </a:solidFill>
                <a:latin typeface="Arial" pitchFamily="34" charset="0"/>
                <a:cs typeface="Arial" pitchFamily="34" charset="0"/>
              </a:rPr>
              <a:t>utilitatea</a:t>
            </a:r>
            <a:r>
              <a:rPr lang="ro-RO" smtClean="0">
                <a:solidFill>
                  <a:schemeClr val="tx1"/>
                </a:solidFill>
                <a:latin typeface="Arial" pitchFamily="34" charset="0"/>
                <a:cs typeface="Arial" pitchFamily="34" charset="0"/>
              </a:rPr>
              <a:t> în mulțimea produselor. </a:t>
            </a:r>
            <a:endParaRPr lang="ro-RO" b="1" i="1" smtClean="0">
              <a:solidFill>
                <a:schemeClr val="accent6">
                  <a:lumMod val="50000"/>
                </a:schemeClr>
              </a:solidFill>
              <a:latin typeface="Arial" pitchFamily="34" charset="0"/>
              <a:cs typeface="Arial" pitchFamily="34" charset="0"/>
            </a:endParaRPr>
          </a:p>
        </p:txBody>
      </p:sp>
      <p:cxnSp>
        <p:nvCxnSpPr>
          <p:cNvPr id="21" name="Shape 20"/>
          <p:cNvCxnSpPr>
            <a:stCxn id="11" idx="2"/>
            <a:endCxn id="12" idx="1"/>
          </p:cNvCxnSpPr>
          <p:nvPr/>
        </p:nvCxnSpPr>
        <p:spPr>
          <a:xfrm rot="5400000">
            <a:off x="1832434" y="5090098"/>
            <a:ext cx="621268" cy="933336"/>
          </a:xfrm>
          <a:prstGeom prst="bentConnector4">
            <a:avLst>
              <a:gd name="adj1" fmla="val 25470"/>
              <a:gd name="adj2" fmla="val 124493"/>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43</a:t>
            </a:fld>
            <a:endParaRPr lang="en-US"/>
          </a:p>
        </p:txBody>
      </p:sp>
      <p:sp>
        <p:nvSpPr>
          <p:cNvPr id="3" name="Rectangle 2"/>
          <p:cNvSpPr/>
          <p:nvPr/>
        </p:nvSpPr>
        <p:spPr>
          <a:xfrm>
            <a:off x="990600" y="1143000"/>
            <a:ext cx="7924800" cy="1200329"/>
          </a:xfrm>
          <a:prstGeom prst="rect">
            <a:avLst/>
          </a:prstGeom>
          <a:solidFill>
            <a:srgbClr val="FFFF99"/>
          </a:solidFill>
        </p:spPr>
        <p:txBody>
          <a:bodyPr wrap="square">
            <a:spAutoFit/>
          </a:bodyPr>
          <a:lstStyle/>
          <a:p>
            <a:pPr algn="just"/>
            <a:r>
              <a:rPr lang="ro-RO" b="1" smtClean="0">
                <a:solidFill>
                  <a:schemeClr val="accent6">
                    <a:lumMod val="50000"/>
                  </a:schemeClr>
                </a:solidFill>
                <a:latin typeface="Arial" pitchFamily="34" charset="0"/>
                <a:cs typeface="Arial" pitchFamily="34" charset="0"/>
              </a:rPr>
              <a:t>Caracteristicile de destinație</a:t>
            </a:r>
            <a:r>
              <a:rPr lang="ro-RO" smtClean="0">
                <a:latin typeface="Arial" pitchFamily="34" charset="0"/>
                <a:cs typeface="Arial" pitchFamily="34" charset="0"/>
              </a:rPr>
              <a:t> </a:t>
            </a:r>
            <a:r>
              <a:rPr lang="ro-RO" b="1" i="1" smtClean="0">
                <a:solidFill>
                  <a:srgbClr val="FF0000"/>
                </a:solidFill>
                <a:latin typeface="Arial" pitchFamily="34" charset="0"/>
                <a:cs typeface="Arial" pitchFamily="34" charset="0"/>
              </a:rPr>
              <a:t>pot fi măsurate cantitativ</a:t>
            </a:r>
            <a:r>
              <a:rPr lang="ro-RO" smtClean="0">
                <a:latin typeface="Arial" pitchFamily="34" charset="0"/>
                <a:cs typeface="Arial" pitchFamily="34" charset="0"/>
              </a:rPr>
              <a:t>, deci sunt </a:t>
            </a:r>
            <a:r>
              <a:rPr lang="ro-RO" b="1" i="1" smtClean="0">
                <a:solidFill>
                  <a:schemeClr val="accent1">
                    <a:lumMod val="75000"/>
                  </a:schemeClr>
                </a:solidFill>
                <a:latin typeface="Arial" pitchFamily="34" charset="0"/>
                <a:cs typeface="Arial" pitchFamily="34" charset="0"/>
              </a:rPr>
              <a:t>obiective</a:t>
            </a:r>
            <a:r>
              <a:rPr lang="ro-RO" smtClean="0">
                <a:latin typeface="Arial" pitchFamily="34" charset="0"/>
                <a:cs typeface="Arial" pitchFamily="34" charset="0"/>
              </a:rPr>
              <a:t> (ca de exemplu, viteza de rotație, puterea instalată etc) sau </a:t>
            </a:r>
            <a:r>
              <a:rPr lang="ro-RO" b="1" i="1" smtClean="0">
                <a:solidFill>
                  <a:srgbClr val="FF0000"/>
                </a:solidFill>
                <a:latin typeface="Arial" pitchFamily="34" charset="0"/>
                <a:cs typeface="Arial" pitchFamily="34" charset="0"/>
              </a:rPr>
              <a:t>pot fi apreciate calitativ</a:t>
            </a:r>
            <a:r>
              <a:rPr lang="ro-RO" smtClean="0">
                <a:latin typeface="Arial" pitchFamily="34" charset="0"/>
                <a:cs typeface="Arial" pitchFamily="34" charset="0"/>
              </a:rPr>
              <a:t>, fiind deci </a:t>
            </a:r>
            <a:r>
              <a:rPr lang="ro-RO" b="1" i="1" smtClean="0">
                <a:solidFill>
                  <a:schemeClr val="accent1">
                    <a:lumMod val="75000"/>
                  </a:schemeClr>
                </a:solidFill>
                <a:latin typeface="Arial" pitchFamily="34" charset="0"/>
                <a:cs typeface="Arial" pitchFamily="34" charset="0"/>
              </a:rPr>
              <a:t>subiective</a:t>
            </a:r>
            <a:r>
              <a:rPr lang="ro-RO" smtClean="0">
                <a:latin typeface="Arial" pitchFamily="34" charset="0"/>
                <a:cs typeface="Arial" pitchFamily="34" charset="0"/>
              </a:rPr>
              <a:t> (ca de exemplu, tipul constructiv al unui carburator, modul de punere în funcțiune al unui televizor etc).</a:t>
            </a:r>
            <a:endParaRPr lang="en-US"/>
          </a:p>
        </p:txBody>
      </p:sp>
      <p:sp>
        <p:nvSpPr>
          <p:cNvPr id="4" name="Rectangle 3"/>
          <p:cNvSpPr/>
          <p:nvPr/>
        </p:nvSpPr>
        <p:spPr>
          <a:xfrm>
            <a:off x="533400" y="685800"/>
            <a:ext cx="1936749" cy="400110"/>
          </a:xfrm>
          <a:prstGeom prst="rect">
            <a:avLst/>
          </a:prstGeom>
          <a:effectLst>
            <a:outerShdw blurRad="50800" dist="38100" dir="2700000" algn="tl" rotWithShape="0">
              <a:prstClr val="black">
                <a:alpha val="40000"/>
              </a:prstClr>
            </a:outerShdw>
          </a:effectLst>
        </p:spPr>
        <p:txBody>
          <a:bodyPr wrap="none">
            <a:spAutoFit/>
          </a:bodyPr>
          <a:lstStyle/>
          <a:p>
            <a:r>
              <a:rPr kumimoji="0" lang="en-US" sz="2000" b="1" i="1"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sym typeface="Wingdings"/>
              </a:rPr>
              <a:t> </a:t>
            </a:r>
            <a:r>
              <a:rPr kumimoji="0" lang="en-US" sz="2000" b="1" i="1"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rPr>
              <a:t>Observaţi</a:t>
            </a:r>
            <a:r>
              <a:rPr lang="ro-RO" sz="2000" b="1" i="1" smtClean="0">
                <a:solidFill>
                  <a:schemeClr val="accent1">
                    <a:lumMod val="75000"/>
                  </a:schemeClr>
                </a:solidFill>
                <a:latin typeface="Arial" pitchFamily="34" charset="0"/>
                <a:ea typeface="Times New Roman" pitchFamily="18" charset="0"/>
                <a:cs typeface="Arial" pitchFamily="34" charset="0"/>
              </a:rPr>
              <a:t>e:</a:t>
            </a:r>
            <a:r>
              <a:rPr kumimoji="0" lang="en-US" sz="2000" b="1" i="0"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rPr>
              <a:t> </a:t>
            </a:r>
            <a:endParaRPr lang="en-US" sz="2000">
              <a:solidFill>
                <a:schemeClr val="accent1">
                  <a:lumMod val="75000"/>
                </a:schemeClr>
              </a:solidFill>
            </a:endParaRPr>
          </a:p>
        </p:txBody>
      </p:sp>
      <p:sp>
        <p:nvSpPr>
          <p:cNvPr id="5" name="Right Arrow 4"/>
          <p:cNvSpPr/>
          <p:nvPr/>
        </p:nvSpPr>
        <p:spPr>
          <a:xfrm>
            <a:off x="381000" y="12192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85800" y="2590800"/>
            <a:ext cx="5327099" cy="369332"/>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ro-RO" b="1" smtClean="0">
                <a:solidFill>
                  <a:schemeClr val="accent6">
                    <a:lumMod val="50000"/>
                  </a:schemeClr>
                </a:solidFill>
                <a:latin typeface="Arial" pitchFamily="34" charset="0"/>
                <a:cs typeface="Arial" pitchFamily="34" charset="0"/>
              </a:rPr>
              <a:t>c. Caracteristici de fiabilitate și mentenabilitate</a:t>
            </a:r>
            <a:endParaRPr lang="en-US" b="1">
              <a:solidFill>
                <a:schemeClr val="accent6">
                  <a:lumMod val="50000"/>
                </a:schemeClr>
              </a:solidFill>
              <a:latin typeface="Arial" pitchFamily="34" charset="0"/>
              <a:cs typeface="Arial" pitchFamily="34" charset="0"/>
            </a:endParaRPr>
          </a:p>
        </p:txBody>
      </p:sp>
      <p:sp>
        <p:nvSpPr>
          <p:cNvPr id="7" name="Rectangle 6"/>
          <p:cNvSpPr/>
          <p:nvPr/>
        </p:nvSpPr>
        <p:spPr>
          <a:xfrm>
            <a:off x="1371600" y="3276600"/>
            <a:ext cx="6781800" cy="609600"/>
          </a:xfrm>
          <a:prstGeom prst="rect">
            <a:avLst/>
          </a:prstGeom>
          <a:solidFill>
            <a:schemeClr val="accent5">
              <a:lumMod val="40000"/>
              <a:lumOff val="6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Pot fi de exemplu: </a:t>
            </a:r>
            <a:r>
              <a:rPr lang="ro-RO" b="1" i="1" smtClean="0">
                <a:solidFill>
                  <a:schemeClr val="accent1">
                    <a:lumMod val="75000"/>
                  </a:schemeClr>
                </a:solidFill>
                <a:latin typeface="Arial" pitchFamily="34" charset="0"/>
                <a:cs typeface="Arial" pitchFamily="34" charset="0"/>
              </a:rPr>
              <a:t>timpul de funcționare până la o reparație capitală</a:t>
            </a:r>
            <a:r>
              <a:rPr lang="ro-RO" smtClean="0">
                <a:solidFill>
                  <a:schemeClr val="tx1"/>
                </a:solidFill>
                <a:latin typeface="Arial" pitchFamily="34" charset="0"/>
                <a:cs typeface="Arial" pitchFamily="34" charset="0"/>
              </a:rPr>
              <a:t> , </a:t>
            </a:r>
            <a:r>
              <a:rPr lang="ro-RO" b="1" i="1" smtClean="0">
                <a:solidFill>
                  <a:schemeClr val="accent6">
                    <a:lumMod val="50000"/>
                  </a:schemeClr>
                </a:solidFill>
                <a:latin typeface="Arial" pitchFamily="34" charset="0"/>
                <a:cs typeface="Arial" pitchFamily="34" charset="0"/>
              </a:rPr>
              <a:t>timpul mediu de reparare </a:t>
            </a:r>
            <a:r>
              <a:rPr lang="ro-RO" smtClean="0">
                <a:solidFill>
                  <a:schemeClr val="tx1"/>
                </a:solidFill>
                <a:latin typeface="Arial" pitchFamily="34" charset="0"/>
                <a:cs typeface="Arial" pitchFamily="34" charset="0"/>
              </a:rPr>
              <a:t>etc.</a:t>
            </a:r>
          </a:p>
        </p:txBody>
      </p:sp>
      <p:cxnSp>
        <p:nvCxnSpPr>
          <p:cNvPr id="9" name="Shape 8"/>
          <p:cNvCxnSpPr>
            <a:stCxn id="6" idx="2"/>
            <a:endCxn id="7" idx="1"/>
          </p:cNvCxnSpPr>
          <p:nvPr/>
        </p:nvCxnSpPr>
        <p:spPr>
          <a:xfrm rot="5400000">
            <a:off x="2049841" y="2281891"/>
            <a:ext cx="621268" cy="1977750"/>
          </a:xfrm>
          <a:prstGeom prst="bentConnector4">
            <a:avLst>
              <a:gd name="adj1" fmla="val 25470"/>
              <a:gd name="adj2" fmla="val 111559"/>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28600" y="4114800"/>
            <a:ext cx="60960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o-RO" b="1" i="1" smtClean="0">
                <a:solidFill>
                  <a:schemeClr val="accent1">
                    <a:lumMod val="75000"/>
                  </a:schemeClr>
                </a:solidFill>
                <a:latin typeface="Arial" pitchFamily="34" charset="0"/>
                <a:cs typeface="Arial" pitchFamily="34" charset="0"/>
              </a:rPr>
              <a:t>B. Caracteristici ergonomice și de protecție a mediului </a:t>
            </a:r>
            <a:endParaRPr lang="en-US" b="1" i="1">
              <a:solidFill>
                <a:schemeClr val="accent1">
                  <a:lumMod val="75000"/>
                </a:schemeClr>
              </a:solidFill>
              <a:latin typeface="Arial" pitchFamily="34" charset="0"/>
              <a:cs typeface="Arial" pitchFamily="34" charset="0"/>
            </a:endParaRPr>
          </a:p>
        </p:txBody>
      </p:sp>
      <p:sp>
        <p:nvSpPr>
          <p:cNvPr id="11" name="Rectangle 10"/>
          <p:cNvSpPr/>
          <p:nvPr/>
        </p:nvSpPr>
        <p:spPr>
          <a:xfrm>
            <a:off x="1371600" y="4724400"/>
            <a:ext cx="6781800" cy="609600"/>
          </a:xfrm>
          <a:prstGeom prst="rect">
            <a:avLst/>
          </a:prstGeom>
          <a:solidFill>
            <a:schemeClr val="accent3">
              <a:lumMod val="20000"/>
              <a:lumOff val="8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Se referă la: </a:t>
            </a:r>
            <a:r>
              <a:rPr lang="ro-RO" b="1" i="1" smtClean="0">
                <a:solidFill>
                  <a:schemeClr val="accent1">
                    <a:lumMod val="75000"/>
                  </a:schemeClr>
                </a:solidFill>
                <a:latin typeface="Arial" pitchFamily="34" charset="0"/>
                <a:cs typeface="Arial" pitchFamily="34" charset="0"/>
              </a:rPr>
              <a:t>vibrații, zgomot, condiții de lucru pentru muncitori</a:t>
            </a:r>
            <a:r>
              <a:rPr lang="ro-RO" b="1" i="1" smtClean="0">
                <a:solidFill>
                  <a:schemeClr val="accent6">
                    <a:lumMod val="50000"/>
                  </a:schemeClr>
                </a:solidFill>
                <a:latin typeface="Arial" pitchFamily="34" charset="0"/>
                <a:cs typeface="Arial" pitchFamily="34" charset="0"/>
              </a:rPr>
              <a:t> </a:t>
            </a:r>
            <a:r>
              <a:rPr lang="ro-RO" smtClean="0">
                <a:solidFill>
                  <a:schemeClr val="tx1"/>
                </a:solidFill>
                <a:latin typeface="Arial" pitchFamily="34" charset="0"/>
                <a:cs typeface="Arial" pitchFamily="34" charset="0"/>
              </a:rPr>
              <a:t>etc.</a:t>
            </a:r>
          </a:p>
        </p:txBody>
      </p:sp>
      <p:cxnSp>
        <p:nvCxnSpPr>
          <p:cNvPr id="15" name="Shape 14"/>
          <p:cNvCxnSpPr>
            <a:stCxn id="10" idx="2"/>
            <a:endCxn id="11" idx="1"/>
          </p:cNvCxnSpPr>
          <p:nvPr/>
        </p:nvCxnSpPr>
        <p:spPr>
          <a:xfrm rot="5400000">
            <a:off x="2051566" y="3804166"/>
            <a:ext cx="545068" cy="1905000"/>
          </a:xfrm>
          <a:prstGeom prst="bentConnector4">
            <a:avLst>
              <a:gd name="adj1" fmla="val 22040"/>
              <a:gd name="adj2" fmla="val 112000"/>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28600" y="5562600"/>
            <a:ext cx="29718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o-RO" b="1" i="1" smtClean="0">
                <a:solidFill>
                  <a:srgbClr val="C00000"/>
                </a:solidFill>
                <a:latin typeface="Arial" pitchFamily="34" charset="0"/>
                <a:cs typeface="Arial" pitchFamily="34" charset="0"/>
              </a:rPr>
              <a:t>C. Caracteristici estetice </a:t>
            </a:r>
            <a:endParaRPr lang="en-US" b="1" i="1">
              <a:solidFill>
                <a:srgbClr val="C00000"/>
              </a:solidFill>
              <a:latin typeface="Arial" pitchFamily="34" charset="0"/>
              <a:cs typeface="Arial" pitchFamily="34" charset="0"/>
            </a:endParaRPr>
          </a:p>
        </p:txBody>
      </p:sp>
      <p:sp>
        <p:nvSpPr>
          <p:cNvPr id="17" name="Rectangle 16"/>
          <p:cNvSpPr/>
          <p:nvPr/>
        </p:nvSpPr>
        <p:spPr>
          <a:xfrm>
            <a:off x="1371600" y="6096000"/>
            <a:ext cx="6781800" cy="609600"/>
          </a:xfrm>
          <a:prstGeom prst="rect">
            <a:avLst/>
          </a:prstGeom>
          <a:solidFill>
            <a:schemeClr val="accent3">
              <a:lumMod val="20000"/>
              <a:lumOff val="8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Determinate de: </a:t>
            </a:r>
            <a:r>
              <a:rPr lang="ro-RO" b="1" i="1" smtClean="0">
                <a:solidFill>
                  <a:srgbClr val="C00000"/>
                </a:solidFill>
                <a:latin typeface="Arial" pitchFamily="34" charset="0"/>
                <a:cs typeface="Arial" pitchFamily="34" charset="0"/>
              </a:rPr>
              <a:t>armonia și integrarea formelor în mediu, oportunitatea funcțională, aspectul comercial </a:t>
            </a:r>
            <a:r>
              <a:rPr lang="ro-RO" smtClean="0">
                <a:solidFill>
                  <a:schemeClr val="tx1"/>
                </a:solidFill>
                <a:latin typeface="Arial" pitchFamily="34" charset="0"/>
                <a:cs typeface="Arial" pitchFamily="34" charset="0"/>
              </a:rPr>
              <a:t>etc.</a:t>
            </a:r>
          </a:p>
        </p:txBody>
      </p:sp>
      <p:cxnSp>
        <p:nvCxnSpPr>
          <p:cNvPr id="19" name="Shape 18"/>
          <p:cNvCxnSpPr>
            <a:stCxn id="16" idx="2"/>
            <a:endCxn id="17" idx="1"/>
          </p:cNvCxnSpPr>
          <p:nvPr/>
        </p:nvCxnSpPr>
        <p:spPr>
          <a:xfrm rot="5400000">
            <a:off x="1308616" y="5994916"/>
            <a:ext cx="468868" cy="342900"/>
          </a:xfrm>
          <a:prstGeom prst="bentConnector4">
            <a:avLst>
              <a:gd name="adj1" fmla="val 17496"/>
              <a:gd name="adj2" fmla="val 166667"/>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44</a:t>
            </a:fld>
            <a:endParaRPr lang="en-US"/>
          </a:p>
        </p:txBody>
      </p:sp>
      <p:sp>
        <p:nvSpPr>
          <p:cNvPr id="3" name="Rectangle 2"/>
          <p:cNvSpPr/>
          <p:nvPr/>
        </p:nvSpPr>
        <p:spPr>
          <a:xfrm>
            <a:off x="609600" y="762000"/>
            <a:ext cx="7287572" cy="400110"/>
          </a:xfrm>
          <a:prstGeom prst="rect">
            <a:avLst/>
          </a:prstGeom>
          <a:effectLst>
            <a:outerShdw blurRad="50800" dist="38100" algn="l" rotWithShape="0">
              <a:prstClr val="black">
                <a:alpha val="40000"/>
              </a:prstClr>
            </a:outerShdw>
          </a:effectLst>
        </p:spPr>
        <p:txBody>
          <a:bodyPr wrap="none">
            <a:spAutoFit/>
          </a:bodyPr>
          <a:lstStyle/>
          <a:p>
            <a:r>
              <a:rPr lang="en-US" sz="2000" b="1">
                <a:solidFill>
                  <a:srgbClr val="7030A0"/>
                </a:solidFill>
                <a:latin typeface="Arial" pitchFamily="34" charset="0"/>
                <a:cs typeface="Arial" pitchFamily="34" charset="0"/>
              </a:rPr>
              <a:t>2</a:t>
            </a:r>
            <a:r>
              <a:rPr lang="ro-RO" sz="2000" b="1" smtClean="0">
                <a:solidFill>
                  <a:srgbClr val="7030A0"/>
                </a:solidFill>
                <a:latin typeface="Arial" pitchFamily="34" charset="0"/>
                <a:cs typeface="Arial" pitchFamily="34" charset="0"/>
              </a:rPr>
              <a:t>.7 Conexiunea între ingineria valorii, design și ergonomie</a:t>
            </a:r>
            <a:endParaRPr lang="en-US" sz="2000">
              <a:solidFill>
                <a:srgbClr val="7030A0"/>
              </a:solidFill>
              <a:latin typeface="Arial" pitchFamily="34" charset="0"/>
              <a:cs typeface="Arial" pitchFamily="34" charset="0"/>
            </a:endParaRPr>
          </a:p>
        </p:txBody>
      </p:sp>
      <p:sp>
        <p:nvSpPr>
          <p:cNvPr id="4" name="Rectangle 3"/>
          <p:cNvSpPr/>
          <p:nvPr/>
        </p:nvSpPr>
        <p:spPr>
          <a:xfrm>
            <a:off x="762000" y="1295400"/>
            <a:ext cx="7620000" cy="9144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1">
                    <a:lumMod val="75000"/>
                  </a:schemeClr>
                </a:solidFill>
                <a:latin typeface="Arial" pitchFamily="34" charset="0"/>
                <a:cs typeface="Arial" pitchFamily="34" charset="0"/>
              </a:rPr>
              <a:t>Adaptabilitatea</a:t>
            </a:r>
            <a:r>
              <a:rPr lang="ro-RO" smtClean="0">
                <a:solidFill>
                  <a:schemeClr val="tx1"/>
                </a:solidFill>
                <a:latin typeface="Arial" pitchFamily="34" charset="0"/>
                <a:cs typeface="Arial" pitchFamily="34" charset="0"/>
              </a:rPr>
              <a:t> și </a:t>
            </a:r>
            <a:r>
              <a:rPr lang="ro-RO" b="1" i="1" smtClean="0">
                <a:solidFill>
                  <a:schemeClr val="accent1">
                    <a:lumMod val="75000"/>
                  </a:schemeClr>
                </a:solidFill>
                <a:latin typeface="Arial" pitchFamily="34" charset="0"/>
                <a:cs typeface="Arial" pitchFamily="34" charset="0"/>
              </a:rPr>
              <a:t>pregătirea</a:t>
            </a:r>
            <a:r>
              <a:rPr lang="ro-RO" smtClean="0">
                <a:solidFill>
                  <a:schemeClr val="tx1"/>
                </a:solidFill>
                <a:latin typeface="Arial" pitchFamily="34" charset="0"/>
                <a:cs typeface="Arial" pitchFamily="34" charset="0"/>
              </a:rPr>
              <a:t> </a:t>
            </a:r>
            <a:r>
              <a:rPr lang="ro-RO" b="1" i="1" smtClean="0">
                <a:solidFill>
                  <a:schemeClr val="accent1">
                    <a:lumMod val="75000"/>
                  </a:schemeClr>
                </a:solidFill>
                <a:latin typeface="Arial" pitchFamily="34" charset="0"/>
                <a:cs typeface="Arial" pitchFamily="34" charset="0"/>
              </a:rPr>
              <a:t>factorului uman</a:t>
            </a:r>
            <a:r>
              <a:rPr lang="ro-RO" smtClean="0">
                <a:solidFill>
                  <a:schemeClr val="tx1"/>
                </a:solidFill>
                <a:latin typeface="Arial" pitchFamily="34" charset="0"/>
                <a:cs typeface="Arial" pitchFamily="34" charset="0"/>
              </a:rPr>
              <a:t>, </a:t>
            </a:r>
            <a:r>
              <a:rPr lang="ro-RO" b="1" i="1" smtClean="0">
                <a:solidFill>
                  <a:srgbClr val="C00000"/>
                </a:solidFill>
                <a:latin typeface="Arial" pitchFamily="34" charset="0"/>
                <a:cs typeface="Arial" pitchFamily="34" charset="0"/>
              </a:rPr>
              <a:t>natura</a:t>
            </a:r>
            <a:r>
              <a:rPr lang="ro-RO" smtClean="0">
                <a:solidFill>
                  <a:schemeClr val="tx1"/>
                </a:solidFill>
                <a:latin typeface="Arial" pitchFamily="34" charset="0"/>
                <a:cs typeface="Arial" pitchFamily="34" charset="0"/>
              </a:rPr>
              <a:t> și </a:t>
            </a:r>
            <a:r>
              <a:rPr lang="ro-RO" b="1" i="1" smtClean="0">
                <a:solidFill>
                  <a:srgbClr val="C00000"/>
                </a:solidFill>
                <a:latin typeface="Arial" pitchFamily="34" charset="0"/>
                <a:cs typeface="Arial" pitchFamily="34" charset="0"/>
              </a:rPr>
              <a:t>calitățile</a:t>
            </a:r>
            <a:r>
              <a:rPr lang="ro-RO" smtClean="0">
                <a:solidFill>
                  <a:schemeClr val="tx1"/>
                </a:solidFill>
                <a:latin typeface="Arial" pitchFamily="34" charset="0"/>
                <a:cs typeface="Arial" pitchFamily="34" charset="0"/>
              </a:rPr>
              <a:t> </a:t>
            </a:r>
            <a:r>
              <a:rPr lang="ro-RO" b="1" i="1" smtClean="0">
                <a:solidFill>
                  <a:srgbClr val="C00000"/>
                </a:solidFill>
                <a:latin typeface="Arial" pitchFamily="34" charset="0"/>
                <a:cs typeface="Arial" pitchFamily="34" charset="0"/>
              </a:rPr>
              <a:t>obiectului muncii</a:t>
            </a:r>
            <a:r>
              <a:rPr lang="ro-RO" smtClean="0">
                <a:solidFill>
                  <a:schemeClr val="tx1"/>
                </a:solidFill>
                <a:latin typeface="Arial" pitchFamily="34" charset="0"/>
                <a:cs typeface="Arial" pitchFamily="34" charset="0"/>
              </a:rPr>
              <a:t>, </a:t>
            </a:r>
            <a:r>
              <a:rPr lang="ro-RO" b="1" i="1" smtClean="0">
                <a:solidFill>
                  <a:schemeClr val="accent6">
                    <a:lumMod val="75000"/>
                  </a:schemeClr>
                </a:solidFill>
                <a:latin typeface="Arial" pitchFamily="34" charset="0"/>
                <a:cs typeface="Arial" pitchFamily="34" charset="0"/>
              </a:rPr>
              <a:t>perfecționarea continuă a mijloacelor de muncă</a:t>
            </a:r>
            <a:r>
              <a:rPr lang="ro-RO" smtClean="0">
                <a:solidFill>
                  <a:schemeClr val="tx1"/>
                </a:solidFill>
                <a:latin typeface="Arial" pitchFamily="34" charset="0"/>
                <a:cs typeface="Arial" pitchFamily="34" charset="0"/>
              </a:rPr>
              <a:t>, implică o </a:t>
            </a:r>
            <a:r>
              <a:rPr lang="ro-RO" b="1" i="1" smtClean="0">
                <a:solidFill>
                  <a:srgbClr val="FF0000"/>
                </a:solidFill>
                <a:latin typeface="Arial" pitchFamily="34" charset="0"/>
                <a:cs typeface="Arial" pitchFamily="34" charset="0"/>
              </a:rPr>
              <a:t>repartizare judicioasă a sarcinilor între om și mașină</a:t>
            </a:r>
            <a:r>
              <a:rPr lang="ro-RO" smtClean="0">
                <a:solidFill>
                  <a:schemeClr val="tx1"/>
                </a:solidFill>
                <a:latin typeface="Arial" pitchFamily="34" charset="0"/>
                <a:cs typeface="Arial" pitchFamily="34" charset="0"/>
              </a:rPr>
              <a:t>.</a:t>
            </a:r>
          </a:p>
        </p:txBody>
      </p:sp>
      <p:sp>
        <p:nvSpPr>
          <p:cNvPr id="5" name="Rectangle 4"/>
          <p:cNvSpPr/>
          <p:nvPr/>
        </p:nvSpPr>
        <p:spPr>
          <a:xfrm>
            <a:off x="228600" y="11430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6" name="Down Arrow 5"/>
          <p:cNvSpPr/>
          <p:nvPr/>
        </p:nvSpPr>
        <p:spPr>
          <a:xfrm>
            <a:off x="3810000" y="2209800"/>
            <a:ext cx="457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09800" y="2819400"/>
            <a:ext cx="3429000" cy="369332"/>
          </a:xfrm>
          <a:prstGeom prst="rect">
            <a:avLst/>
          </a:prstGeom>
          <a:solidFill>
            <a:srgbClr val="FFFF99"/>
          </a:solidFill>
          <a:ln>
            <a:solidFill>
              <a:srgbClr val="C00000"/>
            </a:solidFill>
          </a:ln>
        </p:spPr>
        <p:txBody>
          <a:bodyPr wrap="square">
            <a:spAutoFit/>
          </a:bodyPr>
          <a:lstStyle/>
          <a:p>
            <a:pPr algn="just"/>
            <a:r>
              <a:rPr lang="ro-RO" smtClean="0">
                <a:latin typeface="Arial" pitchFamily="34" charset="0"/>
                <a:cs typeface="Arial" pitchFamily="34" charset="0"/>
              </a:rPr>
              <a:t>Acest rol revine </a:t>
            </a:r>
            <a:r>
              <a:rPr lang="ro-RO" b="1" i="1" smtClean="0">
                <a:solidFill>
                  <a:srgbClr val="FF0000"/>
                </a:solidFill>
                <a:latin typeface="Arial" pitchFamily="34" charset="0"/>
                <a:cs typeface="Arial" pitchFamily="34" charset="0"/>
              </a:rPr>
              <a:t>ERGONOMIEI</a:t>
            </a:r>
            <a:endParaRPr lang="en-US" b="1" i="1">
              <a:solidFill>
                <a:srgbClr val="FF0000"/>
              </a:solidFill>
              <a:latin typeface="Arial" pitchFamily="34" charset="0"/>
              <a:cs typeface="Arial" pitchFamily="34" charset="0"/>
            </a:endParaRPr>
          </a:p>
        </p:txBody>
      </p:sp>
      <p:sp>
        <p:nvSpPr>
          <p:cNvPr id="8" name="Rectangle 7"/>
          <p:cNvSpPr/>
          <p:nvPr/>
        </p:nvSpPr>
        <p:spPr>
          <a:xfrm>
            <a:off x="990600" y="3200400"/>
            <a:ext cx="7620000" cy="9144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După repartizarea rolurilor între om și mașină, se trece la </a:t>
            </a:r>
            <a:r>
              <a:rPr lang="ro-RO" b="1" i="1" smtClean="0">
                <a:solidFill>
                  <a:schemeClr val="accent2">
                    <a:lumMod val="75000"/>
                  </a:schemeClr>
                </a:solidFill>
                <a:latin typeface="Arial" pitchFamily="34" charset="0"/>
                <a:cs typeface="Arial" pitchFamily="34" charset="0"/>
              </a:rPr>
              <a:t>proiectarea</a:t>
            </a:r>
            <a:r>
              <a:rPr lang="ro-RO" smtClean="0">
                <a:solidFill>
                  <a:schemeClr val="tx1"/>
                </a:solidFill>
                <a:latin typeface="Arial" pitchFamily="34" charset="0"/>
                <a:cs typeface="Arial" pitchFamily="34" charset="0"/>
              </a:rPr>
              <a:t> sau </a:t>
            </a:r>
            <a:r>
              <a:rPr lang="ro-RO" b="1" i="1" smtClean="0">
                <a:solidFill>
                  <a:schemeClr val="accent6">
                    <a:lumMod val="50000"/>
                  </a:schemeClr>
                </a:solidFill>
                <a:latin typeface="Arial" pitchFamily="34" charset="0"/>
                <a:cs typeface="Arial" pitchFamily="34" charset="0"/>
              </a:rPr>
              <a:t>reproiectarea</a:t>
            </a:r>
            <a:r>
              <a:rPr lang="ro-RO" smtClean="0">
                <a:solidFill>
                  <a:schemeClr val="tx1"/>
                </a:solidFill>
                <a:latin typeface="Arial" pitchFamily="34" charset="0"/>
                <a:cs typeface="Arial" pitchFamily="34" charset="0"/>
              </a:rPr>
              <a:t> </a:t>
            </a:r>
            <a:r>
              <a:rPr lang="ro-RO" b="1" i="1" smtClean="0">
                <a:solidFill>
                  <a:srgbClr val="C00000"/>
                </a:solidFill>
                <a:latin typeface="Arial" pitchFamily="34" charset="0"/>
                <a:cs typeface="Arial" pitchFamily="34" charset="0"/>
              </a:rPr>
              <a:t>obiectului studiat</a:t>
            </a:r>
            <a:r>
              <a:rPr lang="ro-RO" smtClean="0">
                <a:solidFill>
                  <a:schemeClr val="tx1"/>
                </a:solidFill>
                <a:latin typeface="Arial" pitchFamily="34" charset="0"/>
                <a:cs typeface="Arial" pitchFamily="34" charset="0"/>
              </a:rPr>
              <a:t>.</a:t>
            </a:r>
          </a:p>
        </p:txBody>
      </p:sp>
      <p:sp>
        <p:nvSpPr>
          <p:cNvPr id="9" name="Rectangle 8"/>
          <p:cNvSpPr/>
          <p:nvPr/>
        </p:nvSpPr>
        <p:spPr>
          <a:xfrm>
            <a:off x="304800" y="32766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11" name="Down Arrow 10"/>
          <p:cNvSpPr/>
          <p:nvPr/>
        </p:nvSpPr>
        <p:spPr>
          <a:xfrm>
            <a:off x="3810000" y="4038600"/>
            <a:ext cx="457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81200" y="4572000"/>
            <a:ext cx="4191000" cy="369332"/>
          </a:xfrm>
          <a:prstGeom prst="rect">
            <a:avLst/>
          </a:prstGeom>
          <a:solidFill>
            <a:srgbClr val="FFFF99"/>
          </a:solidFill>
          <a:ln>
            <a:solidFill>
              <a:srgbClr val="C00000"/>
            </a:solidFill>
          </a:ln>
        </p:spPr>
        <p:txBody>
          <a:bodyPr wrap="square">
            <a:spAutoFit/>
          </a:bodyPr>
          <a:lstStyle/>
          <a:p>
            <a:pPr algn="just"/>
            <a:r>
              <a:rPr lang="ro-RO" smtClean="0">
                <a:latin typeface="Arial" pitchFamily="34" charset="0"/>
                <a:cs typeface="Arial" pitchFamily="34" charset="0"/>
              </a:rPr>
              <a:t>Acest rol revine </a:t>
            </a:r>
            <a:r>
              <a:rPr lang="ro-RO" b="1" i="1" smtClean="0">
                <a:solidFill>
                  <a:schemeClr val="accent1">
                    <a:lumMod val="75000"/>
                  </a:schemeClr>
                </a:solidFill>
                <a:latin typeface="Arial" pitchFamily="34" charset="0"/>
                <a:cs typeface="Arial" pitchFamily="34" charset="0"/>
              </a:rPr>
              <a:t>INGINERIEI VALORII</a:t>
            </a:r>
            <a:endParaRPr lang="en-US" b="1" i="1">
              <a:solidFill>
                <a:schemeClr val="accent1">
                  <a:lumMod val="75000"/>
                </a:schemeClr>
              </a:solidFill>
              <a:latin typeface="Arial" pitchFamily="34" charset="0"/>
              <a:cs typeface="Arial" pitchFamily="34" charset="0"/>
            </a:endParaRPr>
          </a:p>
        </p:txBody>
      </p:sp>
      <p:sp>
        <p:nvSpPr>
          <p:cNvPr id="13" name="Rectangle 12"/>
          <p:cNvSpPr/>
          <p:nvPr/>
        </p:nvSpPr>
        <p:spPr>
          <a:xfrm>
            <a:off x="1143000" y="5029200"/>
            <a:ext cx="7620000" cy="9144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Urmează </a:t>
            </a:r>
            <a:r>
              <a:rPr lang="ro-RO" b="1" i="1" smtClean="0">
                <a:solidFill>
                  <a:schemeClr val="accent6">
                    <a:lumMod val="50000"/>
                  </a:schemeClr>
                </a:solidFill>
                <a:latin typeface="Arial" pitchFamily="34" charset="0"/>
                <a:cs typeface="Arial" pitchFamily="34" charset="0"/>
              </a:rPr>
              <a:t>stabilirea dimensiunii estetice </a:t>
            </a:r>
            <a:r>
              <a:rPr lang="ro-RO" smtClean="0">
                <a:solidFill>
                  <a:schemeClr val="tx1"/>
                </a:solidFill>
                <a:latin typeface="Arial" pitchFamily="34" charset="0"/>
                <a:cs typeface="Arial" pitchFamily="34" charset="0"/>
              </a:rPr>
              <a:t>a </a:t>
            </a:r>
            <a:r>
              <a:rPr lang="ro-RO" b="1" i="1" smtClean="0">
                <a:solidFill>
                  <a:srgbClr val="C00000"/>
                </a:solidFill>
                <a:latin typeface="Arial" pitchFamily="34" charset="0"/>
                <a:cs typeface="Arial" pitchFamily="34" charset="0"/>
              </a:rPr>
              <a:t>obiectului studiat </a:t>
            </a:r>
            <a:r>
              <a:rPr lang="ro-RO" smtClean="0">
                <a:solidFill>
                  <a:schemeClr val="tx1"/>
                </a:solidFill>
                <a:latin typeface="Arial" pitchFamily="34" charset="0"/>
                <a:cs typeface="Arial" pitchFamily="34" charset="0"/>
              </a:rPr>
              <a:t>prin </a:t>
            </a:r>
            <a:r>
              <a:rPr lang="ro-RO" b="1" i="1" smtClean="0">
                <a:solidFill>
                  <a:srgbClr val="FF0000"/>
                </a:solidFill>
                <a:latin typeface="Arial" pitchFamily="34" charset="0"/>
                <a:cs typeface="Arial" pitchFamily="34" charset="0"/>
              </a:rPr>
              <a:t>adaptarea continuă </a:t>
            </a:r>
            <a:r>
              <a:rPr lang="ro-RO" smtClean="0">
                <a:solidFill>
                  <a:schemeClr val="tx1"/>
                </a:solidFill>
                <a:latin typeface="Arial" pitchFamily="34" charset="0"/>
                <a:cs typeface="Arial" pitchFamily="34" charset="0"/>
              </a:rPr>
              <a:t>la </a:t>
            </a:r>
            <a:r>
              <a:rPr lang="ro-RO" b="1" i="1" smtClean="0">
                <a:solidFill>
                  <a:schemeClr val="accent1">
                    <a:lumMod val="75000"/>
                  </a:schemeClr>
                </a:solidFill>
                <a:latin typeface="Arial" pitchFamily="34" charset="0"/>
                <a:cs typeface="Arial" pitchFamily="34" charset="0"/>
              </a:rPr>
              <a:t>forme</a:t>
            </a:r>
            <a:r>
              <a:rPr lang="ro-RO" smtClean="0">
                <a:solidFill>
                  <a:schemeClr val="tx1"/>
                </a:solidFill>
                <a:latin typeface="Arial" pitchFamily="34" charset="0"/>
                <a:cs typeface="Arial" pitchFamily="34" charset="0"/>
              </a:rPr>
              <a:t>, </a:t>
            </a:r>
            <a:r>
              <a:rPr lang="ro-RO" b="1" i="1" smtClean="0">
                <a:solidFill>
                  <a:schemeClr val="accent1">
                    <a:lumMod val="75000"/>
                  </a:schemeClr>
                </a:solidFill>
                <a:latin typeface="Arial" pitchFamily="34" charset="0"/>
                <a:cs typeface="Arial" pitchFamily="34" charset="0"/>
              </a:rPr>
              <a:t>dimensiuni</a:t>
            </a:r>
            <a:r>
              <a:rPr lang="ro-RO" smtClean="0">
                <a:solidFill>
                  <a:schemeClr val="tx1"/>
                </a:solidFill>
                <a:latin typeface="Arial" pitchFamily="34" charset="0"/>
                <a:cs typeface="Arial" pitchFamily="34" charset="0"/>
              </a:rPr>
              <a:t> și </a:t>
            </a:r>
            <a:r>
              <a:rPr lang="ro-RO" b="1" i="1" smtClean="0">
                <a:solidFill>
                  <a:schemeClr val="accent1">
                    <a:lumMod val="75000"/>
                  </a:schemeClr>
                </a:solidFill>
                <a:latin typeface="Arial" pitchFamily="34" charset="0"/>
                <a:cs typeface="Arial" pitchFamily="34" charset="0"/>
              </a:rPr>
              <a:t>culori</a:t>
            </a:r>
            <a:r>
              <a:rPr lang="ro-RO" smtClean="0">
                <a:solidFill>
                  <a:schemeClr val="tx1"/>
                </a:solidFill>
                <a:latin typeface="Arial" pitchFamily="34" charset="0"/>
                <a:cs typeface="Arial" pitchFamily="34" charset="0"/>
              </a:rPr>
              <a:t> care să corespundă beneficiarilor</a:t>
            </a:r>
          </a:p>
        </p:txBody>
      </p:sp>
      <p:sp>
        <p:nvSpPr>
          <p:cNvPr id="14" name="Rectangle 13"/>
          <p:cNvSpPr/>
          <p:nvPr/>
        </p:nvSpPr>
        <p:spPr>
          <a:xfrm>
            <a:off x="381000" y="49530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15" name="Down Arrow 14"/>
          <p:cNvSpPr/>
          <p:nvPr/>
        </p:nvSpPr>
        <p:spPr>
          <a:xfrm>
            <a:off x="3810000" y="5715000"/>
            <a:ext cx="457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286000" y="6248400"/>
            <a:ext cx="3505200" cy="369332"/>
          </a:xfrm>
          <a:prstGeom prst="rect">
            <a:avLst/>
          </a:prstGeom>
          <a:solidFill>
            <a:srgbClr val="FFFF99"/>
          </a:solidFill>
          <a:ln>
            <a:solidFill>
              <a:srgbClr val="C00000"/>
            </a:solidFill>
          </a:ln>
        </p:spPr>
        <p:txBody>
          <a:bodyPr wrap="square">
            <a:spAutoFit/>
          </a:bodyPr>
          <a:lstStyle/>
          <a:p>
            <a:pPr algn="ctr"/>
            <a:r>
              <a:rPr lang="ro-RO" smtClean="0">
                <a:latin typeface="Arial" pitchFamily="34" charset="0"/>
                <a:cs typeface="Arial" pitchFamily="34" charset="0"/>
              </a:rPr>
              <a:t>Acest rol revine </a:t>
            </a:r>
            <a:r>
              <a:rPr lang="ro-RO" b="1" i="1" smtClean="0">
                <a:solidFill>
                  <a:schemeClr val="accent6">
                    <a:lumMod val="50000"/>
                  </a:schemeClr>
                </a:solidFill>
                <a:latin typeface="Arial" pitchFamily="34" charset="0"/>
                <a:cs typeface="Arial" pitchFamily="34" charset="0"/>
              </a:rPr>
              <a:t>DESIGNULUI</a:t>
            </a:r>
            <a:endParaRPr lang="en-US" b="1" i="1">
              <a:solidFill>
                <a:schemeClr val="accent6">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45</a:t>
            </a:fld>
            <a:endParaRPr lang="en-US"/>
          </a:p>
        </p:txBody>
      </p:sp>
      <p:sp>
        <p:nvSpPr>
          <p:cNvPr id="3" name="Rectangle 2"/>
          <p:cNvSpPr/>
          <p:nvPr/>
        </p:nvSpPr>
        <p:spPr>
          <a:xfrm>
            <a:off x="762000" y="533400"/>
            <a:ext cx="7620000" cy="914400"/>
          </a:xfrm>
          <a:prstGeom prst="rect">
            <a:avLst/>
          </a:prstGeom>
          <a:solidFill>
            <a:srgbClr val="FFFFCC"/>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1">
                    <a:lumMod val="75000"/>
                  </a:schemeClr>
                </a:solidFill>
                <a:latin typeface="Arial" pitchFamily="34" charset="0"/>
                <a:cs typeface="Arial" pitchFamily="34" charset="0"/>
              </a:rPr>
              <a:t>Principalele etape ale unui studiu de fundamentare a asimilării și modernizării unui obiect </a:t>
            </a:r>
          </a:p>
          <a:p>
            <a:pPr algn="just"/>
            <a:r>
              <a:rPr lang="ro-RO" smtClean="0">
                <a:solidFill>
                  <a:schemeClr val="tx1"/>
                </a:solidFill>
                <a:latin typeface="Arial" pitchFamily="34" charset="0"/>
                <a:cs typeface="Arial" pitchFamily="34" charset="0"/>
              </a:rPr>
              <a:t>(cu evidențierea locului, rolului și unele conexiuni între cele trei domenii).</a:t>
            </a:r>
          </a:p>
        </p:txBody>
      </p:sp>
      <p:sp>
        <p:nvSpPr>
          <p:cNvPr id="4" name="Rectangle 3"/>
          <p:cNvSpPr/>
          <p:nvPr/>
        </p:nvSpPr>
        <p:spPr>
          <a:xfrm>
            <a:off x="2971800" y="1600200"/>
            <a:ext cx="2743200" cy="533400"/>
          </a:xfrm>
          <a:prstGeom prst="rect">
            <a:avLst/>
          </a:prstGeom>
          <a:solidFill>
            <a:srgbClr val="FFFF99"/>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rgbClr val="C00000"/>
                </a:solidFill>
                <a:latin typeface="Arial" pitchFamily="34" charset="0"/>
                <a:cs typeface="Arial" pitchFamily="34" charset="0"/>
              </a:rPr>
              <a:t>PRODUS</a:t>
            </a:r>
            <a:endParaRPr lang="en-US" b="1">
              <a:solidFill>
                <a:srgbClr val="C00000"/>
              </a:solidFill>
              <a:latin typeface="Arial" pitchFamily="34" charset="0"/>
              <a:cs typeface="Arial" pitchFamily="34" charset="0"/>
            </a:endParaRPr>
          </a:p>
        </p:txBody>
      </p:sp>
      <p:sp>
        <p:nvSpPr>
          <p:cNvPr id="7" name="Rectangle 6"/>
          <p:cNvSpPr/>
          <p:nvPr/>
        </p:nvSpPr>
        <p:spPr>
          <a:xfrm>
            <a:off x="2971800" y="2133600"/>
            <a:ext cx="1371600" cy="533400"/>
          </a:xfrm>
          <a:prstGeom prst="rect">
            <a:avLst/>
          </a:prstGeom>
          <a:solidFill>
            <a:schemeClr val="accent3">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1">
                    <a:lumMod val="75000"/>
                  </a:schemeClr>
                </a:solidFill>
              </a:rPr>
              <a:t>Existent</a:t>
            </a:r>
            <a:endParaRPr lang="en-US" b="1">
              <a:solidFill>
                <a:schemeClr val="accent1">
                  <a:lumMod val="75000"/>
                </a:schemeClr>
              </a:solidFill>
            </a:endParaRPr>
          </a:p>
        </p:txBody>
      </p:sp>
      <p:sp>
        <p:nvSpPr>
          <p:cNvPr id="8" name="Rectangle 7"/>
          <p:cNvSpPr/>
          <p:nvPr/>
        </p:nvSpPr>
        <p:spPr>
          <a:xfrm>
            <a:off x="4343400" y="2133600"/>
            <a:ext cx="1371600" cy="533400"/>
          </a:xfrm>
          <a:prstGeom prst="rect">
            <a:avLst/>
          </a:prstGeom>
          <a:solidFill>
            <a:schemeClr val="accent5">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Nou</a:t>
            </a:r>
            <a:endParaRPr lang="en-US" b="1">
              <a:solidFill>
                <a:schemeClr val="accent6">
                  <a:lumMod val="50000"/>
                </a:schemeClr>
              </a:solidFill>
            </a:endParaRPr>
          </a:p>
        </p:txBody>
      </p:sp>
      <p:sp>
        <p:nvSpPr>
          <p:cNvPr id="9" name="Rectangle 8"/>
          <p:cNvSpPr/>
          <p:nvPr/>
        </p:nvSpPr>
        <p:spPr>
          <a:xfrm>
            <a:off x="2971800" y="2971800"/>
            <a:ext cx="2743200" cy="609600"/>
          </a:xfrm>
          <a:prstGeom prst="rect">
            <a:avLst/>
          </a:prstGeom>
          <a:solidFill>
            <a:schemeClr val="tx2">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Beneficiari</a:t>
            </a:r>
          </a:p>
          <a:p>
            <a:pPr algn="ctr"/>
            <a:r>
              <a:rPr lang="ro-RO" b="1" smtClean="0">
                <a:solidFill>
                  <a:schemeClr val="accent6">
                    <a:lumMod val="50000"/>
                  </a:schemeClr>
                </a:solidFill>
              </a:rPr>
              <a:t>(B1, B2,..., Bn)</a:t>
            </a:r>
            <a:endParaRPr lang="en-US" b="1">
              <a:solidFill>
                <a:schemeClr val="accent6">
                  <a:lumMod val="50000"/>
                </a:schemeClr>
              </a:solidFill>
            </a:endParaRPr>
          </a:p>
        </p:txBody>
      </p:sp>
      <p:cxnSp>
        <p:nvCxnSpPr>
          <p:cNvPr id="13" name="Straight Arrow Connector 12"/>
          <p:cNvCxnSpPr/>
          <p:nvPr/>
        </p:nvCxnSpPr>
        <p:spPr>
          <a:xfrm rot="5400000">
            <a:off x="4191794" y="2818606"/>
            <a:ext cx="304800" cy="1588"/>
          </a:xfrm>
          <a:prstGeom prst="straightConnector1">
            <a:avLst/>
          </a:prstGeom>
          <a:ln w="381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4191794" y="3733006"/>
            <a:ext cx="304800" cy="1588"/>
          </a:xfrm>
          <a:prstGeom prst="straightConnector1">
            <a:avLst/>
          </a:prstGeom>
          <a:ln w="381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971800" y="3886200"/>
            <a:ext cx="2743200" cy="609600"/>
          </a:xfrm>
          <a:prstGeom prst="rect">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1">
                    <a:lumMod val="75000"/>
                  </a:schemeClr>
                </a:solidFill>
              </a:rPr>
              <a:t>Necesități sociale</a:t>
            </a:r>
            <a:endParaRPr lang="en-US" b="1">
              <a:solidFill>
                <a:schemeClr val="accent1">
                  <a:lumMod val="75000"/>
                </a:schemeClr>
              </a:solidFill>
            </a:endParaRPr>
          </a:p>
        </p:txBody>
      </p:sp>
      <p:cxnSp>
        <p:nvCxnSpPr>
          <p:cNvPr id="19" name="Straight Arrow Connector 18"/>
          <p:cNvCxnSpPr/>
          <p:nvPr/>
        </p:nvCxnSpPr>
        <p:spPr>
          <a:xfrm rot="5400000">
            <a:off x="4191794" y="4647406"/>
            <a:ext cx="304800" cy="1588"/>
          </a:xfrm>
          <a:prstGeom prst="straightConnector1">
            <a:avLst/>
          </a:prstGeom>
          <a:ln w="381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4191794" y="5866606"/>
            <a:ext cx="304800" cy="1588"/>
          </a:xfrm>
          <a:prstGeom prst="straightConnector1">
            <a:avLst/>
          </a:prstGeom>
          <a:ln w="381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114800" y="6019800"/>
            <a:ext cx="533400" cy="5334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o-RO" smtClean="0">
                <a:solidFill>
                  <a:schemeClr val="tx1"/>
                </a:solidFill>
              </a:rPr>
              <a:t>A</a:t>
            </a:r>
            <a:endParaRPr lang="en-US">
              <a:solidFill>
                <a:schemeClr val="tx1"/>
              </a:solidFill>
            </a:endParaRPr>
          </a:p>
        </p:txBody>
      </p:sp>
      <p:cxnSp>
        <p:nvCxnSpPr>
          <p:cNvPr id="26" name="Straight Arrow Connector 25"/>
          <p:cNvCxnSpPr/>
          <p:nvPr/>
        </p:nvCxnSpPr>
        <p:spPr>
          <a:xfrm>
            <a:off x="1066800" y="2819400"/>
            <a:ext cx="3200400" cy="15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533400" y="2514600"/>
            <a:ext cx="533400" cy="533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o-RO" smtClean="0">
                <a:solidFill>
                  <a:schemeClr val="tx1"/>
                </a:solidFill>
              </a:rPr>
              <a:t>E</a:t>
            </a:r>
            <a:endParaRPr lang="en-US">
              <a:solidFill>
                <a:schemeClr val="tx1"/>
              </a:solidFill>
            </a:endParaRPr>
          </a:p>
        </p:txBody>
      </p:sp>
      <p:sp>
        <p:nvSpPr>
          <p:cNvPr id="29" name="Rectangle 28"/>
          <p:cNvSpPr/>
          <p:nvPr/>
        </p:nvSpPr>
        <p:spPr>
          <a:xfrm>
            <a:off x="1981200" y="4800600"/>
            <a:ext cx="4724400" cy="457200"/>
          </a:xfrm>
          <a:prstGeom prst="rect">
            <a:avLst/>
          </a:prstGeom>
          <a:solidFill>
            <a:srgbClr val="FFFFCC"/>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1">
                    <a:lumMod val="75000"/>
                  </a:schemeClr>
                </a:solidFill>
              </a:rPr>
              <a:t>Sisteme socio-tehnice</a:t>
            </a:r>
            <a:endParaRPr lang="en-US" b="1">
              <a:solidFill>
                <a:schemeClr val="accent1">
                  <a:lumMod val="75000"/>
                </a:schemeClr>
              </a:solidFill>
            </a:endParaRPr>
          </a:p>
        </p:txBody>
      </p:sp>
      <p:sp>
        <p:nvSpPr>
          <p:cNvPr id="30" name="Rectangle 29"/>
          <p:cNvSpPr/>
          <p:nvPr/>
        </p:nvSpPr>
        <p:spPr>
          <a:xfrm>
            <a:off x="1981200" y="5257800"/>
            <a:ext cx="4724400" cy="457200"/>
          </a:xfrm>
          <a:prstGeom prst="rect">
            <a:avLst/>
          </a:prstGeom>
          <a:solidFill>
            <a:schemeClr val="accent5">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rgbClr val="C00000"/>
                </a:solidFill>
              </a:rPr>
              <a:t>.........</a:t>
            </a:r>
            <a:r>
              <a:rPr lang="en-US" b="1" smtClean="0">
                <a:solidFill>
                  <a:srgbClr val="C00000"/>
                </a:solidFill>
              </a:rPr>
              <a:t>[</a:t>
            </a:r>
            <a:r>
              <a:rPr lang="ro-RO" b="1" smtClean="0">
                <a:solidFill>
                  <a:srgbClr val="C00000"/>
                </a:solidFill>
              </a:rPr>
              <a:t> Sistem om-mașină </a:t>
            </a:r>
            <a:r>
              <a:rPr lang="en-US" b="1" smtClean="0">
                <a:solidFill>
                  <a:srgbClr val="C00000"/>
                </a:solidFill>
              </a:rPr>
              <a:t>]</a:t>
            </a:r>
            <a:r>
              <a:rPr lang="ro-RO" b="1" smtClean="0">
                <a:solidFill>
                  <a:srgbClr val="C00000"/>
                </a:solidFill>
              </a:rPr>
              <a:t>..........</a:t>
            </a:r>
            <a:endParaRPr lang="en-US" b="1">
              <a:solidFill>
                <a:srgbClr val="C0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46</a:t>
            </a:fld>
            <a:endParaRPr lang="en-US"/>
          </a:p>
        </p:txBody>
      </p:sp>
      <p:sp>
        <p:nvSpPr>
          <p:cNvPr id="3" name="Oval 2"/>
          <p:cNvSpPr/>
          <p:nvPr/>
        </p:nvSpPr>
        <p:spPr>
          <a:xfrm>
            <a:off x="4114800" y="685800"/>
            <a:ext cx="533400" cy="533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o-RO" smtClean="0">
                <a:solidFill>
                  <a:schemeClr val="tx1"/>
                </a:solidFill>
              </a:rPr>
              <a:t>A</a:t>
            </a:r>
            <a:endParaRPr lang="en-US">
              <a:solidFill>
                <a:schemeClr val="tx1"/>
              </a:solidFill>
            </a:endParaRPr>
          </a:p>
        </p:txBody>
      </p:sp>
      <p:cxnSp>
        <p:nvCxnSpPr>
          <p:cNvPr id="4" name="Straight Arrow Connector 3"/>
          <p:cNvCxnSpPr/>
          <p:nvPr/>
        </p:nvCxnSpPr>
        <p:spPr>
          <a:xfrm rot="5400000">
            <a:off x="4191794" y="1370806"/>
            <a:ext cx="304800" cy="1588"/>
          </a:xfrm>
          <a:prstGeom prst="straightConnector1">
            <a:avLst/>
          </a:prstGeom>
          <a:ln w="381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981200" y="1524000"/>
            <a:ext cx="4724400" cy="457200"/>
          </a:xfrm>
          <a:prstGeom prst="rect">
            <a:avLst/>
          </a:prstGeom>
          <a:solidFill>
            <a:srgbClr val="FFFFCC"/>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Analiza procesului</a:t>
            </a:r>
            <a:endParaRPr lang="en-US" b="1">
              <a:solidFill>
                <a:schemeClr val="accent6">
                  <a:lumMod val="50000"/>
                </a:schemeClr>
              </a:solidFill>
            </a:endParaRPr>
          </a:p>
        </p:txBody>
      </p:sp>
      <p:sp>
        <p:nvSpPr>
          <p:cNvPr id="6" name="Rectangle 5"/>
          <p:cNvSpPr/>
          <p:nvPr/>
        </p:nvSpPr>
        <p:spPr>
          <a:xfrm>
            <a:off x="1981200" y="1981200"/>
            <a:ext cx="2362200" cy="457200"/>
          </a:xfrm>
          <a:prstGeom prst="rect">
            <a:avLst/>
          </a:prstGeom>
          <a:solidFill>
            <a:schemeClr val="accent4">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rgbClr val="FF0000"/>
                </a:solidFill>
              </a:rPr>
              <a:t>Analiza tehnică</a:t>
            </a:r>
            <a:endParaRPr lang="en-US" b="1">
              <a:solidFill>
                <a:srgbClr val="FF0000"/>
              </a:solidFill>
            </a:endParaRPr>
          </a:p>
        </p:txBody>
      </p:sp>
      <p:sp>
        <p:nvSpPr>
          <p:cNvPr id="7" name="Rectangle 6"/>
          <p:cNvSpPr/>
          <p:nvPr/>
        </p:nvSpPr>
        <p:spPr>
          <a:xfrm>
            <a:off x="4343400" y="1981200"/>
            <a:ext cx="2362200" cy="457200"/>
          </a:xfrm>
          <a:prstGeom prst="rect">
            <a:avLst/>
          </a:prstGeom>
          <a:solidFill>
            <a:schemeClr val="accent5">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1">
                    <a:lumMod val="75000"/>
                  </a:schemeClr>
                </a:solidFill>
              </a:rPr>
              <a:t>Analiza ergonomică</a:t>
            </a:r>
            <a:endParaRPr lang="en-US" b="1">
              <a:solidFill>
                <a:schemeClr val="accent1">
                  <a:lumMod val="75000"/>
                </a:schemeClr>
              </a:solidFill>
            </a:endParaRPr>
          </a:p>
        </p:txBody>
      </p:sp>
      <p:cxnSp>
        <p:nvCxnSpPr>
          <p:cNvPr id="8" name="Straight Arrow Connector 7"/>
          <p:cNvCxnSpPr/>
          <p:nvPr/>
        </p:nvCxnSpPr>
        <p:spPr>
          <a:xfrm rot="5400000">
            <a:off x="4191794" y="2590006"/>
            <a:ext cx="304800" cy="1588"/>
          </a:xfrm>
          <a:prstGeom prst="straightConnector1">
            <a:avLst/>
          </a:prstGeom>
          <a:ln w="381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971800" y="2743200"/>
            <a:ext cx="2743200" cy="457200"/>
          </a:xfrm>
          <a:prstGeom prst="rect">
            <a:avLst/>
          </a:prstGeom>
          <a:solidFill>
            <a:schemeClr val="accent3">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rgbClr val="002060"/>
                </a:solidFill>
              </a:rPr>
              <a:t>Repartizarea sarcinilor</a:t>
            </a:r>
            <a:endParaRPr lang="en-US" b="1">
              <a:solidFill>
                <a:srgbClr val="002060"/>
              </a:solidFill>
            </a:endParaRPr>
          </a:p>
        </p:txBody>
      </p:sp>
      <p:sp>
        <p:nvSpPr>
          <p:cNvPr id="10" name="Rectangle 9"/>
          <p:cNvSpPr/>
          <p:nvPr/>
        </p:nvSpPr>
        <p:spPr>
          <a:xfrm>
            <a:off x="2971800" y="3200400"/>
            <a:ext cx="1371600" cy="457200"/>
          </a:xfrm>
          <a:prstGeom prst="rect">
            <a:avLst/>
          </a:prstGeom>
          <a:solidFill>
            <a:schemeClr val="accent6">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Om</a:t>
            </a:r>
            <a:endParaRPr lang="en-US" b="1">
              <a:solidFill>
                <a:schemeClr val="accent6">
                  <a:lumMod val="50000"/>
                </a:schemeClr>
              </a:solidFill>
            </a:endParaRPr>
          </a:p>
        </p:txBody>
      </p:sp>
      <p:sp>
        <p:nvSpPr>
          <p:cNvPr id="11" name="Rectangle 10"/>
          <p:cNvSpPr/>
          <p:nvPr/>
        </p:nvSpPr>
        <p:spPr>
          <a:xfrm>
            <a:off x="4343400" y="3200400"/>
            <a:ext cx="1371600" cy="457200"/>
          </a:xfrm>
          <a:prstGeom prst="rect">
            <a:avLst/>
          </a:prstGeom>
          <a:solidFill>
            <a:srgbClr val="FFFFCC"/>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rgbClr val="C00000"/>
                </a:solidFill>
              </a:rPr>
              <a:t>Mașină</a:t>
            </a:r>
            <a:endParaRPr lang="en-US" b="1">
              <a:solidFill>
                <a:srgbClr val="C00000"/>
              </a:solidFill>
            </a:endParaRPr>
          </a:p>
        </p:txBody>
      </p:sp>
      <p:cxnSp>
        <p:nvCxnSpPr>
          <p:cNvPr id="13" name="Elbow Connector 12"/>
          <p:cNvCxnSpPr>
            <a:stCxn id="10" idx="2"/>
            <a:endCxn id="19" idx="3"/>
          </p:cNvCxnSpPr>
          <p:nvPr/>
        </p:nvCxnSpPr>
        <p:spPr>
          <a:xfrm rot="5400000">
            <a:off x="3105150" y="3829050"/>
            <a:ext cx="723900" cy="381000"/>
          </a:xfrm>
          <a:prstGeom prst="bentConnector2">
            <a:avLst/>
          </a:prstGeom>
          <a:ln w="38100">
            <a:solidFill>
              <a:schemeClr val="accent4">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4267994" y="4418806"/>
            <a:ext cx="1524000" cy="158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981200" y="3962400"/>
            <a:ext cx="1295400" cy="838200"/>
          </a:xfrm>
          <a:prstGeom prst="rect">
            <a:avLst/>
          </a:prstGeom>
          <a:solidFill>
            <a:schemeClr val="accent6">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Însușiri executant</a:t>
            </a:r>
            <a:endParaRPr lang="en-US" b="1">
              <a:solidFill>
                <a:schemeClr val="accent6">
                  <a:lumMod val="50000"/>
                </a:schemeClr>
              </a:solidFill>
            </a:endParaRPr>
          </a:p>
        </p:txBody>
      </p:sp>
      <p:sp>
        <p:nvSpPr>
          <p:cNvPr id="23" name="Rectangle 22"/>
          <p:cNvSpPr/>
          <p:nvPr/>
        </p:nvSpPr>
        <p:spPr>
          <a:xfrm>
            <a:off x="152400" y="3962400"/>
            <a:ext cx="1524000" cy="838200"/>
          </a:xfrm>
          <a:prstGeom prst="rect">
            <a:avLst/>
          </a:prstGeom>
          <a:solidFill>
            <a:schemeClr val="accent6">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Concepția</a:t>
            </a:r>
          </a:p>
          <a:p>
            <a:pPr algn="ctr"/>
            <a:r>
              <a:rPr lang="ro-RO" b="1" smtClean="0">
                <a:solidFill>
                  <a:schemeClr val="accent6">
                    <a:lumMod val="50000"/>
                  </a:schemeClr>
                </a:solidFill>
              </a:rPr>
              <a:t>produsului</a:t>
            </a:r>
            <a:endParaRPr lang="en-US" b="1">
              <a:solidFill>
                <a:schemeClr val="accent6">
                  <a:lumMod val="50000"/>
                </a:schemeClr>
              </a:solidFill>
            </a:endParaRPr>
          </a:p>
        </p:txBody>
      </p:sp>
      <p:cxnSp>
        <p:nvCxnSpPr>
          <p:cNvPr id="24" name="Straight Arrow Connector 23"/>
          <p:cNvCxnSpPr/>
          <p:nvPr/>
        </p:nvCxnSpPr>
        <p:spPr>
          <a:xfrm rot="10800000">
            <a:off x="1676400" y="4343400"/>
            <a:ext cx="306388" cy="1588"/>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743200" y="5181600"/>
            <a:ext cx="4724400" cy="457200"/>
          </a:xfrm>
          <a:prstGeom prst="rect">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1">
                    <a:lumMod val="75000"/>
                  </a:schemeClr>
                </a:solidFill>
              </a:rPr>
              <a:t>Nomenclator de funcții (</a:t>
            </a:r>
            <a:r>
              <a:rPr lang="ro-RO" sz="2000" b="1" smtClean="0">
                <a:solidFill>
                  <a:schemeClr val="accent1">
                    <a:lumMod val="75000"/>
                  </a:schemeClr>
                </a:solidFill>
                <a:latin typeface="Arial" pitchFamily="34" charset="0"/>
                <a:cs typeface="Arial" pitchFamily="34" charset="0"/>
              </a:rPr>
              <a:t>F</a:t>
            </a:r>
            <a:r>
              <a:rPr lang="ro-RO" sz="2000" b="1" baseline="-25000" smtClean="0">
                <a:solidFill>
                  <a:schemeClr val="accent1">
                    <a:lumMod val="75000"/>
                  </a:schemeClr>
                </a:solidFill>
                <a:latin typeface="Arial" pitchFamily="34" charset="0"/>
                <a:cs typeface="Arial" pitchFamily="34" charset="0"/>
              </a:rPr>
              <a:t>j</a:t>
            </a:r>
            <a:r>
              <a:rPr lang="ro-RO" b="1" smtClean="0">
                <a:solidFill>
                  <a:schemeClr val="accent1">
                    <a:lumMod val="75000"/>
                  </a:schemeClr>
                </a:solidFill>
              </a:rPr>
              <a:t>)</a:t>
            </a:r>
            <a:endParaRPr lang="en-US" b="1">
              <a:solidFill>
                <a:schemeClr val="accent1">
                  <a:lumMod val="75000"/>
                </a:schemeClr>
              </a:solidFill>
            </a:endParaRPr>
          </a:p>
        </p:txBody>
      </p:sp>
      <p:sp>
        <p:nvSpPr>
          <p:cNvPr id="30" name="Oval 29"/>
          <p:cNvSpPr/>
          <p:nvPr/>
        </p:nvSpPr>
        <p:spPr>
          <a:xfrm>
            <a:off x="2667000" y="6096000"/>
            <a:ext cx="533400" cy="533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o-RO" smtClean="0">
                <a:solidFill>
                  <a:schemeClr val="tx1"/>
                </a:solidFill>
              </a:rPr>
              <a:t>B</a:t>
            </a:r>
            <a:endParaRPr lang="en-US">
              <a:solidFill>
                <a:schemeClr val="tx1"/>
              </a:solidFill>
            </a:endParaRPr>
          </a:p>
        </p:txBody>
      </p:sp>
      <p:sp>
        <p:nvSpPr>
          <p:cNvPr id="31" name="Oval 30"/>
          <p:cNvSpPr/>
          <p:nvPr/>
        </p:nvSpPr>
        <p:spPr>
          <a:xfrm>
            <a:off x="7086600" y="6096000"/>
            <a:ext cx="533400" cy="533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o-RO" smtClean="0">
                <a:solidFill>
                  <a:schemeClr val="tx1"/>
                </a:solidFill>
              </a:rPr>
              <a:t>C</a:t>
            </a:r>
            <a:endParaRPr lang="en-US">
              <a:solidFill>
                <a:schemeClr val="tx1"/>
              </a:solidFill>
            </a:endParaRPr>
          </a:p>
        </p:txBody>
      </p:sp>
      <p:cxnSp>
        <p:nvCxnSpPr>
          <p:cNvPr id="33" name="Elbow Connector 32"/>
          <p:cNvCxnSpPr>
            <a:stCxn id="28" idx="2"/>
            <a:endCxn id="30" idx="0"/>
          </p:cNvCxnSpPr>
          <p:nvPr/>
        </p:nvCxnSpPr>
        <p:spPr>
          <a:xfrm rot="5400000">
            <a:off x="3790950" y="4781550"/>
            <a:ext cx="457200" cy="2171700"/>
          </a:xfrm>
          <a:prstGeom prst="bentConnector3">
            <a:avLst>
              <a:gd name="adj1" fmla="val 50000"/>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28" idx="2"/>
            <a:endCxn id="31" idx="0"/>
          </p:cNvCxnSpPr>
          <p:nvPr/>
        </p:nvCxnSpPr>
        <p:spPr>
          <a:xfrm rot="16200000" flipH="1">
            <a:off x="6000750" y="4743450"/>
            <a:ext cx="457200" cy="2247900"/>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47</a:t>
            </a:fld>
            <a:endParaRPr lang="en-US"/>
          </a:p>
        </p:txBody>
      </p:sp>
      <p:sp>
        <p:nvSpPr>
          <p:cNvPr id="3" name="Oval 2"/>
          <p:cNvSpPr/>
          <p:nvPr/>
        </p:nvSpPr>
        <p:spPr>
          <a:xfrm>
            <a:off x="2438400" y="914400"/>
            <a:ext cx="533400" cy="533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o-RO" smtClean="0">
                <a:solidFill>
                  <a:schemeClr val="tx1"/>
                </a:solidFill>
              </a:rPr>
              <a:t>B</a:t>
            </a:r>
            <a:endParaRPr lang="en-US">
              <a:solidFill>
                <a:schemeClr val="tx1"/>
              </a:solidFill>
            </a:endParaRPr>
          </a:p>
        </p:txBody>
      </p:sp>
      <p:sp>
        <p:nvSpPr>
          <p:cNvPr id="4" name="Oval 3"/>
          <p:cNvSpPr/>
          <p:nvPr/>
        </p:nvSpPr>
        <p:spPr>
          <a:xfrm>
            <a:off x="5791200" y="914400"/>
            <a:ext cx="533400" cy="533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o-RO" smtClean="0">
                <a:solidFill>
                  <a:schemeClr val="tx1"/>
                </a:solidFill>
              </a:rPr>
              <a:t>C</a:t>
            </a:r>
            <a:endParaRPr lang="en-US">
              <a:solidFill>
                <a:schemeClr val="tx1"/>
              </a:solidFill>
            </a:endParaRPr>
          </a:p>
        </p:txBody>
      </p:sp>
      <p:sp>
        <p:nvSpPr>
          <p:cNvPr id="5" name="Rectangle 4"/>
          <p:cNvSpPr/>
          <p:nvPr/>
        </p:nvSpPr>
        <p:spPr>
          <a:xfrm>
            <a:off x="5334000" y="1752600"/>
            <a:ext cx="1447800" cy="533400"/>
          </a:xfrm>
          <a:prstGeom prst="rect">
            <a:avLst/>
          </a:prstGeom>
          <a:solidFill>
            <a:schemeClr val="accent6">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Produs nou </a:t>
            </a:r>
            <a:endParaRPr lang="en-US" b="1">
              <a:solidFill>
                <a:schemeClr val="accent6">
                  <a:lumMod val="50000"/>
                </a:schemeClr>
              </a:solidFill>
            </a:endParaRPr>
          </a:p>
        </p:txBody>
      </p:sp>
      <p:sp>
        <p:nvSpPr>
          <p:cNvPr id="6" name="Rectangle 5"/>
          <p:cNvSpPr/>
          <p:nvPr/>
        </p:nvSpPr>
        <p:spPr>
          <a:xfrm>
            <a:off x="1828800" y="1752600"/>
            <a:ext cx="1981200" cy="533400"/>
          </a:xfrm>
          <a:prstGeom prst="rect">
            <a:avLst/>
          </a:prstGeom>
          <a:solidFill>
            <a:schemeClr val="accent3">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1">
                    <a:lumMod val="75000"/>
                  </a:schemeClr>
                </a:solidFill>
              </a:rPr>
              <a:t> Produs existent</a:t>
            </a:r>
            <a:endParaRPr lang="en-US" b="1">
              <a:solidFill>
                <a:schemeClr val="accent1">
                  <a:lumMod val="75000"/>
                </a:schemeClr>
              </a:solidFill>
            </a:endParaRPr>
          </a:p>
        </p:txBody>
      </p:sp>
      <p:sp>
        <p:nvSpPr>
          <p:cNvPr id="7" name="Rectangle 6"/>
          <p:cNvSpPr/>
          <p:nvPr/>
        </p:nvSpPr>
        <p:spPr>
          <a:xfrm>
            <a:off x="685800" y="2743200"/>
            <a:ext cx="1828800" cy="533400"/>
          </a:xfrm>
          <a:prstGeom prst="rect">
            <a:avLst/>
          </a:prstGeom>
          <a:solidFill>
            <a:srgbClr val="FFFFCC"/>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1">
                    <a:lumMod val="75000"/>
                  </a:schemeClr>
                </a:solidFill>
              </a:rPr>
              <a:t> </a:t>
            </a:r>
            <a:r>
              <a:rPr lang="ro-RO" b="1" smtClean="0">
                <a:solidFill>
                  <a:srgbClr val="FF0000"/>
                </a:solidFill>
              </a:rPr>
              <a:t>Funcții inutile</a:t>
            </a:r>
            <a:endParaRPr lang="en-US" b="1">
              <a:solidFill>
                <a:srgbClr val="FF0000"/>
              </a:solidFill>
            </a:endParaRPr>
          </a:p>
        </p:txBody>
      </p:sp>
      <p:sp>
        <p:nvSpPr>
          <p:cNvPr id="8" name="Rectangle 7"/>
          <p:cNvSpPr/>
          <p:nvPr/>
        </p:nvSpPr>
        <p:spPr>
          <a:xfrm>
            <a:off x="3048000" y="2743200"/>
            <a:ext cx="1676400" cy="533400"/>
          </a:xfrm>
          <a:prstGeom prst="rect">
            <a:avLst/>
          </a:prstGeom>
          <a:solidFill>
            <a:schemeClr val="accent5">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1">
                    <a:lumMod val="75000"/>
                  </a:schemeClr>
                </a:solidFill>
              </a:rPr>
              <a:t> </a:t>
            </a:r>
            <a:r>
              <a:rPr lang="ro-RO" b="1" smtClean="0">
                <a:solidFill>
                  <a:schemeClr val="accent6">
                    <a:lumMod val="50000"/>
                  </a:schemeClr>
                </a:solidFill>
              </a:rPr>
              <a:t>Funcții utile</a:t>
            </a:r>
            <a:endParaRPr lang="en-US" b="1">
              <a:solidFill>
                <a:schemeClr val="accent6">
                  <a:lumMod val="50000"/>
                </a:schemeClr>
              </a:solidFill>
            </a:endParaRPr>
          </a:p>
        </p:txBody>
      </p:sp>
      <p:cxnSp>
        <p:nvCxnSpPr>
          <p:cNvPr id="9" name="Straight Arrow Connector 8"/>
          <p:cNvCxnSpPr/>
          <p:nvPr/>
        </p:nvCxnSpPr>
        <p:spPr>
          <a:xfrm rot="5400000">
            <a:off x="2591594" y="1599406"/>
            <a:ext cx="304800" cy="1588"/>
          </a:xfrm>
          <a:prstGeom prst="straightConnector1">
            <a:avLst/>
          </a:prstGeom>
          <a:ln w="381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5944394" y="1599406"/>
            <a:ext cx="304800" cy="1588"/>
          </a:xfrm>
          <a:prstGeom prst="straightConnector1">
            <a:avLst/>
          </a:prstGeom>
          <a:ln w="381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6" idx="2"/>
            <a:endCxn id="7" idx="0"/>
          </p:cNvCxnSpPr>
          <p:nvPr/>
        </p:nvCxnSpPr>
        <p:spPr>
          <a:xfrm rot="5400000">
            <a:off x="1981200" y="1905000"/>
            <a:ext cx="457200" cy="1219200"/>
          </a:xfrm>
          <a:prstGeom prst="bentConnector3">
            <a:avLst>
              <a:gd name="adj1" fmla="val 50000"/>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6" idx="2"/>
            <a:endCxn id="8" idx="0"/>
          </p:cNvCxnSpPr>
          <p:nvPr/>
        </p:nvCxnSpPr>
        <p:spPr>
          <a:xfrm rot="16200000" flipH="1">
            <a:off x="3124200" y="1981200"/>
            <a:ext cx="457200" cy="1066800"/>
          </a:xfrm>
          <a:prstGeom prst="bentConnector3">
            <a:avLst>
              <a:gd name="adj1" fmla="val 50000"/>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257800" y="2743200"/>
            <a:ext cx="1676400" cy="533400"/>
          </a:xfrm>
          <a:prstGeom prst="rect">
            <a:avLst/>
          </a:prstGeom>
          <a:solidFill>
            <a:schemeClr val="accent5">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1">
                    <a:lumMod val="75000"/>
                  </a:schemeClr>
                </a:solidFill>
              </a:rPr>
              <a:t> </a:t>
            </a:r>
            <a:r>
              <a:rPr lang="ro-RO" b="1" smtClean="0">
                <a:solidFill>
                  <a:schemeClr val="accent6">
                    <a:lumMod val="50000"/>
                  </a:schemeClr>
                </a:solidFill>
              </a:rPr>
              <a:t>Funcții utile</a:t>
            </a:r>
            <a:endParaRPr lang="en-US" b="1">
              <a:solidFill>
                <a:schemeClr val="accent6">
                  <a:lumMod val="50000"/>
                </a:schemeClr>
              </a:solidFill>
            </a:endParaRPr>
          </a:p>
        </p:txBody>
      </p:sp>
      <p:cxnSp>
        <p:nvCxnSpPr>
          <p:cNvPr id="22" name="Straight Arrow Connector 21"/>
          <p:cNvCxnSpPr>
            <a:endCxn id="16" idx="0"/>
          </p:cNvCxnSpPr>
          <p:nvPr/>
        </p:nvCxnSpPr>
        <p:spPr>
          <a:xfrm rot="5400000">
            <a:off x="5868194" y="2513806"/>
            <a:ext cx="457200" cy="158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85800" y="3657600"/>
            <a:ext cx="1828800" cy="533400"/>
          </a:xfrm>
          <a:prstGeom prst="rect">
            <a:avLst/>
          </a:prstGeom>
          <a:solidFill>
            <a:srgbClr val="FFFFCC"/>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1">
                    <a:lumMod val="75000"/>
                  </a:schemeClr>
                </a:solidFill>
              </a:rPr>
              <a:t> </a:t>
            </a:r>
            <a:r>
              <a:rPr lang="ro-RO" b="1" smtClean="0">
                <a:solidFill>
                  <a:srgbClr val="FF0000"/>
                </a:solidFill>
              </a:rPr>
              <a:t>Eliminare</a:t>
            </a:r>
            <a:endParaRPr lang="en-US" b="1">
              <a:solidFill>
                <a:srgbClr val="FF0000"/>
              </a:solidFill>
            </a:endParaRPr>
          </a:p>
        </p:txBody>
      </p:sp>
      <p:cxnSp>
        <p:nvCxnSpPr>
          <p:cNvPr id="27" name="Elbow Connector 26"/>
          <p:cNvCxnSpPr>
            <a:stCxn id="7" idx="1"/>
            <a:endCxn id="25" idx="1"/>
          </p:cNvCxnSpPr>
          <p:nvPr/>
        </p:nvCxnSpPr>
        <p:spPr>
          <a:xfrm rot="10800000" flipV="1">
            <a:off x="685800" y="3009900"/>
            <a:ext cx="1588" cy="914400"/>
          </a:xfrm>
          <a:prstGeom prst="bentConnector3">
            <a:avLst>
              <a:gd name="adj1" fmla="val 14395466"/>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876800" y="3886200"/>
            <a:ext cx="2438400" cy="533400"/>
          </a:xfrm>
          <a:prstGeom prst="rect">
            <a:avLst/>
          </a:prstGeom>
          <a:solidFill>
            <a:schemeClr val="accent2">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1">
                    <a:lumMod val="75000"/>
                  </a:schemeClr>
                </a:solidFill>
              </a:rPr>
              <a:t> Funcții subiective</a:t>
            </a:r>
            <a:endParaRPr lang="en-US" b="1">
              <a:solidFill>
                <a:schemeClr val="accent1">
                  <a:lumMod val="75000"/>
                </a:schemeClr>
              </a:solidFill>
            </a:endParaRPr>
          </a:p>
        </p:txBody>
      </p:sp>
      <p:cxnSp>
        <p:nvCxnSpPr>
          <p:cNvPr id="29" name="Straight Arrow Connector 28"/>
          <p:cNvCxnSpPr>
            <a:endCxn id="28" idx="0"/>
          </p:cNvCxnSpPr>
          <p:nvPr/>
        </p:nvCxnSpPr>
        <p:spPr>
          <a:xfrm rot="5400000">
            <a:off x="5791994" y="3580606"/>
            <a:ext cx="609600" cy="1588"/>
          </a:xfrm>
          <a:prstGeom prst="straightConnector1">
            <a:avLst/>
          </a:prstGeom>
          <a:ln w="381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2057400" y="4648200"/>
            <a:ext cx="3657600" cy="533400"/>
          </a:xfrm>
          <a:prstGeom prst="rect">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Funcții obiective</a:t>
            </a:r>
            <a:endParaRPr lang="en-US" b="1">
              <a:solidFill>
                <a:schemeClr val="accent6">
                  <a:lumMod val="50000"/>
                </a:schemeClr>
              </a:solidFill>
            </a:endParaRPr>
          </a:p>
        </p:txBody>
      </p:sp>
      <p:cxnSp>
        <p:nvCxnSpPr>
          <p:cNvPr id="31" name="Straight Arrow Connector 30"/>
          <p:cNvCxnSpPr>
            <a:endCxn id="30" idx="0"/>
          </p:cNvCxnSpPr>
          <p:nvPr/>
        </p:nvCxnSpPr>
        <p:spPr>
          <a:xfrm rot="5400000">
            <a:off x="3201194" y="3961606"/>
            <a:ext cx="1371600" cy="158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886200" y="3429000"/>
            <a:ext cx="2209800" cy="1588"/>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886200" y="3657600"/>
            <a:ext cx="2209800" cy="1588"/>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2057400" y="5181600"/>
            <a:ext cx="1828800" cy="533400"/>
          </a:xfrm>
          <a:prstGeom prst="rect">
            <a:avLst/>
          </a:prstGeom>
          <a:solidFill>
            <a:schemeClr val="accent4">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1">
                    <a:lumMod val="75000"/>
                  </a:schemeClr>
                </a:solidFill>
              </a:rPr>
              <a:t> </a:t>
            </a:r>
            <a:r>
              <a:rPr lang="ro-RO" b="1" smtClean="0">
                <a:solidFill>
                  <a:srgbClr val="C00000"/>
                </a:solidFill>
              </a:rPr>
              <a:t>Principale</a:t>
            </a:r>
            <a:endParaRPr lang="en-US" b="1">
              <a:solidFill>
                <a:srgbClr val="C00000"/>
              </a:solidFill>
            </a:endParaRPr>
          </a:p>
        </p:txBody>
      </p:sp>
      <p:sp>
        <p:nvSpPr>
          <p:cNvPr id="41" name="Rectangle 40"/>
          <p:cNvSpPr/>
          <p:nvPr/>
        </p:nvSpPr>
        <p:spPr>
          <a:xfrm>
            <a:off x="3886200" y="5181600"/>
            <a:ext cx="1828800" cy="533400"/>
          </a:xfrm>
          <a:prstGeom prst="rect">
            <a:avLst/>
          </a:prstGeom>
          <a:solidFill>
            <a:schemeClr val="accent6">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1">
                    <a:lumMod val="75000"/>
                  </a:schemeClr>
                </a:solidFill>
              </a:rPr>
              <a:t> Secundare</a:t>
            </a:r>
            <a:endParaRPr lang="en-US" b="1">
              <a:solidFill>
                <a:schemeClr val="accent1">
                  <a:lumMod val="75000"/>
                </a:schemeClr>
              </a:solidFill>
            </a:endParaRPr>
          </a:p>
        </p:txBody>
      </p:sp>
      <p:sp>
        <p:nvSpPr>
          <p:cNvPr id="42" name="Oval 41"/>
          <p:cNvSpPr/>
          <p:nvPr/>
        </p:nvSpPr>
        <p:spPr>
          <a:xfrm>
            <a:off x="4953000" y="6019800"/>
            <a:ext cx="533400" cy="533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o-RO" smtClean="0">
                <a:solidFill>
                  <a:schemeClr val="tx1"/>
                </a:solidFill>
              </a:rPr>
              <a:t>D</a:t>
            </a:r>
            <a:endParaRPr lang="en-US">
              <a:solidFill>
                <a:schemeClr val="tx1"/>
              </a:solidFill>
            </a:endParaRPr>
          </a:p>
        </p:txBody>
      </p:sp>
      <p:cxnSp>
        <p:nvCxnSpPr>
          <p:cNvPr id="44" name="Shape 43"/>
          <p:cNvCxnSpPr>
            <a:stCxn id="28" idx="2"/>
            <a:endCxn id="42" idx="6"/>
          </p:cNvCxnSpPr>
          <p:nvPr/>
        </p:nvCxnSpPr>
        <p:spPr>
          <a:xfrm rot="5400000">
            <a:off x="4857750" y="5048250"/>
            <a:ext cx="1866900" cy="609600"/>
          </a:xfrm>
          <a:prstGeom prst="bentConnector2">
            <a:avLst/>
          </a:prstGeom>
          <a:ln w="38100">
            <a:solidFill>
              <a:schemeClr val="tx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hape 45"/>
          <p:cNvCxnSpPr>
            <a:stCxn id="40" idx="2"/>
            <a:endCxn id="42" idx="2"/>
          </p:cNvCxnSpPr>
          <p:nvPr/>
        </p:nvCxnSpPr>
        <p:spPr>
          <a:xfrm rot="16200000" flipH="1">
            <a:off x="3676650" y="5010150"/>
            <a:ext cx="571500" cy="1981200"/>
          </a:xfrm>
          <a:prstGeom prst="bentConnector2">
            <a:avLst/>
          </a:prstGeom>
          <a:ln w="38100">
            <a:solidFill>
              <a:schemeClr val="accent4">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48</a:t>
            </a:fld>
            <a:endParaRPr lang="en-US"/>
          </a:p>
        </p:txBody>
      </p:sp>
      <p:sp>
        <p:nvSpPr>
          <p:cNvPr id="3" name="Oval 2"/>
          <p:cNvSpPr/>
          <p:nvPr/>
        </p:nvSpPr>
        <p:spPr>
          <a:xfrm>
            <a:off x="4038600" y="914400"/>
            <a:ext cx="533400" cy="533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o-RO" smtClean="0">
                <a:solidFill>
                  <a:schemeClr val="tx1"/>
                </a:solidFill>
              </a:rPr>
              <a:t>D</a:t>
            </a:r>
            <a:endParaRPr lang="en-US">
              <a:solidFill>
                <a:schemeClr val="tx1"/>
              </a:solidFill>
            </a:endParaRPr>
          </a:p>
        </p:txBody>
      </p:sp>
      <p:sp>
        <p:nvSpPr>
          <p:cNvPr id="4" name="Rectangle 3"/>
          <p:cNvSpPr/>
          <p:nvPr/>
        </p:nvSpPr>
        <p:spPr>
          <a:xfrm>
            <a:off x="2514600" y="1752600"/>
            <a:ext cx="3657600" cy="533400"/>
          </a:xfrm>
          <a:prstGeom prst="rect">
            <a:avLst/>
          </a:prstGeom>
          <a:solidFill>
            <a:srgbClr val="FFFF99"/>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1">
                    <a:lumMod val="75000"/>
                  </a:schemeClr>
                </a:solidFill>
              </a:rPr>
              <a:t>max (</a:t>
            </a:r>
            <a:r>
              <a:rPr lang="ro-RO" b="1" smtClean="0">
                <a:solidFill>
                  <a:schemeClr val="accent1">
                    <a:lumMod val="75000"/>
                  </a:schemeClr>
                </a:solidFill>
                <a:latin typeface="Arial" pitchFamily="34" charset="0"/>
                <a:cs typeface="Arial" pitchFamily="34" charset="0"/>
              </a:rPr>
              <a:t>VÎ</a:t>
            </a:r>
            <a:r>
              <a:rPr lang="ro-RO" b="1" baseline="-25000" smtClean="0">
                <a:solidFill>
                  <a:schemeClr val="accent1">
                    <a:lumMod val="75000"/>
                  </a:schemeClr>
                </a:solidFill>
                <a:latin typeface="Arial" pitchFamily="34" charset="0"/>
                <a:cs typeface="Arial" pitchFamily="34" charset="0"/>
              </a:rPr>
              <a:t>G</a:t>
            </a:r>
            <a:r>
              <a:rPr lang="ro-RO" b="1" smtClean="0">
                <a:solidFill>
                  <a:schemeClr val="accent1">
                    <a:lumMod val="75000"/>
                  </a:schemeClr>
                </a:solidFill>
                <a:latin typeface="Arial" pitchFamily="34" charset="0"/>
                <a:cs typeface="Arial" pitchFamily="34" charset="0"/>
              </a:rPr>
              <a:t>/CP)</a:t>
            </a:r>
            <a:endParaRPr lang="en-US" b="1">
              <a:solidFill>
                <a:schemeClr val="accent1">
                  <a:lumMod val="75000"/>
                </a:schemeClr>
              </a:solidFill>
              <a:latin typeface="Arial" pitchFamily="34" charset="0"/>
              <a:cs typeface="Arial" pitchFamily="34" charset="0"/>
            </a:endParaRPr>
          </a:p>
        </p:txBody>
      </p:sp>
      <p:sp>
        <p:nvSpPr>
          <p:cNvPr id="6" name="Rectangle 5"/>
          <p:cNvSpPr/>
          <p:nvPr/>
        </p:nvSpPr>
        <p:spPr>
          <a:xfrm>
            <a:off x="762000" y="1295400"/>
            <a:ext cx="1600200" cy="9144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o-RO" smtClean="0">
              <a:solidFill>
                <a:schemeClr val="tx1"/>
              </a:solidFill>
              <a:latin typeface="Arial" pitchFamily="34" charset="0"/>
              <a:cs typeface="Arial" pitchFamily="34" charset="0"/>
            </a:endParaRPr>
          </a:p>
        </p:txBody>
      </p:sp>
      <p:sp>
        <p:nvSpPr>
          <p:cNvPr id="7" name="Rectangle 6"/>
          <p:cNvSpPr/>
          <p:nvPr/>
        </p:nvSpPr>
        <p:spPr>
          <a:xfrm>
            <a:off x="228600" y="914400"/>
            <a:ext cx="3581400" cy="646331"/>
          </a:xfrm>
          <a:prstGeom prst="rect">
            <a:avLst/>
          </a:prstGeom>
        </p:spPr>
        <p:txBody>
          <a:bodyPr wrap="square">
            <a:spAutoFit/>
          </a:bodyPr>
          <a:lstStyle/>
          <a:p>
            <a:r>
              <a:rPr lang="ro-RO" b="1" smtClean="0">
                <a:solidFill>
                  <a:schemeClr val="accent1">
                    <a:lumMod val="75000"/>
                  </a:schemeClr>
                </a:solidFill>
                <a:latin typeface="Arial" pitchFamily="34" charset="0"/>
                <a:cs typeface="Arial" pitchFamily="34" charset="0"/>
              </a:rPr>
              <a:t>VÎ</a:t>
            </a:r>
            <a:r>
              <a:rPr lang="ro-RO" b="1" baseline="-25000" smtClean="0">
                <a:solidFill>
                  <a:schemeClr val="accent1">
                    <a:lumMod val="75000"/>
                  </a:schemeClr>
                </a:solidFill>
                <a:latin typeface="Arial" pitchFamily="34" charset="0"/>
                <a:cs typeface="Arial" pitchFamily="34" charset="0"/>
              </a:rPr>
              <a:t>G</a:t>
            </a:r>
            <a:r>
              <a:rPr lang="ro-RO" smtClean="0">
                <a:latin typeface="Arial" pitchFamily="34" charset="0"/>
                <a:cs typeface="Arial" pitchFamily="34" charset="0"/>
              </a:rPr>
              <a:t> – valoarea de întrebuințare </a:t>
            </a:r>
          </a:p>
          <a:p>
            <a:r>
              <a:rPr lang="ro-RO" smtClean="0">
                <a:latin typeface="Arial" pitchFamily="34" charset="0"/>
                <a:cs typeface="Arial" pitchFamily="34" charset="0"/>
              </a:rPr>
              <a:t>         globală a obiectului studiat</a:t>
            </a:r>
            <a:r>
              <a:rPr lang="ro-RO" b="1" smtClean="0">
                <a:solidFill>
                  <a:schemeClr val="accent1">
                    <a:lumMod val="75000"/>
                  </a:schemeClr>
                </a:solidFill>
                <a:latin typeface="Arial" pitchFamily="34" charset="0"/>
                <a:cs typeface="Arial" pitchFamily="34" charset="0"/>
              </a:rPr>
              <a:t> </a:t>
            </a:r>
            <a:endParaRPr lang="en-US"/>
          </a:p>
        </p:txBody>
      </p:sp>
      <p:sp>
        <p:nvSpPr>
          <p:cNvPr id="8" name="Rectangle 7"/>
          <p:cNvSpPr/>
          <p:nvPr/>
        </p:nvSpPr>
        <p:spPr>
          <a:xfrm>
            <a:off x="5181600" y="990600"/>
            <a:ext cx="3581400" cy="646331"/>
          </a:xfrm>
          <a:prstGeom prst="rect">
            <a:avLst/>
          </a:prstGeom>
        </p:spPr>
        <p:txBody>
          <a:bodyPr wrap="square">
            <a:spAutoFit/>
          </a:bodyPr>
          <a:lstStyle/>
          <a:p>
            <a:r>
              <a:rPr lang="ro-RO" b="1" smtClean="0">
                <a:solidFill>
                  <a:schemeClr val="accent1">
                    <a:lumMod val="75000"/>
                  </a:schemeClr>
                </a:solidFill>
                <a:latin typeface="Arial" pitchFamily="34" charset="0"/>
                <a:cs typeface="Arial" pitchFamily="34" charset="0"/>
              </a:rPr>
              <a:t>CP</a:t>
            </a:r>
            <a:r>
              <a:rPr lang="ro-RO" smtClean="0">
                <a:latin typeface="Arial" pitchFamily="34" charset="0"/>
                <a:cs typeface="Arial" pitchFamily="34" charset="0"/>
              </a:rPr>
              <a:t> – costul de producție a </a:t>
            </a:r>
          </a:p>
          <a:p>
            <a:r>
              <a:rPr lang="ro-RO" smtClean="0">
                <a:latin typeface="Arial" pitchFamily="34" charset="0"/>
                <a:cs typeface="Arial" pitchFamily="34" charset="0"/>
              </a:rPr>
              <a:t>          obiectului studiat</a:t>
            </a:r>
            <a:r>
              <a:rPr lang="ro-RO" b="1" smtClean="0">
                <a:solidFill>
                  <a:schemeClr val="accent1">
                    <a:lumMod val="75000"/>
                  </a:schemeClr>
                </a:solidFill>
                <a:latin typeface="Arial" pitchFamily="34" charset="0"/>
                <a:cs typeface="Arial" pitchFamily="34" charset="0"/>
              </a:rPr>
              <a:t> </a:t>
            </a:r>
            <a:endParaRPr lang="en-US"/>
          </a:p>
        </p:txBody>
      </p:sp>
      <p:cxnSp>
        <p:nvCxnSpPr>
          <p:cNvPr id="9" name="Straight Arrow Connector 8"/>
          <p:cNvCxnSpPr/>
          <p:nvPr/>
        </p:nvCxnSpPr>
        <p:spPr>
          <a:xfrm rot="5400000">
            <a:off x="4191794" y="1599406"/>
            <a:ext cx="304800" cy="1588"/>
          </a:xfrm>
          <a:prstGeom prst="straightConnector1">
            <a:avLst/>
          </a:prstGeom>
          <a:ln w="381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362200" y="2590800"/>
            <a:ext cx="3962400" cy="533400"/>
          </a:xfrm>
          <a:prstGeom prst="rect">
            <a:avLst/>
          </a:prstGeom>
          <a:solidFill>
            <a:schemeClr val="accent3">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Variante constructiv-funcționale</a:t>
            </a:r>
            <a:endParaRPr lang="en-US" b="1">
              <a:solidFill>
                <a:schemeClr val="accent1">
                  <a:lumMod val="75000"/>
                </a:schemeClr>
              </a:solidFill>
              <a:latin typeface="Arial" pitchFamily="34" charset="0"/>
              <a:cs typeface="Arial" pitchFamily="34" charset="0"/>
            </a:endParaRPr>
          </a:p>
        </p:txBody>
      </p:sp>
      <p:cxnSp>
        <p:nvCxnSpPr>
          <p:cNvPr id="11" name="Straight Arrow Connector 10"/>
          <p:cNvCxnSpPr/>
          <p:nvPr/>
        </p:nvCxnSpPr>
        <p:spPr>
          <a:xfrm rot="5400000">
            <a:off x="4191794" y="2437606"/>
            <a:ext cx="304800" cy="1588"/>
          </a:xfrm>
          <a:prstGeom prst="straightConnector1">
            <a:avLst/>
          </a:prstGeom>
          <a:ln w="381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905000" y="3429000"/>
            <a:ext cx="4800600" cy="533400"/>
          </a:xfrm>
          <a:prstGeom prst="rect">
            <a:avLst/>
          </a:prstGeom>
          <a:solidFill>
            <a:schemeClr val="accent6">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rgbClr val="C00000"/>
                </a:solidFill>
              </a:rPr>
              <a:t>Variante constructiv-funcționale</a:t>
            </a:r>
            <a:endParaRPr lang="en-US" b="1">
              <a:solidFill>
                <a:srgbClr val="C00000"/>
              </a:solidFill>
              <a:latin typeface="Arial" pitchFamily="34" charset="0"/>
              <a:cs typeface="Arial" pitchFamily="34" charset="0"/>
            </a:endParaRPr>
          </a:p>
        </p:txBody>
      </p:sp>
      <p:sp>
        <p:nvSpPr>
          <p:cNvPr id="14" name="Rectangle 13"/>
          <p:cNvSpPr/>
          <p:nvPr/>
        </p:nvSpPr>
        <p:spPr>
          <a:xfrm>
            <a:off x="3505200" y="3962400"/>
            <a:ext cx="1600200" cy="533400"/>
          </a:xfrm>
          <a:prstGeom prst="rect">
            <a:avLst/>
          </a:prstGeom>
          <a:solidFill>
            <a:schemeClr val="accent3">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ergonomică</a:t>
            </a:r>
            <a:endParaRPr lang="en-US" b="1">
              <a:solidFill>
                <a:schemeClr val="accent1">
                  <a:lumMod val="75000"/>
                </a:schemeClr>
              </a:solidFill>
              <a:latin typeface="Arial" pitchFamily="34" charset="0"/>
              <a:cs typeface="Arial" pitchFamily="34" charset="0"/>
            </a:endParaRPr>
          </a:p>
        </p:txBody>
      </p:sp>
      <p:sp>
        <p:nvSpPr>
          <p:cNvPr id="15" name="Rectangle 14"/>
          <p:cNvSpPr/>
          <p:nvPr/>
        </p:nvSpPr>
        <p:spPr>
          <a:xfrm>
            <a:off x="1905000" y="3962400"/>
            <a:ext cx="1600200" cy="533400"/>
          </a:xfrm>
          <a:prstGeom prst="rect">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1">
                    <a:lumMod val="75000"/>
                  </a:schemeClr>
                </a:solidFill>
              </a:rPr>
              <a:t> tehnică</a:t>
            </a:r>
            <a:endParaRPr lang="en-US" b="1">
              <a:solidFill>
                <a:schemeClr val="accent1">
                  <a:lumMod val="75000"/>
                </a:schemeClr>
              </a:solidFill>
              <a:latin typeface="Arial" pitchFamily="34" charset="0"/>
              <a:cs typeface="Arial" pitchFamily="34" charset="0"/>
            </a:endParaRPr>
          </a:p>
        </p:txBody>
      </p:sp>
      <p:sp>
        <p:nvSpPr>
          <p:cNvPr id="16" name="Rectangle 15"/>
          <p:cNvSpPr/>
          <p:nvPr/>
        </p:nvSpPr>
        <p:spPr>
          <a:xfrm>
            <a:off x="5105400" y="3962400"/>
            <a:ext cx="1600200" cy="533400"/>
          </a:xfrm>
          <a:prstGeom prst="rect">
            <a:avLst/>
          </a:prstGeom>
          <a:solidFill>
            <a:schemeClr val="accent3">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rgbClr val="FF0000"/>
                </a:solidFill>
              </a:rPr>
              <a:t> estetică</a:t>
            </a:r>
            <a:endParaRPr lang="en-US" b="1">
              <a:solidFill>
                <a:srgbClr val="FF0000"/>
              </a:solidFill>
              <a:latin typeface="Arial" pitchFamily="34" charset="0"/>
              <a:cs typeface="Arial" pitchFamily="34" charset="0"/>
            </a:endParaRPr>
          </a:p>
        </p:txBody>
      </p:sp>
      <p:cxnSp>
        <p:nvCxnSpPr>
          <p:cNvPr id="17" name="Straight Arrow Connector 16"/>
          <p:cNvCxnSpPr/>
          <p:nvPr/>
        </p:nvCxnSpPr>
        <p:spPr>
          <a:xfrm rot="5400000">
            <a:off x="4191794" y="3275806"/>
            <a:ext cx="304800" cy="1588"/>
          </a:xfrm>
          <a:prstGeom prst="straightConnector1">
            <a:avLst/>
          </a:prstGeom>
          <a:ln w="381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4039394" y="5180806"/>
            <a:ext cx="762000" cy="1588"/>
          </a:xfrm>
          <a:prstGeom prst="straightConnector1">
            <a:avLst/>
          </a:prstGeom>
          <a:ln w="381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600" y="4800600"/>
            <a:ext cx="31242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2743994" y="4647406"/>
            <a:ext cx="3048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4267994" y="4647406"/>
            <a:ext cx="3048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5868194" y="4647406"/>
            <a:ext cx="304800"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200400" y="5562600"/>
            <a:ext cx="2362200" cy="533400"/>
          </a:xfrm>
          <a:prstGeom prst="rect">
            <a:avLst/>
          </a:prstGeom>
          <a:solidFill>
            <a:srgbClr val="FFFF99"/>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VARIANTA OPTIMĂ</a:t>
            </a:r>
            <a:endParaRPr lang="en-US" b="1">
              <a:solidFill>
                <a:schemeClr val="accent1">
                  <a:lumMod val="75000"/>
                </a:schemeClr>
              </a:solidFill>
              <a:latin typeface="Arial" pitchFamily="34" charset="0"/>
              <a:cs typeface="Arial" pitchFamily="34" charset="0"/>
            </a:endParaRPr>
          </a:p>
        </p:txBody>
      </p:sp>
      <p:sp>
        <p:nvSpPr>
          <p:cNvPr id="41" name="Rectangle 40"/>
          <p:cNvSpPr/>
          <p:nvPr/>
        </p:nvSpPr>
        <p:spPr>
          <a:xfrm>
            <a:off x="457200" y="5257800"/>
            <a:ext cx="2362200" cy="533400"/>
          </a:xfrm>
          <a:prstGeom prst="rect">
            <a:avLst/>
          </a:prstGeom>
          <a:solidFill>
            <a:schemeClr val="accent4">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1">
                    <a:lumMod val="75000"/>
                  </a:schemeClr>
                </a:solidFill>
                <a:cs typeface="Arial" pitchFamily="34" charset="0"/>
              </a:rPr>
              <a:t>Modernizare produs existent</a:t>
            </a:r>
            <a:endParaRPr lang="en-US" b="1">
              <a:solidFill>
                <a:schemeClr val="accent1">
                  <a:lumMod val="75000"/>
                </a:schemeClr>
              </a:solidFill>
              <a:latin typeface="Arial" pitchFamily="34" charset="0"/>
              <a:cs typeface="Arial" pitchFamily="34" charset="0"/>
            </a:endParaRPr>
          </a:p>
        </p:txBody>
      </p:sp>
      <p:sp>
        <p:nvSpPr>
          <p:cNvPr id="42" name="Rectangle 41"/>
          <p:cNvSpPr/>
          <p:nvPr/>
        </p:nvSpPr>
        <p:spPr>
          <a:xfrm>
            <a:off x="457200" y="5791200"/>
            <a:ext cx="2362200" cy="533400"/>
          </a:xfrm>
          <a:prstGeom prst="rect">
            <a:avLst/>
          </a:prstGeom>
          <a:solidFill>
            <a:schemeClr val="accent5">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rgbClr val="FF0000"/>
                </a:solidFill>
                <a:cs typeface="Arial" pitchFamily="34" charset="0"/>
              </a:rPr>
              <a:t>Asimilare produs nou</a:t>
            </a:r>
            <a:endParaRPr lang="en-US" b="1">
              <a:solidFill>
                <a:srgbClr val="FF0000"/>
              </a:solidFill>
              <a:latin typeface="Arial" pitchFamily="34" charset="0"/>
              <a:cs typeface="Arial" pitchFamily="34" charset="0"/>
            </a:endParaRPr>
          </a:p>
        </p:txBody>
      </p:sp>
      <p:cxnSp>
        <p:nvCxnSpPr>
          <p:cNvPr id="43" name="Straight Arrow Connector 42"/>
          <p:cNvCxnSpPr/>
          <p:nvPr/>
        </p:nvCxnSpPr>
        <p:spPr>
          <a:xfrm rot="10800000">
            <a:off x="2819400" y="5791200"/>
            <a:ext cx="382588" cy="1588"/>
          </a:xfrm>
          <a:prstGeom prst="straightConnector1">
            <a:avLst/>
          </a:prstGeom>
          <a:ln w="381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0800000">
            <a:off x="152400" y="5791200"/>
            <a:ext cx="304800" cy="1588"/>
          </a:xfrm>
          <a:prstGeom prst="straightConnector1">
            <a:avLst/>
          </a:prstGeom>
          <a:ln w="38100">
            <a:solidFill>
              <a:schemeClr val="tx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16200000" flipV="1">
            <a:off x="-342900" y="5295900"/>
            <a:ext cx="992188" cy="1588"/>
          </a:xfrm>
          <a:prstGeom prst="straightConnector1">
            <a:avLst/>
          </a:prstGeom>
          <a:ln w="38100">
            <a:solidFill>
              <a:schemeClr val="tx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10800000">
            <a:off x="152400" y="4800600"/>
            <a:ext cx="382588" cy="1588"/>
          </a:xfrm>
          <a:prstGeom prst="straightConnector1">
            <a:avLst/>
          </a:prstGeom>
          <a:ln w="38100">
            <a:solidFill>
              <a:schemeClr val="tx2">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304800" y="3962400"/>
            <a:ext cx="533400" cy="533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o-RO" smtClean="0">
                <a:solidFill>
                  <a:schemeClr val="tx1"/>
                </a:solidFill>
              </a:rPr>
              <a:t>E</a:t>
            </a:r>
            <a:endParaRPr lang="en-US">
              <a:solidFill>
                <a:schemeClr val="tx1"/>
              </a:solidFill>
            </a:endParaRPr>
          </a:p>
        </p:txBody>
      </p:sp>
      <p:cxnSp>
        <p:nvCxnSpPr>
          <p:cNvPr id="51" name="Straight Arrow Connector 50"/>
          <p:cNvCxnSpPr/>
          <p:nvPr/>
        </p:nvCxnSpPr>
        <p:spPr>
          <a:xfrm rot="5400000">
            <a:off x="381794" y="4647406"/>
            <a:ext cx="304800" cy="1588"/>
          </a:xfrm>
          <a:prstGeom prst="straightConnector1">
            <a:avLst/>
          </a:prstGeom>
          <a:ln w="38100">
            <a:solidFill>
              <a:schemeClr val="tx2">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49</a:t>
            </a:fld>
            <a:endParaRPr lang="en-US"/>
          </a:p>
        </p:txBody>
      </p:sp>
      <p:sp>
        <p:nvSpPr>
          <p:cNvPr id="3" name="Rectangle 2"/>
          <p:cNvSpPr/>
          <p:nvPr/>
        </p:nvSpPr>
        <p:spPr>
          <a:xfrm>
            <a:off x="381000" y="990600"/>
            <a:ext cx="8763000" cy="707886"/>
          </a:xfrm>
          <a:prstGeom prst="rect">
            <a:avLst/>
          </a:prstGeom>
          <a:effectLst>
            <a:outerShdw blurRad="50800" dist="38100" algn="l" rotWithShape="0">
              <a:prstClr val="black">
                <a:alpha val="40000"/>
              </a:prstClr>
            </a:outerShdw>
          </a:effectLst>
        </p:spPr>
        <p:txBody>
          <a:bodyPr wrap="square">
            <a:spAutoFit/>
          </a:bodyPr>
          <a:lstStyle/>
          <a:p>
            <a:r>
              <a:rPr lang="en-US" sz="2000" b="1">
                <a:solidFill>
                  <a:srgbClr val="7030A0"/>
                </a:solidFill>
                <a:latin typeface="Arial" pitchFamily="34" charset="0"/>
                <a:cs typeface="Arial" pitchFamily="34" charset="0"/>
              </a:rPr>
              <a:t>2</a:t>
            </a:r>
            <a:r>
              <a:rPr lang="ro-RO" sz="2000" b="1" smtClean="0">
                <a:solidFill>
                  <a:srgbClr val="7030A0"/>
                </a:solidFill>
                <a:latin typeface="Arial" pitchFamily="34" charset="0"/>
                <a:cs typeface="Arial" pitchFamily="34" charset="0"/>
              </a:rPr>
              <a:t>.8  Metoda analizei funcționale pentru determinarea componentelor </a:t>
            </a:r>
          </a:p>
          <a:p>
            <a:r>
              <a:rPr lang="ro-RO" sz="2000" b="1" smtClean="0">
                <a:solidFill>
                  <a:srgbClr val="7030A0"/>
                </a:solidFill>
                <a:latin typeface="Arial" pitchFamily="34" charset="0"/>
                <a:cs typeface="Arial" pitchFamily="34" charset="0"/>
              </a:rPr>
              <a:t>       unui sistem</a:t>
            </a:r>
            <a:endParaRPr lang="en-US" sz="2000">
              <a:solidFill>
                <a:srgbClr val="7030A0"/>
              </a:solidFill>
              <a:latin typeface="Arial" pitchFamily="34" charset="0"/>
              <a:cs typeface="Arial" pitchFamily="34" charset="0"/>
            </a:endParaRPr>
          </a:p>
        </p:txBody>
      </p:sp>
      <p:sp>
        <p:nvSpPr>
          <p:cNvPr id="4" name="Rectangle 3"/>
          <p:cNvSpPr/>
          <p:nvPr/>
        </p:nvSpPr>
        <p:spPr>
          <a:xfrm>
            <a:off x="990600" y="1905000"/>
            <a:ext cx="7620000" cy="5334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Această metodă este caracterizată prin următoarele etape de aplicare (cu exemplificare):</a:t>
            </a:r>
          </a:p>
        </p:txBody>
      </p:sp>
      <p:sp>
        <p:nvSpPr>
          <p:cNvPr id="5" name="Rectangle 4"/>
          <p:cNvSpPr/>
          <p:nvPr/>
        </p:nvSpPr>
        <p:spPr>
          <a:xfrm>
            <a:off x="304800" y="17526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6" name="Rectangle 5"/>
          <p:cNvSpPr/>
          <p:nvPr/>
        </p:nvSpPr>
        <p:spPr>
          <a:xfrm>
            <a:off x="457200" y="2819400"/>
            <a:ext cx="69342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o-RO" b="1" i="1" smtClean="0">
                <a:solidFill>
                  <a:schemeClr val="accent1">
                    <a:lumMod val="75000"/>
                  </a:schemeClr>
                </a:solidFill>
                <a:latin typeface="Arial" pitchFamily="34" charset="0"/>
                <a:cs typeface="Arial" pitchFamily="34" charset="0"/>
              </a:rPr>
              <a:t>a. Stabilirea nomenclatorului de funcții pentru obiectul studiat </a:t>
            </a:r>
            <a:endParaRPr lang="en-US" b="1" i="1">
              <a:solidFill>
                <a:schemeClr val="accent1">
                  <a:lumMod val="75000"/>
                </a:schemeClr>
              </a:solidFill>
              <a:latin typeface="Arial" pitchFamily="34" charset="0"/>
              <a:cs typeface="Arial" pitchFamily="34" charset="0"/>
            </a:endParaRPr>
          </a:p>
        </p:txBody>
      </p:sp>
      <p:sp>
        <p:nvSpPr>
          <p:cNvPr id="7" name="Rectangle 6"/>
          <p:cNvSpPr/>
          <p:nvPr/>
        </p:nvSpPr>
        <p:spPr>
          <a:xfrm>
            <a:off x="2514600" y="3733800"/>
            <a:ext cx="5257800" cy="457200"/>
          </a:xfrm>
          <a:prstGeom prst="rect">
            <a:avLst/>
          </a:prstGeom>
          <a:solidFill>
            <a:schemeClr val="accent3">
              <a:lumMod val="20000"/>
              <a:lumOff val="8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Se consideră un obiect cu </a:t>
            </a:r>
            <a:r>
              <a:rPr lang="ro-RO" b="1" smtClean="0">
                <a:solidFill>
                  <a:schemeClr val="accent1">
                    <a:lumMod val="75000"/>
                  </a:schemeClr>
                </a:solidFill>
                <a:latin typeface="Arial" pitchFamily="34" charset="0"/>
                <a:cs typeface="Arial" pitchFamily="34" charset="0"/>
              </a:rPr>
              <a:t>10 funcții</a:t>
            </a:r>
            <a:r>
              <a:rPr lang="ro-RO" smtClean="0">
                <a:solidFill>
                  <a:schemeClr val="tx1"/>
                </a:solidFill>
                <a:latin typeface="Arial" pitchFamily="34" charset="0"/>
                <a:cs typeface="Arial" pitchFamily="34" charset="0"/>
              </a:rPr>
              <a:t>, notate </a:t>
            </a:r>
            <a:r>
              <a:rPr lang="ro-RO" b="1" smtClean="0">
                <a:solidFill>
                  <a:schemeClr val="accent1">
                    <a:lumMod val="75000"/>
                  </a:schemeClr>
                </a:solidFill>
              </a:rPr>
              <a:t>(</a:t>
            </a:r>
            <a:r>
              <a:rPr lang="ro-RO" sz="2000" b="1" smtClean="0">
                <a:solidFill>
                  <a:schemeClr val="accent1">
                    <a:lumMod val="75000"/>
                  </a:schemeClr>
                </a:solidFill>
                <a:latin typeface="Arial" pitchFamily="34" charset="0"/>
                <a:cs typeface="Arial" pitchFamily="34" charset="0"/>
              </a:rPr>
              <a:t>F</a:t>
            </a:r>
            <a:r>
              <a:rPr lang="ro-RO" sz="2000" b="1" baseline="-25000" smtClean="0">
                <a:solidFill>
                  <a:schemeClr val="accent1">
                    <a:lumMod val="75000"/>
                  </a:schemeClr>
                </a:solidFill>
                <a:latin typeface="Arial" pitchFamily="34" charset="0"/>
                <a:cs typeface="Arial" pitchFamily="34" charset="0"/>
              </a:rPr>
              <a:t>j</a:t>
            </a:r>
            <a:r>
              <a:rPr lang="ro-RO" b="1" smtClean="0">
                <a:solidFill>
                  <a:schemeClr val="accent1">
                    <a:lumMod val="75000"/>
                  </a:schemeClr>
                </a:solidFill>
              </a:rPr>
              <a:t>)</a:t>
            </a:r>
            <a:r>
              <a:rPr lang="ro-RO" smtClean="0">
                <a:solidFill>
                  <a:schemeClr val="tx1"/>
                </a:solidFill>
                <a:latin typeface="Arial" pitchFamily="34" charset="0"/>
                <a:cs typeface="Arial" pitchFamily="34" charset="0"/>
              </a:rPr>
              <a:t> </a:t>
            </a:r>
          </a:p>
        </p:txBody>
      </p:sp>
      <p:cxnSp>
        <p:nvCxnSpPr>
          <p:cNvPr id="9" name="Shape 8"/>
          <p:cNvCxnSpPr>
            <a:stCxn id="6" idx="2"/>
            <a:endCxn id="7" idx="1"/>
          </p:cNvCxnSpPr>
          <p:nvPr/>
        </p:nvCxnSpPr>
        <p:spPr>
          <a:xfrm rot="5400000">
            <a:off x="2832616" y="2870716"/>
            <a:ext cx="773668" cy="1409700"/>
          </a:xfrm>
          <a:prstGeom prst="bentConnector4">
            <a:avLst>
              <a:gd name="adj1" fmla="val 35226"/>
              <a:gd name="adj2" fmla="val 116216"/>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33400" y="4495800"/>
            <a:ext cx="58674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ro-RO" b="1" i="1" smtClean="0">
                <a:solidFill>
                  <a:schemeClr val="accent6">
                    <a:lumMod val="50000"/>
                  </a:schemeClr>
                </a:solidFill>
                <a:latin typeface="Arial" pitchFamily="34" charset="0"/>
                <a:cs typeface="Arial" pitchFamily="34" charset="0"/>
              </a:rPr>
              <a:t>b. Realizarea unei matrici de interacțiune a funcțiilor </a:t>
            </a:r>
            <a:endParaRPr lang="en-US" b="1" i="1">
              <a:solidFill>
                <a:schemeClr val="accent6">
                  <a:lumMod val="50000"/>
                </a:schemeClr>
              </a:solidFill>
              <a:latin typeface="Arial" pitchFamily="34" charset="0"/>
              <a:cs typeface="Arial" pitchFamily="34" charset="0"/>
            </a:endParaRPr>
          </a:p>
        </p:txBody>
      </p:sp>
      <p:sp>
        <p:nvSpPr>
          <p:cNvPr id="15" name="Rectangle 14"/>
          <p:cNvSpPr/>
          <p:nvPr/>
        </p:nvSpPr>
        <p:spPr>
          <a:xfrm>
            <a:off x="2590800" y="5334000"/>
            <a:ext cx="5410200" cy="1371600"/>
          </a:xfrm>
          <a:prstGeom prst="rect">
            <a:avLst/>
          </a:prstGeom>
          <a:solidFill>
            <a:schemeClr val="accent5">
              <a:lumMod val="40000"/>
              <a:lumOff val="6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6">
                    <a:lumMod val="50000"/>
                  </a:schemeClr>
                </a:solidFill>
                <a:latin typeface="Arial" pitchFamily="34" charset="0"/>
                <a:cs typeface="Arial" pitchFamily="34" charset="0"/>
              </a:rPr>
              <a:t>Interacțiunea</a:t>
            </a:r>
            <a:r>
              <a:rPr lang="ro-RO" smtClean="0">
                <a:solidFill>
                  <a:schemeClr val="tx1"/>
                </a:solidFill>
                <a:latin typeface="Arial" pitchFamily="34" charset="0"/>
                <a:cs typeface="Arial" pitchFamily="34" charset="0"/>
              </a:rPr>
              <a:t> reprezintă </a:t>
            </a:r>
            <a:r>
              <a:rPr lang="ro-RO" b="1" i="1" smtClean="0">
                <a:solidFill>
                  <a:srgbClr val="C00000"/>
                </a:solidFill>
                <a:latin typeface="Arial" pitchFamily="34" charset="0"/>
                <a:cs typeface="Arial" pitchFamily="34" charset="0"/>
              </a:rPr>
              <a:t>legătura dintre două sau mai multe funcții</a:t>
            </a:r>
            <a:r>
              <a:rPr lang="ro-RO" smtClean="0">
                <a:solidFill>
                  <a:schemeClr val="tx1"/>
                </a:solidFill>
                <a:latin typeface="Arial" pitchFamily="34" charset="0"/>
                <a:cs typeface="Arial" pitchFamily="34" charset="0"/>
              </a:rPr>
              <a:t>, care face ca </a:t>
            </a:r>
            <a:r>
              <a:rPr lang="ro-RO" b="1" i="1" smtClean="0">
                <a:solidFill>
                  <a:schemeClr val="accent1">
                    <a:lumMod val="75000"/>
                  </a:schemeClr>
                </a:solidFill>
                <a:latin typeface="Arial" pitchFamily="34" charset="0"/>
                <a:cs typeface="Arial" pitchFamily="34" charset="0"/>
              </a:rPr>
              <a:t>modificările unei funcții</a:t>
            </a:r>
            <a:r>
              <a:rPr lang="ro-RO" smtClean="0">
                <a:solidFill>
                  <a:schemeClr val="tx1"/>
                </a:solidFill>
                <a:latin typeface="Arial" pitchFamily="34" charset="0"/>
                <a:cs typeface="Arial" pitchFamily="34" charset="0"/>
              </a:rPr>
              <a:t> </a:t>
            </a:r>
            <a:r>
              <a:rPr lang="ro-RO" b="1" i="1" smtClean="0">
                <a:solidFill>
                  <a:srgbClr val="FF0000"/>
                </a:solidFill>
                <a:latin typeface="Arial" pitchFamily="34" charset="0"/>
                <a:cs typeface="Arial" pitchFamily="34" charset="0"/>
              </a:rPr>
              <a:t>să determine modificări ale celorlalte funcții cu care aceasta este în legătură </a:t>
            </a:r>
          </a:p>
        </p:txBody>
      </p:sp>
      <p:cxnSp>
        <p:nvCxnSpPr>
          <p:cNvPr id="19" name="Shape 18"/>
          <p:cNvCxnSpPr>
            <a:stCxn id="14" idx="2"/>
            <a:endCxn id="15" idx="1"/>
          </p:cNvCxnSpPr>
          <p:nvPr/>
        </p:nvCxnSpPr>
        <p:spPr>
          <a:xfrm rot="5400000">
            <a:off x="2451616" y="5004316"/>
            <a:ext cx="1154668" cy="876300"/>
          </a:xfrm>
          <a:prstGeom prst="bentConnector4">
            <a:avLst>
              <a:gd name="adj1" fmla="val 20303"/>
              <a:gd name="adj2" fmla="val 126087"/>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5</a:t>
            </a:fld>
            <a:endParaRPr lang="en-US"/>
          </a:p>
        </p:txBody>
      </p:sp>
      <p:sp>
        <p:nvSpPr>
          <p:cNvPr id="3" name="Rectangle 2"/>
          <p:cNvSpPr/>
          <p:nvPr/>
        </p:nvSpPr>
        <p:spPr>
          <a:xfrm>
            <a:off x="304800" y="1143000"/>
            <a:ext cx="914400" cy="5334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b="1" i="1" smtClean="0">
                <a:solidFill>
                  <a:srgbClr val="C00000"/>
                </a:solidFill>
                <a:latin typeface="Arial" pitchFamily="34" charset="0"/>
                <a:cs typeface="Arial" pitchFamily="34" charset="0"/>
              </a:rPr>
              <a:t>1961</a:t>
            </a:r>
            <a:endParaRPr lang="en-US" b="1" i="1">
              <a:solidFill>
                <a:srgbClr val="C00000"/>
              </a:solidFill>
              <a:latin typeface="Arial" pitchFamily="34" charset="0"/>
              <a:cs typeface="Arial" pitchFamily="34" charset="0"/>
            </a:endParaRPr>
          </a:p>
        </p:txBody>
      </p:sp>
      <p:sp>
        <p:nvSpPr>
          <p:cNvPr id="4" name="Right Arrow 3"/>
          <p:cNvSpPr/>
          <p:nvPr/>
        </p:nvSpPr>
        <p:spPr>
          <a:xfrm>
            <a:off x="1371600" y="1295400"/>
            <a:ext cx="5334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057400" y="838200"/>
            <a:ext cx="6324600" cy="1066800"/>
          </a:xfrm>
          <a:prstGeom prst="rect">
            <a:avLst/>
          </a:prstGeom>
          <a:solidFill>
            <a:srgbClr val="FFFF99"/>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1">
                    <a:lumMod val="75000"/>
                  </a:schemeClr>
                </a:solidFill>
                <a:latin typeface="Arial" pitchFamily="34" charset="0"/>
                <a:cs typeface="Arial" pitchFamily="34" charset="0"/>
              </a:rPr>
              <a:t>Lawrence D. Miles</a:t>
            </a:r>
            <a:r>
              <a:rPr lang="ro-RO" smtClean="0">
                <a:solidFill>
                  <a:schemeClr val="tx1"/>
                </a:solidFill>
                <a:latin typeface="Arial" pitchFamily="34" charset="0"/>
                <a:cs typeface="Arial" pitchFamily="34" charset="0"/>
              </a:rPr>
              <a:t>, publică lucrarea </a:t>
            </a:r>
            <a:r>
              <a:rPr lang="ro-RO" b="1" i="1" smtClean="0">
                <a:solidFill>
                  <a:schemeClr val="accent6">
                    <a:lumMod val="50000"/>
                  </a:schemeClr>
                </a:solidFill>
                <a:latin typeface="Arial" pitchFamily="34" charset="0"/>
                <a:cs typeface="Arial" pitchFamily="34" charset="0"/>
              </a:rPr>
              <a:t>„Technics of Value Analysis and Engineering”</a:t>
            </a:r>
            <a:endParaRPr lang="en-US" b="1" i="1">
              <a:solidFill>
                <a:schemeClr val="accent6">
                  <a:lumMod val="50000"/>
                </a:schemeClr>
              </a:solidFill>
              <a:latin typeface="Arial" pitchFamily="34" charset="0"/>
              <a:cs typeface="Arial" pitchFamily="34" charset="0"/>
            </a:endParaRPr>
          </a:p>
        </p:txBody>
      </p:sp>
      <p:sp>
        <p:nvSpPr>
          <p:cNvPr id="6" name="Rectangle 5"/>
          <p:cNvSpPr/>
          <p:nvPr/>
        </p:nvSpPr>
        <p:spPr>
          <a:xfrm>
            <a:off x="381000" y="2590800"/>
            <a:ext cx="914400" cy="5334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b="1" i="1" smtClean="0">
                <a:solidFill>
                  <a:srgbClr val="C00000"/>
                </a:solidFill>
                <a:latin typeface="Arial" pitchFamily="34" charset="0"/>
                <a:cs typeface="Arial" pitchFamily="34" charset="0"/>
              </a:rPr>
              <a:t>1966</a:t>
            </a:r>
            <a:endParaRPr lang="en-US" b="1" i="1">
              <a:solidFill>
                <a:srgbClr val="C00000"/>
              </a:solidFill>
              <a:latin typeface="Arial" pitchFamily="34" charset="0"/>
              <a:cs typeface="Arial" pitchFamily="34" charset="0"/>
            </a:endParaRPr>
          </a:p>
        </p:txBody>
      </p:sp>
      <p:sp>
        <p:nvSpPr>
          <p:cNvPr id="7" name="Right Arrow 6"/>
          <p:cNvSpPr/>
          <p:nvPr/>
        </p:nvSpPr>
        <p:spPr>
          <a:xfrm>
            <a:off x="1447800" y="2743200"/>
            <a:ext cx="5334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057400" y="2286000"/>
            <a:ext cx="6324600" cy="1219200"/>
          </a:xfrm>
          <a:prstGeom prst="rect">
            <a:avLst/>
          </a:prstGeom>
          <a:solidFill>
            <a:srgbClr val="FFFF99"/>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1">
                    <a:lumMod val="75000"/>
                  </a:schemeClr>
                </a:solidFill>
                <a:latin typeface="Arial" pitchFamily="34" charset="0"/>
                <a:cs typeface="Arial" pitchFamily="34" charset="0"/>
              </a:rPr>
              <a:t>Yoji Akao</a:t>
            </a:r>
            <a:r>
              <a:rPr lang="ro-RO" smtClean="0">
                <a:solidFill>
                  <a:schemeClr val="tx1"/>
                </a:solidFill>
                <a:latin typeface="Arial" pitchFamily="34" charset="0"/>
                <a:cs typeface="Arial" pitchFamily="34" charset="0"/>
              </a:rPr>
              <a:t>, lansează </a:t>
            </a:r>
            <a:r>
              <a:rPr lang="ro-RO" b="1" i="1" smtClean="0">
                <a:solidFill>
                  <a:schemeClr val="accent6">
                    <a:lumMod val="50000"/>
                  </a:schemeClr>
                </a:solidFill>
                <a:latin typeface="Arial" pitchFamily="34" charset="0"/>
                <a:cs typeface="Arial" pitchFamily="34" charset="0"/>
              </a:rPr>
              <a:t>„Quality Function Deployment” (QFD)</a:t>
            </a:r>
            <a:r>
              <a:rPr lang="ro-RO" smtClean="0">
                <a:solidFill>
                  <a:schemeClr val="tx1"/>
                </a:solidFill>
                <a:latin typeface="Arial" pitchFamily="34" charset="0"/>
                <a:cs typeface="Arial" pitchFamily="34" charset="0"/>
              </a:rPr>
              <a:t> – o </a:t>
            </a:r>
            <a:r>
              <a:rPr lang="ro-RO" b="1" i="1" smtClean="0">
                <a:solidFill>
                  <a:srgbClr val="FF0000"/>
                </a:solidFill>
                <a:latin typeface="Arial" pitchFamily="34" charset="0"/>
                <a:cs typeface="Arial" pitchFamily="34" charset="0"/>
              </a:rPr>
              <a:t>extindere și dezvoltare </a:t>
            </a:r>
            <a:r>
              <a:rPr lang="ro-RO" smtClean="0">
                <a:solidFill>
                  <a:schemeClr val="tx1"/>
                </a:solidFill>
                <a:latin typeface="Arial" pitchFamily="34" charset="0"/>
                <a:cs typeface="Arial" pitchFamily="34" charset="0"/>
              </a:rPr>
              <a:t>a noii metode și care urmărește </a:t>
            </a:r>
            <a:r>
              <a:rPr lang="ro-RO" b="1" i="1" smtClean="0">
                <a:solidFill>
                  <a:schemeClr val="accent6">
                    <a:lumMod val="50000"/>
                  </a:schemeClr>
                </a:solidFill>
                <a:latin typeface="Arial" pitchFamily="34" charset="0"/>
                <a:cs typeface="Arial" pitchFamily="34" charset="0"/>
              </a:rPr>
              <a:t>satisfacerea cerințelor utilizatorilor în toate etapele evoluției produsului</a:t>
            </a:r>
            <a:endParaRPr lang="en-US" b="1" i="1">
              <a:solidFill>
                <a:schemeClr val="accent6">
                  <a:lumMod val="50000"/>
                </a:schemeClr>
              </a:solidFill>
              <a:latin typeface="Arial" pitchFamily="34" charset="0"/>
              <a:cs typeface="Arial" pitchFamily="34" charset="0"/>
            </a:endParaRPr>
          </a:p>
        </p:txBody>
      </p:sp>
      <p:sp>
        <p:nvSpPr>
          <p:cNvPr id="9" name="Rectangle 8"/>
          <p:cNvSpPr/>
          <p:nvPr/>
        </p:nvSpPr>
        <p:spPr>
          <a:xfrm>
            <a:off x="381000" y="4191000"/>
            <a:ext cx="914400" cy="5334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b="1" i="1" smtClean="0">
                <a:solidFill>
                  <a:srgbClr val="C00000"/>
                </a:solidFill>
                <a:latin typeface="Arial" pitchFamily="34" charset="0"/>
                <a:cs typeface="Arial" pitchFamily="34" charset="0"/>
              </a:rPr>
              <a:t>1974</a:t>
            </a:r>
            <a:endParaRPr lang="en-US" b="1" i="1">
              <a:solidFill>
                <a:srgbClr val="C00000"/>
              </a:solidFill>
              <a:latin typeface="Arial" pitchFamily="34" charset="0"/>
              <a:cs typeface="Arial" pitchFamily="34" charset="0"/>
            </a:endParaRPr>
          </a:p>
        </p:txBody>
      </p:sp>
      <p:sp>
        <p:nvSpPr>
          <p:cNvPr id="10" name="Rectangle 9"/>
          <p:cNvSpPr/>
          <p:nvPr/>
        </p:nvSpPr>
        <p:spPr>
          <a:xfrm>
            <a:off x="2057400" y="3962400"/>
            <a:ext cx="6324600" cy="1066800"/>
          </a:xfrm>
          <a:prstGeom prst="rect">
            <a:avLst/>
          </a:prstGeom>
          <a:solidFill>
            <a:srgbClr val="FFFF99"/>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Se înființează </a:t>
            </a:r>
            <a:r>
              <a:rPr lang="ro-RO" b="1" i="1" smtClean="0">
                <a:solidFill>
                  <a:srgbClr val="FF0000"/>
                </a:solidFill>
                <a:latin typeface="Arial" pitchFamily="34" charset="0"/>
                <a:cs typeface="Arial" pitchFamily="34" charset="0"/>
              </a:rPr>
              <a:t>„Zentrum Wert Analyse” (ZWA) </a:t>
            </a:r>
            <a:r>
              <a:rPr lang="ro-RO" smtClean="0">
                <a:solidFill>
                  <a:schemeClr val="tx1"/>
                </a:solidFill>
                <a:latin typeface="Arial" pitchFamily="34" charset="0"/>
                <a:cs typeface="Arial" pitchFamily="34" charset="0"/>
              </a:rPr>
              <a:t>– asociația germană a utilizatorilor de </a:t>
            </a:r>
            <a:r>
              <a:rPr lang="ro-RO" b="1" i="1" smtClean="0">
                <a:solidFill>
                  <a:schemeClr val="accent6">
                    <a:lumMod val="50000"/>
                  </a:schemeClr>
                </a:solidFill>
                <a:latin typeface="Arial" pitchFamily="34" charset="0"/>
                <a:cs typeface="Arial" pitchFamily="34" charset="0"/>
              </a:rPr>
              <a:t>Analiza Valorii</a:t>
            </a:r>
            <a:endParaRPr lang="en-US" b="1" i="1">
              <a:solidFill>
                <a:schemeClr val="accent6">
                  <a:lumMod val="50000"/>
                </a:schemeClr>
              </a:solidFill>
              <a:latin typeface="Arial" pitchFamily="34" charset="0"/>
              <a:cs typeface="Arial" pitchFamily="34" charset="0"/>
            </a:endParaRPr>
          </a:p>
        </p:txBody>
      </p:sp>
      <p:sp>
        <p:nvSpPr>
          <p:cNvPr id="11" name="Right Arrow 10"/>
          <p:cNvSpPr/>
          <p:nvPr/>
        </p:nvSpPr>
        <p:spPr>
          <a:xfrm>
            <a:off x="1447800" y="4343400"/>
            <a:ext cx="5334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057400" y="5486400"/>
            <a:ext cx="6324600" cy="1066800"/>
          </a:xfrm>
          <a:prstGeom prst="rect">
            <a:avLst/>
          </a:prstGeom>
          <a:solidFill>
            <a:srgbClr val="FFFF99"/>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Se înființează </a:t>
            </a:r>
            <a:r>
              <a:rPr lang="ro-RO" b="1" i="1" smtClean="0">
                <a:solidFill>
                  <a:srgbClr val="FF0000"/>
                </a:solidFill>
                <a:latin typeface="Arial" pitchFamily="34" charset="0"/>
                <a:cs typeface="Arial" pitchFamily="34" charset="0"/>
              </a:rPr>
              <a:t>„L</a:t>
            </a:r>
            <a:r>
              <a:rPr lang="en-US" b="1" i="1" smtClean="0">
                <a:solidFill>
                  <a:srgbClr val="FF0000"/>
                </a:solidFill>
                <a:latin typeface="Arial" pitchFamily="34" charset="0"/>
                <a:cs typeface="Arial" pitchFamily="34" charset="0"/>
              </a:rPr>
              <a:t>’Association Française pou</a:t>
            </a:r>
            <a:r>
              <a:rPr lang="ro-RO" b="1" i="1" smtClean="0">
                <a:solidFill>
                  <a:srgbClr val="FF0000"/>
                </a:solidFill>
                <a:latin typeface="Arial" pitchFamily="34" charset="0"/>
                <a:cs typeface="Arial" pitchFamily="34" charset="0"/>
              </a:rPr>
              <a:t>r</a:t>
            </a:r>
            <a:r>
              <a:rPr lang="en-US" b="1" i="1" smtClean="0">
                <a:solidFill>
                  <a:srgbClr val="FF0000"/>
                </a:solidFill>
                <a:latin typeface="Arial" pitchFamily="34" charset="0"/>
                <a:cs typeface="Arial" pitchFamily="34" charset="0"/>
              </a:rPr>
              <a:t> l’Analyse de la Valeur</a:t>
            </a:r>
            <a:r>
              <a:rPr lang="ro-RO" b="1" i="1" smtClean="0">
                <a:solidFill>
                  <a:srgbClr val="FF0000"/>
                </a:solidFill>
                <a:latin typeface="Arial" pitchFamily="34" charset="0"/>
                <a:cs typeface="Arial" pitchFamily="34" charset="0"/>
              </a:rPr>
              <a:t>” (AFAV) </a:t>
            </a:r>
            <a:r>
              <a:rPr lang="ro-RO" smtClean="0">
                <a:solidFill>
                  <a:schemeClr val="tx1"/>
                </a:solidFill>
                <a:latin typeface="Arial" pitchFamily="34" charset="0"/>
                <a:cs typeface="Arial" pitchFamily="34" charset="0"/>
              </a:rPr>
              <a:t>– asociația franceză a utilizatorilor de </a:t>
            </a:r>
            <a:r>
              <a:rPr lang="ro-RO" b="1" i="1" smtClean="0">
                <a:solidFill>
                  <a:schemeClr val="accent6">
                    <a:lumMod val="50000"/>
                  </a:schemeClr>
                </a:solidFill>
                <a:latin typeface="Arial" pitchFamily="34" charset="0"/>
                <a:cs typeface="Arial" pitchFamily="34" charset="0"/>
              </a:rPr>
              <a:t>Analiza Valorii</a:t>
            </a:r>
            <a:endParaRPr lang="en-US" b="1" i="1">
              <a:solidFill>
                <a:schemeClr val="accent6">
                  <a:lumMod val="50000"/>
                </a:schemeClr>
              </a:solidFill>
              <a:latin typeface="Arial" pitchFamily="34" charset="0"/>
              <a:cs typeface="Arial" pitchFamily="34" charset="0"/>
            </a:endParaRPr>
          </a:p>
        </p:txBody>
      </p:sp>
      <p:sp>
        <p:nvSpPr>
          <p:cNvPr id="13" name="Rectangle 12"/>
          <p:cNvSpPr/>
          <p:nvPr/>
        </p:nvSpPr>
        <p:spPr>
          <a:xfrm>
            <a:off x="381000" y="5715000"/>
            <a:ext cx="914400" cy="5334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b="1" i="1" smtClean="0">
                <a:solidFill>
                  <a:srgbClr val="C00000"/>
                </a:solidFill>
                <a:latin typeface="Arial" pitchFamily="34" charset="0"/>
                <a:cs typeface="Arial" pitchFamily="34" charset="0"/>
              </a:rPr>
              <a:t>1978</a:t>
            </a:r>
            <a:endParaRPr lang="en-US" b="1" i="1">
              <a:solidFill>
                <a:srgbClr val="C00000"/>
              </a:solidFill>
              <a:latin typeface="Arial" pitchFamily="34" charset="0"/>
              <a:cs typeface="Arial" pitchFamily="34" charset="0"/>
            </a:endParaRPr>
          </a:p>
        </p:txBody>
      </p:sp>
      <p:sp>
        <p:nvSpPr>
          <p:cNvPr id="14" name="Right Arrow 13"/>
          <p:cNvSpPr/>
          <p:nvPr/>
        </p:nvSpPr>
        <p:spPr>
          <a:xfrm>
            <a:off x="1447800" y="5867400"/>
            <a:ext cx="5334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50</a:t>
            </a:fld>
            <a:endParaRPr lang="en-US"/>
          </a:p>
        </p:txBody>
      </p:sp>
      <p:sp>
        <p:nvSpPr>
          <p:cNvPr id="3" name="Rectangle 2"/>
          <p:cNvSpPr/>
          <p:nvPr/>
        </p:nvSpPr>
        <p:spPr>
          <a:xfrm>
            <a:off x="1905000" y="914400"/>
            <a:ext cx="5181600" cy="6096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1">
                    <a:lumMod val="75000"/>
                  </a:schemeClr>
                </a:solidFill>
                <a:latin typeface="Arial" pitchFamily="34" charset="0"/>
                <a:cs typeface="Arial" pitchFamily="34" charset="0"/>
              </a:rPr>
              <a:t>Matricea interacțiunii funcțiilor </a:t>
            </a:r>
            <a:r>
              <a:rPr lang="ro-RO" b="1" smtClean="0">
                <a:solidFill>
                  <a:schemeClr val="accent1">
                    <a:lumMod val="75000"/>
                  </a:schemeClr>
                </a:solidFill>
              </a:rPr>
              <a:t>(</a:t>
            </a:r>
            <a:r>
              <a:rPr lang="ro-RO" sz="2000" b="1" smtClean="0">
                <a:solidFill>
                  <a:schemeClr val="accent1">
                    <a:lumMod val="75000"/>
                  </a:schemeClr>
                </a:solidFill>
                <a:latin typeface="Arial" pitchFamily="34" charset="0"/>
                <a:cs typeface="Arial" pitchFamily="34" charset="0"/>
              </a:rPr>
              <a:t>F</a:t>
            </a:r>
            <a:r>
              <a:rPr lang="ro-RO" sz="2000" b="1" baseline="-25000" smtClean="0">
                <a:solidFill>
                  <a:schemeClr val="accent1">
                    <a:lumMod val="75000"/>
                  </a:schemeClr>
                </a:solidFill>
                <a:latin typeface="Arial" pitchFamily="34" charset="0"/>
                <a:cs typeface="Arial" pitchFamily="34" charset="0"/>
              </a:rPr>
              <a:t>j</a:t>
            </a:r>
            <a:r>
              <a:rPr lang="ro-RO" b="1" smtClean="0">
                <a:solidFill>
                  <a:schemeClr val="accent1">
                    <a:lumMod val="75000"/>
                  </a:schemeClr>
                </a:solidFill>
              </a:rPr>
              <a:t>),  </a:t>
            </a:r>
            <a:r>
              <a:rPr lang="ro-RO" b="1" smtClean="0">
                <a:solidFill>
                  <a:schemeClr val="accent1">
                    <a:lumMod val="75000"/>
                  </a:schemeClr>
                </a:solidFill>
                <a:latin typeface="Arial" pitchFamily="34" charset="0"/>
                <a:cs typeface="Arial" pitchFamily="34" charset="0"/>
              </a:rPr>
              <a:t>j = 1,10</a:t>
            </a:r>
            <a:r>
              <a:rPr lang="ro-RO" smtClean="0">
                <a:solidFill>
                  <a:schemeClr val="tx1"/>
                </a:solidFill>
                <a:latin typeface="Arial" pitchFamily="34" charset="0"/>
                <a:cs typeface="Arial" pitchFamily="34" charset="0"/>
              </a:rPr>
              <a:t> </a:t>
            </a:r>
          </a:p>
          <a:p>
            <a:pPr algn="ctr"/>
            <a:endParaRPr lang="ro-RO" smtClean="0">
              <a:solidFill>
                <a:schemeClr val="tx1"/>
              </a:solidFill>
              <a:latin typeface="Arial" pitchFamily="34" charset="0"/>
              <a:cs typeface="Arial" pitchFamily="34" charset="0"/>
            </a:endParaRPr>
          </a:p>
        </p:txBody>
      </p:sp>
      <p:sp>
        <p:nvSpPr>
          <p:cNvPr id="4" name="Rectangle 3"/>
          <p:cNvSpPr/>
          <p:nvPr/>
        </p:nvSpPr>
        <p:spPr>
          <a:xfrm>
            <a:off x="1447800" y="2057400"/>
            <a:ext cx="4114800" cy="381000"/>
          </a:xfrm>
          <a:prstGeom prst="rect">
            <a:avLst/>
          </a:prstGeom>
          <a:solidFill>
            <a:srgbClr val="FFFF99"/>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1">
                  <a:lumMod val="75000"/>
                </a:schemeClr>
              </a:solidFill>
              <a:latin typeface="Arial" pitchFamily="34" charset="0"/>
              <a:cs typeface="Arial" pitchFamily="34" charset="0"/>
            </a:endParaRPr>
          </a:p>
        </p:txBody>
      </p:sp>
      <p:sp>
        <p:nvSpPr>
          <p:cNvPr id="5" name="Rectangle 4"/>
          <p:cNvSpPr/>
          <p:nvPr/>
        </p:nvSpPr>
        <p:spPr>
          <a:xfrm>
            <a:off x="1447800" y="2438400"/>
            <a:ext cx="4114800" cy="381000"/>
          </a:xfrm>
          <a:prstGeom prst="rect">
            <a:avLst/>
          </a:prstGeom>
          <a:solidFill>
            <a:srgbClr val="FFFF99"/>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1">
                  <a:lumMod val="75000"/>
                </a:schemeClr>
              </a:solidFill>
              <a:latin typeface="Arial" pitchFamily="34" charset="0"/>
              <a:cs typeface="Arial" pitchFamily="34" charset="0"/>
            </a:endParaRPr>
          </a:p>
        </p:txBody>
      </p:sp>
      <p:sp>
        <p:nvSpPr>
          <p:cNvPr id="6" name="Rectangle 5"/>
          <p:cNvSpPr/>
          <p:nvPr/>
        </p:nvSpPr>
        <p:spPr>
          <a:xfrm>
            <a:off x="1447800" y="2819400"/>
            <a:ext cx="4114800" cy="381000"/>
          </a:xfrm>
          <a:prstGeom prst="rect">
            <a:avLst/>
          </a:prstGeom>
          <a:solidFill>
            <a:srgbClr val="FFFF99"/>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1">
                  <a:lumMod val="75000"/>
                </a:schemeClr>
              </a:solidFill>
              <a:latin typeface="Arial" pitchFamily="34" charset="0"/>
              <a:cs typeface="Arial" pitchFamily="34" charset="0"/>
            </a:endParaRPr>
          </a:p>
        </p:txBody>
      </p:sp>
      <p:sp>
        <p:nvSpPr>
          <p:cNvPr id="7" name="Rectangle 6"/>
          <p:cNvSpPr/>
          <p:nvPr/>
        </p:nvSpPr>
        <p:spPr>
          <a:xfrm>
            <a:off x="1447800" y="3200400"/>
            <a:ext cx="4114800" cy="381000"/>
          </a:xfrm>
          <a:prstGeom prst="rect">
            <a:avLst/>
          </a:prstGeom>
          <a:solidFill>
            <a:srgbClr val="FFFF99"/>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1">
                  <a:lumMod val="75000"/>
                </a:schemeClr>
              </a:solidFill>
              <a:latin typeface="Arial" pitchFamily="34" charset="0"/>
              <a:cs typeface="Arial" pitchFamily="34" charset="0"/>
            </a:endParaRPr>
          </a:p>
        </p:txBody>
      </p:sp>
      <p:sp>
        <p:nvSpPr>
          <p:cNvPr id="8" name="Rectangle 7"/>
          <p:cNvSpPr/>
          <p:nvPr/>
        </p:nvSpPr>
        <p:spPr>
          <a:xfrm>
            <a:off x="1447800" y="3581400"/>
            <a:ext cx="4114800" cy="381000"/>
          </a:xfrm>
          <a:prstGeom prst="rect">
            <a:avLst/>
          </a:prstGeom>
          <a:solidFill>
            <a:srgbClr val="FFFF99"/>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1">
                  <a:lumMod val="75000"/>
                </a:schemeClr>
              </a:solidFill>
              <a:latin typeface="Arial" pitchFamily="34" charset="0"/>
              <a:cs typeface="Arial" pitchFamily="34" charset="0"/>
            </a:endParaRPr>
          </a:p>
        </p:txBody>
      </p:sp>
      <p:sp>
        <p:nvSpPr>
          <p:cNvPr id="9" name="Rectangle 8"/>
          <p:cNvSpPr/>
          <p:nvPr/>
        </p:nvSpPr>
        <p:spPr>
          <a:xfrm>
            <a:off x="1447800" y="3962400"/>
            <a:ext cx="4114800" cy="381000"/>
          </a:xfrm>
          <a:prstGeom prst="rect">
            <a:avLst/>
          </a:prstGeom>
          <a:solidFill>
            <a:srgbClr val="FFFF99"/>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1">
                  <a:lumMod val="75000"/>
                </a:schemeClr>
              </a:solidFill>
              <a:latin typeface="Arial" pitchFamily="34" charset="0"/>
              <a:cs typeface="Arial" pitchFamily="34" charset="0"/>
            </a:endParaRPr>
          </a:p>
        </p:txBody>
      </p:sp>
      <p:sp>
        <p:nvSpPr>
          <p:cNvPr id="10" name="Rectangle 9"/>
          <p:cNvSpPr/>
          <p:nvPr/>
        </p:nvSpPr>
        <p:spPr>
          <a:xfrm>
            <a:off x="1447800" y="4343400"/>
            <a:ext cx="4114800" cy="381000"/>
          </a:xfrm>
          <a:prstGeom prst="rect">
            <a:avLst/>
          </a:prstGeom>
          <a:solidFill>
            <a:srgbClr val="FFFF99"/>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1">
                  <a:lumMod val="75000"/>
                </a:schemeClr>
              </a:solidFill>
              <a:latin typeface="Arial" pitchFamily="34" charset="0"/>
              <a:cs typeface="Arial" pitchFamily="34" charset="0"/>
            </a:endParaRPr>
          </a:p>
        </p:txBody>
      </p:sp>
      <p:sp>
        <p:nvSpPr>
          <p:cNvPr id="11" name="Rectangle 10"/>
          <p:cNvSpPr/>
          <p:nvPr/>
        </p:nvSpPr>
        <p:spPr>
          <a:xfrm>
            <a:off x="1447800" y="4724400"/>
            <a:ext cx="4114800" cy="381000"/>
          </a:xfrm>
          <a:prstGeom prst="rect">
            <a:avLst/>
          </a:prstGeom>
          <a:solidFill>
            <a:srgbClr val="FFFF99"/>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1">
                  <a:lumMod val="75000"/>
                </a:schemeClr>
              </a:solidFill>
              <a:latin typeface="Arial" pitchFamily="34" charset="0"/>
              <a:cs typeface="Arial" pitchFamily="34" charset="0"/>
            </a:endParaRPr>
          </a:p>
        </p:txBody>
      </p:sp>
      <p:sp>
        <p:nvSpPr>
          <p:cNvPr id="12" name="Rectangle 11"/>
          <p:cNvSpPr/>
          <p:nvPr/>
        </p:nvSpPr>
        <p:spPr>
          <a:xfrm>
            <a:off x="1447800" y="5105400"/>
            <a:ext cx="4114800" cy="381000"/>
          </a:xfrm>
          <a:prstGeom prst="rect">
            <a:avLst/>
          </a:prstGeom>
          <a:solidFill>
            <a:srgbClr val="FFFF99"/>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1">
                  <a:lumMod val="75000"/>
                </a:schemeClr>
              </a:solidFill>
              <a:latin typeface="Arial" pitchFamily="34" charset="0"/>
              <a:cs typeface="Arial" pitchFamily="34" charset="0"/>
            </a:endParaRPr>
          </a:p>
        </p:txBody>
      </p:sp>
      <p:cxnSp>
        <p:nvCxnSpPr>
          <p:cNvPr id="15" name="Straight Connector 14"/>
          <p:cNvCxnSpPr/>
          <p:nvPr/>
        </p:nvCxnSpPr>
        <p:spPr>
          <a:xfrm rot="5400000">
            <a:off x="190500" y="3771900"/>
            <a:ext cx="3429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648494" y="3771106"/>
            <a:ext cx="3429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105694" y="3771106"/>
            <a:ext cx="3429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562894" y="3771106"/>
            <a:ext cx="3429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2020094" y="3771106"/>
            <a:ext cx="3429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477294" y="3771106"/>
            <a:ext cx="3429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934494" y="3771106"/>
            <a:ext cx="3429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391694" y="3771106"/>
            <a:ext cx="3429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447800" y="2057400"/>
            <a:ext cx="4114800" cy="34290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2743200" y="1981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200400" y="1981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114800" y="1981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371600" y="2743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371600" y="3124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371600" y="4267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828800" y="5029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828800" y="5410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143000" y="1524000"/>
            <a:ext cx="533400" cy="5334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F</a:t>
            </a:r>
            <a:r>
              <a:rPr lang="ro-RO" b="1" baseline="-25000" smtClean="0">
                <a:solidFill>
                  <a:schemeClr val="accent6">
                    <a:lumMod val="50000"/>
                  </a:schemeClr>
                </a:solidFill>
                <a:latin typeface="Arial" pitchFamily="34" charset="0"/>
                <a:cs typeface="Arial" pitchFamily="34" charset="0"/>
              </a:rPr>
              <a:t>1</a:t>
            </a:r>
            <a:endParaRPr lang="en-US" b="1" baseline="-25000">
              <a:solidFill>
                <a:schemeClr val="accent1">
                  <a:lumMod val="75000"/>
                </a:schemeClr>
              </a:solidFill>
              <a:latin typeface="Arial" pitchFamily="34" charset="0"/>
              <a:cs typeface="Arial" pitchFamily="34" charset="0"/>
            </a:endParaRPr>
          </a:p>
        </p:txBody>
      </p:sp>
      <p:sp>
        <p:nvSpPr>
          <p:cNvPr id="36" name="Rectangle 35"/>
          <p:cNvSpPr/>
          <p:nvPr/>
        </p:nvSpPr>
        <p:spPr>
          <a:xfrm>
            <a:off x="914400" y="2514600"/>
            <a:ext cx="533400" cy="5334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F</a:t>
            </a:r>
            <a:r>
              <a:rPr lang="ro-RO" b="1" baseline="-25000" smtClean="0">
                <a:solidFill>
                  <a:schemeClr val="accent6">
                    <a:lumMod val="50000"/>
                  </a:schemeClr>
                </a:solidFill>
                <a:latin typeface="Arial" pitchFamily="34" charset="0"/>
                <a:cs typeface="Arial" pitchFamily="34" charset="0"/>
              </a:rPr>
              <a:t>3</a:t>
            </a:r>
            <a:endParaRPr lang="en-US" b="1" baseline="-25000">
              <a:solidFill>
                <a:schemeClr val="accent1">
                  <a:lumMod val="75000"/>
                </a:schemeClr>
              </a:solidFill>
              <a:latin typeface="Arial" pitchFamily="34" charset="0"/>
              <a:cs typeface="Arial" pitchFamily="34" charset="0"/>
            </a:endParaRPr>
          </a:p>
        </p:txBody>
      </p:sp>
      <p:sp>
        <p:nvSpPr>
          <p:cNvPr id="37" name="Rectangle 36"/>
          <p:cNvSpPr/>
          <p:nvPr/>
        </p:nvSpPr>
        <p:spPr>
          <a:xfrm>
            <a:off x="1600200" y="1524000"/>
            <a:ext cx="533400" cy="5334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F</a:t>
            </a:r>
            <a:r>
              <a:rPr lang="ro-RO" b="1" baseline="-25000" smtClean="0">
                <a:solidFill>
                  <a:schemeClr val="accent6">
                    <a:lumMod val="50000"/>
                  </a:schemeClr>
                </a:solidFill>
                <a:latin typeface="Arial" pitchFamily="34" charset="0"/>
                <a:cs typeface="Arial" pitchFamily="34" charset="0"/>
              </a:rPr>
              <a:t>2</a:t>
            </a:r>
            <a:endParaRPr lang="en-US" b="1" baseline="-25000">
              <a:solidFill>
                <a:schemeClr val="accent1">
                  <a:lumMod val="75000"/>
                </a:schemeClr>
              </a:solidFill>
              <a:latin typeface="Arial" pitchFamily="34" charset="0"/>
              <a:cs typeface="Arial" pitchFamily="34" charset="0"/>
            </a:endParaRPr>
          </a:p>
        </p:txBody>
      </p:sp>
      <p:sp>
        <p:nvSpPr>
          <p:cNvPr id="38" name="Rectangle 37"/>
          <p:cNvSpPr/>
          <p:nvPr/>
        </p:nvSpPr>
        <p:spPr>
          <a:xfrm>
            <a:off x="3429000" y="1524000"/>
            <a:ext cx="533400" cy="5334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F</a:t>
            </a:r>
            <a:r>
              <a:rPr lang="ro-RO" b="1" baseline="-25000" smtClean="0">
                <a:solidFill>
                  <a:schemeClr val="accent6">
                    <a:lumMod val="50000"/>
                  </a:schemeClr>
                </a:solidFill>
                <a:latin typeface="Arial" pitchFamily="34" charset="0"/>
                <a:cs typeface="Arial" pitchFamily="34" charset="0"/>
              </a:rPr>
              <a:t>6</a:t>
            </a:r>
            <a:endParaRPr lang="en-US" b="1" baseline="-25000">
              <a:solidFill>
                <a:schemeClr val="accent1">
                  <a:lumMod val="75000"/>
                </a:schemeClr>
              </a:solidFill>
              <a:latin typeface="Arial" pitchFamily="34" charset="0"/>
              <a:cs typeface="Arial" pitchFamily="34" charset="0"/>
            </a:endParaRPr>
          </a:p>
        </p:txBody>
      </p:sp>
      <p:sp>
        <p:nvSpPr>
          <p:cNvPr id="39" name="Rectangle 38"/>
          <p:cNvSpPr/>
          <p:nvPr/>
        </p:nvSpPr>
        <p:spPr>
          <a:xfrm>
            <a:off x="3886200" y="1524000"/>
            <a:ext cx="533400" cy="5334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F</a:t>
            </a:r>
            <a:r>
              <a:rPr lang="ro-RO" b="1" baseline="-25000" smtClean="0">
                <a:solidFill>
                  <a:schemeClr val="accent6">
                    <a:lumMod val="50000"/>
                  </a:schemeClr>
                </a:solidFill>
                <a:latin typeface="Arial" pitchFamily="34" charset="0"/>
                <a:cs typeface="Arial" pitchFamily="34" charset="0"/>
              </a:rPr>
              <a:t>7</a:t>
            </a:r>
            <a:endParaRPr lang="en-US" b="1" baseline="-25000">
              <a:solidFill>
                <a:schemeClr val="accent1">
                  <a:lumMod val="75000"/>
                </a:schemeClr>
              </a:solidFill>
              <a:latin typeface="Arial" pitchFamily="34" charset="0"/>
              <a:cs typeface="Arial" pitchFamily="34" charset="0"/>
            </a:endParaRPr>
          </a:p>
        </p:txBody>
      </p:sp>
      <p:sp>
        <p:nvSpPr>
          <p:cNvPr id="40" name="Rectangle 39"/>
          <p:cNvSpPr/>
          <p:nvPr/>
        </p:nvSpPr>
        <p:spPr>
          <a:xfrm>
            <a:off x="2971800" y="1524000"/>
            <a:ext cx="533400" cy="5334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F</a:t>
            </a:r>
            <a:r>
              <a:rPr lang="ro-RO" b="1" baseline="-25000" smtClean="0">
                <a:solidFill>
                  <a:schemeClr val="accent6">
                    <a:lumMod val="50000"/>
                  </a:schemeClr>
                </a:solidFill>
                <a:latin typeface="Arial" pitchFamily="34" charset="0"/>
                <a:cs typeface="Arial" pitchFamily="34" charset="0"/>
              </a:rPr>
              <a:t>5</a:t>
            </a:r>
            <a:endParaRPr lang="en-US" b="1" baseline="-25000">
              <a:solidFill>
                <a:schemeClr val="accent1">
                  <a:lumMod val="75000"/>
                </a:schemeClr>
              </a:solidFill>
              <a:latin typeface="Arial" pitchFamily="34" charset="0"/>
              <a:cs typeface="Arial" pitchFamily="34" charset="0"/>
            </a:endParaRPr>
          </a:p>
        </p:txBody>
      </p:sp>
      <p:sp>
        <p:nvSpPr>
          <p:cNvPr id="41" name="Rectangle 40"/>
          <p:cNvSpPr/>
          <p:nvPr/>
        </p:nvSpPr>
        <p:spPr>
          <a:xfrm>
            <a:off x="4800600" y="1524000"/>
            <a:ext cx="533400" cy="5334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F</a:t>
            </a:r>
            <a:r>
              <a:rPr lang="ro-RO" b="1" baseline="-25000" smtClean="0">
                <a:solidFill>
                  <a:schemeClr val="accent6">
                    <a:lumMod val="50000"/>
                  </a:schemeClr>
                </a:solidFill>
                <a:latin typeface="Arial" pitchFamily="34" charset="0"/>
                <a:cs typeface="Arial" pitchFamily="34" charset="0"/>
              </a:rPr>
              <a:t>9</a:t>
            </a:r>
            <a:endParaRPr lang="en-US" b="1" baseline="-25000">
              <a:solidFill>
                <a:schemeClr val="accent1">
                  <a:lumMod val="75000"/>
                </a:schemeClr>
              </a:solidFill>
              <a:latin typeface="Arial" pitchFamily="34" charset="0"/>
              <a:cs typeface="Arial" pitchFamily="34" charset="0"/>
            </a:endParaRPr>
          </a:p>
        </p:txBody>
      </p:sp>
      <p:sp>
        <p:nvSpPr>
          <p:cNvPr id="42" name="Rectangle 41"/>
          <p:cNvSpPr/>
          <p:nvPr/>
        </p:nvSpPr>
        <p:spPr>
          <a:xfrm>
            <a:off x="2057400" y="1524000"/>
            <a:ext cx="533400" cy="5334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F</a:t>
            </a:r>
            <a:r>
              <a:rPr lang="ro-RO" b="1" baseline="-25000" smtClean="0">
                <a:solidFill>
                  <a:schemeClr val="accent6">
                    <a:lumMod val="50000"/>
                  </a:schemeClr>
                </a:solidFill>
                <a:latin typeface="Arial" pitchFamily="34" charset="0"/>
                <a:cs typeface="Arial" pitchFamily="34" charset="0"/>
              </a:rPr>
              <a:t>3</a:t>
            </a:r>
            <a:endParaRPr lang="en-US" b="1" baseline="-25000">
              <a:solidFill>
                <a:schemeClr val="accent1">
                  <a:lumMod val="75000"/>
                </a:schemeClr>
              </a:solidFill>
              <a:latin typeface="Arial" pitchFamily="34" charset="0"/>
              <a:cs typeface="Arial" pitchFamily="34" charset="0"/>
            </a:endParaRPr>
          </a:p>
        </p:txBody>
      </p:sp>
      <p:sp>
        <p:nvSpPr>
          <p:cNvPr id="43" name="Rectangle 42"/>
          <p:cNvSpPr/>
          <p:nvPr/>
        </p:nvSpPr>
        <p:spPr>
          <a:xfrm>
            <a:off x="4343400" y="1524000"/>
            <a:ext cx="533400" cy="5334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F</a:t>
            </a:r>
            <a:r>
              <a:rPr lang="ro-RO" b="1" baseline="-25000" smtClean="0">
                <a:solidFill>
                  <a:schemeClr val="accent6">
                    <a:lumMod val="50000"/>
                  </a:schemeClr>
                </a:solidFill>
                <a:latin typeface="Arial" pitchFamily="34" charset="0"/>
                <a:cs typeface="Arial" pitchFamily="34" charset="0"/>
              </a:rPr>
              <a:t>8</a:t>
            </a:r>
            <a:endParaRPr lang="en-US" b="1" baseline="-25000">
              <a:solidFill>
                <a:schemeClr val="accent1">
                  <a:lumMod val="75000"/>
                </a:schemeClr>
              </a:solidFill>
              <a:latin typeface="Arial" pitchFamily="34" charset="0"/>
              <a:cs typeface="Arial" pitchFamily="34" charset="0"/>
            </a:endParaRPr>
          </a:p>
        </p:txBody>
      </p:sp>
      <p:sp>
        <p:nvSpPr>
          <p:cNvPr id="44" name="Rectangle 43"/>
          <p:cNvSpPr/>
          <p:nvPr/>
        </p:nvSpPr>
        <p:spPr>
          <a:xfrm>
            <a:off x="2514600" y="1524000"/>
            <a:ext cx="533400" cy="5334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F</a:t>
            </a:r>
            <a:r>
              <a:rPr lang="ro-RO" b="1" baseline="-25000" smtClean="0">
                <a:solidFill>
                  <a:schemeClr val="accent6">
                    <a:lumMod val="50000"/>
                  </a:schemeClr>
                </a:solidFill>
                <a:latin typeface="Arial" pitchFamily="34" charset="0"/>
                <a:cs typeface="Arial" pitchFamily="34" charset="0"/>
              </a:rPr>
              <a:t>4</a:t>
            </a:r>
            <a:endParaRPr lang="en-US" b="1" baseline="-25000">
              <a:solidFill>
                <a:schemeClr val="accent1">
                  <a:lumMod val="75000"/>
                </a:schemeClr>
              </a:solidFill>
              <a:latin typeface="Arial" pitchFamily="34" charset="0"/>
              <a:cs typeface="Arial" pitchFamily="34" charset="0"/>
            </a:endParaRPr>
          </a:p>
        </p:txBody>
      </p:sp>
      <p:sp>
        <p:nvSpPr>
          <p:cNvPr id="45" name="Rectangle 44"/>
          <p:cNvSpPr/>
          <p:nvPr/>
        </p:nvSpPr>
        <p:spPr>
          <a:xfrm>
            <a:off x="5257800" y="1524000"/>
            <a:ext cx="609600" cy="5334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F</a:t>
            </a:r>
            <a:r>
              <a:rPr lang="ro-RO" b="1" baseline="-25000" smtClean="0">
                <a:solidFill>
                  <a:schemeClr val="accent6">
                    <a:lumMod val="50000"/>
                  </a:schemeClr>
                </a:solidFill>
                <a:latin typeface="Arial" pitchFamily="34" charset="0"/>
                <a:cs typeface="Arial" pitchFamily="34" charset="0"/>
              </a:rPr>
              <a:t>10</a:t>
            </a:r>
            <a:endParaRPr lang="en-US" b="1" baseline="-25000">
              <a:solidFill>
                <a:schemeClr val="accent1">
                  <a:lumMod val="75000"/>
                </a:schemeClr>
              </a:solidFill>
              <a:latin typeface="Arial" pitchFamily="34" charset="0"/>
              <a:cs typeface="Arial" pitchFamily="34" charset="0"/>
            </a:endParaRPr>
          </a:p>
        </p:txBody>
      </p:sp>
      <p:sp>
        <p:nvSpPr>
          <p:cNvPr id="46" name="Rectangle 45"/>
          <p:cNvSpPr/>
          <p:nvPr/>
        </p:nvSpPr>
        <p:spPr>
          <a:xfrm>
            <a:off x="914400" y="2209800"/>
            <a:ext cx="533400" cy="5334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F</a:t>
            </a:r>
            <a:r>
              <a:rPr lang="ro-RO" b="1" baseline="-25000" smtClean="0">
                <a:solidFill>
                  <a:schemeClr val="accent6">
                    <a:lumMod val="50000"/>
                  </a:schemeClr>
                </a:solidFill>
                <a:latin typeface="Arial" pitchFamily="34" charset="0"/>
                <a:cs typeface="Arial" pitchFamily="34" charset="0"/>
              </a:rPr>
              <a:t>2</a:t>
            </a:r>
            <a:endParaRPr lang="en-US" b="1" baseline="-25000">
              <a:solidFill>
                <a:schemeClr val="accent1">
                  <a:lumMod val="75000"/>
                </a:schemeClr>
              </a:solidFill>
              <a:latin typeface="Arial" pitchFamily="34" charset="0"/>
              <a:cs typeface="Arial" pitchFamily="34" charset="0"/>
            </a:endParaRPr>
          </a:p>
        </p:txBody>
      </p:sp>
      <p:sp>
        <p:nvSpPr>
          <p:cNvPr id="47" name="Rectangle 46"/>
          <p:cNvSpPr/>
          <p:nvPr/>
        </p:nvSpPr>
        <p:spPr>
          <a:xfrm>
            <a:off x="914400" y="1828800"/>
            <a:ext cx="533400" cy="5334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F</a:t>
            </a:r>
            <a:r>
              <a:rPr lang="ro-RO" b="1" baseline="-25000" smtClean="0">
                <a:solidFill>
                  <a:schemeClr val="accent6">
                    <a:lumMod val="50000"/>
                  </a:schemeClr>
                </a:solidFill>
                <a:latin typeface="Arial" pitchFamily="34" charset="0"/>
                <a:cs typeface="Arial" pitchFamily="34" charset="0"/>
              </a:rPr>
              <a:t>1</a:t>
            </a:r>
            <a:endParaRPr lang="en-US" b="1" baseline="-25000">
              <a:solidFill>
                <a:schemeClr val="accent1">
                  <a:lumMod val="75000"/>
                </a:schemeClr>
              </a:solidFill>
              <a:latin typeface="Arial" pitchFamily="34" charset="0"/>
              <a:cs typeface="Arial" pitchFamily="34" charset="0"/>
            </a:endParaRPr>
          </a:p>
        </p:txBody>
      </p:sp>
      <p:sp>
        <p:nvSpPr>
          <p:cNvPr id="48" name="Rectangle 47"/>
          <p:cNvSpPr/>
          <p:nvPr/>
        </p:nvSpPr>
        <p:spPr>
          <a:xfrm>
            <a:off x="914400" y="2895600"/>
            <a:ext cx="533400" cy="5334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F</a:t>
            </a:r>
            <a:r>
              <a:rPr lang="ro-RO" b="1" baseline="-25000" smtClean="0">
                <a:solidFill>
                  <a:schemeClr val="accent6">
                    <a:lumMod val="50000"/>
                  </a:schemeClr>
                </a:solidFill>
                <a:latin typeface="Arial" pitchFamily="34" charset="0"/>
                <a:cs typeface="Arial" pitchFamily="34" charset="0"/>
              </a:rPr>
              <a:t>4</a:t>
            </a:r>
            <a:endParaRPr lang="en-US" b="1" baseline="-25000">
              <a:solidFill>
                <a:schemeClr val="accent1">
                  <a:lumMod val="75000"/>
                </a:schemeClr>
              </a:solidFill>
              <a:latin typeface="Arial" pitchFamily="34" charset="0"/>
              <a:cs typeface="Arial" pitchFamily="34" charset="0"/>
            </a:endParaRPr>
          </a:p>
        </p:txBody>
      </p:sp>
      <p:sp>
        <p:nvSpPr>
          <p:cNvPr id="49" name="Rectangle 48"/>
          <p:cNvSpPr/>
          <p:nvPr/>
        </p:nvSpPr>
        <p:spPr>
          <a:xfrm>
            <a:off x="914400" y="3276600"/>
            <a:ext cx="533400" cy="5334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F</a:t>
            </a:r>
            <a:r>
              <a:rPr lang="ro-RO" b="1" baseline="-25000" smtClean="0">
                <a:solidFill>
                  <a:schemeClr val="accent6">
                    <a:lumMod val="50000"/>
                  </a:schemeClr>
                </a:solidFill>
                <a:latin typeface="Arial" pitchFamily="34" charset="0"/>
                <a:cs typeface="Arial" pitchFamily="34" charset="0"/>
              </a:rPr>
              <a:t>5</a:t>
            </a:r>
            <a:endParaRPr lang="en-US" b="1" baseline="-25000">
              <a:solidFill>
                <a:schemeClr val="accent1">
                  <a:lumMod val="75000"/>
                </a:schemeClr>
              </a:solidFill>
              <a:latin typeface="Arial" pitchFamily="34" charset="0"/>
              <a:cs typeface="Arial" pitchFamily="34" charset="0"/>
            </a:endParaRPr>
          </a:p>
        </p:txBody>
      </p:sp>
      <p:sp>
        <p:nvSpPr>
          <p:cNvPr id="50" name="Rectangle 49"/>
          <p:cNvSpPr/>
          <p:nvPr/>
        </p:nvSpPr>
        <p:spPr>
          <a:xfrm>
            <a:off x="914400" y="3657600"/>
            <a:ext cx="533400" cy="5334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F</a:t>
            </a:r>
            <a:r>
              <a:rPr lang="ro-RO" b="1" baseline="-25000" smtClean="0">
                <a:solidFill>
                  <a:schemeClr val="accent6">
                    <a:lumMod val="50000"/>
                  </a:schemeClr>
                </a:solidFill>
                <a:latin typeface="Arial" pitchFamily="34" charset="0"/>
                <a:cs typeface="Arial" pitchFamily="34" charset="0"/>
              </a:rPr>
              <a:t>6</a:t>
            </a:r>
            <a:endParaRPr lang="en-US" b="1" baseline="-25000">
              <a:solidFill>
                <a:schemeClr val="accent1">
                  <a:lumMod val="75000"/>
                </a:schemeClr>
              </a:solidFill>
              <a:latin typeface="Arial" pitchFamily="34" charset="0"/>
              <a:cs typeface="Arial" pitchFamily="34" charset="0"/>
            </a:endParaRPr>
          </a:p>
        </p:txBody>
      </p:sp>
      <p:sp>
        <p:nvSpPr>
          <p:cNvPr id="51" name="Rectangle 50"/>
          <p:cNvSpPr/>
          <p:nvPr/>
        </p:nvSpPr>
        <p:spPr>
          <a:xfrm>
            <a:off x="914400" y="4038600"/>
            <a:ext cx="533400" cy="5334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F</a:t>
            </a:r>
            <a:r>
              <a:rPr lang="ro-RO" b="1" baseline="-25000" smtClean="0">
                <a:solidFill>
                  <a:schemeClr val="accent6">
                    <a:lumMod val="50000"/>
                  </a:schemeClr>
                </a:solidFill>
                <a:latin typeface="Arial" pitchFamily="34" charset="0"/>
                <a:cs typeface="Arial" pitchFamily="34" charset="0"/>
              </a:rPr>
              <a:t>7</a:t>
            </a:r>
            <a:endParaRPr lang="en-US" b="1" baseline="-25000">
              <a:solidFill>
                <a:schemeClr val="accent1">
                  <a:lumMod val="75000"/>
                </a:schemeClr>
              </a:solidFill>
              <a:latin typeface="Arial" pitchFamily="34" charset="0"/>
              <a:cs typeface="Arial" pitchFamily="34" charset="0"/>
            </a:endParaRPr>
          </a:p>
        </p:txBody>
      </p:sp>
      <p:sp>
        <p:nvSpPr>
          <p:cNvPr id="52" name="Rectangle 51"/>
          <p:cNvSpPr/>
          <p:nvPr/>
        </p:nvSpPr>
        <p:spPr>
          <a:xfrm>
            <a:off x="914400" y="4419600"/>
            <a:ext cx="533400" cy="5334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F</a:t>
            </a:r>
            <a:r>
              <a:rPr lang="ro-RO" b="1" baseline="-25000" smtClean="0">
                <a:solidFill>
                  <a:schemeClr val="accent6">
                    <a:lumMod val="50000"/>
                  </a:schemeClr>
                </a:solidFill>
                <a:latin typeface="Arial" pitchFamily="34" charset="0"/>
                <a:cs typeface="Arial" pitchFamily="34" charset="0"/>
              </a:rPr>
              <a:t>8</a:t>
            </a:r>
            <a:endParaRPr lang="en-US" b="1" baseline="-25000">
              <a:solidFill>
                <a:schemeClr val="accent1">
                  <a:lumMod val="75000"/>
                </a:schemeClr>
              </a:solidFill>
              <a:latin typeface="Arial" pitchFamily="34" charset="0"/>
              <a:cs typeface="Arial" pitchFamily="34" charset="0"/>
            </a:endParaRPr>
          </a:p>
        </p:txBody>
      </p:sp>
      <p:sp>
        <p:nvSpPr>
          <p:cNvPr id="53" name="Rectangle 52"/>
          <p:cNvSpPr/>
          <p:nvPr/>
        </p:nvSpPr>
        <p:spPr>
          <a:xfrm>
            <a:off x="914400" y="4800600"/>
            <a:ext cx="533400" cy="5334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F</a:t>
            </a:r>
            <a:r>
              <a:rPr lang="ro-RO" b="1" baseline="-25000" smtClean="0">
                <a:solidFill>
                  <a:schemeClr val="accent6">
                    <a:lumMod val="50000"/>
                  </a:schemeClr>
                </a:solidFill>
                <a:latin typeface="Arial" pitchFamily="34" charset="0"/>
                <a:cs typeface="Arial" pitchFamily="34" charset="0"/>
              </a:rPr>
              <a:t>9</a:t>
            </a:r>
            <a:endParaRPr lang="en-US" b="1" baseline="-25000">
              <a:solidFill>
                <a:schemeClr val="accent1">
                  <a:lumMod val="75000"/>
                </a:schemeClr>
              </a:solidFill>
              <a:latin typeface="Arial" pitchFamily="34" charset="0"/>
              <a:cs typeface="Arial" pitchFamily="34" charset="0"/>
            </a:endParaRPr>
          </a:p>
        </p:txBody>
      </p:sp>
      <p:sp>
        <p:nvSpPr>
          <p:cNvPr id="54" name="Rectangle 53"/>
          <p:cNvSpPr/>
          <p:nvPr/>
        </p:nvSpPr>
        <p:spPr>
          <a:xfrm>
            <a:off x="914400" y="5181600"/>
            <a:ext cx="609600" cy="5334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F</a:t>
            </a:r>
            <a:r>
              <a:rPr lang="ro-RO" b="1" baseline="-25000" smtClean="0">
                <a:solidFill>
                  <a:schemeClr val="accent6">
                    <a:lumMod val="50000"/>
                  </a:schemeClr>
                </a:solidFill>
                <a:latin typeface="Arial" pitchFamily="34" charset="0"/>
                <a:cs typeface="Arial" pitchFamily="34" charset="0"/>
              </a:rPr>
              <a:t>10</a:t>
            </a:r>
            <a:endParaRPr lang="en-US" b="1" baseline="-25000">
              <a:solidFill>
                <a:schemeClr val="accent1">
                  <a:lumMod val="75000"/>
                </a:schemeClr>
              </a:solidFill>
              <a:latin typeface="Arial" pitchFamily="34" charset="0"/>
              <a:cs typeface="Arial" pitchFamily="34" charset="0"/>
            </a:endParaRPr>
          </a:p>
        </p:txBody>
      </p:sp>
      <p:sp>
        <p:nvSpPr>
          <p:cNvPr id="55" name="Oval 54"/>
          <p:cNvSpPr/>
          <p:nvPr/>
        </p:nvSpPr>
        <p:spPr>
          <a:xfrm>
            <a:off x="2286000" y="1981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286000" y="3124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286000" y="4267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286000" y="4648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743200" y="2743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7432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743200" y="4267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200400" y="3124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3200400"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200400" y="4648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3200400" y="5029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6576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657600" y="4648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657600" y="5029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4114800" y="2743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4114800" y="3124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4572000" y="2743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45720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4572000"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5029200" y="2362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50292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5029200"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5029200" y="5410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5486400" y="2362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5486400" y="5029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p:cNvCxnSpPr/>
          <p:nvPr/>
        </p:nvCxnSpPr>
        <p:spPr>
          <a:xfrm>
            <a:off x="6400800" y="914400"/>
            <a:ext cx="381000"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13716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51</a:t>
            </a:fld>
            <a:endParaRPr lang="en-US"/>
          </a:p>
        </p:txBody>
      </p:sp>
      <p:sp>
        <p:nvSpPr>
          <p:cNvPr id="3" name="Rectangle 2"/>
          <p:cNvSpPr/>
          <p:nvPr/>
        </p:nvSpPr>
        <p:spPr>
          <a:xfrm>
            <a:off x="457200" y="1295400"/>
            <a:ext cx="76962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o-RO" b="1" i="1" smtClean="0">
                <a:solidFill>
                  <a:schemeClr val="tx2">
                    <a:lumMod val="75000"/>
                  </a:schemeClr>
                </a:solidFill>
                <a:latin typeface="Arial" pitchFamily="34" charset="0"/>
                <a:cs typeface="Arial" pitchFamily="34" charset="0"/>
              </a:rPr>
              <a:t>c. Stabilirea subsistemelor de funcții pe baza matricii de interacțiune </a:t>
            </a:r>
            <a:endParaRPr lang="en-US" b="1" i="1">
              <a:solidFill>
                <a:schemeClr val="tx2">
                  <a:lumMod val="75000"/>
                </a:schemeClr>
              </a:solidFill>
              <a:latin typeface="Arial" pitchFamily="34" charset="0"/>
              <a:cs typeface="Arial" pitchFamily="34" charset="0"/>
            </a:endParaRPr>
          </a:p>
        </p:txBody>
      </p:sp>
      <p:sp>
        <p:nvSpPr>
          <p:cNvPr id="4" name="Rectangle 3"/>
          <p:cNvSpPr/>
          <p:nvPr/>
        </p:nvSpPr>
        <p:spPr>
          <a:xfrm>
            <a:off x="838200" y="2514600"/>
            <a:ext cx="7696200" cy="95410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o-RO" b="1" i="1" smtClean="0">
                <a:solidFill>
                  <a:schemeClr val="accent6">
                    <a:lumMod val="50000"/>
                  </a:schemeClr>
                </a:solidFill>
                <a:latin typeface="Arial" pitchFamily="34" charset="0"/>
                <a:cs typeface="Arial" pitchFamily="34" charset="0"/>
              </a:rPr>
              <a:t>c</a:t>
            </a:r>
            <a:r>
              <a:rPr lang="ro-RO" b="1" i="1" baseline="-25000" smtClean="0">
                <a:solidFill>
                  <a:schemeClr val="accent6">
                    <a:lumMod val="50000"/>
                  </a:schemeClr>
                </a:solidFill>
                <a:latin typeface="Arial" pitchFamily="34" charset="0"/>
                <a:cs typeface="Arial" pitchFamily="34" charset="0"/>
              </a:rPr>
              <a:t>1</a:t>
            </a:r>
            <a:r>
              <a:rPr lang="ro-RO" b="1" i="1" smtClean="0">
                <a:solidFill>
                  <a:schemeClr val="accent6">
                    <a:lumMod val="50000"/>
                  </a:schemeClr>
                </a:solidFill>
                <a:latin typeface="Arial" pitchFamily="34" charset="0"/>
                <a:cs typeface="Arial" pitchFamily="34" charset="0"/>
              </a:rPr>
              <a:t>. Un subsistem de funcții</a:t>
            </a:r>
            <a:r>
              <a:rPr lang="ro-RO" b="1" smtClean="0">
                <a:solidFill>
                  <a:schemeClr val="accent1">
                    <a:lumMod val="75000"/>
                  </a:schemeClr>
                </a:solidFill>
              </a:rPr>
              <a:t> (</a:t>
            </a:r>
            <a:r>
              <a:rPr lang="ro-RO" sz="2000" b="1" smtClean="0">
                <a:solidFill>
                  <a:schemeClr val="accent1">
                    <a:lumMod val="75000"/>
                  </a:schemeClr>
                </a:solidFill>
                <a:latin typeface="Arial" pitchFamily="34" charset="0"/>
                <a:cs typeface="Arial" pitchFamily="34" charset="0"/>
              </a:rPr>
              <a:t>S</a:t>
            </a:r>
            <a:r>
              <a:rPr lang="ro-RO" sz="2000" b="1" baseline="-25000" smtClean="0">
                <a:solidFill>
                  <a:schemeClr val="accent1">
                    <a:lumMod val="75000"/>
                  </a:schemeClr>
                </a:solidFill>
                <a:latin typeface="Arial" pitchFamily="34" charset="0"/>
                <a:cs typeface="Arial" pitchFamily="34" charset="0"/>
              </a:rPr>
              <a:t>j</a:t>
            </a:r>
            <a:r>
              <a:rPr lang="ro-RO" b="1" smtClean="0">
                <a:solidFill>
                  <a:schemeClr val="accent1">
                    <a:lumMod val="75000"/>
                  </a:schemeClr>
                </a:solidFill>
              </a:rPr>
              <a:t>) </a:t>
            </a:r>
            <a:r>
              <a:rPr lang="ro-RO" b="1" i="1" smtClean="0">
                <a:solidFill>
                  <a:schemeClr val="accent6">
                    <a:lumMod val="50000"/>
                  </a:schemeClr>
                </a:solidFill>
                <a:latin typeface="Arial" pitchFamily="34" charset="0"/>
                <a:cs typeface="Arial" pitchFamily="34" charset="0"/>
              </a:rPr>
              <a:t>ar putea conține funcțiile care au același număr de interacțiuni și/sau aceleași intensități ale interacțiunilor  </a:t>
            </a:r>
            <a:endParaRPr lang="en-US" b="1" i="1">
              <a:solidFill>
                <a:schemeClr val="accent6">
                  <a:lumMod val="50000"/>
                </a:schemeClr>
              </a:solidFill>
              <a:latin typeface="Arial" pitchFamily="34" charset="0"/>
              <a:cs typeface="Arial" pitchFamily="34" charset="0"/>
            </a:endParaRPr>
          </a:p>
        </p:txBody>
      </p:sp>
      <p:sp>
        <p:nvSpPr>
          <p:cNvPr id="5" name="Rectangle 4"/>
          <p:cNvSpPr/>
          <p:nvPr/>
        </p:nvSpPr>
        <p:spPr>
          <a:xfrm>
            <a:off x="2209800" y="4419600"/>
            <a:ext cx="5562600" cy="923330"/>
          </a:xfrm>
          <a:prstGeom prst="rect">
            <a:avLst/>
          </a:prstGeom>
          <a:solidFill>
            <a:srgbClr val="FFFF99"/>
          </a:solidFill>
          <a:ln>
            <a:solidFill>
              <a:srgbClr val="C00000"/>
            </a:solidFill>
          </a:ln>
        </p:spPr>
        <p:txBody>
          <a:bodyPr wrap="square">
            <a:spAutoFit/>
          </a:bodyPr>
          <a:lstStyle/>
          <a:p>
            <a:pPr algn="just"/>
            <a:r>
              <a:rPr lang="ro-RO" b="1" i="1" smtClean="0">
                <a:solidFill>
                  <a:schemeClr val="accent1">
                    <a:lumMod val="75000"/>
                  </a:schemeClr>
                </a:solidFill>
                <a:latin typeface="Arial" pitchFamily="34" charset="0"/>
                <a:cs typeface="Arial" pitchFamily="34" charset="0"/>
              </a:rPr>
              <a:t>Interacțiunile</a:t>
            </a:r>
            <a:r>
              <a:rPr lang="ro-RO" smtClean="0">
                <a:latin typeface="Arial" pitchFamily="34" charset="0"/>
                <a:cs typeface="Arial" pitchFamily="34" charset="0"/>
              </a:rPr>
              <a:t> unor </a:t>
            </a:r>
            <a:r>
              <a:rPr lang="ro-RO" b="1" i="1" smtClean="0">
                <a:solidFill>
                  <a:schemeClr val="accent6">
                    <a:lumMod val="50000"/>
                  </a:schemeClr>
                </a:solidFill>
                <a:latin typeface="Arial" pitchFamily="34" charset="0"/>
                <a:cs typeface="Arial" pitchFamily="34" charset="0"/>
              </a:rPr>
              <a:t>funcții</a:t>
            </a:r>
            <a:r>
              <a:rPr lang="ro-RO" smtClean="0">
                <a:latin typeface="Arial" pitchFamily="34" charset="0"/>
                <a:cs typeface="Arial" pitchFamily="34" charset="0"/>
              </a:rPr>
              <a:t> aparținând unor </a:t>
            </a:r>
            <a:r>
              <a:rPr lang="ro-RO" b="1" i="1" smtClean="0">
                <a:solidFill>
                  <a:srgbClr val="FF0000"/>
                </a:solidFill>
                <a:latin typeface="Arial" pitchFamily="34" charset="0"/>
                <a:cs typeface="Arial" pitchFamily="34" charset="0"/>
              </a:rPr>
              <a:t>subsisteme diferite </a:t>
            </a:r>
            <a:r>
              <a:rPr lang="ro-RO" smtClean="0">
                <a:latin typeface="Arial" pitchFamily="34" charset="0"/>
                <a:cs typeface="Arial" pitchFamily="34" charset="0"/>
              </a:rPr>
              <a:t>determină </a:t>
            </a:r>
            <a:r>
              <a:rPr lang="ro-RO" b="1" i="1" smtClean="0">
                <a:solidFill>
                  <a:schemeClr val="accent1">
                    <a:lumMod val="75000"/>
                  </a:schemeClr>
                </a:solidFill>
                <a:latin typeface="Arial" pitchFamily="34" charset="0"/>
                <a:cs typeface="Arial" pitchFamily="34" charset="0"/>
              </a:rPr>
              <a:t>interacțiuni</a:t>
            </a:r>
            <a:r>
              <a:rPr lang="ro-RO" smtClean="0">
                <a:latin typeface="Arial" pitchFamily="34" charset="0"/>
                <a:cs typeface="Arial" pitchFamily="34" charset="0"/>
              </a:rPr>
              <a:t> între aceste subsisteme</a:t>
            </a:r>
            <a:endParaRPr lang="en-US">
              <a:latin typeface="Arial" pitchFamily="34" charset="0"/>
              <a:cs typeface="Arial" pitchFamily="34" charset="0"/>
            </a:endParaRPr>
          </a:p>
        </p:txBody>
      </p:sp>
      <p:cxnSp>
        <p:nvCxnSpPr>
          <p:cNvPr id="7" name="Shape 6"/>
          <p:cNvCxnSpPr>
            <a:stCxn id="4" idx="2"/>
            <a:endCxn id="5" idx="1"/>
          </p:cNvCxnSpPr>
          <p:nvPr/>
        </p:nvCxnSpPr>
        <p:spPr>
          <a:xfrm rot="5400000">
            <a:off x="2741771" y="2936736"/>
            <a:ext cx="1412558" cy="2476500"/>
          </a:xfrm>
          <a:prstGeom prst="bentConnector4">
            <a:avLst>
              <a:gd name="adj1" fmla="val 33659"/>
              <a:gd name="adj2" fmla="val 10923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52</a:t>
            </a:fld>
            <a:endParaRPr lang="en-US"/>
          </a:p>
        </p:txBody>
      </p:sp>
      <p:sp>
        <p:nvSpPr>
          <p:cNvPr id="3" name="Flowchart: Data 2"/>
          <p:cNvSpPr/>
          <p:nvPr/>
        </p:nvSpPr>
        <p:spPr>
          <a:xfrm rot="16703914">
            <a:off x="981541" y="1420636"/>
            <a:ext cx="1309220" cy="1044927"/>
          </a:xfrm>
          <a:prstGeom prst="flowChartInputOutp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57200" y="1905000"/>
            <a:ext cx="533400" cy="5334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F</a:t>
            </a:r>
            <a:r>
              <a:rPr lang="ro-RO" b="1" baseline="-25000" smtClean="0">
                <a:solidFill>
                  <a:schemeClr val="accent6">
                    <a:lumMod val="50000"/>
                  </a:schemeClr>
                </a:solidFill>
                <a:latin typeface="Arial" pitchFamily="34" charset="0"/>
                <a:cs typeface="Arial" pitchFamily="34" charset="0"/>
              </a:rPr>
              <a:t>1</a:t>
            </a:r>
            <a:endParaRPr lang="en-US" b="1" baseline="-25000">
              <a:solidFill>
                <a:schemeClr val="accent1">
                  <a:lumMod val="75000"/>
                </a:schemeClr>
              </a:solidFill>
              <a:latin typeface="Arial" pitchFamily="34" charset="0"/>
              <a:cs typeface="Arial" pitchFamily="34" charset="0"/>
            </a:endParaRPr>
          </a:p>
        </p:txBody>
      </p:sp>
      <p:sp>
        <p:nvSpPr>
          <p:cNvPr id="5" name="Rectangle 4"/>
          <p:cNvSpPr/>
          <p:nvPr/>
        </p:nvSpPr>
        <p:spPr>
          <a:xfrm>
            <a:off x="762000" y="685800"/>
            <a:ext cx="533400" cy="5334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F</a:t>
            </a:r>
            <a:r>
              <a:rPr lang="ro-RO" b="1" baseline="-25000" smtClean="0">
                <a:solidFill>
                  <a:schemeClr val="accent6">
                    <a:lumMod val="50000"/>
                  </a:schemeClr>
                </a:solidFill>
                <a:latin typeface="Arial" pitchFamily="34" charset="0"/>
                <a:cs typeface="Arial" pitchFamily="34" charset="0"/>
              </a:rPr>
              <a:t>3</a:t>
            </a:r>
            <a:endParaRPr lang="en-US" b="1" baseline="-25000">
              <a:solidFill>
                <a:schemeClr val="accent1">
                  <a:lumMod val="75000"/>
                </a:schemeClr>
              </a:solidFill>
              <a:latin typeface="Arial" pitchFamily="34" charset="0"/>
              <a:cs typeface="Arial" pitchFamily="34" charset="0"/>
            </a:endParaRPr>
          </a:p>
        </p:txBody>
      </p:sp>
      <p:sp>
        <p:nvSpPr>
          <p:cNvPr id="6" name="Rectangle 5"/>
          <p:cNvSpPr/>
          <p:nvPr/>
        </p:nvSpPr>
        <p:spPr>
          <a:xfrm>
            <a:off x="6553200" y="2895600"/>
            <a:ext cx="533400" cy="5334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F</a:t>
            </a:r>
            <a:r>
              <a:rPr lang="ro-RO" b="1" baseline="-25000" smtClean="0">
                <a:solidFill>
                  <a:schemeClr val="accent6">
                    <a:lumMod val="50000"/>
                  </a:schemeClr>
                </a:solidFill>
                <a:latin typeface="Arial" pitchFamily="34" charset="0"/>
                <a:cs typeface="Arial" pitchFamily="34" charset="0"/>
              </a:rPr>
              <a:t>5</a:t>
            </a:r>
            <a:endParaRPr lang="en-US" b="1" baseline="-25000">
              <a:solidFill>
                <a:schemeClr val="accent1">
                  <a:lumMod val="75000"/>
                </a:schemeClr>
              </a:solidFill>
              <a:latin typeface="Arial" pitchFamily="34" charset="0"/>
              <a:cs typeface="Arial" pitchFamily="34" charset="0"/>
            </a:endParaRPr>
          </a:p>
        </p:txBody>
      </p:sp>
      <p:sp>
        <p:nvSpPr>
          <p:cNvPr id="7" name="Rectangle 6"/>
          <p:cNvSpPr/>
          <p:nvPr/>
        </p:nvSpPr>
        <p:spPr>
          <a:xfrm>
            <a:off x="1752600" y="2667000"/>
            <a:ext cx="533400" cy="5334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F</a:t>
            </a:r>
            <a:r>
              <a:rPr lang="ro-RO" b="1" baseline="-25000" smtClean="0">
                <a:solidFill>
                  <a:schemeClr val="accent6">
                    <a:lumMod val="50000"/>
                  </a:schemeClr>
                </a:solidFill>
                <a:latin typeface="Arial" pitchFamily="34" charset="0"/>
                <a:cs typeface="Arial" pitchFamily="34" charset="0"/>
              </a:rPr>
              <a:t>7</a:t>
            </a:r>
            <a:endParaRPr lang="en-US" b="1" baseline="-25000">
              <a:solidFill>
                <a:schemeClr val="accent1">
                  <a:lumMod val="75000"/>
                </a:schemeClr>
              </a:solidFill>
              <a:latin typeface="Arial" pitchFamily="34" charset="0"/>
              <a:cs typeface="Arial" pitchFamily="34" charset="0"/>
            </a:endParaRPr>
          </a:p>
        </p:txBody>
      </p:sp>
      <p:sp>
        <p:nvSpPr>
          <p:cNvPr id="8" name="Oval 7"/>
          <p:cNvSpPr/>
          <p:nvPr/>
        </p:nvSpPr>
        <p:spPr>
          <a:xfrm>
            <a:off x="1143000" y="1143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133600" y="1600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981200" y="2590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90600" y="2133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stCxn id="8" idx="5"/>
            <a:endCxn id="10" idx="1"/>
          </p:cNvCxnSpPr>
          <p:nvPr/>
        </p:nvCxnSpPr>
        <p:spPr>
          <a:xfrm rot="16200000" flipH="1">
            <a:off x="968282" y="1577882"/>
            <a:ext cx="1340036" cy="73043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2"/>
            <a:endCxn id="9" idx="7"/>
          </p:cNvCxnSpPr>
          <p:nvPr/>
        </p:nvCxnSpPr>
        <p:spPr>
          <a:xfrm rot="10800000" flipH="1">
            <a:off x="990600" y="1622518"/>
            <a:ext cx="1273082" cy="58728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152400" y="609600"/>
            <a:ext cx="2895600" cy="2743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895600" y="2438400"/>
            <a:ext cx="914400" cy="762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z="2400" b="1" smtClean="0">
                <a:solidFill>
                  <a:srgbClr val="FF0000"/>
                </a:solidFill>
              </a:rPr>
              <a:t>(</a:t>
            </a:r>
            <a:r>
              <a:rPr lang="ro-RO" sz="2400" b="1" smtClean="0">
                <a:solidFill>
                  <a:srgbClr val="FF0000"/>
                </a:solidFill>
                <a:latin typeface="Arial" pitchFamily="34" charset="0"/>
                <a:cs typeface="Arial" pitchFamily="34" charset="0"/>
              </a:rPr>
              <a:t>S</a:t>
            </a:r>
            <a:r>
              <a:rPr lang="ro-RO" sz="2400" b="1" baseline="-25000" smtClean="0">
                <a:solidFill>
                  <a:srgbClr val="FF0000"/>
                </a:solidFill>
                <a:latin typeface="Arial" pitchFamily="34" charset="0"/>
                <a:cs typeface="Arial" pitchFamily="34" charset="0"/>
              </a:rPr>
              <a:t>1</a:t>
            </a:r>
            <a:r>
              <a:rPr lang="ro-RO" sz="2400" b="1" smtClean="0">
                <a:solidFill>
                  <a:srgbClr val="FF0000"/>
                </a:solidFill>
                <a:latin typeface="Arial" pitchFamily="34" charset="0"/>
                <a:cs typeface="Arial" pitchFamily="34" charset="0"/>
              </a:rPr>
              <a:t>)</a:t>
            </a:r>
            <a:endParaRPr lang="en-US" sz="2400" b="1" baseline="-25000">
              <a:solidFill>
                <a:srgbClr val="FF0000"/>
              </a:solidFill>
              <a:latin typeface="Arial" pitchFamily="34" charset="0"/>
              <a:cs typeface="Arial" pitchFamily="34" charset="0"/>
            </a:endParaRPr>
          </a:p>
        </p:txBody>
      </p:sp>
      <p:sp>
        <p:nvSpPr>
          <p:cNvPr id="19" name="Right Triangle 18"/>
          <p:cNvSpPr/>
          <p:nvPr/>
        </p:nvSpPr>
        <p:spPr>
          <a:xfrm rot="6479589">
            <a:off x="6428479" y="1792497"/>
            <a:ext cx="1718081" cy="1146386"/>
          </a:xfrm>
          <a:prstGeom prst="rtTriangl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934200" y="914400"/>
            <a:ext cx="533400" cy="5334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F</a:t>
            </a:r>
            <a:r>
              <a:rPr lang="ro-RO" b="1" baseline="-25000" smtClean="0">
                <a:solidFill>
                  <a:schemeClr val="accent6">
                    <a:lumMod val="50000"/>
                  </a:schemeClr>
                </a:solidFill>
                <a:latin typeface="Arial" pitchFamily="34" charset="0"/>
                <a:cs typeface="Arial" pitchFamily="34" charset="0"/>
              </a:rPr>
              <a:t>8</a:t>
            </a:r>
            <a:endParaRPr lang="en-US" b="1" baseline="-25000">
              <a:solidFill>
                <a:schemeClr val="accent1">
                  <a:lumMod val="75000"/>
                </a:schemeClr>
              </a:solidFill>
              <a:latin typeface="Arial" pitchFamily="34" charset="0"/>
              <a:cs typeface="Arial" pitchFamily="34" charset="0"/>
            </a:endParaRPr>
          </a:p>
        </p:txBody>
      </p:sp>
      <p:sp>
        <p:nvSpPr>
          <p:cNvPr id="21" name="Rectangle 20"/>
          <p:cNvSpPr/>
          <p:nvPr/>
        </p:nvSpPr>
        <p:spPr>
          <a:xfrm>
            <a:off x="8077200" y="1828800"/>
            <a:ext cx="533400" cy="5334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F</a:t>
            </a:r>
            <a:r>
              <a:rPr lang="ro-RO" b="1" baseline="-25000" smtClean="0">
                <a:solidFill>
                  <a:schemeClr val="accent6">
                    <a:lumMod val="50000"/>
                  </a:schemeClr>
                </a:solidFill>
                <a:latin typeface="Arial" pitchFamily="34" charset="0"/>
                <a:cs typeface="Arial" pitchFamily="34" charset="0"/>
              </a:rPr>
              <a:t>6</a:t>
            </a:r>
            <a:endParaRPr lang="en-US" b="1" baseline="-25000">
              <a:solidFill>
                <a:schemeClr val="accent1">
                  <a:lumMod val="75000"/>
                </a:schemeClr>
              </a:solidFill>
              <a:latin typeface="Arial" pitchFamily="34" charset="0"/>
              <a:cs typeface="Arial" pitchFamily="34" charset="0"/>
            </a:endParaRPr>
          </a:p>
        </p:txBody>
      </p:sp>
      <p:sp>
        <p:nvSpPr>
          <p:cNvPr id="22" name="Rectangle 21"/>
          <p:cNvSpPr/>
          <p:nvPr/>
        </p:nvSpPr>
        <p:spPr>
          <a:xfrm>
            <a:off x="2209800" y="1828800"/>
            <a:ext cx="533400" cy="5334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F</a:t>
            </a:r>
            <a:r>
              <a:rPr lang="ro-RO" b="1" baseline="-25000" smtClean="0">
                <a:solidFill>
                  <a:schemeClr val="accent6">
                    <a:lumMod val="50000"/>
                  </a:schemeClr>
                </a:solidFill>
                <a:latin typeface="Arial" pitchFamily="34" charset="0"/>
                <a:cs typeface="Arial" pitchFamily="34" charset="0"/>
              </a:rPr>
              <a:t>4</a:t>
            </a:r>
            <a:endParaRPr lang="en-US" b="1" baseline="-25000">
              <a:solidFill>
                <a:schemeClr val="accent1">
                  <a:lumMod val="75000"/>
                </a:schemeClr>
              </a:solidFill>
              <a:latin typeface="Arial" pitchFamily="34" charset="0"/>
              <a:cs typeface="Arial" pitchFamily="34" charset="0"/>
            </a:endParaRPr>
          </a:p>
        </p:txBody>
      </p:sp>
      <p:sp>
        <p:nvSpPr>
          <p:cNvPr id="23" name="Oval 22"/>
          <p:cNvSpPr/>
          <p:nvPr/>
        </p:nvSpPr>
        <p:spPr>
          <a:xfrm>
            <a:off x="5715000" y="914400"/>
            <a:ext cx="2895600" cy="2743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0" y="3810000"/>
            <a:ext cx="914400" cy="762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z="2400" b="1" smtClean="0">
                <a:solidFill>
                  <a:srgbClr val="FF0000"/>
                </a:solidFill>
              </a:rPr>
              <a:t>(</a:t>
            </a:r>
            <a:r>
              <a:rPr lang="ro-RO" sz="2400" b="1" smtClean="0">
                <a:solidFill>
                  <a:srgbClr val="FF0000"/>
                </a:solidFill>
                <a:latin typeface="Arial" pitchFamily="34" charset="0"/>
                <a:cs typeface="Arial" pitchFamily="34" charset="0"/>
              </a:rPr>
              <a:t>S</a:t>
            </a:r>
            <a:r>
              <a:rPr lang="ro-RO" sz="2400" b="1" baseline="-25000" smtClean="0">
                <a:solidFill>
                  <a:srgbClr val="FF0000"/>
                </a:solidFill>
                <a:latin typeface="Arial" pitchFamily="34" charset="0"/>
                <a:cs typeface="Arial" pitchFamily="34" charset="0"/>
              </a:rPr>
              <a:t>2</a:t>
            </a:r>
            <a:r>
              <a:rPr lang="ro-RO" sz="2400" b="1" smtClean="0">
                <a:solidFill>
                  <a:srgbClr val="FF0000"/>
                </a:solidFill>
                <a:latin typeface="Arial" pitchFamily="34" charset="0"/>
                <a:cs typeface="Arial" pitchFamily="34" charset="0"/>
              </a:rPr>
              <a:t>)</a:t>
            </a:r>
            <a:endParaRPr lang="en-US" sz="2400" b="1" baseline="-25000">
              <a:solidFill>
                <a:srgbClr val="FF0000"/>
              </a:solidFill>
              <a:latin typeface="Arial" pitchFamily="34" charset="0"/>
              <a:cs typeface="Arial" pitchFamily="34" charset="0"/>
            </a:endParaRPr>
          </a:p>
        </p:txBody>
      </p:sp>
      <p:cxnSp>
        <p:nvCxnSpPr>
          <p:cNvPr id="26" name="Straight Connector 25"/>
          <p:cNvCxnSpPr>
            <a:stCxn id="8" idx="7"/>
            <a:endCxn id="19" idx="2"/>
          </p:cNvCxnSpPr>
          <p:nvPr/>
        </p:nvCxnSpPr>
        <p:spPr>
          <a:xfrm rot="16200000" flipH="1">
            <a:off x="4037259" y="-1598860"/>
            <a:ext cx="206283" cy="5734638"/>
          </a:xfrm>
          <a:prstGeom prst="line">
            <a:avLst/>
          </a:prstGeom>
          <a:ln w="28575">
            <a:solidFill>
              <a:schemeClr val="accent6">
                <a:lumMod val="50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6934200" y="1295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4008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001000" y="1676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a:stCxn id="9" idx="1"/>
            <a:endCxn id="31" idx="6"/>
          </p:cNvCxnSpPr>
          <p:nvPr/>
        </p:nvCxnSpPr>
        <p:spPr>
          <a:xfrm rot="16200000" flipH="1">
            <a:off x="3679918" y="98518"/>
            <a:ext cx="1349282" cy="4397282"/>
          </a:xfrm>
          <a:prstGeom prst="line">
            <a:avLst/>
          </a:prstGeom>
          <a:ln w="28575">
            <a:solidFill>
              <a:schemeClr val="accent6">
                <a:lumMod val="50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38" name="Right Triangle 37"/>
          <p:cNvSpPr/>
          <p:nvPr/>
        </p:nvSpPr>
        <p:spPr>
          <a:xfrm rot="5400000">
            <a:off x="2639113" y="4359709"/>
            <a:ext cx="1348924" cy="1806304"/>
          </a:xfrm>
          <a:prstGeom prst="rtTriangl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114800" y="457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362200" y="4495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362200" y="5867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810000" y="4114800"/>
            <a:ext cx="533400" cy="5334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F</a:t>
            </a:r>
            <a:r>
              <a:rPr lang="ro-RO" b="1" baseline="-25000" smtClean="0">
                <a:solidFill>
                  <a:schemeClr val="accent6">
                    <a:lumMod val="50000"/>
                  </a:schemeClr>
                </a:solidFill>
                <a:latin typeface="Arial" pitchFamily="34" charset="0"/>
                <a:cs typeface="Arial" pitchFamily="34" charset="0"/>
              </a:rPr>
              <a:t>9</a:t>
            </a:r>
            <a:endParaRPr lang="en-US" b="1" baseline="-25000">
              <a:solidFill>
                <a:schemeClr val="accent1">
                  <a:lumMod val="75000"/>
                </a:schemeClr>
              </a:solidFill>
              <a:latin typeface="Arial" pitchFamily="34" charset="0"/>
              <a:cs typeface="Arial" pitchFamily="34" charset="0"/>
            </a:endParaRPr>
          </a:p>
        </p:txBody>
      </p:sp>
      <p:sp>
        <p:nvSpPr>
          <p:cNvPr id="43" name="Rectangle 42"/>
          <p:cNvSpPr/>
          <p:nvPr/>
        </p:nvSpPr>
        <p:spPr>
          <a:xfrm>
            <a:off x="1828800" y="4114800"/>
            <a:ext cx="533400" cy="5334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F</a:t>
            </a:r>
            <a:r>
              <a:rPr lang="ro-RO" b="1" baseline="-25000" smtClean="0">
                <a:solidFill>
                  <a:schemeClr val="accent6">
                    <a:lumMod val="50000"/>
                  </a:schemeClr>
                </a:solidFill>
                <a:latin typeface="Arial" pitchFamily="34" charset="0"/>
                <a:cs typeface="Arial" pitchFamily="34" charset="0"/>
              </a:rPr>
              <a:t>2</a:t>
            </a:r>
            <a:endParaRPr lang="en-US" b="1" baseline="-25000">
              <a:solidFill>
                <a:schemeClr val="accent1">
                  <a:lumMod val="75000"/>
                </a:schemeClr>
              </a:solidFill>
              <a:latin typeface="Arial" pitchFamily="34" charset="0"/>
              <a:cs typeface="Arial" pitchFamily="34" charset="0"/>
            </a:endParaRPr>
          </a:p>
        </p:txBody>
      </p:sp>
      <p:sp>
        <p:nvSpPr>
          <p:cNvPr id="44" name="Rectangle 43"/>
          <p:cNvSpPr/>
          <p:nvPr/>
        </p:nvSpPr>
        <p:spPr>
          <a:xfrm>
            <a:off x="2514600" y="5943600"/>
            <a:ext cx="685800" cy="5334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F</a:t>
            </a:r>
            <a:r>
              <a:rPr lang="ro-RO" b="1" baseline="-25000" smtClean="0">
                <a:solidFill>
                  <a:schemeClr val="accent6">
                    <a:lumMod val="50000"/>
                  </a:schemeClr>
                </a:solidFill>
                <a:latin typeface="Arial" pitchFamily="34" charset="0"/>
                <a:cs typeface="Arial" pitchFamily="34" charset="0"/>
              </a:rPr>
              <a:t>10</a:t>
            </a:r>
            <a:endParaRPr lang="en-US" b="1" baseline="-25000">
              <a:solidFill>
                <a:schemeClr val="accent1">
                  <a:lumMod val="75000"/>
                </a:schemeClr>
              </a:solidFill>
              <a:latin typeface="Arial" pitchFamily="34" charset="0"/>
              <a:cs typeface="Arial" pitchFamily="34" charset="0"/>
            </a:endParaRPr>
          </a:p>
        </p:txBody>
      </p:sp>
      <p:sp>
        <p:nvSpPr>
          <p:cNvPr id="45" name="Oval 44"/>
          <p:cNvSpPr/>
          <p:nvPr/>
        </p:nvSpPr>
        <p:spPr>
          <a:xfrm>
            <a:off x="1600200" y="3733800"/>
            <a:ext cx="2895600" cy="2743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33400" y="4876800"/>
            <a:ext cx="914400" cy="762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z="2400" b="1" smtClean="0">
                <a:solidFill>
                  <a:srgbClr val="FF0000"/>
                </a:solidFill>
              </a:rPr>
              <a:t>(</a:t>
            </a:r>
            <a:r>
              <a:rPr lang="ro-RO" sz="2400" b="1" smtClean="0">
                <a:solidFill>
                  <a:srgbClr val="FF0000"/>
                </a:solidFill>
                <a:latin typeface="Arial" pitchFamily="34" charset="0"/>
                <a:cs typeface="Arial" pitchFamily="34" charset="0"/>
              </a:rPr>
              <a:t>S</a:t>
            </a:r>
            <a:r>
              <a:rPr lang="ro-RO" sz="2400" b="1" baseline="-25000" smtClean="0">
                <a:solidFill>
                  <a:srgbClr val="FF0000"/>
                </a:solidFill>
                <a:latin typeface="Arial" pitchFamily="34" charset="0"/>
                <a:cs typeface="Arial" pitchFamily="34" charset="0"/>
              </a:rPr>
              <a:t>3</a:t>
            </a:r>
            <a:r>
              <a:rPr lang="ro-RO" sz="2400" b="1" smtClean="0">
                <a:solidFill>
                  <a:srgbClr val="FF0000"/>
                </a:solidFill>
                <a:latin typeface="Arial" pitchFamily="34" charset="0"/>
                <a:cs typeface="Arial" pitchFamily="34" charset="0"/>
              </a:rPr>
              <a:t>)</a:t>
            </a:r>
            <a:endParaRPr lang="en-US" sz="2400" b="1" baseline="-25000">
              <a:solidFill>
                <a:srgbClr val="FF0000"/>
              </a:solidFill>
              <a:latin typeface="Arial" pitchFamily="34" charset="0"/>
              <a:cs typeface="Arial" pitchFamily="34" charset="0"/>
            </a:endParaRPr>
          </a:p>
        </p:txBody>
      </p:sp>
      <p:sp>
        <p:nvSpPr>
          <p:cNvPr id="47" name="Rectangle 46"/>
          <p:cNvSpPr/>
          <p:nvPr/>
        </p:nvSpPr>
        <p:spPr>
          <a:xfrm>
            <a:off x="5943600" y="5410200"/>
            <a:ext cx="1447800" cy="762000"/>
          </a:xfrm>
          <a:prstGeom prst="rect">
            <a:avLst/>
          </a:prstGeom>
          <a:solidFill>
            <a:srgbClr val="FFFF99"/>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z="2400" b="1" smtClean="0">
                <a:solidFill>
                  <a:schemeClr val="accent6">
                    <a:lumMod val="50000"/>
                  </a:schemeClr>
                </a:solidFill>
                <a:latin typeface="Arial" pitchFamily="34" charset="0"/>
                <a:cs typeface="Arial" pitchFamily="34" charset="0"/>
              </a:rPr>
              <a:t>n</a:t>
            </a:r>
            <a:r>
              <a:rPr lang="ro-RO" sz="2400" b="1" baseline="-25000" smtClean="0">
                <a:solidFill>
                  <a:schemeClr val="accent6">
                    <a:lumMod val="50000"/>
                  </a:schemeClr>
                </a:solidFill>
                <a:latin typeface="Arial" pitchFamily="34" charset="0"/>
                <a:cs typeface="Arial" pitchFamily="34" charset="0"/>
              </a:rPr>
              <a:t>1</a:t>
            </a:r>
            <a:r>
              <a:rPr lang="ro-RO" sz="2400" b="1" smtClean="0">
                <a:solidFill>
                  <a:schemeClr val="accent6">
                    <a:lumMod val="50000"/>
                  </a:schemeClr>
                </a:solidFill>
                <a:latin typeface="Arial" pitchFamily="34" charset="0"/>
                <a:cs typeface="Arial" pitchFamily="34" charset="0"/>
              </a:rPr>
              <a:t> = 4</a:t>
            </a:r>
            <a:endParaRPr lang="en-US" sz="2400" b="1" baseline="-25000">
              <a:solidFill>
                <a:schemeClr val="accent6">
                  <a:lumMod val="50000"/>
                </a:schemeClr>
              </a:solidFill>
              <a:latin typeface="Arial" pitchFamily="34" charset="0"/>
              <a:cs typeface="Arial" pitchFamily="34" charset="0"/>
            </a:endParaRPr>
          </a:p>
        </p:txBody>
      </p:sp>
      <p:cxnSp>
        <p:nvCxnSpPr>
          <p:cNvPr id="48" name="Straight Connector 47"/>
          <p:cNvCxnSpPr>
            <a:stCxn id="39" idx="1"/>
            <a:endCxn id="31" idx="2"/>
          </p:cNvCxnSpPr>
          <p:nvPr/>
        </p:nvCxnSpPr>
        <p:spPr>
          <a:xfrm rot="5400000" flipH="1" flipV="1">
            <a:off x="4457700" y="2651218"/>
            <a:ext cx="1622518" cy="2263682"/>
          </a:xfrm>
          <a:prstGeom prst="line">
            <a:avLst/>
          </a:prstGeom>
          <a:ln w="28575">
            <a:solidFill>
              <a:schemeClr val="accent6">
                <a:lumMod val="50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51" name="Freeform 50"/>
          <p:cNvSpPr/>
          <p:nvPr/>
        </p:nvSpPr>
        <p:spPr>
          <a:xfrm>
            <a:off x="4222375" y="1828800"/>
            <a:ext cx="3872753" cy="2823882"/>
          </a:xfrm>
          <a:custGeom>
            <a:avLst/>
            <a:gdLst>
              <a:gd name="connsiteX0" fmla="*/ 3872753 w 4004982"/>
              <a:gd name="connsiteY0" fmla="*/ 0 h 2823882"/>
              <a:gd name="connsiteX1" fmla="*/ 3872753 w 4004982"/>
              <a:gd name="connsiteY1" fmla="*/ 887506 h 2823882"/>
              <a:gd name="connsiteX2" fmla="*/ 3079377 w 4004982"/>
              <a:gd name="connsiteY2" fmla="*/ 2111188 h 2823882"/>
              <a:gd name="connsiteX3" fmla="*/ 0 w 4004982"/>
              <a:gd name="connsiteY3" fmla="*/ 2823882 h 2823882"/>
              <a:gd name="connsiteX0" fmla="*/ 3872753 w 3872753"/>
              <a:gd name="connsiteY0" fmla="*/ 0 h 2823882"/>
              <a:gd name="connsiteX1" fmla="*/ 3079377 w 3872753"/>
              <a:gd name="connsiteY1" fmla="*/ 2111188 h 2823882"/>
              <a:gd name="connsiteX2" fmla="*/ 0 w 3872753"/>
              <a:gd name="connsiteY2" fmla="*/ 2823882 h 2823882"/>
              <a:gd name="connsiteX0" fmla="*/ 3872753 w 3872753"/>
              <a:gd name="connsiteY0" fmla="*/ 0 h 2823882"/>
              <a:gd name="connsiteX1" fmla="*/ 3079377 w 3872753"/>
              <a:gd name="connsiteY1" fmla="*/ 1806388 h 2823882"/>
              <a:gd name="connsiteX2" fmla="*/ 0 w 3872753"/>
              <a:gd name="connsiteY2" fmla="*/ 2823882 h 2823882"/>
            </a:gdLst>
            <a:ahLst/>
            <a:cxnLst>
              <a:cxn ang="0">
                <a:pos x="connsiteX0" y="connsiteY0"/>
              </a:cxn>
              <a:cxn ang="0">
                <a:pos x="connsiteX1" y="connsiteY1"/>
              </a:cxn>
              <a:cxn ang="0">
                <a:pos x="connsiteX2" y="connsiteY2"/>
              </a:cxn>
            </a:cxnLst>
            <a:rect l="l" t="t" r="r" b="b"/>
            <a:pathLst>
              <a:path w="3872753" h="2823882">
                <a:moveTo>
                  <a:pt x="3872753" y="0"/>
                </a:moveTo>
                <a:cubicBezTo>
                  <a:pt x="3707466" y="439831"/>
                  <a:pt x="3724836" y="1335741"/>
                  <a:pt x="3079377" y="1806388"/>
                </a:cubicBezTo>
                <a:cubicBezTo>
                  <a:pt x="2433918" y="2129117"/>
                  <a:pt x="1216959" y="2628899"/>
                  <a:pt x="0" y="2823882"/>
                </a:cubicBezTo>
              </a:path>
            </a:pathLst>
          </a:custGeom>
          <a:ln w="28575">
            <a:solidFill>
              <a:schemeClr val="accent6">
                <a:lumMod val="50000"/>
              </a:schemeClr>
            </a:solidFill>
            <a:prstDash val="lg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53</a:t>
            </a:fld>
            <a:endParaRPr lang="en-US"/>
          </a:p>
        </p:txBody>
      </p:sp>
      <p:sp>
        <p:nvSpPr>
          <p:cNvPr id="3" name="Rectangle 2"/>
          <p:cNvSpPr/>
          <p:nvPr/>
        </p:nvSpPr>
        <p:spPr>
          <a:xfrm>
            <a:off x="838200" y="1905000"/>
            <a:ext cx="7696200"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o-RO" b="1" i="1" smtClean="0">
                <a:solidFill>
                  <a:schemeClr val="accent6">
                    <a:lumMod val="50000"/>
                  </a:schemeClr>
                </a:solidFill>
                <a:latin typeface="Arial" pitchFamily="34" charset="0"/>
                <a:cs typeface="Arial" pitchFamily="34" charset="0"/>
              </a:rPr>
              <a:t>c</a:t>
            </a:r>
            <a:r>
              <a:rPr lang="ro-RO" b="1" i="1" baseline="-25000" smtClean="0">
                <a:solidFill>
                  <a:schemeClr val="accent6">
                    <a:lumMod val="50000"/>
                  </a:schemeClr>
                </a:solidFill>
                <a:latin typeface="Arial" pitchFamily="34" charset="0"/>
                <a:cs typeface="Arial" pitchFamily="34" charset="0"/>
              </a:rPr>
              <a:t>2</a:t>
            </a:r>
            <a:r>
              <a:rPr lang="ro-RO" b="1" i="1" smtClean="0">
                <a:solidFill>
                  <a:schemeClr val="accent6">
                    <a:lumMod val="50000"/>
                  </a:schemeClr>
                </a:solidFill>
                <a:latin typeface="Arial" pitchFamily="34" charset="0"/>
                <a:cs typeface="Arial" pitchFamily="34" charset="0"/>
              </a:rPr>
              <a:t>. Realizarea unor combinații de funcții va conduce la modificarea structurii subsistemelor, a numărului de interacțiuni dintre subsisteme, cât și a numărului de interacțiuni pe ansamblul sistemului</a:t>
            </a:r>
            <a:endParaRPr lang="en-US" b="1" i="1">
              <a:solidFill>
                <a:schemeClr val="accent6">
                  <a:lumMod val="50000"/>
                </a:schemeClr>
              </a:solidFill>
              <a:latin typeface="Arial" pitchFamily="34" charset="0"/>
              <a:cs typeface="Arial" pitchFamily="34" charset="0"/>
            </a:endParaRPr>
          </a:p>
        </p:txBody>
      </p:sp>
      <p:sp>
        <p:nvSpPr>
          <p:cNvPr id="4" name="Rectangle 3"/>
          <p:cNvSpPr/>
          <p:nvPr/>
        </p:nvSpPr>
        <p:spPr>
          <a:xfrm>
            <a:off x="2133600" y="3810000"/>
            <a:ext cx="5791200" cy="1477328"/>
          </a:xfrm>
          <a:prstGeom prst="rect">
            <a:avLst/>
          </a:prstGeom>
          <a:solidFill>
            <a:srgbClr val="FFFF99"/>
          </a:solidFill>
          <a:ln>
            <a:solidFill>
              <a:srgbClr val="C00000"/>
            </a:solidFill>
          </a:ln>
        </p:spPr>
        <p:txBody>
          <a:bodyPr wrap="square">
            <a:spAutoFit/>
          </a:bodyPr>
          <a:lstStyle/>
          <a:p>
            <a:pPr algn="just"/>
            <a:r>
              <a:rPr lang="ro-RO" smtClean="0">
                <a:latin typeface="Arial" pitchFamily="34" charset="0"/>
                <a:cs typeface="Arial" pitchFamily="34" charset="0"/>
              </a:rPr>
              <a:t>În funcție de </a:t>
            </a:r>
            <a:r>
              <a:rPr lang="ro-RO" b="1" i="1" smtClean="0">
                <a:solidFill>
                  <a:schemeClr val="accent6">
                    <a:lumMod val="50000"/>
                  </a:schemeClr>
                </a:solidFill>
                <a:latin typeface="Arial" pitchFamily="34" charset="0"/>
                <a:cs typeface="Arial" pitchFamily="34" charset="0"/>
              </a:rPr>
              <a:t>numărul de soluții pentru materializarea funcțiilor</a:t>
            </a:r>
            <a:r>
              <a:rPr lang="ro-RO" smtClean="0">
                <a:latin typeface="Arial" pitchFamily="34" charset="0"/>
                <a:cs typeface="Arial" pitchFamily="34" charset="0"/>
              </a:rPr>
              <a:t>, se obțin </a:t>
            </a:r>
            <a:r>
              <a:rPr lang="ro-RO" b="1" i="1" smtClean="0">
                <a:solidFill>
                  <a:srgbClr val="FF0000"/>
                </a:solidFill>
                <a:latin typeface="Arial" pitchFamily="34" charset="0"/>
                <a:cs typeface="Arial" pitchFamily="34" charset="0"/>
              </a:rPr>
              <a:t>mai multe variante de cuplare a acestora în subsisteme</a:t>
            </a:r>
            <a:r>
              <a:rPr lang="ro-RO" smtClean="0">
                <a:latin typeface="Arial" pitchFamily="34" charset="0"/>
                <a:cs typeface="Arial" pitchFamily="34" charset="0"/>
              </a:rPr>
              <a:t> și de </a:t>
            </a:r>
            <a:r>
              <a:rPr lang="ro-RO" b="1" i="1" smtClean="0">
                <a:solidFill>
                  <a:schemeClr val="accent1">
                    <a:lumMod val="75000"/>
                  </a:schemeClr>
                </a:solidFill>
                <a:latin typeface="Arial" pitchFamily="34" charset="0"/>
                <a:cs typeface="Arial" pitchFamily="34" charset="0"/>
              </a:rPr>
              <a:t>cuplare a subsistemelo</a:t>
            </a:r>
            <a:r>
              <a:rPr lang="ro-RO" b="1" i="1" smtClean="0">
                <a:solidFill>
                  <a:schemeClr val="tx2">
                    <a:lumMod val="75000"/>
                  </a:schemeClr>
                </a:solidFill>
                <a:latin typeface="Arial" pitchFamily="34" charset="0"/>
                <a:cs typeface="Arial" pitchFamily="34" charset="0"/>
              </a:rPr>
              <a:t>r</a:t>
            </a:r>
            <a:r>
              <a:rPr lang="ro-RO" smtClean="0">
                <a:latin typeface="Arial" pitchFamily="34" charset="0"/>
                <a:cs typeface="Arial" pitchFamily="34" charset="0"/>
              </a:rPr>
              <a:t> pentru obținerea obiectului ca un </a:t>
            </a:r>
            <a:r>
              <a:rPr lang="ro-RO" b="1" i="1" smtClean="0">
                <a:solidFill>
                  <a:srgbClr val="C00000"/>
                </a:solidFill>
                <a:latin typeface="Arial" pitchFamily="34" charset="0"/>
                <a:cs typeface="Arial" pitchFamily="34" charset="0"/>
              </a:rPr>
              <a:t>tot unitar</a:t>
            </a:r>
            <a:r>
              <a:rPr lang="ro-RO" smtClean="0">
                <a:latin typeface="Arial" pitchFamily="34" charset="0"/>
                <a:cs typeface="Arial" pitchFamily="34" charset="0"/>
              </a:rPr>
              <a:t>.</a:t>
            </a:r>
            <a:endParaRPr lang="en-US">
              <a:latin typeface="Arial" pitchFamily="34" charset="0"/>
              <a:cs typeface="Arial" pitchFamily="34" charset="0"/>
            </a:endParaRPr>
          </a:p>
        </p:txBody>
      </p:sp>
      <p:cxnSp>
        <p:nvCxnSpPr>
          <p:cNvPr id="6" name="Shape 5"/>
          <p:cNvCxnSpPr>
            <a:stCxn id="3" idx="2"/>
            <a:endCxn id="4" idx="1"/>
          </p:cNvCxnSpPr>
          <p:nvPr/>
        </p:nvCxnSpPr>
        <p:spPr>
          <a:xfrm rot="5400000">
            <a:off x="2688283" y="2550646"/>
            <a:ext cx="1443335" cy="2552700"/>
          </a:xfrm>
          <a:prstGeom prst="bentConnector4">
            <a:avLst>
              <a:gd name="adj1" fmla="val 24411"/>
              <a:gd name="adj2" fmla="val 108955"/>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54</a:t>
            </a:fld>
            <a:endParaRPr lang="en-US"/>
          </a:p>
        </p:txBody>
      </p:sp>
      <p:sp>
        <p:nvSpPr>
          <p:cNvPr id="3" name="Oval 2"/>
          <p:cNvSpPr/>
          <p:nvPr/>
        </p:nvSpPr>
        <p:spPr>
          <a:xfrm>
            <a:off x="152400" y="609600"/>
            <a:ext cx="2895600" cy="2743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Data 3"/>
          <p:cNvSpPr/>
          <p:nvPr/>
        </p:nvSpPr>
        <p:spPr>
          <a:xfrm rot="16703914">
            <a:off x="981541" y="1420636"/>
            <a:ext cx="1309220" cy="1044927"/>
          </a:xfrm>
          <a:prstGeom prst="flowChartInputOutp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rot="16200000" flipH="1">
            <a:off x="968282" y="1577882"/>
            <a:ext cx="1340036" cy="73043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0800000" flipH="1">
            <a:off x="990600" y="1622518"/>
            <a:ext cx="1273082" cy="58728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1143000" y="1143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981200" y="2590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2000" y="685800"/>
            <a:ext cx="533400" cy="5334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F</a:t>
            </a:r>
            <a:r>
              <a:rPr lang="ro-RO" b="1" baseline="-25000" smtClean="0">
                <a:solidFill>
                  <a:schemeClr val="accent6">
                    <a:lumMod val="50000"/>
                  </a:schemeClr>
                </a:solidFill>
                <a:latin typeface="Arial" pitchFamily="34" charset="0"/>
                <a:cs typeface="Arial" pitchFamily="34" charset="0"/>
              </a:rPr>
              <a:t>3</a:t>
            </a:r>
            <a:endParaRPr lang="en-US" b="1" baseline="-25000">
              <a:solidFill>
                <a:schemeClr val="accent1">
                  <a:lumMod val="75000"/>
                </a:schemeClr>
              </a:solidFill>
              <a:latin typeface="Arial" pitchFamily="34" charset="0"/>
              <a:cs typeface="Arial" pitchFamily="34" charset="0"/>
            </a:endParaRPr>
          </a:p>
        </p:txBody>
      </p:sp>
      <p:sp>
        <p:nvSpPr>
          <p:cNvPr id="10" name="Rectangle 9"/>
          <p:cNvSpPr/>
          <p:nvPr/>
        </p:nvSpPr>
        <p:spPr>
          <a:xfrm>
            <a:off x="457200" y="1905000"/>
            <a:ext cx="533400" cy="5334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F</a:t>
            </a:r>
            <a:r>
              <a:rPr lang="ro-RO" b="1" baseline="-25000" smtClean="0">
                <a:solidFill>
                  <a:schemeClr val="accent6">
                    <a:lumMod val="50000"/>
                  </a:schemeClr>
                </a:solidFill>
                <a:latin typeface="Arial" pitchFamily="34" charset="0"/>
                <a:cs typeface="Arial" pitchFamily="34" charset="0"/>
              </a:rPr>
              <a:t>1</a:t>
            </a:r>
            <a:endParaRPr lang="en-US" b="1" baseline="-25000">
              <a:solidFill>
                <a:schemeClr val="accent1">
                  <a:lumMod val="75000"/>
                </a:schemeClr>
              </a:solidFill>
              <a:latin typeface="Arial" pitchFamily="34" charset="0"/>
              <a:cs typeface="Arial" pitchFamily="34" charset="0"/>
            </a:endParaRPr>
          </a:p>
        </p:txBody>
      </p:sp>
      <p:sp>
        <p:nvSpPr>
          <p:cNvPr id="11" name="Rectangle 10"/>
          <p:cNvSpPr/>
          <p:nvPr/>
        </p:nvSpPr>
        <p:spPr>
          <a:xfrm>
            <a:off x="2057400" y="1371600"/>
            <a:ext cx="7620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F</a:t>
            </a:r>
            <a:r>
              <a:rPr lang="ro-RO" b="1" baseline="-25000" smtClean="0">
                <a:solidFill>
                  <a:schemeClr val="accent6">
                    <a:lumMod val="50000"/>
                  </a:schemeClr>
                </a:solidFill>
                <a:latin typeface="Arial" pitchFamily="34" charset="0"/>
                <a:cs typeface="Arial" pitchFamily="34" charset="0"/>
              </a:rPr>
              <a:t>4</a:t>
            </a:r>
            <a:endParaRPr lang="en-US" b="1" baseline="-25000">
              <a:solidFill>
                <a:schemeClr val="accent1">
                  <a:lumMod val="75000"/>
                </a:schemeClr>
              </a:solidFill>
              <a:latin typeface="Arial" pitchFamily="34" charset="0"/>
              <a:cs typeface="Arial" pitchFamily="34" charset="0"/>
            </a:endParaRPr>
          </a:p>
        </p:txBody>
      </p:sp>
      <p:sp>
        <p:nvSpPr>
          <p:cNvPr id="12" name="Rectangle 11"/>
          <p:cNvSpPr/>
          <p:nvPr/>
        </p:nvSpPr>
        <p:spPr>
          <a:xfrm>
            <a:off x="1752600" y="2667000"/>
            <a:ext cx="533400" cy="5334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F</a:t>
            </a:r>
            <a:r>
              <a:rPr lang="ro-RO" b="1" baseline="-25000" smtClean="0">
                <a:solidFill>
                  <a:schemeClr val="accent6">
                    <a:lumMod val="50000"/>
                  </a:schemeClr>
                </a:solidFill>
                <a:latin typeface="Arial" pitchFamily="34" charset="0"/>
                <a:cs typeface="Arial" pitchFamily="34" charset="0"/>
              </a:rPr>
              <a:t>7</a:t>
            </a:r>
            <a:endParaRPr lang="en-US" b="1" baseline="-25000">
              <a:solidFill>
                <a:schemeClr val="accent1">
                  <a:lumMod val="75000"/>
                </a:schemeClr>
              </a:solidFill>
              <a:latin typeface="Arial" pitchFamily="34" charset="0"/>
              <a:cs typeface="Arial" pitchFamily="34" charset="0"/>
            </a:endParaRPr>
          </a:p>
        </p:txBody>
      </p:sp>
      <p:sp>
        <p:nvSpPr>
          <p:cNvPr id="13" name="Oval 12"/>
          <p:cNvSpPr/>
          <p:nvPr/>
        </p:nvSpPr>
        <p:spPr>
          <a:xfrm>
            <a:off x="2133600" y="1600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90600" y="2133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rot="16200000" flipH="1">
            <a:off x="1943100" y="1943100"/>
            <a:ext cx="838200" cy="3048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362200" y="1905000"/>
            <a:ext cx="533400" cy="5334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F</a:t>
            </a:r>
            <a:r>
              <a:rPr lang="ro-RO" b="1" baseline="-25000" smtClean="0">
                <a:solidFill>
                  <a:schemeClr val="accent6">
                    <a:lumMod val="50000"/>
                  </a:schemeClr>
                </a:solidFill>
                <a:latin typeface="Arial" pitchFamily="34" charset="0"/>
                <a:cs typeface="Arial" pitchFamily="34" charset="0"/>
              </a:rPr>
              <a:t>5</a:t>
            </a:r>
            <a:endParaRPr lang="en-US" b="1" baseline="-25000">
              <a:solidFill>
                <a:schemeClr val="accent1">
                  <a:lumMod val="75000"/>
                </a:schemeClr>
              </a:solidFill>
              <a:latin typeface="Arial" pitchFamily="34" charset="0"/>
              <a:cs typeface="Arial" pitchFamily="34" charset="0"/>
            </a:endParaRPr>
          </a:p>
        </p:txBody>
      </p:sp>
      <p:sp>
        <p:nvSpPr>
          <p:cNvPr id="19" name="Oval 18"/>
          <p:cNvSpPr/>
          <p:nvPr/>
        </p:nvSpPr>
        <p:spPr>
          <a:xfrm>
            <a:off x="2438400" y="2438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rot="16200000" flipH="1">
            <a:off x="6019800" y="1905000"/>
            <a:ext cx="1340036" cy="73043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5257800" y="838200"/>
            <a:ext cx="2895600" cy="2743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400800" y="1066800"/>
            <a:ext cx="533400" cy="5334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F</a:t>
            </a:r>
            <a:r>
              <a:rPr lang="ro-RO" b="1" baseline="-25000" smtClean="0">
                <a:solidFill>
                  <a:schemeClr val="accent6">
                    <a:lumMod val="50000"/>
                  </a:schemeClr>
                </a:solidFill>
                <a:latin typeface="Arial" pitchFamily="34" charset="0"/>
                <a:cs typeface="Arial" pitchFamily="34" charset="0"/>
              </a:rPr>
              <a:t>8</a:t>
            </a:r>
            <a:endParaRPr lang="en-US" b="1" baseline="-25000">
              <a:solidFill>
                <a:schemeClr val="accent1">
                  <a:lumMod val="75000"/>
                </a:schemeClr>
              </a:solidFill>
              <a:latin typeface="Arial" pitchFamily="34" charset="0"/>
              <a:cs typeface="Arial" pitchFamily="34" charset="0"/>
            </a:endParaRPr>
          </a:p>
        </p:txBody>
      </p:sp>
      <p:sp>
        <p:nvSpPr>
          <p:cNvPr id="23" name="Rectangle 22"/>
          <p:cNvSpPr/>
          <p:nvPr/>
        </p:nvSpPr>
        <p:spPr>
          <a:xfrm>
            <a:off x="7162800" y="2514600"/>
            <a:ext cx="533400" cy="5334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F</a:t>
            </a:r>
            <a:r>
              <a:rPr lang="ro-RO" b="1" baseline="-25000" smtClean="0">
                <a:solidFill>
                  <a:schemeClr val="accent6">
                    <a:lumMod val="50000"/>
                  </a:schemeClr>
                </a:solidFill>
                <a:latin typeface="Arial" pitchFamily="34" charset="0"/>
                <a:cs typeface="Arial" pitchFamily="34" charset="0"/>
              </a:rPr>
              <a:t>6</a:t>
            </a:r>
            <a:endParaRPr lang="en-US" b="1" baseline="-25000">
              <a:solidFill>
                <a:schemeClr val="accent1">
                  <a:lumMod val="75000"/>
                </a:schemeClr>
              </a:solidFill>
              <a:latin typeface="Arial" pitchFamily="34" charset="0"/>
              <a:cs typeface="Arial" pitchFamily="34" charset="0"/>
            </a:endParaRPr>
          </a:p>
        </p:txBody>
      </p:sp>
      <p:sp>
        <p:nvSpPr>
          <p:cNvPr id="24" name="Oval 23"/>
          <p:cNvSpPr/>
          <p:nvPr/>
        </p:nvSpPr>
        <p:spPr>
          <a:xfrm>
            <a:off x="6248400" y="1524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934200" y="2819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04800" y="3200400"/>
            <a:ext cx="914400" cy="762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z="2400" b="1" smtClean="0">
                <a:solidFill>
                  <a:srgbClr val="FF0000"/>
                </a:solidFill>
              </a:rPr>
              <a:t>(</a:t>
            </a:r>
            <a:r>
              <a:rPr lang="ro-RO" sz="2400" b="1" smtClean="0">
                <a:solidFill>
                  <a:srgbClr val="FF0000"/>
                </a:solidFill>
                <a:latin typeface="Arial" pitchFamily="34" charset="0"/>
                <a:cs typeface="Arial" pitchFamily="34" charset="0"/>
              </a:rPr>
              <a:t>S</a:t>
            </a:r>
            <a:r>
              <a:rPr lang="ro-RO" sz="2400" b="1" baseline="-25000" smtClean="0">
                <a:solidFill>
                  <a:srgbClr val="FF0000"/>
                </a:solidFill>
                <a:latin typeface="Arial" pitchFamily="34" charset="0"/>
                <a:cs typeface="Arial" pitchFamily="34" charset="0"/>
              </a:rPr>
              <a:t>1</a:t>
            </a:r>
            <a:r>
              <a:rPr lang="ro-RO" sz="2400" b="1" smtClean="0">
                <a:solidFill>
                  <a:srgbClr val="FF0000"/>
                </a:solidFill>
                <a:latin typeface="Arial" pitchFamily="34" charset="0"/>
                <a:cs typeface="Arial" pitchFamily="34" charset="0"/>
              </a:rPr>
              <a:t>)</a:t>
            </a:r>
            <a:endParaRPr lang="en-US" sz="2400" b="1" baseline="-25000">
              <a:solidFill>
                <a:srgbClr val="FF0000"/>
              </a:solidFill>
              <a:latin typeface="Arial" pitchFamily="34" charset="0"/>
              <a:cs typeface="Arial" pitchFamily="34" charset="0"/>
            </a:endParaRPr>
          </a:p>
        </p:txBody>
      </p:sp>
      <p:sp>
        <p:nvSpPr>
          <p:cNvPr id="27" name="Rectangle 26"/>
          <p:cNvSpPr/>
          <p:nvPr/>
        </p:nvSpPr>
        <p:spPr>
          <a:xfrm>
            <a:off x="7010400" y="3657600"/>
            <a:ext cx="914400" cy="762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z="2400" b="1" smtClean="0">
                <a:solidFill>
                  <a:srgbClr val="FF0000"/>
                </a:solidFill>
              </a:rPr>
              <a:t>(</a:t>
            </a:r>
            <a:r>
              <a:rPr lang="ro-RO" sz="2400" b="1" smtClean="0">
                <a:solidFill>
                  <a:srgbClr val="FF0000"/>
                </a:solidFill>
                <a:latin typeface="Arial" pitchFamily="34" charset="0"/>
                <a:cs typeface="Arial" pitchFamily="34" charset="0"/>
              </a:rPr>
              <a:t>S</a:t>
            </a:r>
            <a:r>
              <a:rPr lang="ro-RO" sz="2400" b="1" baseline="-25000" smtClean="0">
                <a:solidFill>
                  <a:srgbClr val="FF0000"/>
                </a:solidFill>
                <a:latin typeface="Arial" pitchFamily="34" charset="0"/>
                <a:cs typeface="Arial" pitchFamily="34" charset="0"/>
              </a:rPr>
              <a:t>2</a:t>
            </a:r>
            <a:r>
              <a:rPr lang="ro-RO" sz="2400" b="1" smtClean="0">
                <a:solidFill>
                  <a:srgbClr val="FF0000"/>
                </a:solidFill>
                <a:latin typeface="Arial" pitchFamily="34" charset="0"/>
                <a:cs typeface="Arial" pitchFamily="34" charset="0"/>
              </a:rPr>
              <a:t>)</a:t>
            </a:r>
            <a:endParaRPr lang="en-US" sz="2400" b="1" baseline="-25000">
              <a:solidFill>
                <a:srgbClr val="FF0000"/>
              </a:solidFill>
              <a:latin typeface="Arial" pitchFamily="34" charset="0"/>
              <a:cs typeface="Arial" pitchFamily="34" charset="0"/>
            </a:endParaRPr>
          </a:p>
        </p:txBody>
      </p:sp>
      <p:sp>
        <p:nvSpPr>
          <p:cNvPr id="28" name="Right Triangle 27"/>
          <p:cNvSpPr/>
          <p:nvPr/>
        </p:nvSpPr>
        <p:spPr>
          <a:xfrm rot="7634713">
            <a:off x="3482180" y="4319801"/>
            <a:ext cx="1189040" cy="1507809"/>
          </a:xfrm>
          <a:prstGeom prst="rtTriangl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590800" y="3429000"/>
            <a:ext cx="2895600" cy="2743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657600" y="3505200"/>
            <a:ext cx="533400" cy="5334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F</a:t>
            </a:r>
            <a:r>
              <a:rPr lang="ro-RO" b="1" baseline="-25000" smtClean="0">
                <a:solidFill>
                  <a:schemeClr val="accent6">
                    <a:lumMod val="50000"/>
                  </a:schemeClr>
                </a:solidFill>
                <a:latin typeface="Arial" pitchFamily="34" charset="0"/>
                <a:cs typeface="Arial" pitchFamily="34" charset="0"/>
              </a:rPr>
              <a:t>9</a:t>
            </a:r>
            <a:endParaRPr lang="en-US" b="1" baseline="-25000">
              <a:solidFill>
                <a:schemeClr val="accent1">
                  <a:lumMod val="75000"/>
                </a:schemeClr>
              </a:solidFill>
              <a:latin typeface="Arial" pitchFamily="34" charset="0"/>
              <a:cs typeface="Arial" pitchFamily="34" charset="0"/>
            </a:endParaRPr>
          </a:p>
        </p:txBody>
      </p:sp>
      <p:sp>
        <p:nvSpPr>
          <p:cNvPr id="31" name="Rectangle 30"/>
          <p:cNvSpPr/>
          <p:nvPr/>
        </p:nvSpPr>
        <p:spPr>
          <a:xfrm>
            <a:off x="4648200" y="5105400"/>
            <a:ext cx="685800" cy="5334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F</a:t>
            </a:r>
            <a:r>
              <a:rPr lang="ro-RO" b="1" baseline="-25000" smtClean="0">
                <a:solidFill>
                  <a:schemeClr val="accent6">
                    <a:lumMod val="50000"/>
                  </a:schemeClr>
                </a:solidFill>
                <a:latin typeface="Arial" pitchFamily="34" charset="0"/>
                <a:cs typeface="Arial" pitchFamily="34" charset="0"/>
              </a:rPr>
              <a:t>10</a:t>
            </a:r>
            <a:endParaRPr lang="en-US" b="1" baseline="-25000">
              <a:solidFill>
                <a:schemeClr val="accent1">
                  <a:lumMod val="75000"/>
                </a:schemeClr>
              </a:solidFill>
              <a:latin typeface="Arial" pitchFamily="34" charset="0"/>
              <a:cs typeface="Arial" pitchFamily="34" charset="0"/>
            </a:endParaRPr>
          </a:p>
        </p:txBody>
      </p:sp>
      <p:sp>
        <p:nvSpPr>
          <p:cNvPr id="32" name="Rectangle 31"/>
          <p:cNvSpPr/>
          <p:nvPr/>
        </p:nvSpPr>
        <p:spPr>
          <a:xfrm>
            <a:off x="2743200" y="5029200"/>
            <a:ext cx="533400" cy="5334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F</a:t>
            </a:r>
            <a:r>
              <a:rPr lang="ro-RO" b="1" baseline="-25000" smtClean="0">
                <a:solidFill>
                  <a:schemeClr val="accent6">
                    <a:lumMod val="50000"/>
                  </a:schemeClr>
                </a:solidFill>
                <a:latin typeface="Arial" pitchFamily="34" charset="0"/>
                <a:cs typeface="Arial" pitchFamily="34" charset="0"/>
              </a:rPr>
              <a:t>2</a:t>
            </a:r>
            <a:endParaRPr lang="en-US" b="1" baseline="-25000">
              <a:solidFill>
                <a:schemeClr val="accent1">
                  <a:lumMod val="75000"/>
                </a:schemeClr>
              </a:solidFill>
              <a:latin typeface="Arial" pitchFamily="34" charset="0"/>
              <a:cs typeface="Arial" pitchFamily="34" charset="0"/>
            </a:endParaRPr>
          </a:p>
        </p:txBody>
      </p:sp>
      <p:sp>
        <p:nvSpPr>
          <p:cNvPr id="33" name="Rectangle 32"/>
          <p:cNvSpPr/>
          <p:nvPr/>
        </p:nvSpPr>
        <p:spPr>
          <a:xfrm>
            <a:off x="1905000" y="5562600"/>
            <a:ext cx="914400" cy="762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z="2400" b="1" smtClean="0">
                <a:solidFill>
                  <a:srgbClr val="FF0000"/>
                </a:solidFill>
              </a:rPr>
              <a:t>(</a:t>
            </a:r>
            <a:r>
              <a:rPr lang="ro-RO" sz="2400" b="1" smtClean="0">
                <a:solidFill>
                  <a:srgbClr val="FF0000"/>
                </a:solidFill>
                <a:latin typeface="Arial" pitchFamily="34" charset="0"/>
                <a:cs typeface="Arial" pitchFamily="34" charset="0"/>
              </a:rPr>
              <a:t>S</a:t>
            </a:r>
            <a:r>
              <a:rPr lang="ro-RO" sz="2400" b="1" baseline="-25000" smtClean="0">
                <a:solidFill>
                  <a:srgbClr val="FF0000"/>
                </a:solidFill>
                <a:latin typeface="Arial" pitchFamily="34" charset="0"/>
                <a:cs typeface="Arial" pitchFamily="34" charset="0"/>
              </a:rPr>
              <a:t>3</a:t>
            </a:r>
            <a:r>
              <a:rPr lang="ro-RO" sz="2400" b="1" smtClean="0">
                <a:solidFill>
                  <a:srgbClr val="FF0000"/>
                </a:solidFill>
                <a:latin typeface="Arial" pitchFamily="34" charset="0"/>
                <a:cs typeface="Arial" pitchFamily="34" charset="0"/>
              </a:rPr>
              <a:t>)</a:t>
            </a:r>
            <a:endParaRPr lang="en-US" sz="2400" b="1" baseline="-25000">
              <a:solidFill>
                <a:srgbClr val="FF0000"/>
              </a:solidFill>
              <a:latin typeface="Arial" pitchFamily="34" charset="0"/>
              <a:cs typeface="Arial" pitchFamily="34" charset="0"/>
            </a:endParaRPr>
          </a:p>
        </p:txBody>
      </p:sp>
      <p:sp>
        <p:nvSpPr>
          <p:cNvPr id="34" name="Rectangle 33"/>
          <p:cNvSpPr/>
          <p:nvPr/>
        </p:nvSpPr>
        <p:spPr>
          <a:xfrm>
            <a:off x="6477000" y="4724400"/>
            <a:ext cx="1447800" cy="762000"/>
          </a:xfrm>
          <a:prstGeom prst="rect">
            <a:avLst/>
          </a:prstGeom>
          <a:solidFill>
            <a:srgbClr val="FFFF99"/>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z="2400" b="1" smtClean="0">
                <a:solidFill>
                  <a:schemeClr val="accent6">
                    <a:lumMod val="50000"/>
                  </a:schemeClr>
                </a:solidFill>
                <a:latin typeface="Arial" pitchFamily="34" charset="0"/>
                <a:cs typeface="Arial" pitchFamily="34" charset="0"/>
              </a:rPr>
              <a:t>n</a:t>
            </a:r>
            <a:r>
              <a:rPr lang="ro-RO" sz="2400" b="1" baseline="-25000" smtClean="0">
                <a:solidFill>
                  <a:schemeClr val="accent6">
                    <a:lumMod val="50000"/>
                  </a:schemeClr>
                </a:solidFill>
                <a:latin typeface="Arial" pitchFamily="34" charset="0"/>
                <a:cs typeface="Arial" pitchFamily="34" charset="0"/>
              </a:rPr>
              <a:t>2</a:t>
            </a:r>
            <a:r>
              <a:rPr lang="ro-RO" sz="2400" b="1" smtClean="0">
                <a:solidFill>
                  <a:schemeClr val="accent6">
                    <a:lumMod val="50000"/>
                  </a:schemeClr>
                </a:solidFill>
                <a:latin typeface="Arial" pitchFamily="34" charset="0"/>
                <a:cs typeface="Arial" pitchFamily="34" charset="0"/>
              </a:rPr>
              <a:t> = 5</a:t>
            </a:r>
            <a:endParaRPr lang="en-US" sz="2400" b="1" baseline="-25000">
              <a:solidFill>
                <a:schemeClr val="accent6">
                  <a:lumMod val="50000"/>
                </a:schemeClr>
              </a:solidFill>
              <a:latin typeface="Arial" pitchFamily="34" charset="0"/>
              <a:cs typeface="Arial" pitchFamily="34" charset="0"/>
            </a:endParaRPr>
          </a:p>
        </p:txBody>
      </p:sp>
      <p:cxnSp>
        <p:nvCxnSpPr>
          <p:cNvPr id="35" name="Straight Connector 34"/>
          <p:cNvCxnSpPr>
            <a:endCxn id="24" idx="7"/>
          </p:cNvCxnSpPr>
          <p:nvPr/>
        </p:nvCxnSpPr>
        <p:spPr>
          <a:xfrm>
            <a:off x="1295400" y="1219200"/>
            <a:ext cx="5083082" cy="327118"/>
          </a:xfrm>
          <a:prstGeom prst="line">
            <a:avLst/>
          </a:prstGeom>
          <a:ln w="28575">
            <a:solidFill>
              <a:schemeClr val="accent6">
                <a:lumMod val="50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24" idx="3"/>
          </p:cNvCxnSpPr>
          <p:nvPr/>
        </p:nvCxnSpPr>
        <p:spPr>
          <a:xfrm flipV="1">
            <a:off x="2438400" y="1654082"/>
            <a:ext cx="3832318" cy="860518"/>
          </a:xfrm>
          <a:prstGeom prst="line">
            <a:avLst/>
          </a:prstGeom>
          <a:ln w="28575">
            <a:solidFill>
              <a:schemeClr val="accent6">
                <a:lumMod val="50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25" idx="5"/>
          </p:cNvCxnSpPr>
          <p:nvPr/>
        </p:nvCxnSpPr>
        <p:spPr>
          <a:xfrm>
            <a:off x="2590800" y="2514600"/>
            <a:ext cx="4473482" cy="434882"/>
          </a:xfrm>
          <a:prstGeom prst="line">
            <a:avLst/>
          </a:prstGeom>
          <a:ln w="28575">
            <a:solidFill>
              <a:schemeClr val="accent6">
                <a:lumMod val="50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28" idx="2"/>
          </p:cNvCxnSpPr>
          <p:nvPr/>
        </p:nvCxnSpPr>
        <p:spPr>
          <a:xfrm>
            <a:off x="2057400" y="2667000"/>
            <a:ext cx="1778972" cy="1477153"/>
          </a:xfrm>
          <a:prstGeom prst="line">
            <a:avLst/>
          </a:prstGeom>
          <a:ln w="28575">
            <a:solidFill>
              <a:schemeClr val="accent6">
                <a:lumMod val="50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endCxn id="25" idx="7"/>
          </p:cNvCxnSpPr>
          <p:nvPr/>
        </p:nvCxnSpPr>
        <p:spPr>
          <a:xfrm flipV="1">
            <a:off x="3810000" y="2841718"/>
            <a:ext cx="3254282" cy="1273082"/>
          </a:xfrm>
          <a:prstGeom prst="line">
            <a:avLst/>
          </a:prstGeom>
          <a:ln w="28575">
            <a:solidFill>
              <a:schemeClr val="accent6">
                <a:lumMod val="50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4953000" y="5029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733800" y="4038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048000" y="4953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55</a:t>
            </a:fld>
            <a:endParaRPr lang="en-US"/>
          </a:p>
        </p:txBody>
      </p:sp>
      <p:sp>
        <p:nvSpPr>
          <p:cNvPr id="3" name="Flowchart: Data 2"/>
          <p:cNvSpPr/>
          <p:nvPr/>
        </p:nvSpPr>
        <p:spPr>
          <a:xfrm rot="16703914">
            <a:off x="1329462" y="3173237"/>
            <a:ext cx="1309220" cy="1044927"/>
          </a:xfrm>
          <a:prstGeom prst="flowChartInputOutp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rot="16200000" flipH="1">
            <a:off x="1295400" y="3276600"/>
            <a:ext cx="1447800" cy="838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1371600" y="3429000"/>
            <a:ext cx="1143000" cy="58728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371600"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5240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38400" y="3352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362200" y="4343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295400" y="2438400"/>
            <a:ext cx="533400" cy="5334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F</a:t>
            </a:r>
            <a:r>
              <a:rPr lang="ro-RO" b="1" baseline="-25000" smtClean="0">
                <a:solidFill>
                  <a:schemeClr val="accent6">
                    <a:lumMod val="50000"/>
                  </a:schemeClr>
                </a:solidFill>
                <a:latin typeface="Arial" pitchFamily="34" charset="0"/>
                <a:cs typeface="Arial" pitchFamily="34" charset="0"/>
              </a:rPr>
              <a:t>1</a:t>
            </a:r>
            <a:endParaRPr lang="en-US" b="1" baseline="-25000">
              <a:solidFill>
                <a:schemeClr val="accent1">
                  <a:lumMod val="75000"/>
                </a:schemeClr>
              </a:solidFill>
              <a:latin typeface="Arial" pitchFamily="34" charset="0"/>
              <a:cs typeface="Arial" pitchFamily="34" charset="0"/>
            </a:endParaRPr>
          </a:p>
        </p:txBody>
      </p:sp>
      <p:sp>
        <p:nvSpPr>
          <p:cNvPr id="14" name="Rectangle 13"/>
          <p:cNvSpPr/>
          <p:nvPr/>
        </p:nvSpPr>
        <p:spPr>
          <a:xfrm>
            <a:off x="914400" y="3733800"/>
            <a:ext cx="533400" cy="5334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F</a:t>
            </a:r>
            <a:r>
              <a:rPr lang="ro-RO" b="1" baseline="-25000" smtClean="0">
                <a:solidFill>
                  <a:schemeClr val="accent6">
                    <a:lumMod val="50000"/>
                  </a:schemeClr>
                </a:solidFill>
                <a:latin typeface="Arial" pitchFamily="34" charset="0"/>
                <a:cs typeface="Arial" pitchFamily="34" charset="0"/>
              </a:rPr>
              <a:t>7</a:t>
            </a:r>
            <a:endParaRPr lang="en-US" b="1" baseline="-25000">
              <a:solidFill>
                <a:schemeClr val="accent1">
                  <a:lumMod val="75000"/>
                </a:schemeClr>
              </a:solidFill>
              <a:latin typeface="Arial" pitchFamily="34" charset="0"/>
              <a:cs typeface="Arial" pitchFamily="34" charset="0"/>
            </a:endParaRPr>
          </a:p>
        </p:txBody>
      </p:sp>
      <p:sp>
        <p:nvSpPr>
          <p:cNvPr id="15" name="Rectangle 14"/>
          <p:cNvSpPr/>
          <p:nvPr/>
        </p:nvSpPr>
        <p:spPr>
          <a:xfrm>
            <a:off x="2209800" y="4495800"/>
            <a:ext cx="6096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F</a:t>
            </a:r>
            <a:r>
              <a:rPr lang="ro-RO" b="1" baseline="-25000" smtClean="0">
                <a:solidFill>
                  <a:schemeClr val="accent6">
                    <a:lumMod val="50000"/>
                  </a:schemeClr>
                </a:solidFill>
                <a:latin typeface="Arial" pitchFamily="34" charset="0"/>
                <a:cs typeface="Arial" pitchFamily="34" charset="0"/>
              </a:rPr>
              <a:t>4</a:t>
            </a:r>
            <a:endParaRPr lang="en-US" b="1" baseline="-25000">
              <a:solidFill>
                <a:schemeClr val="accent1">
                  <a:lumMod val="75000"/>
                </a:schemeClr>
              </a:solidFill>
              <a:latin typeface="Arial" pitchFamily="34" charset="0"/>
              <a:cs typeface="Arial" pitchFamily="34" charset="0"/>
            </a:endParaRPr>
          </a:p>
        </p:txBody>
      </p:sp>
      <p:sp>
        <p:nvSpPr>
          <p:cNvPr id="16" name="Rectangle 15"/>
          <p:cNvSpPr/>
          <p:nvPr/>
        </p:nvSpPr>
        <p:spPr>
          <a:xfrm>
            <a:off x="2133600" y="2895600"/>
            <a:ext cx="6858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F</a:t>
            </a:r>
            <a:r>
              <a:rPr lang="ro-RO" b="1" baseline="-25000" smtClean="0">
                <a:solidFill>
                  <a:schemeClr val="accent6">
                    <a:lumMod val="50000"/>
                  </a:schemeClr>
                </a:solidFill>
                <a:latin typeface="Arial" pitchFamily="34" charset="0"/>
                <a:cs typeface="Arial" pitchFamily="34" charset="0"/>
              </a:rPr>
              <a:t>3</a:t>
            </a:r>
            <a:endParaRPr lang="en-US" b="1" baseline="-25000">
              <a:solidFill>
                <a:schemeClr val="accent1">
                  <a:lumMod val="75000"/>
                </a:schemeClr>
              </a:solidFill>
              <a:latin typeface="Arial" pitchFamily="34" charset="0"/>
              <a:cs typeface="Arial" pitchFamily="34" charset="0"/>
            </a:endParaRPr>
          </a:p>
        </p:txBody>
      </p:sp>
      <p:sp>
        <p:nvSpPr>
          <p:cNvPr id="17" name="Oval 16"/>
          <p:cNvSpPr/>
          <p:nvPr/>
        </p:nvSpPr>
        <p:spPr>
          <a:xfrm>
            <a:off x="533400" y="2362200"/>
            <a:ext cx="2895600" cy="2743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90600" y="5181600"/>
            <a:ext cx="914400" cy="762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z="2400" b="1" smtClean="0">
                <a:solidFill>
                  <a:srgbClr val="FF0000"/>
                </a:solidFill>
              </a:rPr>
              <a:t>(</a:t>
            </a:r>
            <a:r>
              <a:rPr lang="ro-RO" sz="2400" b="1" smtClean="0">
                <a:solidFill>
                  <a:srgbClr val="FF0000"/>
                </a:solidFill>
                <a:latin typeface="Arial" pitchFamily="34" charset="0"/>
                <a:cs typeface="Arial" pitchFamily="34" charset="0"/>
              </a:rPr>
              <a:t>S</a:t>
            </a:r>
            <a:r>
              <a:rPr lang="ro-RO" sz="2400" b="1" baseline="-25000" smtClean="0">
                <a:solidFill>
                  <a:srgbClr val="FF0000"/>
                </a:solidFill>
                <a:latin typeface="Arial" pitchFamily="34" charset="0"/>
                <a:cs typeface="Arial" pitchFamily="34" charset="0"/>
              </a:rPr>
              <a:t>1</a:t>
            </a:r>
            <a:r>
              <a:rPr lang="ro-RO" sz="2400" b="1" smtClean="0">
                <a:solidFill>
                  <a:srgbClr val="FF0000"/>
                </a:solidFill>
                <a:latin typeface="Arial" pitchFamily="34" charset="0"/>
                <a:cs typeface="Arial" pitchFamily="34" charset="0"/>
              </a:rPr>
              <a:t>)</a:t>
            </a:r>
            <a:endParaRPr lang="en-US" sz="2400" b="1" baseline="-25000">
              <a:solidFill>
                <a:srgbClr val="FF0000"/>
              </a:solidFill>
              <a:latin typeface="Arial" pitchFamily="34" charset="0"/>
              <a:cs typeface="Arial" pitchFamily="34" charset="0"/>
            </a:endParaRPr>
          </a:p>
        </p:txBody>
      </p:sp>
      <p:sp>
        <p:nvSpPr>
          <p:cNvPr id="19" name="Right Triangle 18"/>
          <p:cNvSpPr/>
          <p:nvPr/>
        </p:nvSpPr>
        <p:spPr>
          <a:xfrm rot="7634713">
            <a:off x="6004248" y="2995048"/>
            <a:ext cx="1189040" cy="1507809"/>
          </a:xfrm>
          <a:prstGeom prst="rtTriangl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p:cNvSpPr/>
          <p:nvPr/>
        </p:nvSpPr>
        <p:spPr>
          <a:xfrm rot="18451024">
            <a:off x="5547043" y="1166179"/>
            <a:ext cx="1189040" cy="1507809"/>
          </a:xfrm>
          <a:prstGeom prst="rtTriangl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p:cNvSpPr/>
          <p:nvPr/>
        </p:nvSpPr>
        <p:spPr>
          <a:xfrm rot="7634713">
            <a:off x="5547047" y="1166248"/>
            <a:ext cx="1189040" cy="1507809"/>
          </a:xfrm>
          <a:prstGeom prst="rtTriangl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114800" y="457200"/>
            <a:ext cx="4495800" cy="434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334000" y="3810000"/>
            <a:ext cx="533400" cy="5334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F</a:t>
            </a:r>
            <a:r>
              <a:rPr lang="ro-RO" b="1" baseline="-25000" smtClean="0">
                <a:solidFill>
                  <a:schemeClr val="accent6">
                    <a:lumMod val="50000"/>
                  </a:schemeClr>
                </a:solidFill>
                <a:latin typeface="Arial" pitchFamily="34" charset="0"/>
                <a:cs typeface="Arial" pitchFamily="34" charset="0"/>
              </a:rPr>
              <a:t>2</a:t>
            </a:r>
            <a:endParaRPr lang="en-US" b="1" baseline="-25000">
              <a:solidFill>
                <a:schemeClr val="accent1">
                  <a:lumMod val="75000"/>
                </a:schemeClr>
              </a:solidFill>
              <a:latin typeface="Arial" pitchFamily="34" charset="0"/>
              <a:cs typeface="Arial" pitchFamily="34" charset="0"/>
            </a:endParaRPr>
          </a:p>
        </p:txBody>
      </p:sp>
      <p:sp>
        <p:nvSpPr>
          <p:cNvPr id="24" name="Rectangle 23"/>
          <p:cNvSpPr/>
          <p:nvPr/>
        </p:nvSpPr>
        <p:spPr>
          <a:xfrm>
            <a:off x="7162800" y="3810000"/>
            <a:ext cx="685800" cy="5334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F</a:t>
            </a:r>
            <a:r>
              <a:rPr lang="ro-RO" b="1" baseline="-25000" smtClean="0">
                <a:solidFill>
                  <a:schemeClr val="accent6">
                    <a:lumMod val="50000"/>
                  </a:schemeClr>
                </a:solidFill>
                <a:latin typeface="Arial" pitchFamily="34" charset="0"/>
                <a:cs typeface="Arial" pitchFamily="34" charset="0"/>
              </a:rPr>
              <a:t>10</a:t>
            </a:r>
            <a:endParaRPr lang="en-US" b="1" baseline="-25000">
              <a:solidFill>
                <a:schemeClr val="accent1">
                  <a:lumMod val="75000"/>
                </a:schemeClr>
              </a:solidFill>
              <a:latin typeface="Arial" pitchFamily="34" charset="0"/>
              <a:cs typeface="Arial" pitchFamily="34" charset="0"/>
            </a:endParaRPr>
          </a:p>
        </p:txBody>
      </p:sp>
      <p:sp>
        <p:nvSpPr>
          <p:cNvPr id="25" name="Rectangle 24"/>
          <p:cNvSpPr/>
          <p:nvPr/>
        </p:nvSpPr>
        <p:spPr>
          <a:xfrm>
            <a:off x="6629400" y="2514600"/>
            <a:ext cx="533400" cy="5334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F</a:t>
            </a:r>
            <a:r>
              <a:rPr lang="ro-RO" b="1" baseline="-25000" smtClean="0">
                <a:solidFill>
                  <a:schemeClr val="accent6">
                    <a:lumMod val="50000"/>
                  </a:schemeClr>
                </a:solidFill>
                <a:latin typeface="Arial" pitchFamily="34" charset="0"/>
                <a:cs typeface="Arial" pitchFamily="34" charset="0"/>
              </a:rPr>
              <a:t>9</a:t>
            </a:r>
            <a:endParaRPr lang="en-US" b="1" baseline="-25000">
              <a:solidFill>
                <a:schemeClr val="accent1">
                  <a:lumMod val="75000"/>
                </a:schemeClr>
              </a:solidFill>
              <a:latin typeface="Arial" pitchFamily="34" charset="0"/>
              <a:cs typeface="Arial" pitchFamily="34" charset="0"/>
            </a:endParaRPr>
          </a:p>
        </p:txBody>
      </p:sp>
      <p:sp>
        <p:nvSpPr>
          <p:cNvPr id="26" name="Rectangle 25"/>
          <p:cNvSpPr/>
          <p:nvPr/>
        </p:nvSpPr>
        <p:spPr>
          <a:xfrm>
            <a:off x="4953000" y="2057400"/>
            <a:ext cx="533400" cy="5334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F</a:t>
            </a:r>
            <a:r>
              <a:rPr lang="ro-RO" b="1" baseline="-25000" smtClean="0">
                <a:solidFill>
                  <a:schemeClr val="accent6">
                    <a:lumMod val="50000"/>
                  </a:schemeClr>
                </a:solidFill>
                <a:latin typeface="Arial" pitchFamily="34" charset="0"/>
                <a:cs typeface="Arial" pitchFamily="34" charset="0"/>
              </a:rPr>
              <a:t>5</a:t>
            </a:r>
            <a:endParaRPr lang="en-US" b="1" baseline="-25000">
              <a:solidFill>
                <a:schemeClr val="accent1">
                  <a:lumMod val="75000"/>
                </a:schemeClr>
              </a:solidFill>
              <a:latin typeface="Arial" pitchFamily="34" charset="0"/>
              <a:cs typeface="Arial" pitchFamily="34" charset="0"/>
            </a:endParaRPr>
          </a:p>
        </p:txBody>
      </p:sp>
      <p:sp>
        <p:nvSpPr>
          <p:cNvPr id="27" name="Rectangle 26"/>
          <p:cNvSpPr/>
          <p:nvPr/>
        </p:nvSpPr>
        <p:spPr>
          <a:xfrm>
            <a:off x="7162800" y="1600200"/>
            <a:ext cx="533400" cy="5334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F</a:t>
            </a:r>
            <a:r>
              <a:rPr lang="ro-RO" b="1" baseline="-25000" smtClean="0">
                <a:solidFill>
                  <a:schemeClr val="accent6">
                    <a:lumMod val="50000"/>
                  </a:schemeClr>
                </a:solidFill>
                <a:latin typeface="Arial" pitchFamily="34" charset="0"/>
                <a:cs typeface="Arial" pitchFamily="34" charset="0"/>
              </a:rPr>
              <a:t>6</a:t>
            </a:r>
            <a:endParaRPr lang="en-US" b="1" baseline="-25000">
              <a:solidFill>
                <a:schemeClr val="accent1">
                  <a:lumMod val="75000"/>
                </a:schemeClr>
              </a:solidFill>
              <a:latin typeface="Arial" pitchFamily="34" charset="0"/>
              <a:cs typeface="Arial" pitchFamily="34" charset="0"/>
            </a:endParaRPr>
          </a:p>
        </p:txBody>
      </p:sp>
      <p:sp>
        <p:nvSpPr>
          <p:cNvPr id="28" name="Rectangle 27"/>
          <p:cNvSpPr/>
          <p:nvPr/>
        </p:nvSpPr>
        <p:spPr>
          <a:xfrm>
            <a:off x="5943600" y="685800"/>
            <a:ext cx="533400" cy="5334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F</a:t>
            </a:r>
            <a:r>
              <a:rPr lang="ro-RO" b="1" baseline="-25000" smtClean="0">
                <a:solidFill>
                  <a:schemeClr val="accent6">
                    <a:lumMod val="50000"/>
                  </a:schemeClr>
                </a:solidFill>
                <a:latin typeface="Arial" pitchFamily="34" charset="0"/>
                <a:cs typeface="Arial" pitchFamily="34" charset="0"/>
              </a:rPr>
              <a:t>8</a:t>
            </a:r>
            <a:endParaRPr lang="en-US" b="1" baseline="-25000">
              <a:solidFill>
                <a:schemeClr val="accent1">
                  <a:lumMod val="75000"/>
                </a:schemeClr>
              </a:solidFill>
              <a:latin typeface="Arial" pitchFamily="34" charset="0"/>
              <a:cs typeface="Arial" pitchFamily="34" charset="0"/>
            </a:endParaRPr>
          </a:p>
        </p:txBody>
      </p:sp>
      <p:sp>
        <p:nvSpPr>
          <p:cNvPr id="29" name="Oval 28"/>
          <p:cNvSpPr/>
          <p:nvPr/>
        </p:nvSpPr>
        <p:spPr>
          <a:xfrm>
            <a:off x="5562600" y="3657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467600" y="3657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324600" y="2743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181600"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010400"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867400" y="914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a:stCxn id="11" idx="6"/>
            <a:endCxn id="34" idx="3"/>
          </p:cNvCxnSpPr>
          <p:nvPr/>
        </p:nvCxnSpPr>
        <p:spPr>
          <a:xfrm flipV="1">
            <a:off x="2590800" y="1044482"/>
            <a:ext cx="3298918" cy="2384518"/>
          </a:xfrm>
          <a:prstGeom prst="line">
            <a:avLst/>
          </a:prstGeom>
          <a:ln w="28575">
            <a:solidFill>
              <a:schemeClr val="accent6">
                <a:lumMod val="50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2" idx="3"/>
            <a:endCxn id="32" idx="3"/>
          </p:cNvCxnSpPr>
          <p:nvPr/>
        </p:nvCxnSpPr>
        <p:spPr>
          <a:xfrm rot="5400000" flipH="1" flipV="1">
            <a:off x="2536918" y="1806482"/>
            <a:ext cx="2514600" cy="2819400"/>
          </a:xfrm>
          <a:prstGeom prst="line">
            <a:avLst/>
          </a:prstGeom>
          <a:ln w="28575">
            <a:solidFill>
              <a:schemeClr val="accent6">
                <a:lumMod val="50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6172200" y="5029200"/>
            <a:ext cx="1905000" cy="762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z="2400" b="1" smtClean="0">
                <a:solidFill>
                  <a:srgbClr val="FF0000"/>
                </a:solidFill>
              </a:rPr>
              <a:t>(</a:t>
            </a:r>
            <a:r>
              <a:rPr lang="ro-RO" sz="2400" b="1" smtClean="0">
                <a:solidFill>
                  <a:srgbClr val="FF0000"/>
                </a:solidFill>
                <a:latin typeface="Arial" pitchFamily="34" charset="0"/>
                <a:cs typeface="Arial" pitchFamily="34" charset="0"/>
              </a:rPr>
              <a:t>S</a:t>
            </a:r>
            <a:r>
              <a:rPr lang="ro-RO" sz="2400" b="1" baseline="-25000" smtClean="0">
                <a:solidFill>
                  <a:srgbClr val="FF0000"/>
                </a:solidFill>
                <a:latin typeface="Arial" pitchFamily="34" charset="0"/>
                <a:cs typeface="Arial" pitchFamily="34" charset="0"/>
              </a:rPr>
              <a:t>2 </a:t>
            </a:r>
            <a:r>
              <a:rPr lang="ro-RO" sz="2400" b="1" smtClean="0">
                <a:solidFill>
                  <a:srgbClr val="FF0000"/>
                </a:solidFill>
                <a:latin typeface="Arial" pitchFamily="34" charset="0"/>
                <a:cs typeface="Arial" pitchFamily="34" charset="0"/>
              </a:rPr>
              <a:t>+ S</a:t>
            </a:r>
            <a:r>
              <a:rPr lang="ro-RO" sz="2400" b="1" baseline="-25000" smtClean="0">
                <a:solidFill>
                  <a:srgbClr val="FF0000"/>
                </a:solidFill>
                <a:latin typeface="Arial" pitchFamily="34" charset="0"/>
                <a:cs typeface="Arial" pitchFamily="34" charset="0"/>
              </a:rPr>
              <a:t>3</a:t>
            </a:r>
            <a:r>
              <a:rPr lang="ro-RO" sz="2400" b="1" smtClean="0">
                <a:solidFill>
                  <a:srgbClr val="FF0000"/>
                </a:solidFill>
                <a:latin typeface="Arial" pitchFamily="34" charset="0"/>
                <a:cs typeface="Arial" pitchFamily="34" charset="0"/>
              </a:rPr>
              <a:t>)</a:t>
            </a:r>
            <a:endParaRPr lang="en-US" sz="2400" b="1" baseline="-25000">
              <a:solidFill>
                <a:srgbClr val="FF0000"/>
              </a:solidFill>
              <a:latin typeface="Arial" pitchFamily="34" charset="0"/>
              <a:cs typeface="Arial" pitchFamily="34" charset="0"/>
            </a:endParaRPr>
          </a:p>
        </p:txBody>
      </p:sp>
      <p:sp>
        <p:nvSpPr>
          <p:cNvPr id="43" name="Rectangle 42"/>
          <p:cNvSpPr/>
          <p:nvPr/>
        </p:nvSpPr>
        <p:spPr>
          <a:xfrm>
            <a:off x="3962400" y="5181600"/>
            <a:ext cx="1447800" cy="762000"/>
          </a:xfrm>
          <a:prstGeom prst="rect">
            <a:avLst/>
          </a:prstGeom>
          <a:solidFill>
            <a:srgbClr val="FFFF99"/>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z="2400" b="1" smtClean="0">
                <a:solidFill>
                  <a:schemeClr val="accent6">
                    <a:lumMod val="50000"/>
                  </a:schemeClr>
                </a:solidFill>
                <a:latin typeface="Arial" pitchFamily="34" charset="0"/>
                <a:cs typeface="Arial" pitchFamily="34" charset="0"/>
              </a:rPr>
              <a:t>n</a:t>
            </a:r>
            <a:r>
              <a:rPr lang="ro-RO" sz="2400" b="1" baseline="-25000" smtClean="0">
                <a:solidFill>
                  <a:schemeClr val="accent6">
                    <a:lumMod val="50000"/>
                  </a:schemeClr>
                </a:solidFill>
                <a:latin typeface="Arial" pitchFamily="34" charset="0"/>
                <a:cs typeface="Arial" pitchFamily="34" charset="0"/>
              </a:rPr>
              <a:t>3</a:t>
            </a:r>
            <a:r>
              <a:rPr lang="ro-RO" sz="2400" b="1" smtClean="0">
                <a:solidFill>
                  <a:schemeClr val="accent6">
                    <a:lumMod val="50000"/>
                  </a:schemeClr>
                </a:solidFill>
                <a:latin typeface="Arial" pitchFamily="34" charset="0"/>
                <a:cs typeface="Arial" pitchFamily="34" charset="0"/>
              </a:rPr>
              <a:t> = 2</a:t>
            </a:r>
            <a:endParaRPr lang="en-US" sz="2400" b="1" baseline="-25000">
              <a:solidFill>
                <a:schemeClr val="accent6">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56</a:t>
            </a:fld>
            <a:endParaRPr lang="en-US"/>
          </a:p>
        </p:txBody>
      </p:sp>
      <p:sp>
        <p:nvSpPr>
          <p:cNvPr id="3" name="Rectangle 2"/>
          <p:cNvSpPr/>
          <p:nvPr/>
        </p:nvSpPr>
        <p:spPr>
          <a:xfrm>
            <a:off x="990600" y="1676400"/>
            <a:ext cx="70104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o-RO" b="1" i="1" smtClean="0">
                <a:solidFill>
                  <a:schemeClr val="accent6">
                    <a:lumMod val="50000"/>
                  </a:schemeClr>
                </a:solidFill>
                <a:latin typeface="Arial" pitchFamily="34" charset="0"/>
                <a:cs typeface="Arial" pitchFamily="34" charset="0"/>
              </a:rPr>
              <a:t>c</a:t>
            </a:r>
            <a:r>
              <a:rPr lang="ro-RO" b="1" i="1" baseline="-25000" smtClean="0">
                <a:solidFill>
                  <a:schemeClr val="accent6">
                    <a:lumMod val="50000"/>
                  </a:schemeClr>
                </a:solidFill>
                <a:latin typeface="Arial" pitchFamily="34" charset="0"/>
                <a:cs typeface="Arial" pitchFamily="34" charset="0"/>
              </a:rPr>
              <a:t>3</a:t>
            </a:r>
            <a:r>
              <a:rPr lang="ro-RO" b="1" i="1" smtClean="0">
                <a:solidFill>
                  <a:schemeClr val="accent6">
                    <a:lumMod val="50000"/>
                  </a:schemeClr>
                </a:solidFill>
                <a:latin typeface="Arial" pitchFamily="34" charset="0"/>
                <a:cs typeface="Arial" pitchFamily="34" charset="0"/>
              </a:rPr>
              <a:t>. Pentru fiecare subsistem se vor analiza mai multe variante din punct de vedere tehnic, ergonomic și estetic.</a:t>
            </a:r>
            <a:endParaRPr lang="en-US" b="1" i="1">
              <a:solidFill>
                <a:schemeClr val="accent6">
                  <a:lumMod val="50000"/>
                </a:schemeClr>
              </a:solidFill>
              <a:latin typeface="Arial" pitchFamily="34" charset="0"/>
              <a:cs typeface="Arial" pitchFamily="34" charset="0"/>
            </a:endParaRPr>
          </a:p>
        </p:txBody>
      </p:sp>
      <p:sp>
        <p:nvSpPr>
          <p:cNvPr id="4" name="Rectangle 3"/>
          <p:cNvSpPr/>
          <p:nvPr/>
        </p:nvSpPr>
        <p:spPr>
          <a:xfrm>
            <a:off x="990600" y="3124200"/>
            <a:ext cx="70104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o-RO" b="1" i="1" smtClean="0">
                <a:solidFill>
                  <a:schemeClr val="accent6">
                    <a:lumMod val="50000"/>
                  </a:schemeClr>
                </a:solidFill>
                <a:latin typeface="Arial" pitchFamily="34" charset="0"/>
                <a:cs typeface="Arial" pitchFamily="34" charset="0"/>
              </a:rPr>
              <a:t>c</a:t>
            </a:r>
            <a:r>
              <a:rPr lang="ro-RO" b="1" i="1" baseline="-25000" smtClean="0">
                <a:solidFill>
                  <a:schemeClr val="accent6">
                    <a:lumMod val="50000"/>
                  </a:schemeClr>
                </a:solidFill>
                <a:latin typeface="Arial" pitchFamily="34" charset="0"/>
                <a:cs typeface="Arial" pitchFamily="34" charset="0"/>
              </a:rPr>
              <a:t>4</a:t>
            </a:r>
            <a:r>
              <a:rPr lang="ro-RO" b="1" i="1" smtClean="0">
                <a:solidFill>
                  <a:schemeClr val="accent6">
                    <a:lumMod val="50000"/>
                  </a:schemeClr>
                </a:solidFill>
                <a:latin typeface="Arial" pitchFamily="34" charset="0"/>
                <a:cs typeface="Arial" pitchFamily="34" charset="0"/>
              </a:rPr>
              <a:t>. Soluțiile stabilite ca optime pentru subsisteme trebuie să conducă la o soluție optimă și la nivelul întregului sistem.</a:t>
            </a:r>
            <a:endParaRPr lang="en-US" b="1" i="1">
              <a:solidFill>
                <a:schemeClr val="accent6">
                  <a:lumMod val="50000"/>
                </a:schemeClr>
              </a:solidFill>
              <a:latin typeface="Arial" pitchFamily="34" charset="0"/>
              <a:cs typeface="Arial" pitchFamily="34" charset="0"/>
            </a:endParaRPr>
          </a:p>
        </p:txBody>
      </p:sp>
      <p:sp>
        <p:nvSpPr>
          <p:cNvPr id="5" name="Rectangle 4"/>
          <p:cNvSpPr/>
          <p:nvPr/>
        </p:nvSpPr>
        <p:spPr>
          <a:xfrm>
            <a:off x="2209800" y="4419600"/>
            <a:ext cx="5562600" cy="646331"/>
          </a:xfrm>
          <a:prstGeom prst="rect">
            <a:avLst/>
          </a:prstGeom>
          <a:solidFill>
            <a:srgbClr val="FFFF99"/>
          </a:solidFill>
          <a:ln>
            <a:solidFill>
              <a:srgbClr val="C00000"/>
            </a:solidFill>
          </a:ln>
        </p:spPr>
        <p:txBody>
          <a:bodyPr wrap="square">
            <a:spAutoFit/>
          </a:bodyPr>
          <a:lstStyle/>
          <a:p>
            <a:pPr algn="just"/>
            <a:r>
              <a:rPr lang="ro-RO" smtClean="0">
                <a:latin typeface="Arial" pitchFamily="34" charset="0"/>
                <a:cs typeface="Arial" pitchFamily="34" charset="0"/>
              </a:rPr>
              <a:t>Pentru evitarea unor incompatibilități,</a:t>
            </a:r>
            <a:r>
              <a:rPr lang="ro-RO" b="1" i="1" smtClean="0">
                <a:solidFill>
                  <a:schemeClr val="accent6">
                    <a:lumMod val="50000"/>
                  </a:schemeClr>
                </a:solidFill>
                <a:latin typeface="Arial" pitchFamily="34" charset="0"/>
                <a:cs typeface="Arial" pitchFamily="34" charset="0"/>
              </a:rPr>
              <a:t> c</a:t>
            </a:r>
            <a:r>
              <a:rPr lang="ro-RO" b="1" i="1" baseline="-25000" smtClean="0">
                <a:solidFill>
                  <a:schemeClr val="accent6">
                    <a:lumMod val="50000"/>
                  </a:schemeClr>
                </a:solidFill>
                <a:latin typeface="Arial" pitchFamily="34" charset="0"/>
                <a:cs typeface="Arial" pitchFamily="34" charset="0"/>
              </a:rPr>
              <a:t>3</a:t>
            </a:r>
            <a:r>
              <a:rPr lang="ro-RO" b="1" i="1" smtClean="0">
                <a:solidFill>
                  <a:schemeClr val="accent6">
                    <a:lumMod val="50000"/>
                  </a:schemeClr>
                </a:solidFill>
                <a:latin typeface="Arial" pitchFamily="34" charset="0"/>
                <a:cs typeface="Arial" pitchFamily="34" charset="0"/>
              </a:rPr>
              <a:t> </a:t>
            </a:r>
            <a:r>
              <a:rPr lang="ro-RO" smtClean="0">
                <a:latin typeface="Arial" pitchFamily="34" charset="0"/>
                <a:cs typeface="Arial" pitchFamily="34" charset="0"/>
              </a:rPr>
              <a:t>și </a:t>
            </a:r>
            <a:r>
              <a:rPr lang="ro-RO" b="1" i="1" smtClean="0">
                <a:solidFill>
                  <a:schemeClr val="accent6">
                    <a:lumMod val="50000"/>
                  </a:schemeClr>
                </a:solidFill>
                <a:latin typeface="Arial" pitchFamily="34" charset="0"/>
                <a:cs typeface="Arial" pitchFamily="34" charset="0"/>
              </a:rPr>
              <a:t>c</a:t>
            </a:r>
            <a:r>
              <a:rPr lang="ro-RO" b="1" i="1" baseline="-25000" smtClean="0">
                <a:solidFill>
                  <a:schemeClr val="accent6">
                    <a:lumMod val="50000"/>
                  </a:schemeClr>
                </a:solidFill>
                <a:latin typeface="Arial" pitchFamily="34" charset="0"/>
                <a:cs typeface="Arial" pitchFamily="34" charset="0"/>
              </a:rPr>
              <a:t>4</a:t>
            </a:r>
            <a:r>
              <a:rPr lang="ro-RO" smtClean="0">
                <a:latin typeface="Arial" pitchFamily="34" charset="0"/>
                <a:cs typeface="Arial" pitchFamily="34" charset="0"/>
              </a:rPr>
              <a:t> trebuie abordate în paralel</a:t>
            </a:r>
            <a:endParaRPr lang="en-US">
              <a:latin typeface="Arial" pitchFamily="34" charset="0"/>
              <a:cs typeface="Arial" pitchFamily="34" charset="0"/>
            </a:endParaRPr>
          </a:p>
        </p:txBody>
      </p:sp>
      <p:cxnSp>
        <p:nvCxnSpPr>
          <p:cNvPr id="7" name="Elbow Connector 6"/>
          <p:cNvCxnSpPr>
            <a:stCxn id="3" idx="1"/>
            <a:endCxn id="5" idx="1"/>
          </p:cNvCxnSpPr>
          <p:nvPr/>
        </p:nvCxnSpPr>
        <p:spPr>
          <a:xfrm rot="10800000" flipH="1" flipV="1">
            <a:off x="990600" y="1999566"/>
            <a:ext cx="1219200" cy="2743200"/>
          </a:xfrm>
          <a:prstGeom prst="bentConnector3">
            <a:avLst>
              <a:gd name="adj1" fmla="val -18750"/>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4" idx="1"/>
            <a:endCxn id="5" idx="1"/>
          </p:cNvCxnSpPr>
          <p:nvPr/>
        </p:nvCxnSpPr>
        <p:spPr>
          <a:xfrm rot="10800000" flipH="1" flipV="1">
            <a:off x="990600" y="3447366"/>
            <a:ext cx="1219200" cy="1295400"/>
          </a:xfrm>
          <a:prstGeom prst="bentConnector3">
            <a:avLst>
              <a:gd name="adj1" fmla="val -18750"/>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57</a:t>
            </a:fld>
            <a:endParaRPr lang="en-US"/>
          </a:p>
        </p:txBody>
      </p:sp>
      <p:sp>
        <p:nvSpPr>
          <p:cNvPr id="3" name="Title 3"/>
          <p:cNvSpPr txBox="1">
            <a:spLocks/>
          </p:cNvSpPr>
          <p:nvPr/>
        </p:nvSpPr>
        <p:spPr>
          <a:xfrm>
            <a:off x="457200" y="685800"/>
            <a:ext cx="8229600" cy="533400"/>
          </a:xfrm>
          <a:prstGeom prst="rect">
            <a:avLst/>
          </a:prstGeom>
          <a:effectLst>
            <a:outerShdw blurRad="50800" dist="38100" algn="l" rotWithShape="0">
              <a:prstClr val="black">
                <a:alpha val="40000"/>
              </a:prstClr>
            </a:outerShdw>
          </a:effectLst>
        </p:spPr>
        <p:txBody>
          <a:bodyP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smtClean="0">
                <a:ln>
                  <a:noFill/>
                </a:ln>
                <a:solidFill>
                  <a:schemeClr val="tx2"/>
                </a:solidFill>
                <a:effectLst/>
                <a:uLnTx/>
                <a:uFillTx/>
                <a:latin typeface="+mj-lt"/>
                <a:ea typeface="+mj-ea"/>
                <a:cs typeface="+mj-cs"/>
              </a:rPr>
              <a:t/>
            </a:r>
            <a:br>
              <a:rPr kumimoji="0" lang="en-US" sz="5000" b="0" i="0" u="none" strike="noStrike" kern="1200" cap="none" spc="0" normalizeH="0" baseline="0" noProof="0" smtClean="0">
                <a:ln>
                  <a:noFill/>
                </a:ln>
                <a:solidFill>
                  <a:schemeClr val="tx2"/>
                </a:solidFill>
                <a:effectLst/>
                <a:uLnTx/>
                <a:uFillTx/>
                <a:latin typeface="+mj-lt"/>
                <a:ea typeface="+mj-ea"/>
                <a:cs typeface="+mj-cs"/>
              </a:rPr>
            </a:br>
            <a:r>
              <a:rPr kumimoji="0" lang="en-US" sz="2700" b="1" i="0" u="none" strike="noStrike" kern="1200" cap="none" spc="0" normalizeH="0" baseline="0" noProof="0" smtClean="0">
                <a:ln>
                  <a:noFill/>
                </a:ln>
                <a:solidFill>
                  <a:schemeClr val="tx2"/>
                </a:solidFill>
                <a:effectLst/>
                <a:uLnTx/>
                <a:uFillTx/>
                <a:latin typeface="+mj-lt"/>
                <a:ea typeface="+mj-ea"/>
                <a:cs typeface="+mj-cs"/>
              </a:rPr>
              <a:t> </a:t>
            </a:r>
            <a:r>
              <a:rPr kumimoji="0" lang="en-US" sz="9600" b="1" i="0" u="none" strike="noStrike" kern="1200" cap="none" spc="0" normalizeH="0" baseline="0" noProof="0" smtClean="0">
                <a:ln>
                  <a:noFill/>
                </a:ln>
                <a:solidFill>
                  <a:schemeClr val="accent1">
                    <a:lumMod val="75000"/>
                  </a:schemeClr>
                </a:solidFill>
                <a:effectLst/>
                <a:uLnTx/>
                <a:uFillTx/>
                <a:latin typeface="Arial" pitchFamily="34" charset="0"/>
                <a:ea typeface="+mj-ea"/>
                <a:cs typeface="Arial" pitchFamily="34" charset="0"/>
              </a:rPr>
              <a:t>CAP.II</a:t>
            </a:r>
            <a:r>
              <a:rPr kumimoji="0" lang="ro-RO" sz="9600" b="1" i="0" u="none" strike="noStrike" kern="1200" cap="none" spc="0" normalizeH="0" baseline="0" noProof="0" smtClean="0">
                <a:ln>
                  <a:noFill/>
                </a:ln>
                <a:solidFill>
                  <a:schemeClr val="accent1">
                    <a:lumMod val="75000"/>
                  </a:schemeClr>
                </a:solidFill>
                <a:effectLst/>
                <a:uLnTx/>
                <a:uFillTx/>
                <a:latin typeface="Arial" pitchFamily="34" charset="0"/>
                <a:ea typeface="+mj-ea"/>
                <a:cs typeface="Arial" pitchFamily="34" charset="0"/>
              </a:rPr>
              <a:t>I</a:t>
            </a:r>
            <a:r>
              <a:rPr kumimoji="0" lang="en-US" sz="9600" b="1" i="0" u="none" strike="noStrike" kern="1200" cap="none" spc="0" normalizeH="0" baseline="0" noProof="0" smtClean="0">
                <a:ln>
                  <a:noFill/>
                </a:ln>
                <a:solidFill>
                  <a:schemeClr val="accent1">
                    <a:lumMod val="75000"/>
                  </a:schemeClr>
                </a:solidFill>
                <a:effectLst/>
                <a:uLnTx/>
                <a:uFillTx/>
                <a:latin typeface="Arial" pitchFamily="34" charset="0"/>
                <a:ea typeface="+mj-ea"/>
                <a:cs typeface="Arial" pitchFamily="34" charset="0"/>
              </a:rPr>
              <a:t> </a:t>
            </a:r>
            <a:r>
              <a:rPr kumimoji="0" lang="ro-RO" sz="9600" b="1" i="0" u="none" strike="noStrike" kern="1200" cap="none" spc="0" normalizeH="0" noProof="0" smtClean="0">
                <a:ln>
                  <a:noFill/>
                </a:ln>
                <a:solidFill>
                  <a:schemeClr val="accent1">
                    <a:lumMod val="75000"/>
                  </a:schemeClr>
                </a:solidFill>
                <a:effectLst/>
                <a:uLnTx/>
                <a:uFillTx/>
                <a:latin typeface="Arial" pitchFamily="34" charset="0"/>
                <a:ea typeface="+mj-ea"/>
                <a:cs typeface="Arial" pitchFamily="34" charset="0"/>
              </a:rPr>
              <a:t> </a:t>
            </a:r>
            <a:r>
              <a:rPr lang="ro-RO" sz="9600" b="1" smtClean="0">
                <a:solidFill>
                  <a:schemeClr val="accent1">
                    <a:lumMod val="75000"/>
                  </a:schemeClr>
                </a:solidFill>
                <a:latin typeface="Arial" pitchFamily="34" charset="0"/>
                <a:ea typeface="+mj-ea"/>
                <a:cs typeface="Arial" pitchFamily="34" charset="0"/>
              </a:rPr>
              <a:t>DIMENSIONAREA TEHNICĂ A FUNCȚIILOR</a:t>
            </a:r>
            <a:endParaRPr kumimoji="0" lang="en-US" sz="9600" b="0" i="0" u="none" strike="noStrike" kern="1200" cap="none" spc="0" normalizeH="0" baseline="0" noProof="0">
              <a:ln>
                <a:noFill/>
              </a:ln>
              <a:solidFill>
                <a:schemeClr val="accent1">
                  <a:lumMod val="75000"/>
                </a:schemeClr>
              </a:solidFill>
              <a:effectLst/>
              <a:uLnTx/>
              <a:uFillTx/>
              <a:latin typeface="Arial" pitchFamily="34" charset="0"/>
              <a:ea typeface="+mj-ea"/>
              <a:cs typeface="Arial" pitchFamily="34" charset="0"/>
            </a:endParaRPr>
          </a:p>
        </p:txBody>
      </p:sp>
      <p:sp>
        <p:nvSpPr>
          <p:cNvPr id="4" name="Rectangle 3"/>
          <p:cNvSpPr/>
          <p:nvPr/>
        </p:nvSpPr>
        <p:spPr>
          <a:xfrm>
            <a:off x="1143000" y="1447800"/>
            <a:ext cx="7315200" cy="9144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În același mod în care </a:t>
            </a:r>
            <a:r>
              <a:rPr lang="ro-RO" b="1" i="1" smtClean="0">
                <a:solidFill>
                  <a:srgbClr val="FF0000"/>
                </a:solidFill>
                <a:latin typeface="Arial" pitchFamily="34" charset="0"/>
                <a:cs typeface="Arial" pitchFamily="34" charset="0"/>
              </a:rPr>
              <a:t>produsele</a:t>
            </a:r>
            <a:r>
              <a:rPr lang="ro-RO" b="1" i="1" smtClean="0">
                <a:solidFill>
                  <a:schemeClr val="accent1">
                    <a:lumMod val="75000"/>
                  </a:schemeClr>
                </a:solidFill>
                <a:latin typeface="Arial" pitchFamily="34" charset="0"/>
                <a:cs typeface="Arial" pitchFamily="34" charset="0"/>
              </a:rPr>
              <a:t> au pentru utilizator semnificații diferite</a:t>
            </a:r>
            <a:r>
              <a:rPr lang="ro-RO" smtClean="0">
                <a:solidFill>
                  <a:schemeClr val="tx1"/>
                </a:solidFill>
                <a:latin typeface="Arial" pitchFamily="34" charset="0"/>
                <a:cs typeface="Arial" pitchFamily="34" charset="0"/>
              </a:rPr>
              <a:t>, tot la fel și </a:t>
            </a:r>
            <a:r>
              <a:rPr lang="ro-RO" b="1" i="1" smtClean="0">
                <a:solidFill>
                  <a:srgbClr val="FF0000"/>
                </a:solidFill>
                <a:latin typeface="Arial" pitchFamily="34" charset="0"/>
                <a:cs typeface="Arial" pitchFamily="34" charset="0"/>
              </a:rPr>
              <a:t>funcțiile produsului </a:t>
            </a:r>
            <a:r>
              <a:rPr lang="ro-RO" b="1" i="1" smtClean="0">
                <a:solidFill>
                  <a:schemeClr val="accent6">
                    <a:lumMod val="50000"/>
                  </a:schemeClr>
                </a:solidFill>
                <a:latin typeface="Arial" pitchFamily="34" charset="0"/>
                <a:cs typeface="Arial" pitchFamily="34" charset="0"/>
              </a:rPr>
              <a:t>participă la satisfacerea necesității în mod diferit</a:t>
            </a:r>
          </a:p>
        </p:txBody>
      </p:sp>
      <p:sp>
        <p:nvSpPr>
          <p:cNvPr id="5" name="Rectangle 4"/>
          <p:cNvSpPr/>
          <p:nvPr/>
        </p:nvSpPr>
        <p:spPr>
          <a:xfrm>
            <a:off x="304800" y="13716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6" name="Rectangle 5"/>
          <p:cNvSpPr/>
          <p:nvPr/>
        </p:nvSpPr>
        <p:spPr>
          <a:xfrm>
            <a:off x="1143000" y="2286000"/>
            <a:ext cx="7315200" cy="16764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1">
                    <a:lumMod val="75000"/>
                  </a:schemeClr>
                </a:solidFill>
                <a:latin typeface="Arial" pitchFamily="34" charset="0"/>
                <a:cs typeface="Arial" pitchFamily="34" charset="0"/>
              </a:rPr>
              <a:t>Principiul proporționalității</a:t>
            </a:r>
            <a:r>
              <a:rPr lang="ro-RO" smtClean="0">
                <a:solidFill>
                  <a:schemeClr val="tx1"/>
                </a:solidFill>
                <a:latin typeface="Arial" pitchFamily="34" charset="0"/>
                <a:cs typeface="Arial" pitchFamily="34" charset="0"/>
              </a:rPr>
              <a:t>, conform căruia </a:t>
            </a:r>
            <a:r>
              <a:rPr lang="ro-RO" b="1" i="1" smtClean="0">
                <a:solidFill>
                  <a:srgbClr val="FF0000"/>
                </a:solidFill>
                <a:latin typeface="Arial" pitchFamily="34" charset="0"/>
                <a:cs typeface="Arial" pitchFamily="34" charset="0"/>
              </a:rPr>
              <a:t>între </a:t>
            </a:r>
            <a:r>
              <a:rPr lang="ro-RO" b="1" i="1" smtClean="0">
                <a:solidFill>
                  <a:schemeClr val="accent1">
                    <a:lumMod val="75000"/>
                  </a:schemeClr>
                </a:solidFill>
                <a:latin typeface="Arial" pitchFamily="34" charset="0"/>
                <a:cs typeface="Arial" pitchFamily="34" charset="0"/>
              </a:rPr>
              <a:t>utilitatea</a:t>
            </a:r>
            <a:r>
              <a:rPr lang="ro-RO" b="1" i="1" smtClean="0">
                <a:solidFill>
                  <a:srgbClr val="FF0000"/>
                </a:solidFill>
                <a:latin typeface="Arial" pitchFamily="34" charset="0"/>
                <a:cs typeface="Arial" pitchFamily="34" charset="0"/>
              </a:rPr>
              <a:t> fiecărei funcții și </a:t>
            </a:r>
            <a:r>
              <a:rPr lang="ro-RO" b="1" i="1" smtClean="0">
                <a:solidFill>
                  <a:schemeClr val="accent6">
                    <a:lumMod val="50000"/>
                  </a:schemeClr>
                </a:solidFill>
                <a:latin typeface="Arial" pitchFamily="34" charset="0"/>
                <a:cs typeface="Arial" pitchFamily="34" charset="0"/>
              </a:rPr>
              <a:t>costul</a:t>
            </a:r>
            <a:r>
              <a:rPr lang="ro-RO" b="1" i="1" smtClean="0">
                <a:solidFill>
                  <a:srgbClr val="FF0000"/>
                </a:solidFill>
                <a:latin typeface="Arial" pitchFamily="34" charset="0"/>
                <a:cs typeface="Arial" pitchFamily="34" charset="0"/>
              </a:rPr>
              <a:t> acesteia trebuie să existe un raport constant </a:t>
            </a:r>
            <a:r>
              <a:rPr lang="ro-RO" smtClean="0">
                <a:solidFill>
                  <a:schemeClr val="tx1"/>
                </a:solidFill>
                <a:latin typeface="Arial" pitchFamily="34" charset="0"/>
                <a:cs typeface="Arial" pitchFamily="34" charset="0"/>
              </a:rPr>
              <a:t>impune cunoașterea de către proiectantul de produs a </a:t>
            </a:r>
            <a:r>
              <a:rPr lang="ro-RO" b="1" i="1" smtClean="0">
                <a:solidFill>
                  <a:srgbClr val="C00000"/>
                </a:solidFill>
                <a:latin typeface="Arial" pitchFamily="34" charset="0"/>
                <a:cs typeface="Arial" pitchFamily="34" charset="0"/>
              </a:rPr>
              <a:t>importanței pe care utilizatorul o acordă funcțiilor</a:t>
            </a:r>
            <a:r>
              <a:rPr lang="ro-RO" smtClean="0">
                <a:solidFill>
                  <a:schemeClr val="tx1"/>
                </a:solidFill>
                <a:latin typeface="Arial" pitchFamily="34" charset="0"/>
                <a:cs typeface="Arial" pitchFamily="34" charset="0"/>
              </a:rPr>
              <a:t>, pentru ca la rândul lui </a:t>
            </a:r>
            <a:r>
              <a:rPr lang="ro-RO" b="1" i="1" smtClean="0">
                <a:solidFill>
                  <a:schemeClr val="accent6">
                    <a:lumMod val="50000"/>
                  </a:schemeClr>
                </a:solidFill>
                <a:latin typeface="Arial" pitchFamily="34" charset="0"/>
                <a:cs typeface="Arial" pitchFamily="34" charset="0"/>
              </a:rPr>
              <a:t>să acorde aceeași importanță în consumul de resurse necesare</a:t>
            </a:r>
          </a:p>
        </p:txBody>
      </p:sp>
      <p:sp>
        <p:nvSpPr>
          <p:cNvPr id="7" name="Rectangle 6"/>
          <p:cNvSpPr/>
          <p:nvPr/>
        </p:nvSpPr>
        <p:spPr>
          <a:xfrm>
            <a:off x="304800" y="22860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8" name="Rectangle 7"/>
          <p:cNvSpPr/>
          <p:nvPr/>
        </p:nvSpPr>
        <p:spPr>
          <a:xfrm>
            <a:off x="914400" y="4191000"/>
            <a:ext cx="7467600" cy="923330"/>
          </a:xfrm>
          <a:prstGeom prst="rect">
            <a:avLst/>
          </a:prstGeom>
          <a:solidFill>
            <a:srgbClr val="FFFF99"/>
          </a:solidFill>
        </p:spPr>
        <p:txBody>
          <a:bodyPr wrap="square">
            <a:spAutoFit/>
          </a:bodyPr>
          <a:lstStyle/>
          <a:p>
            <a:pPr algn="just"/>
            <a:r>
              <a:rPr lang="ro-RO" b="1" i="1" smtClean="0">
                <a:solidFill>
                  <a:schemeClr val="accent1">
                    <a:lumMod val="75000"/>
                  </a:schemeClr>
                </a:solidFill>
                <a:latin typeface="Arial" pitchFamily="34" charset="0"/>
                <a:cs typeface="Arial" pitchFamily="34" charset="0"/>
              </a:rPr>
              <a:t>Utilitatea</a:t>
            </a:r>
            <a:r>
              <a:rPr lang="ro-RO" smtClean="0">
                <a:latin typeface="Arial" pitchFamily="34" charset="0"/>
                <a:cs typeface="Arial" pitchFamily="34" charset="0"/>
              </a:rPr>
              <a:t> (valoarea de întrebuințare) </a:t>
            </a:r>
            <a:r>
              <a:rPr lang="ro-RO" b="1" i="1" smtClean="0">
                <a:solidFill>
                  <a:schemeClr val="accent6">
                    <a:lumMod val="50000"/>
                  </a:schemeClr>
                </a:solidFill>
                <a:latin typeface="Arial" pitchFamily="34" charset="0"/>
                <a:cs typeface="Arial" pitchFamily="34" charset="0"/>
              </a:rPr>
              <a:t>unui produs </a:t>
            </a:r>
            <a:r>
              <a:rPr lang="ro-RO" smtClean="0">
                <a:latin typeface="Arial" pitchFamily="34" charset="0"/>
                <a:cs typeface="Arial" pitchFamily="34" charset="0"/>
              </a:rPr>
              <a:t>este </a:t>
            </a:r>
            <a:r>
              <a:rPr lang="ro-RO" b="1" i="1" smtClean="0">
                <a:solidFill>
                  <a:srgbClr val="FF0000"/>
                </a:solidFill>
                <a:latin typeface="Arial" pitchFamily="34" charset="0"/>
                <a:cs typeface="Arial" pitchFamily="34" charset="0"/>
              </a:rPr>
              <a:t>maximă</a:t>
            </a:r>
            <a:r>
              <a:rPr lang="ro-RO" smtClean="0">
                <a:latin typeface="Arial" pitchFamily="34" charset="0"/>
                <a:cs typeface="Arial" pitchFamily="34" charset="0"/>
              </a:rPr>
              <a:t> (adică atinge valoarea </a:t>
            </a:r>
            <a:r>
              <a:rPr lang="ro-RO" b="1" smtClean="0">
                <a:solidFill>
                  <a:schemeClr val="accent1">
                    <a:lumMod val="75000"/>
                  </a:schemeClr>
                </a:solidFill>
                <a:latin typeface="Arial" pitchFamily="34" charset="0"/>
                <a:cs typeface="Arial" pitchFamily="34" charset="0"/>
              </a:rPr>
              <a:t>1</a:t>
            </a:r>
            <a:r>
              <a:rPr lang="ro-RO" smtClean="0">
                <a:latin typeface="Arial" pitchFamily="34" charset="0"/>
                <a:cs typeface="Arial" pitchFamily="34" charset="0"/>
              </a:rPr>
              <a:t> sau </a:t>
            </a:r>
            <a:r>
              <a:rPr lang="ro-RO" b="1" smtClean="0">
                <a:solidFill>
                  <a:schemeClr val="accent1">
                    <a:lumMod val="75000"/>
                  </a:schemeClr>
                </a:solidFill>
                <a:latin typeface="Arial" pitchFamily="34" charset="0"/>
                <a:cs typeface="Arial" pitchFamily="34" charset="0"/>
              </a:rPr>
              <a:t>100%</a:t>
            </a:r>
            <a:r>
              <a:rPr lang="ro-RO" smtClean="0">
                <a:latin typeface="Arial" pitchFamily="34" charset="0"/>
                <a:cs typeface="Arial" pitchFamily="34" charset="0"/>
              </a:rPr>
              <a:t>) atunci când </a:t>
            </a:r>
            <a:r>
              <a:rPr lang="ro-RO" b="1" i="1" smtClean="0">
                <a:solidFill>
                  <a:srgbClr val="FF0000"/>
                </a:solidFill>
                <a:latin typeface="Arial" pitchFamily="34" charset="0"/>
                <a:cs typeface="Arial" pitchFamily="34" charset="0"/>
              </a:rPr>
              <a:t>toate funcțiile sale sunt realizate la nivel maxim</a:t>
            </a:r>
            <a:endParaRPr lang="en-US" b="1" i="1">
              <a:solidFill>
                <a:srgbClr val="FF0000"/>
              </a:solidFill>
              <a:latin typeface="Arial" pitchFamily="34" charset="0"/>
              <a:cs typeface="Arial" pitchFamily="34" charset="0"/>
            </a:endParaRPr>
          </a:p>
        </p:txBody>
      </p:sp>
      <p:sp>
        <p:nvSpPr>
          <p:cNvPr id="9" name="Right Arrow 8"/>
          <p:cNvSpPr/>
          <p:nvPr/>
        </p:nvSpPr>
        <p:spPr>
          <a:xfrm>
            <a:off x="381000" y="42672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52600" y="5562600"/>
            <a:ext cx="6553200" cy="990600"/>
          </a:xfrm>
          <a:prstGeom prst="rect">
            <a:avLst/>
          </a:prstGeom>
          <a:solidFill>
            <a:schemeClr val="accent3">
              <a:lumMod val="40000"/>
              <a:lumOff val="6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Un astfel de </a:t>
            </a:r>
            <a:r>
              <a:rPr lang="ro-RO" b="1" i="1" smtClean="0">
                <a:solidFill>
                  <a:schemeClr val="accent6">
                    <a:lumMod val="50000"/>
                  </a:schemeClr>
                </a:solidFill>
                <a:latin typeface="Arial" pitchFamily="34" charset="0"/>
                <a:cs typeface="Arial" pitchFamily="34" charset="0"/>
              </a:rPr>
              <a:t>produs</a:t>
            </a:r>
            <a:r>
              <a:rPr lang="ro-RO" smtClean="0">
                <a:solidFill>
                  <a:schemeClr val="tx1"/>
                </a:solidFill>
                <a:latin typeface="Arial" pitchFamily="34" charset="0"/>
                <a:cs typeface="Arial" pitchFamily="34" charset="0"/>
              </a:rPr>
              <a:t> poate fi considerat </a:t>
            </a:r>
            <a:r>
              <a:rPr lang="ro-RO" b="1" i="1" smtClean="0">
                <a:solidFill>
                  <a:srgbClr val="FF0000"/>
                </a:solidFill>
                <a:latin typeface="Arial" pitchFamily="34" charset="0"/>
                <a:cs typeface="Arial" pitchFamily="34" charset="0"/>
              </a:rPr>
              <a:t>ideal</a:t>
            </a:r>
            <a:r>
              <a:rPr lang="ro-RO" smtClean="0">
                <a:solidFill>
                  <a:schemeClr val="tx1"/>
                </a:solidFill>
                <a:latin typeface="Arial" pitchFamily="34" charset="0"/>
                <a:cs typeface="Arial" pitchFamily="34" charset="0"/>
              </a:rPr>
              <a:t> sau </a:t>
            </a:r>
            <a:r>
              <a:rPr lang="ro-RO" b="1" i="1" smtClean="0">
                <a:solidFill>
                  <a:srgbClr val="FF0000"/>
                </a:solidFill>
                <a:latin typeface="Arial" pitchFamily="34" charset="0"/>
                <a:cs typeface="Arial" pitchFamily="34" charset="0"/>
              </a:rPr>
              <a:t>perfect</a:t>
            </a:r>
            <a:r>
              <a:rPr lang="ro-RO" smtClean="0">
                <a:solidFill>
                  <a:schemeClr val="tx1"/>
                </a:solidFill>
                <a:latin typeface="Arial" pitchFamily="34" charset="0"/>
                <a:cs typeface="Arial" pitchFamily="34" charset="0"/>
              </a:rPr>
              <a:t> în raport cu alte variante ale </a:t>
            </a:r>
            <a:r>
              <a:rPr lang="ro-RO" b="1" i="1" smtClean="0">
                <a:solidFill>
                  <a:schemeClr val="accent6">
                    <a:lumMod val="50000"/>
                  </a:schemeClr>
                </a:solidFill>
                <a:latin typeface="Arial" pitchFamily="34" charset="0"/>
                <a:cs typeface="Arial" pitchFamily="34" charset="0"/>
              </a:rPr>
              <a:t>aceluiași produs</a:t>
            </a:r>
            <a:r>
              <a:rPr lang="ro-RO" smtClean="0">
                <a:solidFill>
                  <a:schemeClr val="tx1"/>
                </a:solidFill>
                <a:latin typeface="Arial" pitchFamily="34" charset="0"/>
                <a:cs typeface="Arial" pitchFamily="34" charset="0"/>
              </a:rPr>
              <a:t>, în care </a:t>
            </a:r>
            <a:r>
              <a:rPr lang="ro-RO" b="1" i="1" smtClean="0">
                <a:solidFill>
                  <a:schemeClr val="accent1">
                    <a:lumMod val="75000"/>
                  </a:schemeClr>
                </a:solidFill>
                <a:latin typeface="Arial" pitchFamily="34" charset="0"/>
                <a:cs typeface="Arial" pitchFamily="34" charset="0"/>
              </a:rPr>
              <a:t>funcțiile nu sunt realizate la nivel maxim sau chiar lipsesc</a:t>
            </a:r>
            <a:r>
              <a:rPr lang="ro-RO" smtClean="0">
                <a:solidFill>
                  <a:schemeClr val="tx1"/>
                </a:solidFill>
                <a:latin typeface="Arial" pitchFamily="34" charset="0"/>
                <a:cs typeface="Arial" pitchFamily="34" charset="0"/>
              </a:rPr>
              <a:t>.</a:t>
            </a:r>
          </a:p>
        </p:txBody>
      </p:sp>
      <p:cxnSp>
        <p:nvCxnSpPr>
          <p:cNvPr id="13" name="Elbow Connector 12"/>
          <p:cNvCxnSpPr>
            <a:stCxn id="8" idx="2"/>
            <a:endCxn id="11" idx="1"/>
          </p:cNvCxnSpPr>
          <p:nvPr/>
        </p:nvCxnSpPr>
        <p:spPr>
          <a:xfrm rot="5400000">
            <a:off x="2728615" y="4138315"/>
            <a:ext cx="943570" cy="2895600"/>
          </a:xfrm>
          <a:prstGeom prst="bentConnector4">
            <a:avLst>
              <a:gd name="adj1" fmla="val 23754"/>
              <a:gd name="adj2" fmla="val 107895"/>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58</a:t>
            </a:fld>
            <a:endParaRPr lang="en-US"/>
          </a:p>
        </p:txBody>
      </p:sp>
      <p:sp>
        <p:nvSpPr>
          <p:cNvPr id="3" name="Rectangle 2"/>
          <p:cNvSpPr/>
          <p:nvPr/>
        </p:nvSpPr>
        <p:spPr>
          <a:xfrm>
            <a:off x="685800" y="990600"/>
            <a:ext cx="7315200" cy="5334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Dacă se notează </a:t>
            </a:r>
            <a:r>
              <a:rPr lang="ro-RO" b="1" i="1" smtClean="0">
                <a:solidFill>
                  <a:srgbClr val="FF0000"/>
                </a:solidFill>
                <a:latin typeface="Arial" pitchFamily="34" charset="0"/>
                <a:cs typeface="Arial" pitchFamily="34" charset="0"/>
              </a:rPr>
              <a:t>produsul perfect (ideal) </a:t>
            </a:r>
            <a:r>
              <a:rPr lang="ro-RO" smtClean="0">
                <a:solidFill>
                  <a:schemeClr val="tx1"/>
                </a:solidFill>
                <a:latin typeface="Arial" pitchFamily="34" charset="0"/>
                <a:cs typeface="Arial" pitchFamily="34" charset="0"/>
              </a:rPr>
              <a:t>cu </a:t>
            </a:r>
            <a:r>
              <a:rPr lang="ro-RO" sz="2000" b="1" smtClean="0">
                <a:solidFill>
                  <a:srgbClr val="FF0000"/>
                </a:solidFill>
                <a:latin typeface="Arial" pitchFamily="34" charset="0"/>
                <a:cs typeface="Arial" pitchFamily="34" charset="0"/>
              </a:rPr>
              <a:t>P</a:t>
            </a:r>
            <a:r>
              <a:rPr lang="ro-RO" sz="2000" b="1" baseline="-25000" smtClean="0">
                <a:solidFill>
                  <a:srgbClr val="FF0000"/>
                </a:solidFill>
                <a:latin typeface="Arial" pitchFamily="34" charset="0"/>
                <a:cs typeface="Arial" pitchFamily="34" charset="0"/>
              </a:rPr>
              <a:t>0 </a:t>
            </a:r>
            <a:r>
              <a:rPr lang="ro-RO" smtClean="0">
                <a:solidFill>
                  <a:schemeClr val="tx1"/>
                </a:solidFill>
                <a:latin typeface="Arial" pitchFamily="34" charset="0"/>
                <a:cs typeface="Arial" pitchFamily="34" charset="0"/>
              </a:rPr>
              <a:t>, atunci </a:t>
            </a:r>
            <a:r>
              <a:rPr lang="ro-RO" b="1" i="1" smtClean="0">
                <a:solidFill>
                  <a:schemeClr val="accent1">
                    <a:lumMod val="75000"/>
                  </a:schemeClr>
                </a:solidFill>
                <a:latin typeface="Arial" pitchFamily="34" charset="0"/>
                <a:cs typeface="Arial" pitchFamily="34" charset="0"/>
              </a:rPr>
              <a:t>utilitatea</a:t>
            </a:r>
            <a:r>
              <a:rPr lang="ro-RO" smtClean="0">
                <a:solidFill>
                  <a:schemeClr val="tx1"/>
                </a:solidFill>
                <a:latin typeface="Arial" pitchFamily="34" charset="0"/>
                <a:cs typeface="Arial" pitchFamily="34" charset="0"/>
              </a:rPr>
              <a:t> acestuia este:</a:t>
            </a:r>
            <a:endParaRPr lang="ro-RO" b="1" i="1" smtClean="0">
              <a:solidFill>
                <a:schemeClr val="accent6">
                  <a:lumMod val="50000"/>
                </a:schemeClr>
              </a:solidFill>
              <a:latin typeface="Arial" pitchFamily="34" charset="0"/>
              <a:cs typeface="Arial" pitchFamily="34" charset="0"/>
            </a:endParaRPr>
          </a:p>
        </p:txBody>
      </p:sp>
      <p:graphicFrame>
        <p:nvGraphicFramePr>
          <p:cNvPr id="5" name="Object 4"/>
          <p:cNvGraphicFramePr>
            <a:graphicFrameLocks noChangeAspect="1"/>
          </p:cNvGraphicFramePr>
          <p:nvPr/>
        </p:nvGraphicFramePr>
        <p:xfrm>
          <a:off x="4038600" y="1676400"/>
          <a:ext cx="812800" cy="381000"/>
        </p:xfrm>
        <a:graphic>
          <a:graphicData uri="http://schemas.openxmlformats.org/presentationml/2006/ole">
            <p:oleObj spid="_x0000_s17411" name="Equation" r:id="rId3" imgW="812520" imgH="380880" progId="Equation.3">
              <p:embed/>
            </p:oleObj>
          </a:graphicData>
        </a:graphic>
      </p:graphicFrame>
      <p:sp>
        <p:nvSpPr>
          <p:cNvPr id="6" name="Rectangle 5"/>
          <p:cNvSpPr/>
          <p:nvPr/>
        </p:nvSpPr>
        <p:spPr>
          <a:xfrm>
            <a:off x="6629400" y="1600200"/>
            <a:ext cx="8382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3.1)</a:t>
            </a:r>
            <a:endParaRPr lang="en-US" baseline="-25000">
              <a:solidFill>
                <a:schemeClr val="tx1"/>
              </a:solidFill>
              <a:latin typeface="Arial" pitchFamily="34" charset="0"/>
              <a:cs typeface="Arial" pitchFamily="34" charset="0"/>
            </a:endParaRPr>
          </a:p>
        </p:txBody>
      </p:sp>
      <p:sp>
        <p:nvSpPr>
          <p:cNvPr id="7" name="Rectangle 6"/>
          <p:cNvSpPr/>
          <p:nvPr/>
        </p:nvSpPr>
        <p:spPr>
          <a:xfrm>
            <a:off x="762000" y="2209800"/>
            <a:ext cx="7315200" cy="5334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1">
                    <a:lumMod val="75000"/>
                  </a:schemeClr>
                </a:solidFill>
                <a:latin typeface="Arial" pitchFamily="34" charset="0"/>
                <a:cs typeface="Arial" pitchFamily="34" charset="0"/>
              </a:rPr>
              <a:t>Utilitatea</a:t>
            </a:r>
            <a:r>
              <a:rPr lang="ro-RO" smtClean="0">
                <a:solidFill>
                  <a:schemeClr val="tx1"/>
                </a:solidFill>
                <a:latin typeface="Arial" pitchFamily="34" charset="0"/>
                <a:cs typeface="Arial" pitchFamily="34" charset="0"/>
              </a:rPr>
              <a:t> </a:t>
            </a:r>
            <a:r>
              <a:rPr lang="ro-RO" b="1" i="1" smtClean="0">
                <a:solidFill>
                  <a:schemeClr val="accent6">
                    <a:lumMod val="50000"/>
                  </a:schemeClr>
                </a:solidFill>
                <a:latin typeface="Arial" pitchFamily="34" charset="0"/>
                <a:cs typeface="Arial" pitchFamily="34" charset="0"/>
              </a:rPr>
              <a:t>produsului</a:t>
            </a:r>
            <a:r>
              <a:rPr lang="ro-RO" smtClean="0">
                <a:solidFill>
                  <a:schemeClr val="tx1"/>
                </a:solidFill>
                <a:latin typeface="Arial" pitchFamily="34" charset="0"/>
                <a:cs typeface="Arial" pitchFamily="34" charset="0"/>
              </a:rPr>
              <a:t> este </a:t>
            </a:r>
            <a:r>
              <a:rPr lang="ro-RO" b="1" i="1" smtClean="0">
                <a:solidFill>
                  <a:srgbClr val="C00000"/>
                </a:solidFill>
                <a:latin typeface="Arial" pitchFamily="34" charset="0"/>
                <a:cs typeface="Arial" pitchFamily="34" charset="0"/>
              </a:rPr>
              <a:t>rezultatul însumării utilității funcțiilor sale</a:t>
            </a:r>
            <a:r>
              <a:rPr lang="ro-RO" smtClean="0">
                <a:solidFill>
                  <a:schemeClr val="tx1"/>
                </a:solidFill>
                <a:latin typeface="Arial" pitchFamily="34" charset="0"/>
                <a:cs typeface="Arial" pitchFamily="34" charset="0"/>
              </a:rPr>
              <a:t>, conform relației (3.2):</a:t>
            </a:r>
            <a:endParaRPr lang="ro-RO" b="1" i="1" smtClean="0">
              <a:solidFill>
                <a:schemeClr val="accent6">
                  <a:lumMod val="50000"/>
                </a:schemeClr>
              </a:solidFill>
              <a:latin typeface="Arial" pitchFamily="34" charset="0"/>
              <a:cs typeface="Arial" pitchFamily="34" charset="0"/>
            </a:endParaRPr>
          </a:p>
        </p:txBody>
      </p:sp>
      <p:graphicFrame>
        <p:nvGraphicFramePr>
          <p:cNvPr id="8" name="Object 7"/>
          <p:cNvGraphicFramePr>
            <a:graphicFrameLocks noChangeAspect="1"/>
          </p:cNvGraphicFramePr>
          <p:nvPr/>
        </p:nvGraphicFramePr>
        <p:xfrm>
          <a:off x="4000500" y="3016250"/>
          <a:ext cx="1143000" cy="825500"/>
        </p:xfrm>
        <a:graphic>
          <a:graphicData uri="http://schemas.openxmlformats.org/presentationml/2006/ole">
            <p:oleObj spid="_x0000_s17412" name="Equation" r:id="rId4" imgW="1143000" imgH="825480" progId="Equation.3">
              <p:embed/>
            </p:oleObj>
          </a:graphicData>
        </a:graphic>
      </p:graphicFrame>
      <p:sp>
        <p:nvSpPr>
          <p:cNvPr id="9" name="Rectangle 8"/>
          <p:cNvSpPr/>
          <p:nvPr/>
        </p:nvSpPr>
        <p:spPr>
          <a:xfrm>
            <a:off x="6629400" y="3124200"/>
            <a:ext cx="8382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3.2)</a:t>
            </a:r>
            <a:endParaRPr lang="en-US" baseline="-25000">
              <a:solidFill>
                <a:schemeClr val="tx1"/>
              </a:solidFill>
              <a:latin typeface="Arial" pitchFamily="34" charset="0"/>
              <a:cs typeface="Arial" pitchFamily="34" charset="0"/>
            </a:endParaRPr>
          </a:p>
        </p:txBody>
      </p:sp>
      <p:sp>
        <p:nvSpPr>
          <p:cNvPr id="10" name="Rectangle 9"/>
          <p:cNvSpPr/>
          <p:nvPr/>
        </p:nvSpPr>
        <p:spPr>
          <a:xfrm>
            <a:off x="762000" y="4191000"/>
            <a:ext cx="7315200" cy="5334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În particular, pentru </a:t>
            </a:r>
            <a:r>
              <a:rPr lang="ro-RO" b="1" i="1" smtClean="0">
                <a:solidFill>
                  <a:srgbClr val="FF0000"/>
                </a:solidFill>
                <a:latin typeface="Arial" pitchFamily="34" charset="0"/>
                <a:cs typeface="Arial" pitchFamily="34" charset="0"/>
              </a:rPr>
              <a:t>produsul perfect (ideal)</a:t>
            </a:r>
            <a:r>
              <a:rPr lang="ro-RO" smtClean="0">
                <a:solidFill>
                  <a:schemeClr val="tx1"/>
                </a:solidFill>
                <a:latin typeface="Arial" pitchFamily="34" charset="0"/>
                <a:cs typeface="Arial" pitchFamily="34" charset="0"/>
              </a:rPr>
              <a:t> </a:t>
            </a:r>
            <a:r>
              <a:rPr lang="ro-RO" sz="2000" b="1" smtClean="0">
                <a:solidFill>
                  <a:srgbClr val="FF0000"/>
                </a:solidFill>
                <a:latin typeface="Arial" pitchFamily="34" charset="0"/>
                <a:cs typeface="Arial" pitchFamily="34" charset="0"/>
              </a:rPr>
              <a:t>P</a:t>
            </a:r>
            <a:r>
              <a:rPr lang="ro-RO" sz="2000" b="1" baseline="-25000" smtClean="0">
                <a:solidFill>
                  <a:srgbClr val="FF0000"/>
                </a:solidFill>
                <a:latin typeface="Arial" pitchFamily="34" charset="0"/>
                <a:cs typeface="Arial" pitchFamily="34" charset="0"/>
              </a:rPr>
              <a:t>0</a:t>
            </a:r>
            <a:r>
              <a:rPr lang="ro-RO" sz="2000" b="1" smtClean="0">
                <a:solidFill>
                  <a:srgbClr val="FF0000"/>
                </a:solidFill>
                <a:latin typeface="Arial" pitchFamily="34" charset="0"/>
                <a:cs typeface="Arial" pitchFamily="34" charset="0"/>
              </a:rPr>
              <a:t> </a:t>
            </a:r>
            <a:r>
              <a:rPr lang="ro-RO" sz="2000" smtClean="0">
                <a:solidFill>
                  <a:schemeClr val="tx1"/>
                </a:solidFill>
                <a:latin typeface="Arial" pitchFamily="34" charset="0"/>
                <a:cs typeface="Arial" pitchFamily="34" charset="0"/>
              </a:rPr>
              <a:t>:</a:t>
            </a:r>
            <a:endParaRPr lang="ro-RO" i="1" smtClean="0">
              <a:solidFill>
                <a:schemeClr val="tx1"/>
              </a:solidFill>
              <a:latin typeface="Arial" pitchFamily="34" charset="0"/>
              <a:cs typeface="Arial" pitchFamily="34" charset="0"/>
            </a:endParaRPr>
          </a:p>
        </p:txBody>
      </p:sp>
      <p:graphicFrame>
        <p:nvGraphicFramePr>
          <p:cNvPr id="14" name="Object 13"/>
          <p:cNvGraphicFramePr>
            <a:graphicFrameLocks noChangeAspect="1"/>
          </p:cNvGraphicFramePr>
          <p:nvPr/>
        </p:nvGraphicFramePr>
        <p:xfrm>
          <a:off x="4038600" y="4724400"/>
          <a:ext cx="1333378" cy="1022350"/>
        </p:xfrm>
        <a:graphic>
          <a:graphicData uri="http://schemas.openxmlformats.org/presentationml/2006/ole">
            <p:oleObj spid="_x0000_s17414" name="Equation" r:id="rId5" imgW="1143000" imgH="876240" progId="Equation.3">
              <p:embed/>
            </p:oleObj>
          </a:graphicData>
        </a:graphic>
      </p:graphicFrame>
      <p:sp>
        <p:nvSpPr>
          <p:cNvPr id="15" name="Rectangle 14"/>
          <p:cNvSpPr/>
          <p:nvPr/>
        </p:nvSpPr>
        <p:spPr>
          <a:xfrm>
            <a:off x="6705600" y="5029200"/>
            <a:ext cx="8382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3.3)</a:t>
            </a:r>
            <a:endParaRPr lang="en-US" baseline="-25000">
              <a:solidFill>
                <a:schemeClr val="tx1"/>
              </a:solidFill>
              <a:latin typeface="Arial" pitchFamily="34" charset="0"/>
              <a:cs typeface="Arial" pitchFamily="34" charset="0"/>
            </a:endParaRPr>
          </a:p>
        </p:txBody>
      </p:sp>
      <p:sp>
        <p:nvSpPr>
          <p:cNvPr id="16" name="Rectangle 15"/>
          <p:cNvSpPr/>
          <p:nvPr/>
        </p:nvSpPr>
        <p:spPr>
          <a:xfrm>
            <a:off x="762000" y="5867400"/>
            <a:ext cx="7315200" cy="5334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unde</a:t>
            </a:r>
            <a:r>
              <a:rPr lang="ro-RO" sz="2000"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rPr>
              <a:t>U</a:t>
            </a:r>
            <a:r>
              <a:rPr lang="ro-RO" sz="2400" baseline="-25000" smtClean="0">
                <a:solidFill>
                  <a:schemeClr val="tx1"/>
                </a:solidFill>
                <a:latin typeface="Arial" pitchFamily="34" charset="0"/>
                <a:cs typeface="Arial" pitchFamily="34" charset="0"/>
              </a:rPr>
              <a:t>j0</a:t>
            </a:r>
            <a:r>
              <a:rPr lang="ro-RO" sz="2400" smtClean="0">
                <a:solidFill>
                  <a:schemeClr val="tx1"/>
                </a:solidFill>
                <a:latin typeface="Arial" pitchFamily="34" charset="0"/>
                <a:cs typeface="Arial" pitchFamily="34" charset="0"/>
              </a:rPr>
              <a:t> </a:t>
            </a:r>
            <a:r>
              <a:rPr lang="ro-RO" smtClean="0">
                <a:solidFill>
                  <a:schemeClr val="tx1"/>
                </a:solidFill>
                <a:latin typeface="Arial" pitchFamily="34" charset="0"/>
                <a:cs typeface="Arial" pitchFamily="34" charset="0"/>
              </a:rPr>
              <a:t>reprezintă </a:t>
            </a:r>
            <a:r>
              <a:rPr lang="ro-RO" b="1" i="1" smtClean="0">
                <a:solidFill>
                  <a:srgbClr val="C00000"/>
                </a:solidFill>
                <a:latin typeface="Arial" pitchFamily="34" charset="0"/>
                <a:cs typeface="Arial" pitchFamily="34" charset="0"/>
              </a:rPr>
              <a:t>valoarea ideală </a:t>
            </a:r>
            <a:r>
              <a:rPr lang="ro-RO" smtClean="0">
                <a:solidFill>
                  <a:schemeClr val="tx1"/>
                </a:solidFill>
                <a:latin typeface="Arial" pitchFamily="34" charset="0"/>
                <a:cs typeface="Arial" pitchFamily="34" charset="0"/>
              </a:rPr>
              <a:t>a</a:t>
            </a:r>
            <a:r>
              <a:rPr lang="ro-RO" b="1" i="1" smtClean="0">
                <a:solidFill>
                  <a:srgbClr val="FF0000"/>
                </a:solidFill>
                <a:latin typeface="Arial" pitchFamily="34" charset="0"/>
                <a:cs typeface="Arial" pitchFamily="34" charset="0"/>
              </a:rPr>
              <a:t> </a:t>
            </a:r>
            <a:r>
              <a:rPr lang="ro-RO" b="1" i="1" smtClean="0">
                <a:solidFill>
                  <a:schemeClr val="accent1">
                    <a:lumMod val="75000"/>
                  </a:schemeClr>
                </a:solidFill>
                <a:latin typeface="Arial" pitchFamily="34" charset="0"/>
                <a:cs typeface="Arial" pitchFamily="34" charset="0"/>
              </a:rPr>
              <a:t>utilității funcției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j</a:t>
            </a:r>
            <a:r>
              <a:rPr lang="ro-RO" sz="2000" smtClean="0">
                <a:solidFill>
                  <a:schemeClr val="tx1"/>
                </a:solidFill>
                <a:latin typeface="Arial" pitchFamily="34" charset="0"/>
                <a:cs typeface="Arial" pitchFamily="34" charset="0"/>
              </a:rPr>
              <a:t> </a:t>
            </a:r>
            <a:r>
              <a:rPr lang="ro-RO" smtClean="0">
                <a:solidFill>
                  <a:schemeClr val="tx1"/>
                </a:solidFill>
                <a:latin typeface="Arial" pitchFamily="34" charset="0"/>
                <a:cs typeface="Arial" pitchFamily="34" charset="0"/>
              </a:rPr>
              <a:t>în cadrul </a:t>
            </a:r>
            <a:r>
              <a:rPr lang="ro-RO" b="1" i="1" smtClean="0">
                <a:solidFill>
                  <a:srgbClr val="FF0000"/>
                </a:solidFill>
                <a:latin typeface="Arial" pitchFamily="34" charset="0"/>
                <a:cs typeface="Arial" pitchFamily="34" charset="0"/>
              </a:rPr>
              <a:t>produsului perfect</a:t>
            </a:r>
            <a:r>
              <a:rPr lang="ro-RO" smtClean="0">
                <a:solidFill>
                  <a:schemeClr val="tx1"/>
                </a:solidFill>
                <a:latin typeface="Arial" pitchFamily="34" charset="0"/>
                <a:cs typeface="Arial" pitchFamily="34" charset="0"/>
              </a:rPr>
              <a:t>.</a:t>
            </a:r>
            <a:endParaRPr lang="ro-RO" i="1"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59</a:t>
            </a:fld>
            <a:endParaRPr lang="en-US"/>
          </a:p>
        </p:txBody>
      </p:sp>
      <p:sp>
        <p:nvSpPr>
          <p:cNvPr id="3" name="Rectangle 2"/>
          <p:cNvSpPr/>
          <p:nvPr/>
        </p:nvSpPr>
        <p:spPr>
          <a:xfrm>
            <a:off x="685800" y="1066800"/>
            <a:ext cx="7315200" cy="22098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În literatura de specialitate, această mărime se întâlnește sub denumirea de </a:t>
            </a:r>
            <a:r>
              <a:rPr lang="ro-RO" b="1" i="1" smtClean="0">
                <a:solidFill>
                  <a:srgbClr val="FF0000"/>
                </a:solidFill>
                <a:latin typeface="Arial" pitchFamily="34" charset="0"/>
                <a:cs typeface="Arial" pitchFamily="34" charset="0"/>
              </a:rPr>
              <a:t>pondere</a:t>
            </a:r>
            <a:r>
              <a:rPr lang="ro-RO" smtClean="0">
                <a:solidFill>
                  <a:schemeClr val="tx1"/>
                </a:solidFill>
                <a:latin typeface="Arial" pitchFamily="34" charset="0"/>
                <a:cs typeface="Arial" pitchFamily="34" charset="0"/>
              </a:rPr>
              <a:t> sau </a:t>
            </a:r>
            <a:r>
              <a:rPr lang="ro-RO" b="1" i="1" smtClean="0">
                <a:solidFill>
                  <a:srgbClr val="FF0000"/>
                </a:solidFill>
                <a:latin typeface="Arial" pitchFamily="34" charset="0"/>
                <a:cs typeface="Arial" pitchFamily="34" charset="0"/>
              </a:rPr>
              <a:t>importanță relativă </a:t>
            </a:r>
            <a:r>
              <a:rPr lang="ro-RO" smtClean="0">
                <a:solidFill>
                  <a:schemeClr val="tx1"/>
                </a:solidFill>
                <a:latin typeface="Arial" pitchFamily="34" charset="0"/>
                <a:cs typeface="Arial" pitchFamily="34" charset="0"/>
              </a:rPr>
              <a:t>a </a:t>
            </a:r>
            <a:r>
              <a:rPr lang="ro-RO" b="1" i="1" smtClean="0">
                <a:solidFill>
                  <a:schemeClr val="accent6">
                    <a:lumMod val="50000"/>
                  </a:schemeClr>
                </a:solidFill>
                <a:latin typeface="Arial" pitchFamily="34" charset="0"/>
                <a:cs typeface="Arial" pitchFamily="34" charset="0"/>
              </a:rPr>
              <a:t>funcției</a:t>
            </a:r>
            <a:r>
              <a:rPr lang="ro-RO" smtClean="0">
                <a:solidFill>
                  <a:schemeClr val="tx1"/>
                </a:solidFill>
                <a:latin typeface="Arial" pitchFamily="34" charset="0"/>
                <a:cs typeface="Arial" pitchFamily="34" charset="0"/>
              </a:rPr>
              <a:t> și se notează cu </a:t>
            </a:r>
            <a:r>
              <a:rPr lang="ro-RO" sz="2400" smtClean="0">
                <a:solidFill>
                  <a:schemeClr val="tx1"/>
                </a:solidFill>
                <a:latin typeface="Arial" pitchFamily="34" charset="0"/>
                <a:cs typeface="Arial" pitchFamily="34" charset="0"/>
              </a:rPr>
              <a:t>q</a:t>
            </a:r>
            <a:r>
              <a:rPr lang="ro-RO" sz="2400" baseline="-25000" smtClean="0">
                <a:solidFill>
                  <a:schemeClr val="tx1"/>
                </a:solidFill>
                <a:latin typeface="Arial" pitchFamily="34" charset="0"/>
                <a:cs typeface="Arial" pitchFamily="34" charset="0"/>
              </a:rPr>
              <a:t>j</a:t>
            </a:r>
            <a:r>
              <a:rPr lang="ro-RO" smtClean="0">
                <a:solidFill>
                  <a:schemeClr val="tx1"/>
                </a:solidFill>
                <a:latin typeface="Arial" pitchFamily="34" charset="0"/>
                <a:cs typeface="Arial" pitchFamily="34" charset="0"/>
              </a:rPr>
              <a:t>.</a:t>
            </a:r>
          </a:p>
          <a:p>
            <a:pPr algn="just"/>
            <a:endParaRPr lang="ro-RO" smtClean="0">
              <a:solidFill>
                <a:schemeClr val="tx1"/>
              </a:solidFill>
              <a:latin typeface="Arial" pitchFamily="34" charset="0"/>
              <a:cs typeface="Arial" pitchFamily="34" charset="0"/>
            </a:endParaRPr>
          </a:p>
          <a:p>
            <a:pPr algn="just"/>
            <a:endParaRPr lang="ro-RO" smtClean="0">
              <a:solidFill>
                <a:schemeClr val="tx1"/>
              </a:solidFill>
              <a:latin typeface="Arial" pitchFamily="34" charset="0"/>
              <a:cs typeface="Arial" pitchFamily="34" charset="0"/>
            </a:endParaRPr>
          </a:p>
          <a:p>
            <a:pPr algn="just"/>
            <a:r>
              <a:rPr lang="ro-RO" smtClean="0">
                <a:solidFill>
                  <a:schemeClr val="tx1"/>
                </a:solidFill>
                <a:latin typeface="Arial" pitchFamily="34" charset="0"/>
                <a:cs typeface="Arial" pitchFamily="34" charset="0"/>
              </a:rPr>
              <a:t>Pentru o variantă oarecare a </a:t>
            </a:r>
            <a:r>
              <a:rPr lang="ro-RO" b="1" i="1" smtClean="0">
                <a:solidFill>
                  <a:schemeClr val="accent6">
                    <a:lumMod val="50000"/>
                  </a:schemeClr>
                </a:solidFill>
                <a:latin typeface="Arial" pitchFamily="34" charset="0"/>
                <a:cs typeface="Arial" pitchFamily="34" charset="0"/>
              </a:rPr>
              <a:t>produsului</a:t>
            </a:r>
            <a:r>
              <a:rPr lang="ro-RO" smtClean="0">
                <a:solidFill>
                  <a:schemeClr val="tx1"/>
                </a:solidFill>
                <a:latin typeface="Arial" pitchFamily="34" charset="0"/>
                <a:cs typeface="Arial" pitchFamily="34" charset="0"/>
              </a:rPr>
              <a:t>, </a:t>
            </a:r>
            <a:r>
              <a:rPr lang="ro-RO" b="1" i="1" smtClean="0">
                <a:solidFill>
                  <a:schemeClr val="accent1">
                    <a:lumMod val="75000"/>
                  </a:schemeClr>
                </a:solidFill>
                <a:latin typeface="Arial" pitchFamily="34" charset="0"/>
                <a:cs typeface="Arial" pitchFamily="34" charset="0"/>
              </a:rPr>
              <a:t>utilitatea funcției </a:t>
            </a:r>
            <a:r>
              <a:rPr lang="ro-RO" smtClean="0">
                <a:solidFill>
                  <a:schemeClr val="tx1"/>
                </a:solidFill>
                <a:latin typeface="Arial" pitchFamily="34" charset="0"/>
                <a:cs typeface="Arial" pitchFamily="34" charset="0"/>
              </a:rPr>
              <a:t>se determină cu relația (3.4).</a:t>
            </a:r>
          </a:p>
          <a:p>
            <a:pPr algn="just"/>
            <a:endParaRPr lang="ro-RO" smtClean="0">
              <a:solidFill>
                <a:schemeClr val="tx1"/>
              </a:solidFill>
              <a:latin typeface="Arial" pitchFamily="34" charset="0"/>
              <a:cs typeface="Arial" pitchFamily="34" charset="0"/>
            </a:endParaRPr>
          </a:p>
        </p:txBody>
      </p:sp>
      <p:graphicFrame>
        <p:nvGraphicFramePr>
          <p:cNvPr id="4" name="Object 3"/>
          <p:cNvGraphicFramePr>
            <a:graphicFrameLocks noChangeAspect="1"/>
          </p:cNvGraphicFramePr>
          <p:nvPr/>
        </p:nvGraphicFramePr>
        <p:xfrm>
          <a:off x="3657600" y="3505200"/>
          <a:ext cx="1708150" cy="546483"/>
        </p:xfrm>
        <a:graphic>
          <a:graphicData uri="http://schemas.openxmlformats.org/presentationml/2006/ole">
            <p:oleObj spid="_x0000_s18434" name="Equation" r:id="rId3" imgW="1307880" imgH="419040" progId="Equation.3">
              <p:embed/>
            </p:oleObj>
          </a:graphicData>
        </a:graphic>
      </p:graphicFrame>
      <p:sp>
        <p:nvSpPr>
          <p:cNvPr id="5" name="Rectangle 4"/>
          <p:cNvSpPr/>
          <p:nvPr/>
        </p:nvSpPr>
        <p:spPr>
          <a:xfrm>
            <a:off x="6705600" y="3505200"/>
            <a:ext cx="8382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3.4)</a:t>
            </a:r>
            <a:endParaRPr lang="en-US" baseline="-25000">
              <a:solidFill>
                <a:schemeClr val="tx1"/>
              </a:solidFill>
              <a:latin typeface="Arial" pitchFamily="34" charset="0"/>
              <a:cs typeface="Arial" pitchFamily="34" charset="0"/>
            </a:endParaRPr>
          </a:p>
        </p:txBody>
      </p:sp>
      <p:sp>
        <p:nvSpPr>
          <p:cNvPr id="6" name="Rectangle 5"/>
          <p:cNvSpPr/>
          <p:nvPr/>
        </p:nvSpPr>
        <p:spPr>
          <a:xfrm>
            <a:off x="762000" y="4419600"/>
            <a:ext cx="7315200" cy="10668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unde</a:t>
            </a:r>
            <a:r>
              <a:rPr lang="ro-RO" sz="2000"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rPr>
              <a:t>u</a:t>
            </a:r>
            <a:r>
              <a:rPr lang="ro-RO" sz="2400" baseline="-25000" smtClean="0">
                <a:solidFill>
                  <a:schemeClr val="tx1"/>
                </a:solidFill>
                <a:latin typeface="Arial" pitchFamily="34" charset="0"/>
                <a:cs typeface="Arial" pitchFamily="34" charset="0"/>
              </a:rPr>
              <a:t>j</a:t>
            </a:r>
            <a:r>
              <a:rPr lang="ro-RO" sz="2400" smtClean="0">
                <a:solidFill>
                  <a:schemeClr val="tx1"/>
                </a:solidFill>
                <a:latin typeface="Arial" pitchFamily="34" charset="0"/>
                <a:cs typeface="Arial" pitchFamily="34" charset="0"/>
              </a:rPr>
              <a:t> </a:t>
            </a:r>
            <a:r>
              <a:rPr lang="ro-RO" smtClean="0">
                <a:solidFill>
                  <a:schemeClr val="tx1"/>
                </a:solidFill>
                <a:latin typeface="Arial" pitchFamily="34" charset="0"/>
                <a:cs typeface="Arial" pitchFamily="34" charset="0"/>
              </a:rPr>
              <a:t>reprezintă </a:t>
            </a:r>
            <a:r>
              <a:rPr lang="ro-RO" b="1" i="1" smtClean="0">
                <a:solidFill>
                  <a:schemeClr val="accent1">
                    <a:lumMod val="75000"/>
                  </a:schemeClr>
                </a:solidFill>
                <a:latin typeface="Arial" pitchFamily="34" charset="0"/>
                <a:cs typeface="Arial" pitchFamily="34" charset="0"/>
              </a:rPr>
              <a:t>utilitatea intrinsecă a  funcției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j</a:t>
            </a:r>
            <a:r>
              <a:rPr lang="ro-RO" sz="2000" smtClean="0">
                <a:solidFill>
                  <a:schemeClr val="tx1"/>
                </a:solidFill>
                <a:latin typeface="Arial" pitchFamily="34" charset="0"/>
                <a:cs typeface="Arial" pitchFamily="34" charset="0"/>
              </a:rPr>
              <a:t> </a:t>
            </a:r>
            <a:r>
              <a:rPr lang="ro-RO" smtClean="0">
                <a:solidFill>
                  <a:schemeClr val="tx1"/>
                </a:solidFill>
                <a:latin typeface="Arial" pitchFamily="34" charset="0"/>
                <a:cs typeface="Arial" pitchFamily="34" charset="0"/>
              </a:rPr>
              <a:t>, adică </a:t>
            </a:r>
            <a:r>
              <a:rPr lang="ro-RO" b="1" i="1" smtClean="0">
                <a:solidFill>
                  <a:schemeClr val="accent6">
                    <a:lumMod val="50000"/>
                  </a:schemeClr>
                </a:solidFill>
                <a:latin typeface="Arial" pitchFamily="34" charset="0"/>
                <a:cs typeface="Arial" pitchFamily="34" charset="0"/>
              </a:rPr>
              <a:t>gradul în care varianta respectivă a funcției</a:t>
            </a:r>
            <a:r>
              <a:rPr lang="ro-RO" smtClean="0">
                <a:solidFill>
                  <a:schemeClr val="tx1"/>
                </a:solidFill>
                <a:latin typeface="Arial" pitchFamily="34" charset="0"/>
                <a:cs typeface="Arial" pitchFamily="34" charset="0"/>
              </a:rPr>
              <a:t> </a:t>
            </a:r>
            <a:r>
              <a:rPr lang="ro-RO" b="1" i="1" smtClean="0">
                <a:solidFill>
                  <a:srgbClr val="FF0000"/>
                </a:solidFill>
                <a:latin typeface="Arial" pitchFamily="34" charset="0"/>
                <a:cs typeface="Arial" pitchFamily="34" charset="0"/>
              </a:rPr>
              <a:t>satisface pretențiile maxime ale utilizatorului.</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6</a:t>
            </a:fld>
            <a:endParaRPr lang="en-US"/>
          </a:p>
        </p:txBody>
      </p:sp>
      <p:sp>
        <p:nvSpPr>
          <p:cNvPr id="3" name="Rectangle 2"/>
          <p:cNvSpPr/>
          <p:nvPr/>
        </p:nvSpPr>
        <p:spPr>
          <a:xfrm>
            <a:off x="304800" y="1905000"/>
            <a:ext cx="914400" cy="5334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b="1" i="1" smtClean="0">
                <a:solidFill>
                  <a:srgbClr val="C00000"/>
                </a:solidFill>
                <a:latin typeface="Arial" pitchFamily="34" charset="0"/>
                <a:cs typeface="Arial" pitchFamily="34" charset="0"/>
              </a:rPr>
              <a:t>1979</a:t>
            </a:r>
            <a:endParaRPr lang="en-US" b="1" i="1">
              <a:solidFill>
                <a:srgbClr val="C00000"/>
              </a:solidFill>
              <a:latin typeface="Arial" pitchFamily="34" charset="0"/>
              <a:cs typeface="Arial" pitchFamily="34" charset="0"/>
            </a:endParaRPr>
          </a:p>
        </p:txBody>
      </p:sp>
      <p:sp>
        <p:nvSpPr>
          <p:cNvPr id="4" name="Rectangle 3"/>
          <p:cNvSpPr/>
          <p:nvPr/>
        </p:nvSpPr>
        <p:spPr>
          <a:xfrm>
            <a:off x="2057400" y="1447800"/>
            <a:ext cx="6324600" cy="1676400"/>
          </a:xfrm>
          <a:prstGeom prst="rect">
            <a:avLst/>
          </a:prstGeom>
          <a:solidFill>
            <a:srgbClr val="FFFF99"/>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Se publică standardele românești:</a:t>
            </a:r>
          </a:p>
          <a:p>
            <a:pPr algn="just"/>
            <a:r>
              <a:rPr lang="ro-RO" b="1" i="1" smtClean="0">
                <a:solidFill>
                  <a:srgbClr val="FF0000"/>
                </a:solidFill>
                <a:latin typeface="Arial" pitchFamily="34" charset="0"/>
                <a:cs typeface="Arial" pitchFamily="34" charset="0"/>
              </a:rPr>
              <a:t>„STAS 112721/1-1979” </a:t>
            </a:r>
            <a:r>
              <a:rPr lang="ro-RO" smtClean="0">
                <a:solidFill>
                  <a:schemeClr val="tx1"/>
                </a:solidFill>
                <a:latin typeface="Arial" pitchFamily="34" charset="0"/>
                <a:cs typeface="Arial" pitchFamily="34" charset="0"/>
              </a:rPr>
              <a:t>– </a:t>
            </a:r>
            <a:r>
              <a:rPr lang="ro-RO" smtClean="0">
                <a:solidFill>
                  <a:schemeClr val="tx2">
                    <a:lumMod val="75000"/>
                  </a:schemeClr>
                </a:solidFill>
                <a:latin typeface="Arial" pitchFamily="34" charset="0"/>
                <a:cs typeface="Arial" pitchFamily="34" charset="0"/>
              </a:rPr>
              <a:t>„Analiza valorii. Noțiuni generale” </a:t>
            </a:r>
          </a:p>
          <a:p>
            <a:pPr algn="just"/>
            <a:r>
              <a:rPr lang="ro-RO" smtClean="0">
                <a:solidFill>
                  <a:schemeClr val="tx1"/>
                </a:solidFill>
                <a:latin typeface="Arial" pitchFamily="34" charset="0"/>
                <a:cs typeface="Arial" pitchFamily="34" charset="0"/>
              </a:rPr>
              <a:t>și </a:t>
            </a:r>
          </a:p>
          <a:p>
            <a:pPr algn="just"/>
            <a:r>
              <a:rPr lang="ro-RO" b="1" i="1" smtClean="0">
                <a:solidFill>
                  <a:srgbClr val="FF0000"/>
                </a:solidFill>
                <a:latin typeface="Arial" pitchFamily="34" charset="0"/>
                <a:cs typeface="Arial" pitchFamily="34" charset="0"/>
              </a:rPr>
              <a:t>„STAS 112721/2-1979” </a:t>
            </a:r>
            <a:r>
              <a:rPr lang="ro-RO" smtClean="0">
                <a:solidFill>
                  <a:schemeClr val="tx1"/>
                </a:solidFill>
                <a:latin typeface="Arial" pitchFamily="34" charset="0"/>
                <a:cs typeface="Arial" pitchFamily="34" charset="0"/>
              </a:rPr>
              <a:t>– </a:t>
            </a:r>
            <a:r>
              <a:rPr lang="ro-RO" smtClean="0">
                <a:solidFill>
                  <a:schemeClr val="tx2">
                    <a:lumMod val="75000"/>
                  </a:schemeClr>
                </a:solidFill>
                <a:latin typeface="Arial" pitchFamily="34" charset="0"/>
                <a:cs typeface="Arial" pitchFamily="34" charset="0"/>
              </a:rPr>
              <a:t>„Analiza valorii. Aplicarea metodei la produse”</a:t>
            </a:r>
            <a:endParaRPr lang="en-US" i="1">
              <a:solidFill>
                <a:schemeClr val="tx2">
                  <a:lumMod val="75000"/>
                </a:schemeClr>
              </a:solidFill>
              <a:latin typeface="Arial" pitchFamily="34" charset="0"/>
              <a:cs typeface="Arial" pitchFamily="34" charset="0"/>
            </a:endParaRPr>
          </a:p>
        </p:txBody>
      </p:sp>
      <p:sp>
        <p:nvSpPr>
          <p:cNvPr id="5" name="Right Arrow 4"/>
          <p:cNvSpPr/>
          <p:nvPr/>
        </p:nvSpPr>
        <p:spPr>
          <a:xfrm>
            <a:off x="1447800" y="2133600"/>
            <a:ext cx="5334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85800" y="4114800"/>
            <a:ext cx="7696200" cy="1524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just"/>
            <a:r>
              <a:rPr lang="ro-RO" b="1" i="1" smtClean="0">
                <a:solidFill>
                  <a:srgbClr val="FF0000"/>
                </a:solidFill>
                <a:latin typeface="Arial" pitchFamily="34" charset="0"/>
                <a:cs typeface="Arial" pitchFamily="34" charset="0"/>
              </a:rPr>
              <a:t>„STAS 112721/1-1979” </a:t>
            </a:r>
            <a:r>
              <a:rPr lang="ro-RO" smtClean="0">
                <a:solidFill>
                  <a:schemeClr val="tx1"/>
                </a:solidFill>
                <a:latin typeface="Arial" pitchFamily="34" charset="0"/>
                <a:cs typeface="Arial" pitchFamily="34" charset="0"/>
              </a:rPr>
              <a:t>- </a:t>
            </a:r>
            <a:r>
              <a:rPr lang="ro-RO" b="1" i="1" smtClean="0">
                <a:solidFill>
                  <a:schemeClr val="tx2">
                    <a:lumMod val="75000"/>
                  </a:schemeClr>
                </a:solidFill>
                <a:latin typeface="Arial" pitchFamily="34" charset="0"/>
                <a:cs typeface="Arial" pitchFamily="34" charset="0"/>
              </a:rPr>
              <a:t>„Analiza valorii este o metodă de cercetare și proiectare sistematică și creativă care, prin abordarea funcțională, urmărește ca funcțiile obiectului studiat să fie concepute și realizate cu cheltuieli minime în condiții de calitate, fiabilitate  și performanță, care să satisfacă cererile utilizatorului”</a:t>
            </a:r>
            <a:endParaRPr lang="en-US" b="1" i="1">
              <a:solidFill>
                <a:schemeClr val="tx2">
                  <a:lumMod val="75000"/>
                </a:schemeClr>
              </a:solidFill>
              <a:latin typeface="Arial" pitchFamily="34" charset="0"/>
              <a:cs typeface="Arial" pitchFamily="34" charset="0"/>
            </a:endParaRPr>
          </a:p>
        </p:txBody>
      </p:sp>
      <p:cxnSp>
        <p:nvCxnSpPr>
          <p:cNvPr id="8" name="Shape 7"/>
          <p:cNvCxnSpPr>
            <a:stCxn id="4" idx="2"/>
            <a:endCxn id="6" idx="1"/>
          </p:cNvCxnSpPr>
          <p:nvPr/>
        </p:nvCxnSpPr>
        <p:spPr>
          <a:xfrm rot="5400000">
            <a:off x="2076450" y="1733550"/>
            <a:ext cx="1752600" cy="4533900"/>
          </a:xfrm>
          <a:prstGeom prst="bentConnector4">
            <a:avLst>
              <a:gd name="adj1" fmla="val 28261"/>
              <a:gd name="adj2" fmla="val 105042"/>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60</a:t>
            </a:fld>
            <a:endParaRPr lang="en-US"/>
          </a:p>
        </p:txBody>
      </p:sp>
      <p:sp>
        <p:nvSpPr>
          <p:cNvPr id="3" name="Rectangle 2"/>
          <p:cNvSpPr/>
          <p:nvPr/>
        </p:nvSpPr>
        <p:spPr>
          <a:xfrm>
            <a:off x="685800" y="1143000"/>
            <a:ext cx="7772400" cy="7620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În consecință, pentru a determina </a:t>
            </a:r>
            <a:r>
              <a:rPr lang="ro-RO" b="1" i="1" smtClean="0">
                <a:solidFill>
                  <a:schemeClr val="tx2"/>
                </a:solidFill>
                <a:latin typeface="Arial" pitchFamily="34" charset="0"/>
                <a:cs typeface="Arial" pitchFamily="34" charset="0"/>
              </a:rPr>
              <a:t>utilitatea funcției </a:t>
            </a:r>
            <a:r>
              <a:rPr lang="ro-RO" smtClean="0">
                <a:solidFill>
                  <a:schemeClr val="tx1"/>
                </a:solidFill>
                <a:latin typeface="Arial" pitchFamily="34" charset="0"/>
                <a:cs typeface="Arial" pitchFamily="34" charset="0"/>
              </a:rPr>
              <a:t>sunt necesare </a:t>
            </a:r>
            <a:r>
              <a:rPr lang="ro-RO" b="1" i="1" smtClean="0">
                <a:solidFill>
                  <a:schemeClr val="accent6">
                    <a:lumMod val="50000"/>
                  </a:schemeClr>
                </a:solidFill>
                <a:latin typeface="Arial" pitchFamily="34" charset="0"/>
                <a:cs typeface="Arial" pitchFamily="34" charset="0"/>
              </a:rPr>
              <a:t>două acțiuni distincte</a:t>
            </a:r>
            <a:r>
              <a:rPr lang="ro-RO" smtClean="0">
                <a:solidFill>
                  <a:schemeClr val="tx1"/>
                </a:solidFill>
                <a:latin typeface="Arial" pitchFamily="34" charset="0"/>
                <a:cs typeface="Arial" pitchFamily="34" charset="0"/>
              </a:rPr>
              <a:t>:</a:t>
            </a:r>
            <a:endParaRPr lang="ro-RO" b="1" i="1" smtClean="0">
              <a:solidFill>
                <a:srgbClr val="FF0000"/>
              </a:solidFill>
              <a:latin typeface="Arial" pitchFamily="34" charset="0"/>
              <a:cs typeface="Arial" pitchFamily="34" charset="0"/>
            </a:endParaRPr>
          </a:p>
        </p:txBody>
      </p:sp>
      <p:sp>
        <p:nvSpPr>
          <p:cNvPr id="4" name="Rectangle 3"/>
          <p:cNvSpPr/>
          <p:nvPr/>
        </p:nvSpPr>
        <p:spPr>
          <a:xfrm>
            <a:off x="1905000" y="3124200"/>
            <a:ext cx="6553200" cy="609600"/>
          </a:xfrm>
          <a:prstGeom prst="rect">
            <a:avLst/>
          </a:prstGeom>
          <a:solidFill>
            <a:schemeClr val="accent3">
              <a:lumMod val="40000"/>
              <a:lumOff val="6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Stabilirea </a:t>
            </a:r>
            <a:r>
              <a:rPr lang="ro-RO" b="1" i="1" smtClean="0">
                <a:solidFill>
                  <a:srgbClr val="FF0000"/>
                </a:solidFill>
                <a:latin typeface="Arial" pitchFamily="34" charset="0"/>
                <a:cs typeface="Arial" pitchFamily="34" charset="0"/>
              </a:rPr>
              <a:t>ponderii funcțiilor </a:t>
            </a:r>
            <a:r>
              <a:rPr lang="ro-RO" smtClean="0">
                <a:solidFill>
                  <a:schemeClr val="tx1"/>
                </a:solidFill>
                <a:latin typeface="Arial" pitchFamily="34" charset="0"/>
                <a:cs typeface="Arial" pitchFamily="34" charset="0"/>
              </a:rPr>
              <a:t>în </a:t>
            </a:r>
            <a:r>
              <a:rPr lang="ro-RO" b="1" i="1" smtClean="0">
                <a:solidFill>
                  <a:schemeClr val="accent1">
                    <a:lumMod val="75000"/>
                  </a:schemeClr>
                </a:solidFill>
                <a:latin typeface="Arial" pitchFamily="34" charset="0"/>
                <a:cs typeface="Arial" pitchFamily="34" charset="0"/>
              </a:rPr>
              <a:t>utilitatea produsului ideal</a:t>
            </a:r>
          </a:p>
        </p:txBody>
      </p:sp>
      <p:sp>
        <p:nvSpPr>
          <p:cNvPr id="5" name="Rectangle 4"/>
          <p:cNvSpPr/>
          <p:nvPr/>
        </p:nvSpPr>
        <p:spPr>
          <a:xfrm>
            <a:off x="1981200" y="4343400"/>
            <a:ext cx="6553200" cy="609600"/>
          </a:xfrm>
          <a:prstGeom prst="rect">
            <a:avLst/>
          </a:prstGeom>
          <a:solidFill>
            <a:schemeClr val="accent3">
              <a:lumMod val="40000"/>
              <a:lumOff val="6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Determinarea </a:t>
            </a:r>
            <a:r>
              <a:rPr lang="ro-RO" b="1" i="1" smtClean="0">
                <a:solidFill>
                  <a:schemeClr val="accent1">
                    <a:lumMod val="75000"/>
                  </a:schemeClr>
                </a:solidFill>
                <a:latin typeface="Arial" pitchFamily="34" charset="0"/>
                <a:cs typeface="Arial" pitchFamily="34" charset="0"/>
              </a:rPr>
              <a:t>utilității intrinseci </a:t>
            </a:r>
            <a:r>
              <a:rPr lang="ro-RO" b="1" i="1" smtClean="0">
                <a:solidFill>
                  <a:srgbClr val="C00000"/>
                </a:solidFill>
                <a:latin typeface="Arial" pitchFamily="34" charset="0"/>
                <a:cs typeface="Arial" pitchFamily="34" charset="0"/>
              </a:rPr>
              <a:t>a fiecărei funcții</a:t>
            </a:r>
            <a:r>
              <a:rPr lang="ro-RO" smtClean="0">
                <a:solidFill>
                  <a:schemeClr val="tx1"/>
                </a:solidFill>
                <a:latin typeface="Arial" pitchFamily="34" charset="0"/>
                <a:cs typeface="Arial" pitchFamily="34" charset="0"/>
              </a:rPr>
              <a:t>, adică </a:t>
            </a:r>
            <a:r>
              <a:rPr lang="ro-RO" b="1" i="1" smtClean="0">
                <a:solidFill>
                  <a:schemeClr val="accent6">
                    <a:lumMod val="50000"/>
                  </a:schemeClr>
                </a:solidFill>
                <a:latin typeface="Arial" pitchFamily="34" charset="0"/>
                <a:cs typeface="Arial" pitchFamily="34" charset="0"/>
              </a:rPr>
              <a:t>dimensionarea tehnică a funcțiilor</a:t>
            </a:r>
          </a:p>
        </p:txBody>
      </p:sp>
      <p:cxnSp>
        <p:nvCxnSpPr>
          <p:cNvPr id="7" name="Shape 6"/>
          <p:cNvCxnSpPr>
            <a:stCxn id="3" idx="2"/>
            <a:endCxn id="4" idx="1"/>
          </p:cNvCxnSpPr>
          <p:nvPr/>
        </p:nvCxnSpPr>
        <p:spPr>
          <a:xfrm rot="5400000">
            <a:off x="2476500" y="1333500"/>
            <a:ext cx="1524000" cy="2667000"/>
          </a:xfrm>
          <a:prstGeom prst="bentConnector4">
            <a:avLst>
              <a:gd name="adj1" fmla="val 40000"/>
              <a:gd name="adj2" fmla="val 10857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Shape 21"/>
          <p:cNvCxnSpPr>
            <a:stCxn id="3" idx="2"/>
            <a:endCxn id="5" idx="1"/>
          </p:cNvCxnSpPr>
          <p:nvPr/>
        </p:nvCxnSpPr>
        <p:spPr>
          <a:xfrm rot="5400000">
            <a:off x="1905000" y="1981200"/>
            <a:ext cx="2743200" cy="2590800"/>
          </a:xfrm>
          <a:prstGeom prst="bentConnector4">
            <a:avLst>
              <a:gd name="adj1" fmla="val 21895"/>
              <a:gd name="adj2" fmla="val 111938"/>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61</a:t>
            </a:fld>
            <a:endParaRPr lang="en-US"/>
          </a:p>
        </p:txBody>
      </p:sp>
      <p:sp>
        <p:nvSpPr>
          <p:cNvPr id="3" name="Rectangle 2"/>
          <p:cNvSpPr/>
          <p:nvPr/>
        </p:nvSpPr>
        <p:spPr>
          <a:xfrm>
            <a:off x="228600" y="914400"/>
            <a:ext cx="8763000" cy="707886"/>
          </a:xfrm>
          <a:prstGeom prst="rect">
            <a:avLst/>
          </a:prstGeom>
          <a:effectLst>
            <a:outerShdw blurRad="50800" dist="38100" algn="l" rotWithShape="0">
              <a:prstClr val="black">
                <a:alpha val="40000"/>
              </a:prstClr>
            </a:outerShdw>
          </a:effectLst>
        </p:spPr>
        <p:txBody>
          <a:bodyPr wrap="square">
            <a:spAutoFit/>
          </a:bodyPr>
          <a:lstStyle/>
          <a:p>
            <a:r>
              <a:rPr lang="ro-RO" sz="2000" b="1" smtClean="0">
                <a:solidFill>
                  <a:srgbClr val="7030A0"/>
                </a:solidFill>
                <a:latin typeface="Arial" pitchFamily="34" charset="0"/>
                <a:cs typeface="Arial" pitchFamily="34" charset="0"/>
              </a:rPr>
              <a:t>3.1  Determinarea nivelurilor de importanță și a ponderilor funcțiilor în </a:t>
            </a:r>
          </a:p>
          <a:p>
            <a:r>
              <a:rPr lang="ro-RO" sz="2000" b="1" smtClean="0">
                <a:solidFill>
                  <a:srgbClr val="7030A0"/>
                </a:solidFill>
                <a:latin typeface="Arial" pitchFamily="34" charset="0"/>
                <a:cs typeface="Arial" pitchFamily="34" charset="0"/>
              </a:rPr>
              <a:t>       valoarea de întrebuințare a produsului </a:t>
            </a:r>
            <a:endParaRPr lang="en-US" sz="2000">
              <a:solidFill>
                <a:srgbClr val="7030A0"/>
              </a:solidFill>
              <a:latin typeface="Arial" pitchFamily="34" charset="0"/>
              <a:cs typeface="Arial" pitchFamily="34" charset="0"/>
            </a:endParaRPr>
          </a:p>
        </p:txBody>
      </p:sp>
      <p:sp>
        <p:nvSpPr>
          <p:cNvPr id="4" name="Rectangle 3"/>
          <p:cNvSpPr/>
          <p:nvPr/>
        </p:nvSpPr>
        <p:spPr>
          <a:xfrm>
            <a:off x="1066800" y="1981200"/>
            <a:ext cx="7315200" cy="14478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Din punct de vedere formal, </a:t>
            </a:r>
            <a:r>
              <a:rPr lang="ro-RO" b="1" i="1" smtClean="0">
                <a:solidFill>
                  <a:schemeClr val="accent6">
                    <a:lumMod val="50000"/>
                  </a:schemeClr>
                </a:solidFill>
                <a:latin typeface="Arial" pitchFamily="34" charset="0"/>
                <a:cs typeface="Arial" pitchFamily="34" charset="0"/>
              </a:rPr>
              <a:t>determinarea nivelurilor de importanță a  funcțiilor unui obiect este o operațiune relativ simplă</a:t>
            </a:r>
            <a:r>
              <a:rPr lang="ro-RO" smtClean="0">
                <a:solidFill>
                  <a:schemeClr val="tx1"/>
                </a:solidFill>
                <a:latin typeface="Arial" pitchFamily="34" charset="0"/>
                <a:cs typeface="Arial" pitchFamily="34" charset="0"/>
              </a:rPr>
              <a:t>, dar necesită </a:t>
            </a:r>
            <a:r>
              <a:rPr lang="ro-RO" b="1" i="1" smtClean="0">
                <a:solidFill>
                  <a:srgbClr val="FF0000"/>
                </a:solidFill>
                <a:latin typeface="Arial" pitchFamily="34" charset="0"/>
                <a:cs typeface="Arial" pitchFamily="34" charset="0"/>
              </a:rPr>
              <a:t>cunoașterea produsului în detaliu</a:t>
            </a:r>
            <a:r>
              <a:rPr lang="ro-RO" smtClean="0">
                <a:solidFill>
                  <a:schemeClr val="tx1"/>
                </a:solidFill>
                <a:latin typeface="Arial" pitchFamily="34" charset="0"/>
                <a:cs typeface="Arial" pitchFamily="34" charset="0"/>
              </a:rPr>
              <a:t>, a </a:t>
            </a:r>
            <a:r>
              <a:rPr lang="ro-RO" b="1" i="1" smtClean="0">
                <a:solidFill>
                  <a:srgbClr val="C00000"/>
                </a:solidFill>
                <a:latin typeface="Arial" pitchFamily="34" charset="0"/>
                <a:cs typeface="Arial" pitchFamily="34" charset="0"/>
              </a:rPr>
              <a:t>condițiilor în care acesta funcționează</a:t>
            </a:r>
            <a:r>
              <a:rPr lang="ro-RO" smtClean="0">
                <a:solidFill>
                  <a:schemeClr val="tx1"/>
                </a:solidFill>
                <a:latin typeface="Arial" pitchFamily="34" charset="0"/>
                <a:cs typeface="Arial" pitchFamily="34" charset="0"/>
              </a:rPr>
              <a:t> precum și a </a:t>
            </a:r>
            <a:r>
              <a:rPr lang="ro-RO" b="1" i="1" smtClean="0">
                <a:solidFill>
                  <a:schemeClr val="accent1">
                    <a:lumMod val="75000"/>
                  </a:schemeClr>
                </a:solidFill>
                <a:latin typeface="Arial" pitchFamily="34" charset="0"/>
                <a:cs typeface="Arial" pitchFamily="34" charset="0"/>
              </a:rPr>
              <a:t>necesităților sociale pe care le satisface</a:t>
            </a:r>
            <a:r>
              <a:rPr lang="ro-RO" smtClean="0">
                <a:solidFill>
                  <a:schemeClr val="accent1">
                    <a:lumMod val="75000"/>
                  </a:schemeClr>
                </a:solidFill>
                <a:latin typeface="Arial" pitchFamily="34" charset="0"/>
                <a:cs typeface="Arial" pitchFamily="34" charset="0"/>
              </a:rPr>
              <a:t>.</a:t>
            </a:r>
            <a:endParaRPr lang="ro-RO" b="1" i="1" smtClean="0">
              <a:solidFill>
                <a:schemeClr val="accent1">
                  <a:lumMod val="75000"/>
                </a:schemeClr>
              </a:solidFill>
              <a:latin typeface="Arial" pitchFamily="34" charset="0"/>
              <a:cs typeface="Arial" pitchFamily="34" charset="0"/>
            </a:endParaRPr>
          </a:p>
        </p:txBody>
      </p:sp>
      <p:sp>
        <p:nvSpPr>
          <p:cNvPr id="5" name="Rectangle 4"/>
          <p:cNvSpPr/>
          <p:nvPr/>
        </p:nvSpPr>
        <p:spPr>
          <a:xfrm>
            <a:off x="381000" y="18288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6" name="Rectangle 5"/>
          <p:cNvSpPr/>
          <p:nvPr/>
        </p:nvSpPr>
        <p:spPr>
          <a:xfrm>
            <a:off x="381000" y="3581400"/>
            <a:ext cx="1864613" cy="400110"/>
          </a:xfrm>
          <a:prstGeom prst="rect">
            <a:avLst/>
          </a:prstGeom>
          <a:effectLst>
            <a:outerShdw blurRad="50800" dist="38100" dir="2700000" algn="tl" rotWithShape="0">
              <a:prstClr val="black">
                <a:alpha val="40000"/>
              </a:prstClr>
            </a:outerShdw>
          </a:effectLst>
        </p:spPr>
        <p:txBody>
          <a:bodyPr wrap="none">
            <a:spAutoFit/>
          </a:bodyPr>
          <a:lstStyle/>
          <a:p>
            <a:r>
              <a:rPr kumimoji="0" lang="en-US" sz="2000" b="1" i="1"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sym typeface="Wingdings"/>
              </a:rPr>
              <a:t> </a:t>
            </a:r>
            <a:r>
              <a:rPr kumimoji="0" lang="en-US" sz="2000" b="1" i="1"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rPr>
              <a:t>Observaţi</a:t>
            </a:r>
            <a:r>
              <a:rPr lang="ro-RO" sz="2000" b="1" i="1" smtClean="0">
                <a:solidFill>
                  <a:schemeClr val="accent1">
                    <a:lumMod val="75000"/>
                  </a:schemeClr>
                </a:solidFill>
                <a:latin typeface="Arial" pitchFamily="34" charset="0"/>
                <a:ea typeface="Times New Roman" pitchFamily="18" charset="0"/>
                <a:cs typeface="Arial" pitchFamily="34" charset="0"/>
              </a:rPr>
              <a:t>i:</a:t>
            </a:r>
            <a:r>
              <a:rPr kumimoji="0" lang="en-US" sz="2000" b="1" i="0"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rPr>
              <a:t> </a:t>
            </a:r>
            <a:endParaRPr lang="en-US" sz="2000">
              <a:solidFill>
                <a:schemeClr val="accent1">
                  <a:lumMod val="75000"/>
                </a:schemeClr>
              </a:solidFill>
            </a:endParaRPr>
          </a:p>
        </p:txBody>
      </p:sp>
      <p:sp>
        <p:nvSpPr>
          <p:cNvPr id="7" name="Rectangle 6"/>
          <p:cNvSpPr/>
          <p:nvPr/>
        </p:nvSpPr>
        <p:spPr>
          <a:xfrm>
            <a:off x="1371600" y="4191000"/>
            <a:ext cx="7086600" cy="7620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O </a:t>
            </a:r>
            <a:r>
              <a:rPr lang="ro-RO" b="1" i="1" smtClean="0">
                <a:solidFill>
                  <a:schemeClr val="accent1">
                    <a:lumMod val="75000"/>
                  </a:schemeClr>
                </a:solidFill>
                <a:latin typeface="Arial" pitchFamily="34" charset="0"/>
                <a:cs typeface="Arial" pitchFamily="34" charset="0"/>
              </a:rPr>
              <a:t>funcție</a:t>
            </a:r>
            <a:r>
              <a:rPr lang="ro-RO" smtClean="0">
                <a:solidFill>
                  <a:schemeClr val="tx1"/>
                </a:solidFill>
                <a:latin typeface="Arial" pitchFamily="34" charset="0"/>
                <a:cs typeface="Arial" pitchFamily="34" charset="0"/>
              </a:rPr>
              <a:t> este o </a:t>
            </a:r>
            <a:r>
              <a:rPr lang="ro-RO" b="1" i="1" smtClean="0">
                <a:solidFill>
                  <a:srgbClr val="C00000"/>
                </a:solidFill>
                <a:latin typeface="Arial" pitchFamily="34" charset="0"/>
                <a:cs typeface="Arial" pitchFamily="34" charset="0"/>
              </a:rPr>
              <a:t>valoare de întrebuințare </a:t>
            </a:r>
            <a:r>
              <a:rPr lang="ro-RO" smtClean="0">
                <a:solidFill>
                  <a:schemeClr val="tx1"/>
                </a:solidFill>
                <a:latin typeface="Arial" pitchFamily="34" charset="0"/>
                <a:cs typeface="Arial" pitchFamily="34" charset="0"/>
              </a:rPr>
              <a:t>determinată de </a:t>
            </a:r>
            <a:r>
              <a:rPr lang="ro-RO" b="1" i="1" smtClean="0">
                <a:solidFill>
                  <a:schemeClr val="accent6">
                    <a:lumMod val="50000"/>
                  </a:schemeClr>
                </a:solidFill>
                <a:latin typeface="Arial" pitchFamily="34" charset="0"/>
                <a:cs typeface="Arial" pitchFamily="34" charset="0"/>
              </a:rPr>
              <a:t>dimensiunile ei tehnice</a:t>
            </a:r>
          </a:p>
        </p:txBody>
      </p:sp>
      <p:sp>
        <p:nvSpPr>
          <p:cNvPr id="8" name="Right Arrow 7"/>
          <p:cNvSpPr/>
          <p:nvPr/>
        </p:nvSpPr>
        <p:spPr>
          <a:xfrm>
            <a:off x="685800" y="43434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47800" y="5181600"/>
            <a:ext cx="7086600" cy="12954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rgbClr val="C00000"/>
                </a:solidFill>
                <a:latin typeface="Arial" pitchFamily="34" charset="0"/>
                <a:cs typeface="Arial" pitchFamily="34" charset="0"/>
              </a:rPr>
              <a:t>Valorile de întrebuințare </a:t>
            </a:r>
            <a:r>
              <a:rPr lang="ro-RO" smtClean="0">
                <a:solidFill>
                  <a:schemeClr val="tx1"/>
                </a:solidFill>
                <a:latin typeface="Arial" pitchFamily="34" charset="0"/>
                <a:cs typeface="Arial" pitchFamily="34" charset="0"/>
              </a:rPr>
              <a:t>ale</a:t>
            </a:r>
            <a:r>
              <a:rPr lang="ro-RO" b="1" i="1" smtClean="0">
                <a:solidFill>
                  <a:srgbClr val="C00000"/>
                </a:solidFill>
                <a:latin typeface="Arial" pitchFamily="34" charset="0"/>
                <a:cs typeface="Arial" pitchFamily="34" charset="0"/>
              </a:rPr>
              <a:t> </a:t>
            </a:r>
            <a:r>
              <a:rPr lang="ro-RO" b="1" i="1" smtClean="0">
                <a:solidFill>
                  <a:schemeClr val="accent1">
                    <a:lumMod val="75000"/>
                  </a:schemeClr>
                </a:solidFill>
                <a:latin typeface="Arial" pitchFamily="34" charset="0"/>
                <a:cs typeface="Arial" pitchFamily="34" charset="0"/>
              </a:rPr>
              <a:t>funcțiilor</a:t>
            </a:r>
            <a:r>
              <a:rPr lang="ro-RO" smtClean="0">
                <a:solidFill>
                  <a:schemeClr val="tx1"/>
                </a:solidFill>
                <a:latin typeface="Arial" pitchFamily="34" charset="0"/>
                <a:cs typeface="Arial" pitchFamily="34" charset="0"/>
              </a:rPr>
              <a:t> </a:t>
            </a:r>
            <a:r>
              <a:rPr lang="ro-RO" b="1" i="1" smtClean="0">
                <a:solidFill>
                  <a:srgbClr val="FF0000"/>
                </a:solidFill>
                <a:latin typeface="Arial" pitchFamily="34" charset="0"/>
                <a:cs typeface="Arial" pitchFamily="34" charset="0"/>
              </a:rPr>
              <a:t>sunt</a:t>
            </a:r>
            <a:r>
              <a:rPr lang="ro-RO" smtClean="0">
                <a:solidFill>
                  <a:schemeClr val="tx1"/>
                </a:solidFill>
                <a:latin typeface="Arial" pitchFamily="34" charset="0"/>
                <a:cs typeface="Arial" pitchFamily="34" charset="0"/>
              </a:rPr>
              <a:t> </a:t>
            </a:r>
            <a:r>
              <a:rPr lang="ro-RO" b="1" i="1" smtClean="0">
                <a:solidFill>
                  <a:srgbClr val="FF0000"/>
                </a:solidFill>
                <a:latin typeface="Arial" pitchFamily="34" charset="0"/>
                <a:cs typeface="Arial" pitchFamily="34" charset="0"/>
              </a:rPr>
              <a:t>inegale</a:t>
            </a:r>
            <a:r>
              <a:rPr lang="ro-RO" smtClean="0">
                <a:solidFill>
                  <a:schemeClr val="tx1"/>
                </a:solidFill>
                <a:latin typeface="Arial" pitchFamily="34" charset="0"/>
                <a:cs typeface="Arial" pitchFamily="34" charset="0"/>
              </a:rPr>
              <a:t> și deci </a:t>
            </a:r>
            <a:r>
              <a:rPr lang="ro-RO" b="1" i="1" smtClean="0">
                <a:solidFill>
                  <a:schemeClr val="accent6">
                    <a:lumMod val="50000"/>
                  </a:schemeClr>
                </a:solidFill>
                <a:latin typeface="Arial" pitchFamily="34" charset="0"/>
                <a:cs typeface="Arial" pitchFamily="34" charset="0"/>
              </a:rPr>
              <a:t>fiecare funcție participă în mod diferențiat la întregirea valorii de întrebuințare a obiectului</a:t>
            </a:r>
            <a:r>
              <a:rPr lang="ro-RO" smtClean="0">
                <a:solidFill>
                  <a:schemeClr val="tx1"/>
                </a:solidFill>
                <a:latin typeface="Arial" pitchFamily="34" charset="0"/>
                <a:cs typeface="Arial" pitchFamily="34" charset="0"/>
              </a:rPr>
              <a:t> (fapt ce ne îndreptățește să le </a:t>
            </a:r>
            <a:r>
              <a:rPr lang="ro-RO" b="1" i="1" smtClean="0">
                <a:solidFill>
                  <a:srgbClr val="C00000"/>
                </a:solidFill>
                <a:latin typeface="Arial" pitchFamily="34" charset="0"/>
                <a:cs typeface="Arial" pitchFamily="34" charset="0"/>
              </a:rPr>
              <a:t>ierarhizăm</a:t>
            </a:r>
            <a:r>
              <a:rPr lang="ro-RO" smtClean="0">
                <a:solidFill>
                  <a:schemeClr val="tx1"/>
                </a:solidFill>
                <a:latin typeface="Arial" pitchFamily="34" charset="0"/>
                <a:cs typeface="Arial" pitchFamily="34" charset="0"/>
              </a:rPr>
              <a:t> în raport cu </a:t>
            </a:r>
            <a:r>
              <a:rPr lang="ro-RO" b="1" i="1" smtClean="0">
                <a:solidFill>
                  <a:srgbClr val="FF0000"/>
                </a:solidFill>
                <a:latin typeface="Arial" pitchFamily="34" charset="0"/>
                <a:cs typeface="Arial" pitchFamily="34" charset="0"/>
              </a:rPr>
              <a:t>importanța necesității sociale satisfăcute</a:t>
            </a:r>
            <a:r>
              <a:rPr lang="ro-RO" smtClean="0">
                <a:solidFill>
                  <a:schemeClr val="tx1"/>
                </a:solidFill>
                <a:latin typeface="Arial" pitchFamily="34" charset="0"/>
                <a:cs typeface="Arial" pitchFamily="34" charset="0"/>
              </a:rPr>
              <a:t>)</a:t>
            </a:r>
            <a:endParaRPr lang="ro-RO" b="1" i="1" smtClean="0">
              <a:solidFill>
                <a:schemeClr val="accent6">
                  <a:lumMod val="50000"/>
                </a:schemeClr>
              </a:solidFill>
              <a:latin typeface="Arial" pitchFamily="34" charset="0"/>
              <a:cs typeface="Arial" pitchFamily="34" charset="0"/>
            </a:endParaRPr>
          </a:p>
        </p:txBody>
      </p:sp>
      <p:sp>
        <p:nvSpPr>
          <p:cNvPr id="10" name="Right Arrow 9"/>
          <p:cNvSpPr/>
          <p:nvPr/>
        </p:nvSpPr>
        <p:spPr>
          <a:xfrm>
            <a:off x="762000" y="51816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62</a:t>
            </a:fld>
            <a:endParaRPr lang="en-US"/>
          </a:p>
        </p:txBody>
      </p:sp>
      <p:sp>
        <p:nvSpPr>
          <p:cNvPr id="3" name="Rectangle 2"/>
          <p:cNvSpPr/>
          <p:nvPr/>
        </p:nvSpPr>
        <p:spPr>
          <a:xfrm>
            <a:off x="304800" y="1066800"/>
            <a:ext cx="5891356" cy="36933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a:spAutoFit/>
          </a:bodyPr>
          <a:lstStyle/>
          <a:p>
            <a:r>
              <a:rPr lang="ro-RO" b="1" i="1" smtClean="0">
                <a:solidFill>
                  <a:schemeClr val="accent6">
                    <a:lumMod val="50000"/>
                  </a:schemeClr>
                </a:solidFill>
                <a:latin typeface="Arial" pitchFamily="34" charset="0"/>
                <a:cs typeface="Arial" pitchFamily="34" charset="0"/>
              </a:rPr>
              <a:t>Procedee pentru determinarea importanței funcțiilor</a:t>
            </a:r>
            <a:endParaRPr lang="en-US" b="1" i="1">
              <a:solidFill>
                <a:schemeClr val="accent6">
                  <a:lumMod val="50000"/>
                </a:schemeClr>
              </a:solidFill>
              <a:latin typeface="Arial" pitchFamily="34" charset="0"/>
              <a:cs typeface="Arial" pitchFamily="34" charset="0"/>
            </a:endParaRPr>
          </a:p>
        </p:txBody>
      </p:sp>
      <p:sp>
        <p:nvSpPr>
          <p:cNvPr id="4" name="Rectangle 3"/>
          <p:cNvSpPr/>
          <p:nvPr/>
        </p:nvSpPr>
        <p:spPr>
          <a:xfrm>
            <a:off x="609600" y="1828800"/>
            <a:ext cx="55626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o-RO" b="1" i="1" smtClean="0">
                <a:solidFill>
                  <a:schemeClr val="tx2">
                    <a:lumMod val="75000"/>
                  </a:schemeClr>
                </a:solidFill>
                <a:latin typeface="Arial" pitchFamily="34" charset="0"/>
                <a:cs typeface="Arial" pitchFamily="34" charset="0"/>
              </a:rPr>
              <a:t>a. Procedeul comparării funcțiilor două câte două </a:t>
            </a:r>
            <a:endParaRPr lang="en-US" b="1" i="1">
              <a:solidFill>
                <a:schemeClr val="tx2">
                  <a:lumMod val="75000"/>
                </a:schemeClr>
              </a:solidFill>
              <a:latin typeface="Arial" pitchFamily="34" charset="0"/>
              <a:cs typeface="Arial" pitchFamily="34" charset="0"/>
            </a:endParaRPr>
          </a:p>
        </p:txBody>
      </p:sp>
      <p:sp>
        <p:nvSpPr>
          <p:cNvPr id="5" name="Rectangle 4"/>
          <p:cNvSpPr/>
          <p:nvPr/>
        </p:nvSpPr>
        <p:spPr>
          <a:xfrm>
            <a:off x="914400" y="2590800"/>
            <a:ext cx="7315200" cy="12192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Se construiește o </a:t>
            </a:r>
            <a:r>
              <a:rPr lang="ro-RO" b="1" i="1" smtClean="0">
                <a:solidFill>
                  <a:schemeClr val="accent1">
                    <a:lumMod val="75000"/>
                  </a:schemeClr>
                </a:solidFill>
                <a:latin typeface="Arial" pitchFamily="34" charset="0"/>
                <a:cs typeface="Arial" pitchFamily="34" charset="0"/>
              </a:rPr>
              <a:t>matrice pătrată </a:t>
            </a:r>
            <a:r>
              <a:rPr lang="ro-RO" smtClean="0">
                <a:solidFill>
                  <a:schemeClr val="tx1"/>
                </a:solidFill>
                <a:latin typeface="Arial" pitchFamily="34" charset="0"/>
                <a:cs typeface="Arial" pitchFamily="34" charset="0"/>
              </a:rPr>
              <a:t>(tabelul 3.1) în care </a:t>
            </a:r>
            <a:r>
              <a:rPr lang="ro-RO" b="1" i="1" smtClean="0">
                <a:solidFill>
                  <a:srgbClr val="FF0000"/>
                </a:solidFill>
                <a:latin typeface="Arial" pitchFamily="34" charset="0"/>
                <a:cs typeface="Arial" pitchFamily="34" charset="0"/>
              </a:rPr>
              <a:t>funcțiile principale și necesare</a:t>
            </a:r>
            <a:r>
              <a:rPr lang="ro-RO" smtClean="0">
                <a:solidFill>
                  <a:schemeClr val="tx1"/>
                </a:solidFill>
                <a:latin typeface="Arial" pitchFamily="34" charset="0"/>
                <a:cs typeface="Arial" pitchFamily="34" charset="0"/>
              </a:rPr>
              <a:t> se înscriu atât pe prima linie (notație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j </a:t>
            </a:r>
            <a:r>
              <a:rPr lang="ro-RO" smtClean="0">
                <a:solidFill>
                  <a:schemeClr val="tx1"/>
                </a:solidFill>
                <a:latin typeface="Arial" pitchFamily="34" charset="0"/>
                <a:cs typeface="Arial" pitchFamily="34" charset="0"/>
              </a:rPr>
              <a:t>), cât și pe prima coloană (notație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k </a:t>
            </a:r>
            <a:r>
              <a:rPr lang="ro-RO" smtClean="0">
                <a:solidFill>
                  <a:schemeClr val="tx1"/>
                </a:solidFill>
                <a:latin typeface="Arial" pitchFamily="34" charset="0"/>
                <a:cs typeface="Arial" pitchFamily="34" charset="0"/>
              </a:rPr>
              <a:t>).</a:t>
            </a:r>
            <a:endParaRPr lang="ro-RO" b="1" i="1" smtClean="0">
              <a:solidFill>
                <a:schemeClr val="accent1">
                  <a:lumMod val="75000"/>
                </a:schemeClr>
              </a:solidFill>
              <a:latin typeface="Arial" pitchFamily="34" charset="0"/>
              <a:cs typeface="Arial" pitchFamily="34" charset="0"/>
            </a:endParaRPr>
          </a:p>
        </p:txBody>
      </p:sp>
      <p:sp>
        <p:nvSpPr>
          <p:cNvPr id="6" name="Rectangle 5"/>
          <p:cNvSpPr/>
          <p:nvPr/>
        </p:nvSpPr>
        <p:spPr>
          <a:xfrm>
            <a:off x="228600" y="25146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7" name="Rectangle 6"/>
          <p:cNvSpPr/>
          <p:nvPr/>
        </p:nvSpPr>
        <p:spPr>
          <a:xfrm>
            <a:off x="990600" y="4038600"/>
            <a:ext cx="7315200" cy="16002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Se compară funcția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j </a:t>
            </a:r>
            <a:r>
              <a:rPr lang="ro-RO" smtClean="0">
                <a:solidFill>
                  <a:schemeClr val="tx1"/>
                </a:solidFill>
                <a:latin typeface="Arial" pitchFamily="34" charset="0"/>
                <a:cs typeface="Arial" pitchFamily="34" charset="0"/>
              </a:rPr>
              <a:t> cu funcția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k </a:t>
            </a:r>
            <a:r>
              <a:rPr lang="ro-RO" smtClean="0">
                <a:solidFill>
                  <a:schemeClr val="tx1"/>
                </a:solidFill>
                <a:latin typeface="Arial" pitchFamily="34" charset="0"/>
                <a:cs typeface="Arial" pitchFamily="34" charset="0"/>
              </a:rPr>
              <a:t> și dacă se consideră că funcția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j</a:t>
            </a:r>
            <a:r>
              <a:rPr lang="ro-RO" sz="2400" smtClean="0">
                <a:solidFill>
                  <a:schemeClr val="tx1"/>
                </a:solidFill>
                <a:latin typeface="Arial" pitchFamily="34" charset="0"/>
                <a:cs typeface="Arial" pitchFamily="34" charset="0"/>
              </a:rPr>
              <a:t> </a:t>
            </a:r>
            <a:r>
              <a:rPr lang="ro-RO" b="1" i="1" smtClean="0">
                <a:solidFill>
                  <a:srgbClr val="FF0000"/>
                </a:solidFill>
                <a:latin typeface="Arial" pitchFamily="34" charset="0"/>
                <a:cs typeface="Arial" pitchFamily="34" charset="0"/>
              </a:rPr>
              <a:t>este mai importantă </a:t>
            </a:r>
            <a:r>
              <a:rPr lang="ro-RO" smtClean="0">
                <a:solidFill>
                  <a:schemeClr val="tx1"/>
                </a:solidFill>
                <a:latin typeface="Arial" pitchFamily="34" charset="0"/>
                <a:cs typeface="Arial" pitchFamily="34" charset="0"/>
              </a:rPr>
              <a:t>ca funcția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k</a:t>
            </a:r>
            <a:r>
              <a:rPr lang="en-US"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j </a:t>
            </a:r>
            <a:r>
              <a:rPr lang="en-US" sz="2400" baseline="-25000" smtClean="0">
                <a:solidFill>
                  <a:schemeClr val="tx1"/>
                </a:solidFill>
                <a:latin typeface="Arial" pitchFamily="34" charset="0"/>
                <a:cs typeface="Arial" pitchFamily="34" charset="0"/>
              </a:rPr>
              <a:t> </a:t>
            </a:r>
            <a:r>
              <a:rPr lang="en-US" sz="2400" smtClean="0">
                <a:solidFill>
                  <a:schemeClr val="tx1"/>
                </a:solidFill>
                <a:latin typeface="Arial" pitchFamily="34" charset="0"/>
                <a:cs typeface="Arial" pitchFamily="34" charset="0"/>
              </a:rPr>
              <a:t>&gt;</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k</a:t>
            </a:r>
            <a:r>
              <a:rPr lang="en-US" sz="2400" smtClean="0">
                <a:solidFill>
                  <a:schemeClr val="tx1"/>
                </a:solidFill>
                <a:latin typeface="Arial" pitchFamily="34" charset="0"/>
                <a:cs typeface="Arial" pitchFamily="34" charset="0"/>
              </a:rPr>
              <a:t>)</a:t>
            </a:r>
            <a:r>
              <a:rPr lang="ro-RO" smtClean="0">
                <a:solidFill>
                  <a:schemeClr val="tx1"/>
                </a:solidFill>
                <a:latin typeface="Arial" pitchFamily="34" charset="0"/>
                <a:cs typeface="Arial" pitchFamily="34" charset="0"/>
              </a:rPr>
              <a:t>, căsuța </a:t>
            </a:r>
            <a:r>
              <a:rPr lang="ro-RO" sz="2000" smtClean="0">
                <a:solidFill>
                  <a:schemeClr val="tx1"/>
                </a:solidFill>
                <a:latin typeface="Arial" pitchFamily="34" charset="0"/>
                <a:cs typeface="Arial" pitchFamily="34" charset="0"/>
              </a:rPr>
              <a:t>kj</a:t>
            </a:r>
            <a:r>
              <a:rPr lang="ro-RO" smtClean="0">
                <a:solidFill>
                  <a:schemeClr val="tx1"/>
                </a:solidFill>
                <a:latin typeface="Arial" pitchFamily="34" charset="0"/>
                <a:cs typeface="Arial" pitchFamily="34" charset="0"/>
              </a:rPr>
              <a:t> se va completa cu cifra </a:t>
            </a:r>
            <a:r>
              <a:rPr lang="ro-RO" sz="2000" smtClean="0">
                <a:solidFill>
                  <a:schemeClr val="tx1"/>
                </a:solidFill>
                <a:latin typeface="Arial" pitchFamily="34" charset="0"/>
                <a:cs typeface="Arial" pitchFamily="34" charset="0"/>
              </a:rPr>
              <a:t>1</a:t>
            </a:r>
            <a:r>
              <a:rPr lang="en-US" sz="2000" smtClean="0">
                <a:solidFill>
                  <a:schemeClr val="tx1"/>
                </a:solidFill>
                <a:latin typeface="Arial" pitchFamily="34" charset="0"/>
                <a:cs typeface="Arial" pitchFamily="34" charset="0"/>
              </a:rPr>
              <a:t>,</a:t>
            </a:r>
            <a:r>
              <a:rPr lang="ro-RO" smtClean="0">
                <a:solidFill>
                  <a:schemeClr val="tx1"/>
                </a:solidFill>
                <a:latin typeface="Arial" pitchFamily="34" charset="0"/>
                <a:cs typeface="Arial" pitchFamily="34" charset="0"/>
              </a:rPr>
              <a:t> (</a:t>
            </a:r>
            <a:r>
              <a:rPr lang="ro-RO" sz="2000" smtClean="0">
                <a:solidFill>
                  <a:schemeClr val="tx1"/>
                </a:solidFill>
                <a:latin typeface="Arial" pitchFamily="34" charset="0"/>
                <a:cs typeface="Arial" pitchFamily="34" charset="0"/>
              </a:rPr>
              <a:t>a</a:t>
            </a:r>
            <a:r>
              <a:rPr lang="ro-RO" sz="2000" baseline="-25000" smtClean="0">
                <a:solidFill>
                  <a:schemeClr val="tx1"/>
                </a:solidFill>
                <a:latin typeface="Arial" pitchFamily="34" charset="0"/>
                <a:cs typeface="Arial" pitchFamily="34" charset="0"/>
              </a:rPr>
              <a:t>kj</a:t>
            </a:r>
            <a:r>
              <a:rPr lang="ro-RO" sz="2000" smtClean="0">
                <a:solidFill>
                  <a:schemeClr val="tx1"/>
                </a:solidFill>
                <a:latin typeface="Arial" pitchFamily="34" charset="0"/>
                <a:cs typeface="Arial" pitchFamily="34" charset="0"/>
              </a:rPr>
              <a:t>=1</a:t>
            </a:r>
            <a:r>
              <a:rPr lang="ro-RO" smtClean="0">
                <a:solidFill>
                  <a:schemeClr val="tx1"/>
                </a:solidFill>
                <a:latin typeface="Arial" pitchFamily="34" charset="0"/>
                <a:cs typeface="Arial" pitchFamily="34" charset="0"/>
              </a:rPr>
              <a:t>)</a:t>
            </a:r>
            <a:r>
              <a:rPr lang="en-US" smtClean="0">
                <a:solidFill>
                  <a:schemeClr val="tx1"/>
                </a:solidFill>
                <a:latin typeface="Arial" pitchFamily="34" charset="0"/>
                <a:cs typeface="Arial" pitchFamily="34" charset="0"/>
              </a:rPr>
              <a:t>, iar c</a:t>
            </a:r>
            <a:r>
              <a:rPr lang="ro-RO" smtClean="0">
                <a:solidFill>
                  <a:schemeClr val="tx1"/>
                </a:solidFill>
                <a:latin typeface="Arial" pitchFamily="34" charset="0"/>
                <a:cs typeface="Arial" pitchFamily="34" charset="0"/>
              </a:rPr>
              <a:t>ă</a:t>
            </a:r>
            <a:r>
              <a:rPr lang="en-US" smtClean="0">
                <a:solidFill>
                  <a:schemeClr val="tx1"/>
                </a:solidFill>
                <a:latin typeface="Arial" pitchFamily="34" charset="0"/>
                <a:cs typeface="Arial" pitchFamily="34" charset="0"/>
              </a:rPr>
              <a:t>su</a:t>
            </a:r>
            <a:r>
              <a:rPr lang="ro-RO" smtClean="0">
                <a:solidFill>
                  <a:schemeClr val="tx1"/>
                </a:solidFill>
                <a:latin typeface="Arial" pitchFamily="34" charset="0"/>
                <a:cs typeface="Arial" pitchFamily="34" charset="0"/>
              </a:rPr>
              <a:t>ț</a:t>
            </a:r>
            <a:r>
              <a:rPr lang="en-US" smtClean="0">
                <a:solidFill>
                  <a:schemeClr val="tx1"/>
                </a:solidFill>
                <a:latin typeface="Arial" pitchFamily="34" charset="0"/>
                <a:cs typeface="Arial" pitchFamily="34" charset="0"/>
              </a:rPr>
              <a:t>a simetric</a:t>
            </a:r>
            <a:r>
              <a:rPr lang="ro-RO" smtClean="0">
                <a:solidFill>
                  <a:schemeClr val="tx1"/>
                </a:solidFill>
                <a:latin typeface="Arial" pitchFamily="34" charset="0"/>
                <a:cs typeface="Arial" pitchFamily="34" charset="0"/>
              </a:rPr>
              <a:t>ă</a:t>
            </a:r>
            <a:r>
              <a:rPr lang="en-US" smtClean="0">
                <a:solidFill>
                  <a:schemeClr val="tx1"/>
                </a:solidFill>
                <a:latin typeface="Arial" pitchFamily="34" charset="0"/>
                <a:cs typeface="Arial" pitchFamily="34" charset="0"/>
              </a:rPr>
              <a:t> fa</a:t>
            </a:r>
            <a:r>
              <a:rPr lang="ro-RO" smtClean="0">
                <a:solidFill>
                  <a:schemeClr val="tx1"/>
                </a:solidFill>
                <a:latin typeface="Arial" pitchFamily="34" charset="0"/>
                <a:cs typeface="Arial" pitchFamily="34" charset="0"/>
              </a:rPr>
              <a:t>ță</a:t>
            </a:r>
            <a:r>
              <a:rPr lang="en-US" smtClean="0">
                <a:solidFill>
                  <a:schemeClr val="tx1"/>
                </a:solidFill>
                <a:latin typeface="Arial" pitchFamily="34" charset="0"/>
                <a:cs typeface="Arial" pitchFamily="34" charset="0"/>
              </a:rPr>
              <a:t> de diagonala principal</a:t>
            </a:r>
            <a:r>
              <a:rPr lang="ro-RO" smtClean="0">
                <a:solidFill>
                  <a:schemeClr val="tx1"/>
                </a:solidFill>
                <a:latin typeface="Arial" pitchFamily="34" charset="0"/>
                <a:cs typeface="Arial" pitchFamily="34" charset="0"/>
              </a:rPr>
              <a:t>ă</a:t>
            </a:r>
            <a:r>
              <a:rPr lang="en-US" smtClean="0">
                <a:solidFill>
                  <a:schemeClr val="tx1"/>
                </a:solidFill>
                <a:latin typeface="Arial" pitchFamily="34" charset="0"/>
                <a:cs typeface="Arial" pitchFamily="34" charset="0"/>
              </a:rPr>
              <a:t> se va completa cu cifra </a:t>
            </a:r>
            <a:r>
              <a:rPr lang="en-US" sz="2000" smtClean="0">
                <a:solidFill>
                  <a:schemeClr val="tx1"/>
                </a:solidFill>
                <a:latin typeface="Arial" pitchFamily="34" charset="0"/>
                <a:cs typeface="Arial" pitchFamily="34" charset="0"/>
              </a:rPr>
              <a:t>0, (a</a:t>
            </a:r>
            <a:r>
              <a:rPr lang="en-US" sz="2000" baseline="-25000" smtClean="0">
                <a:solidFill>
                  <a:schemeClr val="tx1"/>
                </a:solidFill>
                <a:latin typeface="Arial" pitchFamily="34" charset="0"/>
                <a:cs typeface="Arial" pitchFamily="34" charset="0"/>
              </a:rPr>
              <a:t>jk</a:t>
            </a:r>
            <a:r>
              <a:rPr lang="en-US" sz="2000" smtClean="0">
                <a:solidFill>
                  <a:schemeClr val="tx1"/>
                </a:solidFill>
                <a:latin typeface="Arial" pitchFamily="34" charset="0"/>
                <a:cs typeface="Arial" pitchFamily="34" charset="0"/>
              </a:rPr>
              <a:t>=0).</a:t>
            </a:r>
            <a:endParaRPr lang="ro-RO" sz="2000" b="1" i="1" smtClean="0">
              <a:solidFill>
                <a:schemeClr val="accent1">
                  <a:lumMod val="75000"/>
                </a:schemeClr>
              </a:solidFill>
              <a:latin typeface="Arial" pitchFamily="34" charset="0"/>
              <a:cs typeface="Arial" pitchFamily="34" charset="0"/>
            </a:endParaRPr>
          </a:p>
        </p:txBody>
      </p:sp>
      <p:sp>
        <p:nvSpPr>
          <p:cNvPr id="8" name="Rectangle 7"/>
          <p:cNvSpPr/>
          <p:nvPr/>
        </p:nvSpPr>
        <p:spPr>
          <a:xfrm>
            <a:off x="304800" y="41148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63</a:t>
            </a:fld>
            <a:endParaRPr lang="en-US"/>
          </a:p>
        </p:txBody>
      </p:sp>
      <p:sp>
        <p:nvSpPr>
          <p:cNvPr id="5" name="Rectangle 4"/>
          <p:cNvSpPr/>
          <p:nvPr/>
        </p:nvSpPr>
        <p:spPr>
          <a:xfrm>
            <a:off x="533400" y="1066800"/>
            <a:ext cx="1864613" cy="400110"/>
          </a:xfrm>
          <a:prstGeom prst="rect">
            <a:avLst/>
          </a:prstGeom>
          <a:effectLst>
            <a:outerShdw blurRad="50800" dist="38100" dir="2700000" algn="tl" rotWithShape="0">
              <a:prstClr val="black">
                <a:alpha val="40000"/>
              </a:prstClr>
            </a:outerShdw>
          </a:effectLst>
        </p:spPr>
        <p:txBody>
          <a:bodyPr wrap="none">
            <a:spAutoFit/>
          </a:bodyPr>
          <a:lstStyle/>
          <a:p>
            <a:r>
              <a:rPr kumimoji="0" lang="en-US" sz="2000" b="1" i="1"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sym typeface="Wingdings"/>
              </a:rPr>
              <a:t> </a:t>
            </a:r>
            <a:r>
              <a:rPr kumimoji="0" lang="en-US" sz="2000" b="1" i="1"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rPr>
              <a:t>Observaţi</a:t>
            </a:r>
            <a:r>
              <a:rPr lang="ro-RO" sz="2000" b="1" i="1" smtClean="0">
                <a:solidFill>
                  <a:schemeClr val="accent1">
                    <a:lumMod val="75000"/>
                  </a:schemeClr>
                </a:solidFill>
                <a:latin typeface="Arial" pitchFamily="34" charset="0"/>
                <a:ea typeface="Times New Roman" pitchFamily="18" charset="0"/>
                <a:cs typeface="Arial" pitchFamily="34" charset="0"/>
              </a:rPr>
              <a:t>i:</a:t>
            </a:r>
            <a:r>
              <a:rPr kumimoji="0" lang="en-US" sz="2000" b="1" i="0"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rPr>
              <a:t> </a:t>
            </a:r>
            <a:endParaRPr lang="en-US" sz="2000">
              <a:solidFill>
                <a:schemeClr val="accent1">
                  <a:lumMod val="75000"/>
                </a:schemeClr>
              </a:solidFill>
            </a:endParaRPr>
          </a:p>
        </p:txBody>
      </p:sp>
      <p:sp>
        <p:nvSpPr>
          <p:cNvPr id="6" name="Rectangle 5"/>
          <p:cNvSpPr/>
          <p:nvPr/>
        </p:nvSpPr>
        <p:spPr>
          <a:xfrm>
            <a:off x="1143000" y="1600200"/>
            <a:ext cx="7086600" cy="13716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Dacă la prima vedere </a:t>
            </a:r>
            <a:r>
              <a:rPr lang="ro-RO" b="1" i="1" smtClean="0">
                <a:solidFill>
                  <a:srgbClr val="FF0000"/>
                </a:solidFill>
                <a:latin typeface="Arial" pitchFamily="34" charset="0"/>
                <a:cs typeface="Arial" pitchFamily="34" charset="0"/>
              </a:rPr>
              <a:t>nu se pot departaja două funcții care se compară</a:t>
            </a:r>
            <a:r>
              <a:rPr lang="ro-RO" smtClean="0">
                <a:solidFill>
                  <a:schemeClr val="tx1"/>
                </a:solidFill>
                <a:latin typeface="Arial" pitchFamily="34" charset="0"/>
                <a:cs typeface="Arial" pitchFamily="34" charset="0"/>
              </a:rPr>
              <a:t> deoarece se apreciează că ar avea </a:t>
            </a:r>
            <a:r>
              <a:rPr lang="ro-RO" b="1" i="1" smtClean="0">
                <a:solidFill>
                  <a:schemeClr val="accent6">
                    <a:lumMod val="50000"/>
                  </a:schemeClr>
                </a:solidFill>
                <a:latin typeface="Arial" pitchFamily="34" charset="0"/>
                <a:cs typeface="Arial" pitchFamily="34" charset="0"/>
              </a:rPr>
              <a:t>aceeași semnificație</a:t>
            </a:r>
            <a:r>
              <a:rPr lang="ro-RO" smtClean="0">
                <a:solidFill>
                  <a:schemeClr val="tx1"/>
                </a:solidFill>
                <a:latin typeface="Arial" pitchFamily="34" charset="0"/>
                <a:cs typeface="Arial" pitchFamily="34" charset="0"/>
              </a:rPr>
              <a:t>, este necesar </a:t>
            </a:r>
            <a:r>
              <a:rPr lang="ro-RO" b="1" i="1" smtClean="0">
                <a:solidFill>
                  <a:schemeClr val="accent1">
                    <a:lumMod val="75000"/>
                  </a:schemeClr>
                </a:solidFill>
                <a:latin typeface="Arial" pitchFamily="34" charset="0"/>
                <a:cs typeface="Arial" pitchFamily="34" charset="0"/>
              </a:rPr>
              <a:t>să se facă investigații </a:t>
            </a:r>
            <a:r>
              <a:rPr lang="ro-RO" smtClean="0">
                <a:solidFill>
                  <a:schemeClr val="tx1"/>
                </a:solidFill>
                <a:latin typeface="Arial" pitchFamily="34" charset="0"/>
                <a:cs typeface="Arial" pitchFamily="34" charset="0"/>
              </a:rPr>
              <a:t>pentru a reuși în final o </a:t>
            </a:r>
            <a:r>
              <a:rPr lang="ro-RO" b="1" i="1" smtClean="0">
                <a:solidFill>
                  <a:srgbClr val="C00000"/>
                </a:solidFill>
                <a:latin typeface="Arial" pitchFamily="34" charset="0"/>
                <a:cs typeface="Arial" pitchFamily="34" charset="0"/>
              </a:rPr>
              <a:t>diferențiere</a:t>
            </a:r>
            <a:r>
              <a:rPr lang="ro-RO" smtClean="0">
                <a:solidFill>
                  <a:schemeClr val="tx1"/>
                </a:solidFill>
                <a:latin typeface="Arial" pitchFamily="34" charset="0"/>
                <a:cs typeface="Arial" pitchFamily="34" charset="0"/>
              </a:rPr>
              <a:t> a lor</a:t>
            </a:r>
            <a:endParaRPr lang="ro-RO" b="1" i="1" smtClean="0">
              <a:solidFill>
                <a:schemeClr val="accent6">
                  <a:lumMod val="50000"/>
                </a:schemeClr>
              </a:solidFill>
              <a:latin typeface="Arial" pitchFamily="34" charset="0"/>
              <a:cs typeface="Arial" pitchFamily="34" charset="0"/>
            </a:endParaRPr>
          </a:p>
        </p:txBody>
      </p:sp>
      <p:sp>
        <p:nvSpPr>
          <p:cNvPr id="7" name="Right Arrow 6"/>
          <p:cNvSpPr/>
          <p:nvPr/>
        </p:nvSpPr>
        <p:spPr>
          <a:xfrm>
            <a:off x="533400" y="17526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43000" y="3200400"/>
            <a:ext cx="7086600" cy="6096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rgbClr val="C00000"/>
                </a:solidFill>
                <a:latin typeface="Arial" pitchFamily="34" charset="0"/>
                <a:cs typeface="Arial" pitchFamily="34" charset="0"/>
              </a:rPr>
              <a:t>Diagonala principală </a:t>
            </a:r>
            <a:r>
              <a:rPr lang="ro-RO" smtClean="0">
                <a:solidFill>
                  <a:schemeClr val="tx1"/>
                </a:solidFill>
                <a:latin typeface="Arial" pitchFamily="34" charset="0"/>
                <a:cs typeface="Arial" pitchFamily="34" charset="0"/>
              </a:rPr>
              <a:t>se completează cu </a:t>
            </a:r>
            <a:r>
              <a:rPr lang="ro-RO" sz="2000" smtClean="0">
                <a:solidFill>
                  <a:schemeClr val="tx1"/>
                </a:solidFill>
                <a:latin typeface="Arial" pitchFamily="34" charset="0"/>
                <a:cs typeface="Arial" pitchFamily="34" charset="0"/>
              </a:rPr>
              <a:t>a</a:t>
            </a:r>
            <a:r>
              <a:rPr lang="ro-RO" sz="2000" baseline="-25000" smtClean="0">
                <a:solidFill>
                  <a:schemeClr val="tx1"/>
                </a:solidFill>
                <a:latin typeface="Arial" pitchFamily="34" charset="0"/>
                <a:cs typeface="Arial" pitchFamily="34" charset="0"/>
              </a:rPr>
              <a:t>kj</a:t>
            </a:r>
            <a:r>
              <a:rPr lang="ro-RO" sz="2000" smtClean="0">
                <a:solidFill>
                  <a:schemeClr val="tx1"/>
                </a:solidFill>
                <a:latin typeface="Arial" pitchFamily="34" charset="0"/>
                <a:cs typeface="Arial" pitchFamily="34" charset="0"/>
              </a:rPr>
              <a:t>=1 </a:t>
            </a:r>
            <a:endParaRPr lang="ro-RO" sz="2000" b="1" i="1" smtClean="0">
              <a:solidFill>
                <a:schemeClr val="accent6">
                  <a:lumMod val="50000"/>
                </a:schemeClr>
              </a:solidFill>
              <a:latin typeface="Arial" pitchFamily="34" charset="0"/>
              <a:cs typeface="Arial" pitchFamily="34" charset="0"/>
            </a:endParaRPr>
          </a:p>
        </p:txBody>
      </p:sp>
      <p:sp>
        <p:nvSpPr>
          <p:cNvPr id="9" name="Right Arrow 8"/>
          <p:cNvSpPr/>
          <p:nvPr/>
        </p:nvSpPr>
        <p:spPr>
          <a:xfrm>
            <a:off x="533400" y="33528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533400" y="42672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19200" y="4114800"/>
            <a:ext cx="7086600" cy="6096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6">
                    <a:lumMod val="50000"/>
                  </a:schemeClr>
                </a:solidFill>
                <a:latin typeface="Arial" pitchFamily="34" charset="0"/>
                <a:cs typeface="Arial" pitchFamily="34" charset="0"/>
              </a:rPr>
              <a:t>Nivelul de importanță a funcției</a:t>
            </a:r>
            <a:r>
              <a:rPr lang="ro-RO"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j</a:t>
            </a:r>
            <a:r>
              <a:rPr lang="ro-RO" smtClean="0">
                <a:solidFill>
                  <a:schemeClr val="tx1"/>
                </a:solidFill>
                <a:latin typeface="Arial" pitchFamily="34" charset="0"/>
                <a:cs typeface="Arial" pitchFamily="34" charset="0"/>
              </a:rPr>
              <a:t> va fi dat în relația (3.5) </a:t>
            </a:r>
            <a:r>
              <a:rPr lang="ro-RO" b="1" i="1" smtClean="0">
                <a:solidFill>
                  <a:schemeClr val="accent6">
                    <a:lumMod val="50000"/>
                  </a:schemeClr>
                </a:solidFill>
                <a:latin typeface="Arial" pitchFamily="34" charset="0"/>
                <a:cs typeface="Arial" pitchFamily="34" charset="0"/>
              </a:rPr>
              <a:t>  </a:t>
            </a:r>
            <a:r>
              <a:rPr lang="ro-RO" sz="2000" smtClean="0">
                <a:solidFill>
                  <a:schemeClr val="tx1"/>
                </a:solidFill>
                <a:latin typeface="Arial" pitchFamily="34" charset="0"/>
                <a:cs typeface="Arial" pitchFamily="34" charset="0"/>
              </a:rPr>
              <a:t> </a:t>
            </a:r>
            <a:endParaRPr lang="ro-RO" sz="2000" b="1" i="1" smtClean="0">
              <a:solidFill>
                <a:schemeClr val="accent6">
                  <a:lumMod val="50000"/>
                </a:schemeClr>
              </a:solidFill>
              <a:latin typeface="Arial" pitchFamily="34" charset="0"/>
              <a:cs typeface="Arial" pitchFamily="34" charset="0"/>
            </a:endParaRPr>
          </a:p>
        </p:txBody>
      </p:sp>
      <p:graphicFrame>
        <p:nvGraphicFramePr>
          <p:cNvPr id="12" name="Object 11"/>
          <p:cNvGraphicFramePr>
            <a:graphicFrameLocks noChangeAspect="1"/>
          </p:cNvGraphicFramePr>
          <p:nvPr/>
        </p:nvGraphicFramePr>
        <p:xfrm>
          <a:off x="3733800" y="4953000"/>
          <a:ext cx="1624013" cy="1023938"/>
        </p:xfrm>
        <a:graphic>
          <a:graphicData uri="http://schemas.openxmlformats.org/presentationml/2006/ole">
            <p:oleObj spid="_x0000_s19458" name="Equation" r:id="rId3" imgW="1307880" imgH="825480" progId="Equation.3">
              <p:embed/>
            </p:oleObj>
          </a:graphicData>
        </a:graphic>
      </p:graphicFrame>
      <p:sp>
        <p:nvSpPr>
          <p:cNvPr id="13" name="Rectangle 12"/>
          <p:cNvSpPr/>
          <p:nvPr/>
        </p:nvSpPr>
        <p:spPr>
          <a:xfrm>
            <a:off x="6858000" y="5257800"/>
            <a:ext cx="8382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3.5)</a:t>
            </a:r>
            <a:endParaRPr lang="en-US" baseline="-2500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64</a:t>
            </a:fld>
            <a:endParaRPr lang="en-US"/>
          </a:p>
        </p:txBody>
      </p:sp>
      <p:graphicFrame>
        <p:nvGraphicFramePr>
          <p:cNvPr id="4" name="Table 3"/>
          <p:cNvGraphicFramePr>
            <a:graphicFrameLocks noGrp="1"/>
          </p:cNvGraphicFramePr>
          <p:nvPr/>
        </p:nvGraphicFramePr>
        <p:xfrm>
          <a:off x="1600200" y="2895600"/>
          <a:ext cx="6095999" cy="3657600"/>
        </p:xfrm>
        <a:graphic>
          <a:graphicData uri="http://schemas.openxmlformats.org/drawingml/2006/table">
            <a:tbl>
              <a:tblPr firstRow="1" bandRow="1">
                <a:tableStyleId>{5C22544A-7EE6-4342-B048-85BDC9FD1C3A}</a:tableStyleId>
              </a:tblPr>
              <a:tblGrid>
                <a:gridCol w="870857"/>
                <a:gridCol w="870857"/>
                <a:gridCol w="870857"/>
                <a:gridCol w="870857"/>
                <a:gridCol w="870857"/>
                <a:gridCol w="870857"/>
                <a:gridCol w="870857"/>
              </a:tblGrid>
              <a:tr h="370840">
                <a:tc>
                  <a:txBody>
                    <a:bodyPr/>
                    <a:lstStyle/>
                    <a:p>
                      <a:endParaRPr lang="en-US" sz="2400">
                        <a:latin typeface="Arial" pitchFamily="34" charset="0"/>
                        <a:cs typeface="Arial" pitchFamily="34" charset="0"/>
                      </a:endParaRPr>
                    </a:p>
                  </a:txBody>
                  <a:tcPr>
                    <a:noFill/>
                  </a:tcPr>
                </a:tc>
                <a:tc>
                  <a:txBody>
                    <a:bodyPr/>
                    <a:lstStyle/>
                    <a:p>
                      <a:pPr algn="ctr"/>
                      <a:r>
                        <a:rPr lang="ro-RO" sz="2400" smtClean="0">
                          <a:latin typeface="Arial" pitchFamily="34" charset="0"/>
                          <a:cs typeface="Arial" pitchFamily="34" charset="0"/>
                        </a:rPr>
                        <a:t>F</a:t>
                      </a:r>
                      <a:r>
                        <a:rPr lang="ro-RO" sz="2400" baseline="-25000" smtClean="0">
                          <a:latin typeface="Arial" pitchFamily="34" charset="0"/>
                          <a:cs typeface="Arial" pitchFamily="34" charset="0"/>
                        </a:rPr>
                        <a:t>1</a:t>
                      </a:r>
                      <a:endParaRPr lang="en-US" sz="2400" baseline="-250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2400" smtClean="0">
                          <a:latin typeface="Arial" pitchFamily="34" charset="0"/>
                          <a:cs typeface="Arial" pitchFamily="34" charset="0"/>
                        </a:rPr>
                        <a:t>F</a:t>
                      </a:r>
                      <a:r>
                        <a:rPr lang="ro-RO" sz="2400" baseline="-25000" smtClean="0">
                          <a:latin typeface="Arial" pitchFamily="34" charset="0"/>
                          <a:cs typeface="Arial" pitchFamily="34" charset="0"/>
                        </a:rPr>
                        <a:t>2</a:t>
                      </a:r>
                      <a:endParaRPr lang="en-US" sz="2400">
                        <a:latin typeface="Arial" pitchFamily="34" charset="0"/>
                        <a:cs typeface="Arial" pitchFamily="34" charset="0"/>
                      </a:endParaRPr>
                    </a:p>
                  </a:txBody>
                  <a:tcPr/>
                </a:tc>
                <a:tc>
                  <a:txBody>
                    <a:bodyPr/>
                    <a:lstStyle/>
                    <a:p>
                      <a:pPr algn="ctr"/>
                      <a:r>
                        <a:rPr lang="ro-RO" sz="2400" smtClean="0">
                          <a:latin typeface="Arial" pitchFamily="34" charset="0"/>
                          <a:cs typeface="Arial" pitchFamily="34" charset="0"/>
                        </a:rPr>
                        <a:t>...</a:t>
                      </a:r>
                      <a:endParaRPr lang="en-US" sz="24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2400" smtClean="0">
                          <a:latin typeface="Arial" pitchFamily="34" charset="0"/>
                          <a:cs typeface="Arial" pitchFamily="34" charset="0"/>
                        </a:rPr>
                        <a:t>F</a:t>
                      </a:r>
                      <a:r>
                        <a:rPr lang="ro-RO" sz="2400" baseline="-25000" smtClean="0">
                          <a:latin typeface="Arial" pitchFamily="34" charset="0"/>
                          <a:cs typeface="Arial" pitchFamily="34" charset="0"/>
                        </a:rPr>
                        <a:t>j</a:t>
                      </a:r>
                      <a:endParaRPr lang="en-US" sz="2400">
                        <a:latin typeface="Arial" pitchFamily="34" charset="0"/>
                        <a:cs typeface="Arial" pitchFamily="34" charset="0"/>
                      </a:endParaRPr>
                    </a:p>
                  </a:txBody>
                  <a:tcPr/>
                </a:tc>
                <a:tc>
                  <a:txBody>
                    <a:bodyPr/>
                    <a:lstStyle/>
                    <a:p>
                      <a:pPr algn="ctr"/>
                      <a:r>
                        <a:rPr lang="ro-RO" sz="2400" smtClean="0">
                          <a:latin typeface="Arial" pitchFamily="34" charset="0"/>
                          <a:cs typeface="Arial" pitchFamily="34" charset="0"/>
                        </a:rPr>
                        <a:t>...</a:t>
                      </a:r>
                      <a:endParaRPr lang="en-US" sz="24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2400" smtClean="0">
                          <a:latin typeface="Arial" pitchFamily="34" charset="0"/>
                          <a:cs typeface="Arial" pitchFamily="34" charset="0"/>
                        </a:rPr>
                        <a:t>F</a:t>
                      </a:r>
                      <a:r>
                        <a:rPr lang="ro-RO" sz="2400" baseline="-25000" smtClean="0">
                          <a:latin typeface="Arial" pitchFamily="34" charset="0"/>
                          <a:cs typeface="Arial" pitchFamily="34" charset="0"/>
                        </a:rPr>
                        <a:t>N</a:t>
                      </a:r>
                      <a:endParaRPr lang="en-US" sz="2400">
                        <a:latin typeface="Arial" pitchFamily="34" charset="0"/>
                        <a:cs typeface="Arial"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2400" smtClean="0">
                          <a:latin typeface="Arial" pitchFamily="34" charset="0"/>
                          <a:cs typeface="Arial" pitchFamily="34" charset="0"/>
                        </a:rPr>
                        <a:t>F</a:t>
                      </a:r>
                      <a:r>
                        <a:rPr lang="ro-RO" sz="2400" baseline="-25000" smtClean="0">
                          <a:latin typeface="Arial" pitchFamily="34" charset="0"/>
                          <a:cs typeface="Arial" pitchFamily="34" charset="0"/>
                        </a:rPr>
                        <a:t>1</a:t>
                      </a:r>
                      <a:endParaRPr lang="en-US" sz="2400">
                        <a:latin typeface="Arial" pitchFamily="34" charset="0"/>
                        <a:cs typeface="Arial" pitchFamily="34" charset="0"/>
                      </a:endParaRPr>
                    </a:p>
                  </a:txBody>
                  <a:tcPr/>
                </a:tc>
                <a:tc>
                  <a:txBody>
                    <a:bodyPr/>
                    <a:lstStyle/>
                    <a:p>
                      <a:pPr algn="ctr"/>
                      <a:r>
                        <a:rPr lang="ro-RO" sz="2400" smtClean="0">
                          <a:latin typeface="Arial" pitchFamily="34" charset="0"/>
                          <a:cs typeface="Arial" pitchFamily="34" charset="0"/>
                        </a:rPr>
                        <a:t>1</a:t>
                      </a:r>
                      <a:endParaRPr lang="en-US" sz="2400">
                        <a:latin typeface="Arial" pitchFamily="34" charset="0"/>
                        <a:cs typeface="Arial" pitchFamily="34" charset="0"/>
                      </a:endParaRPr>
                    </a:p>
                  </a:txBody>
                  <a:tcPr/>
                </a:tc>
                <a:tc>
                  <a:txBody>
                    <a:bodyPr/>
                    <a:lstStyle/>
                    <a:p>
                      <a:pPr algn="ctr"/>
                      <a:r>
                        <a:rPr lang="ro-RO" sz="2400" smtClean="0">
                          <a:latin typeface="Arial" pitchFamily="34" charset="0"/>
                          <a:cs typeface="Arial" pitchFamily="34" charset="0"/>
                        </a:rPr>
                        <a:t>1</a:t>
                      </a:r>
                      <a:endParaRPr lang="en-US" sz="2400">
                        <a:latin typeface="Arial" pitchFamily="34" charset="0"/>
                        <a:cs typeface="Arial" pitchFamily="34" charset="0"/>
                      </a:endParaRPr>
                    </a:p>
                  </a:txBody>
                  <a:tcPr/>
                </a:tc>
                <a:tc>
                  <a:txBody>
                    <a:bodyPr/>
                    <a:lstStyle/>
                    <a:p>
                      <a:pPr algn="ctr"/>
                      <a:endParaRPr lang="en-US" sz="2400">
                        <a:latin typeface="Arial" pitchFamily="34" charset="0"/>
                        <a:cs typeface="Arial" pitchFamily="34" charset="0"/>
                      </a:endParaRPr>
                    </a:p>
                  </a:txBody>
                  <a:tcPr/>
                </a:tc>
                <a:tc>
                  <a:txBody>
                    <a:bodyPr/>
                    <a:lstStyle/>
                    <a:p>
                      <a:pPr algn="ctr"/>
                      <a:endParaRPr lang="en-US" sz="2400">
                        <a:latin typeface="Arial" pitchFamily="34" charset="0"/>
                        <a:cs typeface="Arial" pitchFamily="34" charset="0"/>
                      </a:endParaRPr>
                    </a:p>
                  </a:txBody>
                  <a:tcPr/>
                </a:tc>
                <a:tc>
                  <a:txBody>
                    <a:bodyPr/>
                    <a:lstStyle/>
                    <a:p>
                      <a:pPr algn="ctr"/>
                      <a:endParaRPr lang="en-US" sz="2400">
                        <a:latin typeface="Arial" pitchFamily="34" charset="0"/>
                        <a:cs typeface="Arial" pitchFamily="34" charset="0"/>
                      </a:endParaRPr>
                    </a:p>
                  </a:txBody>
                  <a:tcPr/>
                </a:tc>
                <a:tc>
                  <a:txBody>
                    <a:bodyPr/>
                    <a:lstStyle/>
                    <a:p>
                      <a:pPr algn="ctr"/>
                      <a:r>
                        <a:rPr lang="ro-RO" sz="2400" smtClean="0">
                          <a:latin typeface="Arial" pitchFamily="34" charset="0"/>
                          <a:cs typeface="Arial" pitchFamily="34" charset="0"/>
                        </a:rPr>
                        <a:t>1</a:t>
                      </a:r>
                      <a:endParaRPr lang="en-US" sz="2400">
                        <a:latin typeface="Arial" pitchFamily="34" charset="0"/>
                        <a:cs typeface="Arial"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2400" smtClean="0">
                          <a:latin typeface="Arial" pitchFamily="34" charset="0"/>
                          <a:cs typeface="Arial" pitchFamily="34" charset="0"/>
                        </a:rPr>
                        <a:t>F</a:t>
                      </a:r>
                      <a:r>
                        <a:rPr lang="ro-RO" sz="2400" baseline="-25000" smtClean="0">
                          <a:latin typeface="Arial" pitchFamily="34" charset="0"/>
                          <a:cs typeface="Arial" pitchFamily="34" charset="0"/>
                        </a:rPr>
                        <a:t>2</a:t>
                      </a:r>
                      <a:endParaRPr lang="en-US" sz="2400">
                        <a:latin typeface="Arial" pitchFamily="34" charset="0"/>
                        <a:cs typeface="Arial" pitchFamily="34" charset="0"/>
                      </a:endParaRPr>
                    </a:p>
                  </a:txBody>
                  <a:tcPr/>
                </a:tc>
                <a:tc>
                  <a:txBody>
                    <a:bodyPr/>
                    <a:lstStyle/>
                    <a:p>
                      <a:pPr algn="ctr"/>
                      <a:r>
                        <a:rPr lang="ro-RO" sz="2400" smtClean="0">
                          <a:latin typeface="Arial" pitchFamily="34" charset="0"/>
                          <a:cs typeface="Arial" pitchFamily="34" charset="0"/>
                        </a:rPr>
                        <a:t>0</a:t>
                      </a:r>
                      <a:endParaRPr lang="en-US" sz="2400">
                        <a:latin typeface="Arial" pitchFamily="34" charset="0"/>
                        <a:cs typeface="Arial" pitchFamily="34" charset="0"/>
                      </a:endParaRPr>
                    </a:p>
                  </a:txBody>
                  <a:tcPr/>
                </a:tc>
                <a:tc>
                  <a:txBody>
                    <a:bodyPr/>
                    <a:lstStyle/>
                    <a:p>
                      <a:pPr algn="ctr"/>
                      <a:r>
                        <a:rPr lang="ro-RO" sz="2400" smtClean="0">
                          <a:latin typeface="Arial" pitchFamily="34" charset="0"/>
                          <a:cs typeface="Arial" pitchFamily="34" charset="0"/>
                        </a:rPr>
                        <a:t>1</a:t>
                      </a:r>
                      <a:endParaRPr lang="en-US" sz="2400">
                        <a:latin typeface="Arial" pitchFamily="34" charset="0"/>
                        <a:cs typeface="Arial" pitchFamily="34" charset="0"/>
                      </a:endParaRPr>
                    </a:p>
                  </a:txBody>
                  <a:tcPr/>
                </a:tc>
                <a:tc>
                  <a:txBody>
                    <a:bodyPr/>
                    <a:lstStyle/>
                    <a:p>
                      <a:pPr algn="ctr"/>
                      <a:endParaRPr lang="en-US" sz="2400">
                        <a:latin typeface="Arial" pitchFamily="34" charset="0"/>
                        <a:cs typeface="Arial" pitchFamily="34" charset="0"/>
                      </a:endParaRPr>
                    </a:p>
                  </a:txBody>
                  <a:tcPr/>
                </a:tc>
                <a:tc>
                  <a:txBody>
                    <a:bodyPr/>
                    <a:lstStyle/>
                    <a:p>
                      <a:pPr algn="ctr"/>
                      <a:r>
                        <a:rPr lang="ro-RO" sz="2400" smtClean="0">
                          <a:latin typeface="Arial" pitchFamily="34" charset="0"/>
                          <a:cs typeface="Arial" pitchFamily="34" charset="0"/>
                        </a:rPr>
                        <a:t>1</a:t>
                      </a:r>
                      <a:endParaRPr lang="en-US" sz="2400">
                        <a:latin typeface="Arial" pitchFamily="34" charset="0"/>
                        <a:cs typeface="Arial" pitchFamily="34" charset="0"/>
                      </a:endParaRPr>
                    </a:p>
                  </a:txBody>
                  <a:tcPr/>
                </a:tc>
                <a:tc>
                  <a:txBody>
                    <a:bodyPr/>
                    <a:lstStyle/>
                    <a:p>
                      <a:pPr algn="ctr"/>
                      <a:endParaRPr lang="en-US" sz="2400">
                        <a:latin typeface="Arial" pitchFamily="34" charset="0"/>
                        <a:cs typeface="Arial" pitchFamily="34" charset="0"/>
                      </a:endParaRPr>
                    </a:p>
                  </a:txBody>
                  <a:tcPr/>
                </a:tc>
                <a:tc>
                  <a:txBody>
                    <a:bodyPr/>
                    <a:lstStyle/>
                    <a:p>
                      <a:pPr algn="ctr"/>
                      <a:endParaRPr lang="en-US" sz="2400">
                        <a:latin typeface="Arial" pitchFamily="34" charset="0"/>
                        <a:cs typeface="Arial" pitchFamily="34" charset="0"/>
                      </a:endParaRPr>
                    </a:p>
                  </a:txBody>
                  <a:tcPr/>
                </a:tc>
              </a:tr>
              <a:tr h="370840">
                <a:tc>
                  <a:txBody>
                    <a:bodyPr/>
                    <a:lstStyle/>
                    <a:p>
                      <a:pPr algn="ctr"/>
                      <a:r>
                        <a:rPr lang="ro-RO" sz="2400" smtClean="0">
                          <a:latin typeface="Arial" pitchFamily="34" charset="0"/>
                          <a:cs typeface="Arial" pitchFamily="34" charset="0"/>
                        </a:rPr>
                        <a:t>...</a:t>
                      </a:r>
                      <a:endParaRPr lang="en-US" sz="2400">
                        <a:latin typeface="Arial" pitchFamily="34" charset="0"/>
                        <a:cs typeface="Arial" pitchFamily="34" charset="0"/>
                      </a:endParaRPr>
                    </a:p>
                  </a:txBody>
                  <a:tcPr/>
                </a:tc>
                <a:tc>
                  <a:txBody>
                    <a:bodyPr/>
                    <a:lstStyle/>
                    <a:p>
                      <a:pPr algn="ctr"/>
                      <a:endParaRPr lang="en-US" sz="2400">
                        <a:latin typeface="Arial" pitchFamily="34" charset="0"/>
                        <a:cs typeface="Arial" pitchFamily="34" charset="0"/>
                      </a:endParaRPr>
                    </a:p>
                  </a:txBody>
                  <a:tcPr/>
                </a:tc>
                <a:tc>
                  <a:txBody>
                    <a:bodyPr/>
                    <a:lstStyle/>
                    <a:p>
                      <a:pPr algn="ctr"/>
                      <a:endParaRPr lang="en-US" sz="2400">
                        <a:latin typeface="Arial" pitchFamily="34" charset="0"/>
                        <a:cs typeface="Arial" pitchFamily="34" charset="0"/>
                      </a:endParaRPr>
                    </a:p>
                  </a:txBody>
                  <a:tcPr/>
                </a:tc>
                <a:tc>
                  <a:txBody>
                    <a:bodyPr/>
                    <a:lstStyle/>
                    <a:p>
                      <a:pPr algn="ctr"/>
                      <a:endParaRPr lang="en-US" sz="2400">
                        <a:latin typeface="Arial" pitchFamily="34" charset="0"/>
                        <a:cs typeface="Arial" pitchFamily="34" charset="0"/>
                      </a:endParaRPr>
                    </a:p>
                  </a:txBody>
                  <a:tcPr/>
                </a:tc>
                <a:tc>
                  <a:txBody>
                    <a:bodyPr/>
                    <a:lstStyle/>
                    <a:p>
                      <a:pPr algn="ctr"/>
                      <a:endParaRPr lang="en-US" sz="2400">
                        <a:latin typeface="Arial" pitchFamily="34" charset="0"/>
                        <a:cs typeface="Arial" pitchFamily="34" charset="0"/>
                      </a:endParaRPr>
                    </a:p>
                  </a:txBody>
                  <a:tcPr/>
                </a:tc>
                <a:tc>
                  <a:txBody>
                    <a:bodyPr/>
                    <a:lstStyle/>
                    <a:p>
                      <a:pPr algn="ctr"/>
                      <a:endParaRPr lang="en-US" sz="2400">
                        <a:latin typeface="Arial" pitchFamily="34" charset="0"/>
                        <a:cs typeface="Arial" pitchFamily="34" charset="0"/>
                      </a:endParaRPr>
                    </a:p>
                  </a:txBody>
                  <a:tcPr/>
                </a:tc>
                <a:tc>
                  <a:txBody>
                    <a:bodyPr/>
                    <a:lstStyle/>
                    <a:p>
                      <a:pPr algn="ctr"/>
                      <a:endParaRPr lang="en-US" sz="2400">
                        <a:latin typeface="Arial" pitchFamily="34" charset="0"/>
                        <a:cs typeface="Arial"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2400" smtClean="0">
                          <a:latin typeface="Arial" pitchFamily="34" charset="0"/>
                          <a:cs typeface="Arial" pitchFamily="34" charset="0"/>
                        </a:rPr>
                        <a:t>F</a:t>
                      </a:r>
                      <a:r>
                        <a:rPr lang="ro-RO" sz="2400" baseline="-25000" smtClean="0">
                          <a:latin typeface="Arial" pitchFamily="34" charset="0"/>
                          <a:cs typeface="Arial" pitchFamily="34" charset="0"/>
                        </a:rPr>
                        <a:t>k</a:t>
                      </a:r>
                      <a:endParaRPr lang="en-US" sz="2400">
                        <a:latin typeface="Arial" pitchFamily="34" charset="0"/>
                        <a:cs typeface="Arial" pitchFamily="34" charset="0"/>
                      </a:endParaRPr>
                    </a:p>
                  </a:txBody>
                  <a:tcPr/>
                </a:tc>
                <a:tc>
                  <a:txBody>
                    <a:bodyPr/>
                    <a:lstStyle/>
                    <a:p>
                      <a:pPr algn="ctr"/>
                      <a:endParaRPr lang="en-US" sz="2400">
                        <a:latin typeface="Arial" pitchFamily="34" charset="0"/>
                        <a:cs typeface="Arial" pitchFamily="34" charset="0"/>
                      </a:endParaRPr>
                    </a:p>
                  </a:txBody>
                  <a:tcPr/>
                </a:tc>
                <a:tc>
                  <a:txBody>
                    <a:bodyPr/>
                    <a:lstStyle/>
                    <a:p>
                      <a:pPr algn="ctr"/>
                      <a:endParaRPr lang="en-US" sz="2400">
                        <a:latin typeface="Arial" pitchFamily="34" charset="0"/>
                        <a:cs typeface="Arial" pitchFamily="34" charset="0"/>
                      </a:endParaRPr>
                    </a:p>
                  </a:txBody>
                  <a:tcPr/>
                </a:tc>
                <a:tc>
                  <a:txBody>
                    <a:bodyPr/>
                    <a:lstStyle/>
                    <a:p>
                      <a:pPr algn="ctr"/>
                      <a:endParaRPr lang="en-US" sz="2400">
                        <a:latin typeface="Arial" pitchFamily="34" charset="0"/>
                        <a:cs typeface="Arial" pitchFamily="34" charset="0"/>
                      </a:endParaRPr>
                    </a:p>
                  </a:txBody>
                  <a:tcPr/>
                </a:tc>
                <a:tc>
                  <a:txBody>
                    <a:bodyPr/>
                    <a:lstStyle/>
                    <a:p>
                      <a:pPr algn="ctr"/>
                      <a:r>
                        <a:rPr lang="ro-RO" sz="2400" smtClean="0">
                          <a:latin typeface="Arial" pitchFamily="34" charset="0"/>
                          <a:cs typeface="Arial" pitchFamily="34" charset="0"/>
                        </a:rPr>
                        <a:t>a</a:t>
                      </a:r>
                      <a:r>
                        <a:rPr lang="ro-RO" sz="2400" baseline="-25000" smtClean="0">
                          <a:latin typeface="Arial" pitchFamily="34" charset="0"/>
                          <a:cs typeface="Arial" pitchFamily="34" charset="0"/>
                        </a:rPr>
                        <a:t>kj</a:t>
                      </a:r>
                      <a:endParaRPr lang="en-US" sz="2400" baseline="-25000">
                        <a:latin typeface="Arial" pitchFamily="34" charset="0"/>
                        <a:cs typeface="Arial" pitchFamily="34" charset="0"/>
                      </a:endParaRPr>
                    </a:p>
                  </a:txBody>
                  <a:tcPr/>
                </a:tc>
                <a:tc>
                  <a:txBody>
                    <a:bodyPr/>
                    <a:lstStyle/>
                    <a:p>
                      <a:pPr algn="ctr"/>
                      <a:endParaRPr lang="en-US" sz="2400">
                        <a:latin typeface="Arial" pitchFamily="34" charset="0"/>
                        <a:cs typeface="Arial" pitchFamily="34" charset="0"/>
                      </a:endParaRPr>
                    </a:p>
                  </a:txBody>
                  <a:tcPr/>
                </a:tc>
                <a:tc>
                  <a:txBody>
                    <a:bodyPr/>
                    <a:lstStyle/>
                    <a:p>
                      <a:pPr algn="ctr"/>
                      <a:r>
                        <a:rPr lang="ro-RO" sz="2400" smtClean="0">
                          <a:latin typeface="Arial" pitchFamily="34" charset="0"/>
                          <a:cs typeface="Arial" pitchFamily="34" charset="0"/>
                        </a:rPr>
                        <a:t>1</a:t>
                      </a:r>
                      <a:endParaRPr lang="en-US" sz="2400">
                        <a:latin typeface="Arial" pitchFamily="34" charset="0"/>
                        <a:cs typeface="Arial" pitchFamily="34" charset="0"/>
                      </a:endParaRPr>
                    </a:p>
                  </a:txBody>
                  <a:tcPr/>
                </a:tc>
              </a:tr>
              <a:tr h="370840">
                <a:tc>
                  <a:txBody>
                    <a:bodyPr/>
                    <a:lstStyle/>
                    <a:p>
                      <a:pPr algn="ctr"/>
                      <a:r>
                        <a:rPr lang="ro-RO" sz="2400" smtClean="0">
                          <a:latin typeface="Arial" pitchFamily="34" charset="0"/>
                          <a:cs typeface="Arial" pitchFamily="34" charset="0"/>
                        </a:rPr>
                        <a:t>...</a:t>
                      </a:r>
                      <a:endParaRPr lang="en-US" sz="2400">
                        <a:latin typeface="Arial" pitchFamily="34" charset="0"/>
                        <a:cs typeface="Arial" pitchFamily="34" charset="0"/>
                      </a:endParaRPr>
                    </a:p>
                  </a:txBody>
                  <a:tcPr/>
                </a:tc>
                <a:tc>
                  <a:txBody>
                    <a:bodyPr/>
                    <a:lstStyle/>
                    <a:p>
                      <a:pPr algn="ctr"/>
                      <a:endParaRPr lang="en-US" sz="2400">
                        <a:latin typeface="Arial" pitchFamily="34" charset="0"/>
                        <a:cs typeface="Arial" pitchFamily="34" charset="0"/>
                      </a:endParaRPr>
                    </a:p>
                  </a:txBody>
                  <a:tcPr/>
                </a:tc>
                <a:tc>
                  <a:txBody>
                    <a:bodyPr/>
                    <a:lstStyle/>
                    <a:p>
                      <a:pPr algn="ctr"/>
                      <a:endParaRPr lang="en-US" sz="2400">
                        <a:latin typeface="Arial" pitchFamily="34" charset="0"/>
                        <a:cs typeface="Arial" pitchFamily="34" charset="0"/>
                      </a:endParaRPr>
                    </a:p>
                  </a:txBody>
                  <a:tcPr/>
                </a:tc>
                <a:tc>
                  <a:txBody>
                    <a:bodyPr/>
                    <a:lstStyle/>
                    <a:p>
                      <a:pPr algn="ctr"/>
                      <a:endParaRPr lang="en-US" sz="2400">
                        <a:latin typeface="Arial" pitchFamily="34" charset="0"/>
                        <a:cs typeface="Arial" pitchFamily="34" charset="0"/>
                      </a:endParaRPr>
                    </a:p>
                  </a:txBody>
                  <a:tcPr/>
                </a:tc>
                <a:tc>
                  <a:txBody>
                    <a:bodyPr/>
                    <a:lstStyle/>
                    <a:p>
                      <a:pPr algn="ctr"/>
                      <a:endParaRPr lang="en-US" sz="2400">
                        <a:latin typeface="Arial" pitchFamily="34" charset="0"/>
                        <a:cs typeface="Arial" pitchFamily="34" charset="0"/>
                      </a:endParaRPr>
                    </a:p>
                  </a:txBody>
                  <a:tcPr/>
                </a:tc>
                <a:tc>
                  <a:txBody>
                    <a:bodyPr/>
                    <a:lstStyle/>
                    <a:p>
                      <a:pPr algn="ctr"/>
                      <a:endParaRPr lang="en-US" sz="2400">
                        <a:latin typeface="Arial" pitchFamily="34" charset="0"/>
                        <a:cs typeface="Arial" pitchFamily="34" charset="0"/>
                      </a:endParaRPr>
                    </a:p>
                  </a:txBody>
                  <a:tcPr/>
                </a:tc>
                <a:tc>
                  <a:txBody>
                    <a:bodyPr/>
                    <a:lstStyle/>
                    <a:p>
                      <a:pPr algn="ctr"/>
                      <a:endParaRPr lang="en-US" sz="2400">
                        <a:latin typeface="Arial" pitchFamily="34" charset="0"/>
                        <a:cs typeface="Arial"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2400" smtClean="0">
                          <a:latin typeface="Arial" pitchFamily="34" charset="0"/>
                          <a:cs typeface="Arial" pitchFamily="34" charset="0"/>
                        </a:rPr>
                        <a:t>F</a:t>
                      </a:r>
                      <a:r>
                        <a:rPr lang="ro-RO" sz="2400" baseline="-25000" smtClean="0">
                          <a:latin typeface="Arial" pitchFamily="34" charset="0"/>
                          <a:cs typeface="Arial" pitchFamily="34" charset="0"/>
                        </a:rPr>
                        <a:t>N</a:t>
                      </a:r>
                      <a:endParaRPr lang="en-US" sz="2400">
                        <a:latin typeface="Arial" pitchFamily="34" charset="0"/>
                        <a:cs typeface="Arial" pitchFamily="34" charset="0"/>
                      </a:endParaRPr>
                    </a:p>
                  </a:txBody>
                  <a:tcPr/>
                </a:tc>
                <a:tc>
                  <a:txBody>
                    <a:bodyPr/>
                    <a:lstStyle/>
                    <a:p>
                      <a:pPr algn="ctr"/>
                      <a:r>
                        <a:rPr lang="ro-RO" sz="2400" smtClean="0">
                          <a:latin typeface="Arial" pitchFamily="34" charset="0"/>
                          <a:cs typeface="Arial" pitchFamily="34" charset="0"/>
                        </a:rPr>
                        <a:t>0</a:t>
                      </a:r>
                      <a:endParaRPr lang="en-US" sz="2400">
                        <a:latin typeface="Arial" pitchFamily="34" charset="0"/>
                        <a:cs typeface="Arial" pitchFamily="34" charset="0"/>
                      </a:endParaRPr>
                    </a:p>
                  </a:txBody>
                  <a:tcPr/>
                </a:tc>
                <a:tc>
                  <a:txBody>
                    <a:bodyPr/>
                    <a:lstStyle/>
                    <a:p>
                      <a:pPr algn="ctr"/>
                      <a:r>
                        <a:rPr lang="ro-RO" sz="2400" smtClean="0">
                          <a:latin typeface="Arial" pitchFamily="34" charset="0"/>
                          <a:cs typeface="Arial" pitchFamily="34" charset="0"/>
                        </a:rPr>
                        <a:t>1</a:t>
                      </a:r>
                      <a:endParaRPr lang="en-US" sz="2400">
                        <a:latin typeface="Arial" pitchFamily="34" charset="0"/>
                        <a:cs typeface="Arial" pitchFamily="34" charset="0"/>
                      </a:endParaRPr>
                    </a:p>
                  </a:txBody>
                  <a:tcPr/>
                </a:tc>
                <a:tc>
                  <a:txBody>
                    <a:bodyPr/>
                    <a:lstStyle/>
                    <a:p>
                      <a:pPr algn="ctr"/>
                      <a:endParaRPr lang="en-US" sz="2400">
                        <a:latin typeface="Arial" pitchFamily="34" charset="0"/>
                        <a:cs typeface="Arial" pitchFamily="34" charset="0"/>
                      </a:endParaRPr>
                    </a:p>
                  </a:txBody>
                  <a:tcPr/>
                </a:tc>
                <a:tc>
                  <a:txBody>
                    <a:bodyPr/>
                    <a:lstStyle/>
                    <a:p>
                      <a:pPr algn="ctr"/>
                      <a:r>
                        <a:rPr lang="ro-RO" sz="2400" smtClean="0">
                          <a:latin typeface="Arial" pitchFamily="34" charset="0"/>
                          <a:cs typeface="Arial" pitchFamily="34" charset="0"/>
                        </a:rPr>
                        <a:t>1</a:t>
                      </a:r>
                      <a:endParaRPr lang="en-US" sz="2400">
                        <a:latin typeface="Arial" pitchFamily="34" charset="0"/>
                        <a:cs typeface="Arial" pitchFamily="34" charset="0"/>
                      </a:endParaRPr>
                    </a:p>
                  </a:txBody>
                  <a:tcPr/>
                </a:tc>
                <a:tc>
                  <a:txBody>
                    <a:bodyPr/>
                    <a:lstStyle/>
                    <a:p>
                      <a:pPr algn="ctr"/>
                      <a:endParaRPr lang="en-US" sz="2400">
                        <a:latin typeface="Arial" pitchFamily="34" charset="0"/>
                        <a:cs typeface="Arial" pitchFamily="34" charset="0"/>
                      </a:endParaRPr>
                    </a:p>
                  </a:txBody>
                  <a:tcPr/>
                </a:tc>
                <a:tc>
                  <a:txBody>
                    <a:bodyPr/>
                    <a:lstStyle/>
                    <a:p>
                      <a:pPr algn="ctr"/>
                      <a:r>
                        <a:rPr lang="ro-RO" sz="2400" smtClean="0">
                          <a:latin typeface="Arial" pitchFamily="34" charset="0"/>
                          <a:cs typeface="Arial" pitchFamily="34" charset="0"/>
                        </a:rPr>
                        <a:t>1</a:t>
                      </a:r>
                      <a:endParaRPr lang="en-US" sz="2400">
                        <a:latin typeface="Arial" pitchFamily="34" charset="0"/>
                        <a:cs typeface="Arial" pitchFamily="34" charset="0"/>
                      </a:endParaRPr>
                    </a:p>
                  </a:txBody>
                  <a:tcPr/>
                </a:tc>
              </a:tr>
              <a:tr h="370840">
                <a:tc>
                  <a:txBody>
                    <a:bodyPr/>
                    <a:lstStyle/>
                    <a:p>
                      <a:pPr algn="ctr"/>
                      <a:r>
                        <a:rPr lang="ro-RO" sz="2400" smtClean="0">
                          <a:latin typeface="Arial" pitchFamily="34" charset="0"/>
                          <a:cs typeface="Arial" pitchFamily="34" charset="0"/>
                        </a:rPr>
                        <a:t>n</a:t>
                      </a:r>
                      <a:r>
                        <a:rPr lang="ro-RO" sz="2400" baseline="-25000" smtClean="0">
                          <a:latin typeface="Arial" pitchFamily="34" charset="0"/>
                          <a:cs typeface="Arial" pitchFamily="34" charset="0"/>
                        </a:rPr>
                        <a:t>j</a:t>
                      </a:r>
                      <a:endParaRPr lang="en-US" sz="2400" baseline="-250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2400" smtClean="0">
                          <a:latin typeface="Arial" pitchFamily="34" charset="0"/>
                          <a:cs typeface="Arial" pitchFamily="34" charset="0"/>
                        </a:rPr>
                        <a:t>n</a:t>
                      </a:r>
                      <a:r>
                        <a:rPr lang="ro-RO" sz="2400" baseline="-25000" smtClean="0">
                          <a:latin typeface="Arial" pitchFamily="34" charset="0"/>
                          <a:cs typeface="Arial" pitchFamily="34" charset="0"/>
                        </a:rPr>
                        <a:t>1</a:t>
                      </a:r>
                      <a:endParaRPr lang="en-US" sz="24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2400" smtClean="0">
                          <a:latin typeface="Arial" pitchFamily="34" charset="0"/>
                          <a:cs typeface="Arial" pitchFamily="34" charset="0"/>
                        </a:rPr>
                        <a:t>n</a:t>
                      </a:r>
                      <a:r>
                        <a:rPr lang="ro-RO" sz="2400" baseline="-25000" smtClean="0">
                          <a:latin typeface="Arial" pitchFamily="34" charset="0"/>
                          <a:cs typeface="Arial" pitchFamily="34" charset="0"/>
                        </a:rPr>
                        <a:t>2</a:t>
                      </a:r>
                      <a:endParaRPr lang="en-US" sz="2400">
                        <a:latin typeface="Arial" pitchFamily="34" charset="0"/>
                        <a:cs typeface="Arial" pitchFamily="34" charset="0"/>
                      </a:endParaRPr>
                    </a:p>
                  </a:txBody>
                  <a:tcPr/>
                </a:tc>
                <a:tc>
                  <a:txBody>
                    <a:bodyPr/>
                    <a:lstStyle/>
                    <a:p>
                      <a:pPr algn="ctr"/>
                      <a:endParaRPr lang="en-US" sz="24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2400" smtClean="0">
                          <a:latin typeface="Arial" pitchFamily="34" charset="0"/>
                          <a:cs typeface="Arial" pitchFamily="34" charset="0"/>
                        </a:rPr>
                        <a:t>n</a:t>
                      </a:r>
                      <a:r>
                        <a:rPr lang="ro-RO" sz="2400" baseline="-25000" smtClean="0">
                          <a:latin typeface="Arial" pitchFamily="34" charset="0"/>
                          <a:cs typeface="Arial" pitchFamily="34" charset="0"/>
                        </a:rPr>
                        <a:t>j</a:t>
                      </a:r>
                      <a:endParaRPr lang="en-US" sz="2400">
                        <a:latin typeface="Arial" pitchFamily="34" charset="0"/>
                        <a:cs typeface="Arial" pitchFamily="34" charset="0"/>
                      </a:endParaRPr>
                    </a:p>
                  </a:txBody>
                  <a:tcPr/>
                </a:tc>
                <a:tc>
                  <a:txBody>
                    <a:bodyPr/>
                    <a:lstStyle/>
                    <a:p>
                      <a:pPr algn="ctr"/>
                      <a:endParaRPr lang="en-US" sz="24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2400" smtClean="0">
                          <a:latin typeface="Arial" pitchFamily="34" charset="0"/>
                          <a:cs typeface="Arial" pitchFamily="34" charset="0"/>
                        </a:rPr>
                        <a:t>n</a:t>
                      </a:r>
                      <a:r>
                        <a:rPr lang="ro-RO" sz="2400" baseline="-25000" smtClean="0">
                          <a:latin typeface="Arial" pitchFamily="34" charset="0"/>
                          <a:cs typeface="Arial" pitchFamily="34" charset="0"/>
                        </a:rPr>
                        <a:t>n</a:t>
                      </a:r>
                      <a:endParaRPr lang="en-US" sz="2400">
                        <a:latin typeface="Arial" pitchFamily="34" charset="0"/>
                        <a:cs typeface="Arial" pitchFamily="34" charset="0"/>
                      </a:endParaRPr>
                    </a:p>
                  </a:txBody>
                  <a:tcPr/>
                </a:tc>
              </a:tr>
            </a:tbl>
          </a:graphicData>
        </a:graphic>
      </p:graphicFrame>
      <p:sp>
        <p:nvSpPr>
          <p:cNvPr id="5" name="Rectangle 4"/>
          <p:cNvSpPr/>
          <p:nvPr/>
        </p:nvSpPr>
        <p:spPr>
          <a:xfrm>
            <a:off x="990600" y="685800"/>
            <a:ext cx="7086600" cy="7620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rgbClr val="FF0000"/>
                </a:solidFill>
                <a:latin typeface="Arial" pitchFamily="34" charset="0"/>
                <a:cs typeface="Arial" pitchFamily="34" charset="0"/>
              </a:rPr>
              <a:t>Ponderea funcției</a:t>
            </a:r>
            <a:r>
              <a:rPr lang="ro-RO" smtClean="0">
                <a:solidFill>
                  <a:srgbClr val="FF0000"/>
                </a:solidFill>
                <a:latin typeface="Arial" pitchFamily="34" charset="0"/>
                <a:cs typeface="Arial" pitchFamily="34" charset="0"/>
              </a:rPr>
              <a:t>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j</a:t>
            </a:r>
            <a:r>
              <a:rPr lang="ro-RO" smtClean="0">
                <a:solidFill>
                  <a:schemeClr val="tx1"/>
                </a:solidFill>
                <a:latin typeface="Arial" pitchFamily="34" charset="0"/>
                <a:cs typeface="Arial" pitchFamily="34" charset="0"/>
              </a:rPr>
              <a:t> în </a:t>
            </a:r>
            <a:r>
              <a:rPr lang="ro-RO" b="1" i="1" smtClean="0">
                <a:solidFill>
                  <a:srgbClr val="C00000"/>
                </a:solidFill>
                <a:latin typeface="Arial" pitchFamily="34" charset="0"/>
                <a:cs typeface="Arial" pitchFamily="34" charset="0"/>
              </a:rPr>
              <a:t>valoarea de întrebuințare </a:t>
            </a:r>
            <a:r>
              <a:rPr lang="ro-RO" smtClean="0">
                <a:solidFill>
                  <a:schemeClr val="tx1"/>
                </a:solidFill>
                <a:latin typeface="Arial" pitchFamily="34" charset="0"/>
                <a:cs typeface="Arial" pitchFamily="34" charset="0"/>
              </a:rPr>
              <a:t>a produsului se calculează conform relației (3.6) </a:t>
            </a:r>
            <a:r>
              <a:rPr lang="ro-RO" b="1" i="1" smtClean="0">
                <a:solidFill>
                  <a:schemeClr val="accent6">
                    <a:lumMod val="50000"/>
                  </a:schemeClr>
                </a:solidFill>
                <a:latin typeface="Arial" pitchFamily="34" charset="0"/>
                <a:cs typeface="Arial" pitchFamily="34" charset="0"/>
              </a:rPr>
              <a:t>  </a:t>
            </a:r>
            <a:r>
              <a:rPr lang="ro-RO" sz="2000" smtClean="0">
                <a:solidFill>
                  <a:schemeClr val="tx1"/>
                </a:solidFill>
                <a:latin typeface="Arial" pitchFamily="34" charset="0"/>
                <a:cs typeface="Arial" pitchFamily="34" charset="0"/>
              </a:rPr>
              <a:t> </a:t>
            </a:r>
            <a:endParaRPr lang="ro-RO" sz="2000" b="1" i="1" smtClean="0">
              <a:solidFill>
                <a:schemeClr val="accent6">
                  <a:lumMod val="50000"/>
                </a:schemeClr>
              </a:solidFill>
              <a:latin typeface="Arial" pitchFamily="34" charset="0"/>
              <a:cs typeface="Arial" pitchFamily="34" charset="0"/>
            </a:endParaRPr>
          </a:p>
        </p:txBody>
      </p:sp>
      <p:sp>
        <p:nvSpPr>
          <p:cNvPr id="6" name="Right Arrow 5"/>
          <p:cNvSpPr/>
          <p:nvPr/>
        </p:nvSpPr>
        <p:spPr>
          <a:xfrm>
            <a:off x="381000" y="8382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nvGraphicFramePr>
        <p:xfrm>
          <a:off x="3657600" y="1447800"/>
          <a:ext cx="1219200" cy="1308100"/>
        </p:xfrm>
        <a:graphic>
          <a:graphicData uri="http://schemas.openxmlformats.org/presentationml/2006/ole">
            <p:oleObj spid="_x0000_s20482" name="Equation" r:id="rId3" imgW="1218960" imgH="1307880" progId="Equation.3">
              <p:embed/>
            </p:oleObj>
          </a:graphicData>
        </a:graphic>
      </p:graphicFrame>
      <p:sp>
        <p:nvSpPr>
          <p:cNvPr id="11" name="Rectangle 10"/>
          <p:cNvSpPr/>
          <p:nvPr/>
        </p:nvSpPr>
        <p:spPr>
          <a:xfrm>
            <a:off x="6324600" y="1600200"/>
            <a:ext cx="8382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3.6)</a:t>
            </a:r>
            <a:endParaRPr lang="en-US" baseline="-25000">
              <a:solidFill>
                <a:schemeClr val="tx1"/>
              </a:solidFill>
              <a:latin typeface="Arial" pitchFamily="34" charset="0"/>
              <a:cs typeface="Arial" pitchFamily="34" charset="0"/>
            </a:endParaRPr>
          </a:p>
        </p:txBody>
      </p:sp>
      <p:sp>
        <p:nvSpPr>
          <p:cNvPr id="8" name="Rectangle 7"/>
          <p:cNvSpPr/>
          <p:nvPr/>
        </p:nvSpPr>
        <p:spPr>
          <a:xfrm>
            <a:off x="6553200" y="2438400"/>
            <a:ext cx="10668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tx1"/>
                </a:solidFill>
                <a:latin typeface="Arial" pitchFamily="34" charset="0"/>
                <a:cs typeface="Arial" pitchFamily="34" charset="0"/>
              </a:rPr>
              <a:t>Tab. 3.1</a:t>
            </a:r>
            <a:endParaRPr lang="en-US" b="1" baseline="-2500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65</a:t>
            </a:fld>
            <a:endParaRPr lang="en-US"/>
          </a:p>
        </p:txBody>
      </p:sp>
      <p:sp>
        <p:nvSpPr>
          <p:cNvPr id="3" name="Rectangle 2"/>
          <p:cNvSpPr/>
          <p:nvPr/>
        </p:nvSpPr>
        <p:spPr>
          <a:xfrm>
            <a:off x="1066800" y="1143000"/>
            <a:ext cx="7086600" cy="6858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Dacă s-a procedat corect, atunci </a:t>
            </a:r>
            <a:r>
              <a:rPr lang="ro-RO" sz="2400" smtClean="0">
                <a:solidFill>
                  <a:schemeClr val="tx1"/>
                </a:solidFill>
                <a:latin typeface="Arial" pitchFamily="34" charset="0"/>
                <a:cs typeface="Arial" pitchFamily="34" charset="0"/>
              </a:rPr>
              <a:t>n</a:t>
            </a:r>
            <a:r>
              <a:rPr lang="ro-RO" sz="2400" baseline="-25000" smtClean="0">
                <a:solidFill>
                  <a:schemeClr val="tx1"/>
                </a:solidFill>
                <a:latin typeface="Arial" pitchFamily="34" charset="0"/>
                <a:cs typeface="Arial" pitchFamily="34" charset="0"/>
              </a:rPr>
              <a:t>j</a:t>
            </a:r>
            <a:r>
              <a:rPr lang="ro-RO" smtClean="0">
                <a:solidFill>
                  <a:schemeClr val="tx1"/>
                </a:solidFill>
                <a:latin typeface="Arial" pitchFamily="34" charset="0"/>
                <a:cs typeface="Arial" pitchFamily="34" charset="0"/>
              </a:rPr>
              <a:t> va lua toate valorile între </a:t>
            </a:r>
            <a:r>
              <a:rPr lang="ro-RO" sz="2400" smtClean="0">
                <a:solidFill>
                  <a:schemeClr val="tx1"/>
                </a:solidFill>
                <a:latin typeface="Arial" pitchFamily="34" charset="0"/>
                <a:cs typeface="Arial" pitchFamily="34" charset="0"/>
              </a:rPr>
              <a:t>1</a:t>
            </a:r>
            <a:r>
              <a:rPr lang="ro-RO" smtClean="0">
                <a:solidFill>
                  <a:schemeClr val="tx1"/>
                </a:solidFill>
                <a:latin typeface="Arial" pitchFamily="34" charset="0"/>
                <a:cs typeface="Arial" pitchFamily="34" charset="0"/>
              </a:rPr>
              <a:t> și </a:t>
            </a:r>
            <a:r>
              <a:rPr lang="ro-RO" sz="2400" smtClean="0">
                <a:solidFill>
                  <a:schemeClr val="tx1"/>
                </a:solidFill>
                <a:latin typeface="Arial" pitchFamily="34" charset="0"/>
                <a:cs typeface="Arial" pitchFamily="34" charset="0"/>
              </a:rPr>
              <a:t>N</a:t>
            </a:r>
            <a:r>
              <a:rPr lang="ro-RO"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rPr>
              <a:t>N</a:t>
            </a:r>
            <a:r>
              <a:rPr lang="ro-RO" smtClean="0">
                <a:solidFill>
                  <a:schemeClr val="tx1"/>
                </a:solidFill>
                <a:latin typeface="Arial" pitchFamily="34" charset="0"/>
                <a:cs typeface="Arial" pitchFamily="34" charset="0"/>
              </a:rPr>
              <a:t> fiind numărul de funcții)</a:t>
            </a:r>
            <a:endParaRPr lang="ro-RO" b="1" i="1" smtClean="0">
              <a:solidFill>
                <a:schemeClr val="accent6">
                  <a:lumMod val="50000"/>
                </a:schemeClr>
              </a:solidFill>
              <a:latin typeface="Arial" pitchFamily="34" charset="0"/>
              <a:cs typeface="Arial" pitchFamily="34" charset="0"/>
            </a:endParaRPr>
          </a:p>
        </p:txBody>
      </p:sp>
      <p:sp>
        <p:nvSpPr>
          <p:cNvPr id="4" name="Right Arrow 3"/>
          <p:cNvSpPr/>
          <p:nvPr/>
        </p:nvSpPr>
        <p:spPr>
          <a:xfrm>
            <a:off x="457200" y="12192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66800" y="2133600"/>
            <a:ext cx="7086600" cy="17526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Având în vedere că </a:t>
            </a:r>
            <a:r>
              <a:rPr lang="ro-RO" b="1" i="1" smtClean="0">
                <a:solidFill>
                  <a:schemeClr val="accent6">
                    <a:lumMod val="50000"/>
                  </a:schemeClr>
                </a:solidFill>
                <a:latin typeface="Arial" pitchFamily="34" charset="0"/>
                <a:cs typeface="Arial" pitchFamily="34" charset="0"/>
              </a:rPr>
              <a:t>fiecare produs </a:t>
            </a:r>
            <a:r>
              <a:rPr lang="ro-RO" smtClean="0">
                <a:solidFill>
                  <a:schemeClr val="tx1"/>
                </a:solidFill>
                <a:latin typeface="Arial" pitchFamily="34" charset="0"/>
                <a:cs typeface="Arial" pitchFamily="34" charset="0"/>
              </a:rPr>
              <a:t>are un </a:t>
            </a:r>
            <a:r>
              <a:rPr lang="ro-RO" b="1" i="1" smtClean="0">
                <a:solidFill>
                  <a:schemeClr val="accent1">
                    <a:lumMod val="75000"/>
                  </a:schemeClr>
                </a:solidFill>
                <a:latin typeface="Arial" pitchFamily="34" charset="0"/>
                <a:cs typeface="Arial" pitchFamily="34" charset="0"/>
              </a:rPr>
              <a:t>număr potențial de utilizatori</a:t>
            </a:r>
            <a:r>
              <a:rPr lang="ro-RO" smtClean="0">
                <a:solidFill>
                  <a:schemeClr val="tx1"/>
                </a:solidFill>
                <a:latin typeface="Arial" pitchFamily="34" charset="0"/>
                <a:cs typeface="Arial" pitchFamily="34" charset="0"/>
              </a:rPr>
              <a:t> și dacă fiecăruia (sau unui eșantion) i se cere să completeze o matrice de forma celei prezentate în tabelul 3.1, </a:t>
            </a:r>
            <a:r>
              <a:rPr lang="ro-RO" b="1" i="1" smtClean="0">
                <a:solidFill>
                  <a:srgbClr val="FF0000"/>
                </a:solidFill>
                <a:latin typeface="Arial" pitchFamily="34" charset="0"/>
                <a:cs typeface="Arial" pitchFamily="34" charset="0"/>
              </a:rPr>
              <a:t>nivelurile funcțiilor vor fi date de media aritmetică a nivelurilor de importanță rezultate de la mulțimea celor </a:t>
            </a:r>
            <a:r>
              <a:rPr lang="ro-RO" sz="2400" i="1" smtClean="0">
                <a:solidFill>
                  <a:srgbClr val="FF0000"/>
                </a:solidFill>
                <a:latin typeface="Arial" pitchFamily="34" charset="0"/>
                <a:cs typeface="Arial" pitchFamily="34" charset="0"/>
              </a:rPr>
              <a:t>V</a:t>
            </a:r>
            <a:r>
              <a:rPr lang="ro-RO" b="1" i="1" smtClean="0">
                <a:solidFill>
                  <a:srgbClr val="FF0000"/>
                </a:solidFill>
                <a:latin typeface="Arial" pitchFamily="34" charset="0"/>
                <a:cs typeface="Arial" pitchFamily="34" charset="0"/>
              </a:rPr>
              <a:t> utilizatori chestionați</a:t>
            </a:r>
            <a:r>
              <a:rPr lang="ro-RO" smtClean="0">
                <a:solidFill>
                  <a:schemeClr val="tx1"/>
                </a:solidFill>
                <a:latin typeface="Arial" pitchFamily="34" charset="0"/>
                <a:cs typeface="Arial" pitchFamily="34" charset="0"/>
              </a:rPr>
              <a:t>, conform relației 3.7</a:t>
            </a:r>
          </a:p>
        </p:txBody>
      </p:sp>
      <p:sp>
        <p:nvSpPr>
          <p:cNvPr id="6" name="Right Arrow 5"/>
          <p:cNvSpPr/>
          <p:nvPr/>
        </p:nvSpPr>
        <p:spPr>
          <a:xfrm>
            <a:off x="457200" y="22098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nvGraphicFramePr>
        <p:xfrm>
          <a:off x="2438400" y="4267200"/>
          <a:ext cx="4321175" cy="1690688"/>
        </p:xfrm>
        <a:graphic>
          <a:graphicData uri="http://schemas.openxmlformats.org/presentationml/2006/ole">
            <p:oleObj spid="_x0000_s73730" name="Equation" r:id="rId3" imgW="2984400" imgH="1168200" progId="Equation.3">
              <p:embed/>
            </p:oleObj>
          </a:graphicData>
        </a:graphic>
      </p:graphicFrame>
      <p:sp>
        <p:nvSpPr>
          <p:cNvPr id="8" name="Rectangle 7"/>
          <p:cNvSpPr/>
          <p:nvPr/>
        </p:nvSpPr>
        <p:spPr>
          <a:xfrm>
            <a:off x="7086600" y="5257800"/>
            <a:ext cx="8382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3.7)</a:t>
            </a:r>
            <a:endParaRPr lang="en-US" baseline="-2500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66</a:t>
            </a:fld>
            <a:endParaRPr lang="en-US"/>
          </a:p>
        </p:txBody>
      </p:sp>
      <p:sp>
        <p:nvSpPr>
          <p:cNvPr id="3" name="Rectangle 2"/>
          <p:cNvSpPr/>
          <p:nvPr/>
        </p:nvSpPr>
        <p:spPr>
          <a:xfrm>
            <a:off x="533400" y="762000"/>
            <a:ext cx="35814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o-RO" b="1" i="1" smtClean="0">
                <a:solidFill>
                  <a:schemeClr val="tx2">
                    <a:lumMod val="75000"/>
                  </a:schemeClr>
                </a:solidFill>
                <a:latin typeface="Arial" pitchFamily="34" charset="0"/>
                <a:cs typeface="Arial" pitchFamily="34" charset="0"/>
              </a:rPr>
              <a:t>b. Procedeul ordonării directe</a:t>
            </a:r>
            <a:endParaRPr lang="en-US" b="1" i="1">
              <a:solidFill>
                <a:schemeClr val="tx2">
                  <a:lumMod val="75000"/>
                </a:schemeClr>
              </a:solidFill>
              <a:latin typeface="Arial" pitchFamily="34" charset="0"/>
              <a:cs typeface="Arial" pitchFamily="34" charset="0"/>
            </a:endParaRPr>
          </a:p>
        </p:txBody>
      </p:sp>
      <p:sp>
        <p:nvSpPr>
          <p:cNvPr id="4" name="Rectangle 3"/>
          <p:cNvSpPr/>
          <p:nvPr/>
        </p:nvSpPr>
        <p:spPr>
          <a:xfrm>
            <a:off x="838200" y="1371600"/>
            <a:ext cx="7315200" cy="9906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Fiecărei funcții i se atribuie o </a:t>
            </a:r>
            <a:r>
              <a:rPr lang="ro-RO" b="1" i="1" smtClean="0">
                <a:solidFill>
                  <a:srgbClr val="FF0000"/>
                </a:solidFill>
                <a:latin typeface="Arial" pitchFamily="34" charset="0"/>
                <a:cs typeface="Arial" pitchFamily="34" charset="0"/>
              </a:rPr>
              <a:t>notă</a:t>
            </a:r>
            <a:r>
              <a:rPr lang="ro-RO"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rPr>
              <a:t>W</a:t>
            </a:r>
            <a:r>
              <a:rPr lang="ro-RO" sz="2400" baseline="-25000" smtClean="0">
                <a:solidFill>
                  <a:schemeClr val="tx1"/>
                </a:solidFill>
                <a:latin typeface="Arial" pitchFamily="34" charset="0"/>
                <a:cs typeface="Arial" pitchFamily="34" charset="0"/>
              </a:rPr>
              <a:t>j</a:t>
            </a:r>
            <a:r>
              <a:rPr lang="ro-RO" smtClean="0">
                <a:solidFill>
                  <a:schemeClr val="tx1"/>
                </a:solidFill>
                <a:latin typeface="Arial" pitchFamily="34" charset="0"/>
                <a:cs typeface="Arial" pitchFamily="34" charset="0"/>
              </a:rPr>
              <a:t>) , cuprinsă între </a:t>
            </a:r>
            <a:r>
              <a:rPr lang="ro-RO" sz="2400" smtClean="0">
                <a:solidFill>
                  <a:schemeClr val="tx1"/>
                </a:solidFill>
                <a:latin typeface="Arial" pitchFamily="34" charset="0"/>
                <a:cs typeface="Arial" pitchFamily="34" charset="0"/>
              </a:rPr>
              <a:t>1</a:t>
            </a:r>
            <a:r>
              <a:rPr lang="ro-RO" smtClean="0">
                <a:solidFill>
                  <a:schemeClr val="tx1"/>
                </a:solidFill>
                <a:latin typeface="Arial" pitchFamily="34" charset="0"/>
                <a:cs typeface="Arial" pitchFamily="34" charset="0"/>
              </a:rPr>
              <a:t> și numărul total de funcții (</a:t>
            </a:r>
            <a:r>
              <a:rPr lang="ro-RO" sz="2400" smtClean="0">
                <a:solidFill>
                  <a:schemeClr val="tx1"/>
                </a:solidFill>
                <a:latin typeface="Arial" pitchFamily="34" charset="0"/>
                <a:cs typeface="Arial" pitchFamily="34" charset="0"/>
              </a:rPr>
              <a:t>N</a:t>
            </a:r>
            <a:r>
              <a:rPr lang="ro-RO" smtClean="0">
                <a:solidFill>
                  <a:schemeClr val="tx1"/>
                </a:solidFill>
                <a:latin typeface="Arial" pitchFamily="34" charset="0"/>
                <a:cs typeface="Arial" pitchFamily="34" charset="0"/>
              </a:rPr>
              <a:t>), în raport cu </a:t>
            </a:r>
            <a:r>
              <a:rPr lang="ro-RO" b="1" i="1" smtClean="0">
                <a:solidFill>
                  <a:schemeClr val="accent6">
                    <a:lumMod val="50000"/>
                  </a:schemeClr>
                </a:solidFill>
                <a:latin typeface="Arial" pitchFamily="34" charset="0"/>
                <a:cs typeface="Arial" pitchFamily="34" charset="0"/>
              </a:rPr>
              <a:t>importanța</a:t>
            </a:r>
            <a:r>
              <a:rPr lang="ro-RO" smtClean="0">
                <a:solidFill>
                  <a:schemeClr val="tx1"/>
                </a:solidFill>
                <a:latin typeface="Arial" pitchFamily="34" charset="0"/>
                <a:cs typeface="Arial" pitchFamily="34" charset="0"/>
              </a:rPr>
              <a:t> sau </a:t>
            </a:r>
            <a:r>
              <a:rPr lang="ro-RO" b="1" i="1" smtClean="0">
                <a:solidFill>
                  <a:schemeClr val="accent1">
                    <a:lumMod val="75000"/>
                  </a:schemeClr>
                </a:solidFill>
                <a:latin typeface="Arial" pitchFamily="34" charset="0"/>
                <a:cs typeface="Arial" pitchFamily="34" charset="0"/>
              </a:rPr>
              <a:t>„valoarea” </a:t>
            </a:r>
            <a:r>
              <a:rPr lang="ro-RO" smtClean="0">
                <a:solidFill>
                  <a:schemeClr val="tx1"/>
                </a:solidFill>
                <a:latin typeface="Arial" pitchFamily="34" charset="0"/>
                <a:cs typeface="Arial" pitchFamily="34" charset="0"/>
              </a:rPr>
              <a:t>fiecăreia (tabelul 3.2)</a:t>
            </a:r>
            <a:endParaRPr lang="ro-RO" b="1" i="1" smtClean="0">
              <a:solidFill>
                <a:schemeClr val="accent1">
                  <a:lumMod val="75000"/>
                </a:schemeClr>
              </a:solidFill>
              <a:latin typeface="Arial" pitchFamily="34" charset="0"/>
              <a:cs typeface="Arial" pitchFamily="34" charset="0"/>
            </a:endParaRPr>
          </a:p>
        </p:txBody>
      </p:sp>
      <p:sp>
        <p:nvSpPr>
          <p:cNvPr id="5" name="Rectangle 4"/>
          <p:cNvSpPr/>
          <p:nvPr/>
        </p:nvSpPr>
        <p:spPr>
          <a:xfrm>
            <a:off x="228600" y="12954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graphicFrame>
        <p:nvGraphicFramePr>
          <p:cNvPr id="6" name="Table 5"/>
          <p:cNvGraphicFramePr>
            <a:graphicFrameLocks noGrp="1"/>
          </p:cNvGraphicFramePr>
          <p:nvPr/>
        </p:nvGraphicFramePr>
        <p:xfrm>
          <a:off x="1295400" y="2667000"/>
          <a:ext cx="6096000" cy="4008120"/>
        </p:xfrm>
        <a:graphic>
          <a:graphicData uri="http://schemas.openxmlformats.org/drawingml/2006/table">
            <a:tbl>
              <a:tblPr firstRow="1" bandRow="1">
                <a:tableStyleId>{5C22544A-7EE6-4342-B048-85BDC9FD1C3A}</a:tableStyleId>
              </a:tblPr>
              <a:tblGrid>
                <a:gridCol w="3048000"/>
                <a:gridCol w="3048000"/>
              </a:tblGrid>
              <a:tr h="533400">
                <a:tc>
                  <a:txBody>
                    <a:bodyPr/>
                    <a:lstStyle/>
                    <a:p>
                      <a:pPr algn="ctr"/>
                      <a:r>
                        <a:rPr lang="ro-RO" sz="2400" smtClean="0">
                          <a:latin typeface="Arial" pitchFamily="34" charset="0"/>
                          <a:cs typeface="Arial" pitchFamily="34" charset="0"/>
                        </a:rPr>
                        <a:t>F</a:t>
                      </a:r>
                      <a:r>
                        <a:rPr lang="ro-RO" sz="2400" baseline="-25000" smtClean="0">
                          <a:latin typeface="Arial" pitchFamily="34" charset="0"/>
                          <a:cs typeface="Arial" pitchFamily="34" charset="0"/>
                        </a:rPr>
                        <a:t>j</a:t>
                      </a:r>
                      <a:endParaRPr lang="en-US" sz="2400" baseline="-250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2400" baseline="0" smtClean="0">
                          <a:latin typeface="Arial" pitchFamily="34" charset="0"/>
                          <a:cs typeface="Arial" pitchFamily="34" charset="0"/>
                        </a:rPr>
                        <a:t>W</a:t>
                      </a:r>
                      <a:r>
                        <a:rPr lang="ro-RO" sz="2400" baseline="-25000" smtClean="0">
                          <a:latin typeface="Arial" pitchFamily="34" charset="0"/>
                          <a:cs typeface="Arial" pitchFamily="34" charset="0"/>
                        </a:rPr>
                        <a:t>j</a:t>
                      </a:r>
                      <a:endParaRPr lang="en-US" sz="2400">
                        <a:latin typeface="Arial" pitchFamily="34" charset="0"/>
                        <a:cs typeface="Arial"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2400" smtClean="0">
                          <a:latin typeface="Arial" pitchFamily="34" charset="0"/>
                          <a:cs typeface="Arial" pitchFamily="34" charset="0"/>
                        </a:rPr>
                        <a:t>F</a:t>
                      </a:r>
                      <a:r>
                        <a:rPr lang="ro-RO" sz="2400" baseline="-25000" smtClean="0">
                          <a:latin typeface="Arial" pitchFamily="34" charset="0"/>
                          <a:cs typeface="Arial" pitchFamily="34" charset="0"/>
                        </a:rPr>
                        <a:t>1</a:t>
                      </a:r>
                      <a:endParaRPr lang="en-US" sz="24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2400" baseline="0" smtClean="0">
                          <a:latin typeface="Arial" pitchFamily="34" charset="0"/>
                          <a:cs typeface="Arial" pitchFamily="34" charset="0"/>
                        </a:rPr>
                        <a:t>W</a:t>
                      </a:r>
                      <a:r>
                        <a:rPr lang="ro-RO" sz="2400" baseline="-25000" smtClean="0">
                          <a:latin typeface="Arial" pitchFamily="34" charset="0"/>
                          <a:cs typeface="Arial" pitchFamily="34" charset="0"/>
                        </a:rPr>
                        <a:t>1</a:t>
                      </a:r>
                      <a:endParaRPr lang="en-US" sz="2400">
                        <a:latin typeface="Arial" pitchFamily="34" charset="0"/>
                        <a:cs typeface="Arial"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2400" smtClean="0">
                          <a:latin typeface="Arial" pitchFamily="34" charset="0"/>
                          <a:cs typeface="Arial" pitchFamily="34" charset="0"/>
                        </a:rPr>
                        <a:t>F</a:t>
                      </a:r>
                      <a:r>
                        <a:rPr lang="ro-RO" sz="2400" baseline="-25000" smtClean="0">
                          <a:latin typeface="Arial" pitchFamily="34" charset="0"/>
                          <a:cs typeface="Arial" pitchFamily="34" charset="0"/>
                        </a:rPr>
                        <a:t>2</a:t>
                      </a:r>
                      <a:endParaRPr lang="en-US" sz="24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2400" baseline="0" smtClean="0">
                          <a:latin typeface="Arial" pitchFamily="34" charset="0"/>
                          <a:cs typeface="Arial" pitchFamily="34" charset="0"/>
                        </a:rPr>
                        <a:t>W</a:t>
                      </a:r>
                      <a:r>
                        <a:rPr lang="ro-RO" sz="2400" baseline="-25000" smtClean="0">
                          <a:latin typeface="Arial" pitchFamily="34" charset="0"/>
                          <a:cs typeface="Arial" pitchFamily="34" charset="0"/>
                        </a:rPr>
                        <a:t>2</a:t>
                      </a:r>
                      <a:endParaRPr lang="en-US" sz="2400">
                        <a:latin typeface="Arial" pitchFamily="34" charset="0"/>
                        <a:cs typeface="Arial" pitchFamily="34" charset="0"/>
                      </a:endParaRPr>
                    </a:p>
                  </a:txBody>
                  <a:tcPr/>
                </a:tc>
              </a:tr>
              <a:tr h="370840">
                <a:tc>
                  <a:txBody>
                    <a:bodyPr/>
                    <a:lstStyle/>
                    <a:p>
                      <a:pPr algn="ctr"/>
                      <a:r>
                        <a:rPr lang="ro-RO" sz="2400" smtClean="0">
                          <a:latin typeface="Arial" pitchFamily="34" charset="0"/>
                          <a:cs typeface="Arial" pitchFamily="34" charset="0"/>
                        </a:rPr>
                        <a:t>.</a:t>
                      </a:r>
                    </a:p>
                    <a:p>
                      <a:pPr algn="ctr"/>
                      <a:r>
                        <a:rPr lang="ro-RO" sz="2400" smtClean="0">
                          <a:latin typeface="Arial" pitchFamily="34" charset="0"/>
                          <a:cs typeface="Arial" pitchFamily="34" charset="0"/>
                        </a:rPr>
                        <a:t>.</a:t>
                      </a:r>
                    </a:p>
                  </a:txBody>
                  <a:tcPr/>
                </a:tc>
                <a:tc>
                  <a:txBody>
                    <a:bodyPr/>
                    <a:lstStyle/>
                    <a:p>
                      <a:pPr algn="ctr"/>
                      <a:r>
                        <a:rPr lang="ro-RO" sz="2400" smtClean="0">
                          <a:latin typeface="Arial" pitchFamily="34" charset="0"/>
                          <a:cs typeface="Arial" pitchFamily="34" charset="0"/>
                        </a:rPr>
                        <a:t>.</a:t>
                      </a:r>
                    </a:p>
                    <a:p>
                      <a:pPr algn="ctr"/>
                      <a:r>
                        <a:rPr lang="ro-RO" sz="2400" smtClean="0">
                          <a:latin typeface="Arial" pitchFamily="34" charset="0"/>
                          <a:cs typeface="Arial" pitchFamily="34" charset="0"/>
                        </a:rPr>
                        <a:t>.</a:t>
                      </a: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2400" smtClean="0">
                          <a:latin typeface="Arial" pitchFamily="34" charset="0"/>
                          <a:cs typeface="Arial" pitchFamily="34" charset="0"/>
                        </a:rPr>
                        <a:t>F</a:t>
                      </a:r>
                      <a:r>
                        <a:rPr lang="ro-RO" sz="2400" baseline="-25000" smtClean="0">
                          <a:latin typeface="Arial" pitchFamily="34" charset="0"/>
                          <a:cs typeface="Arial" pitchFamily="34" charset="0"/>
                        </a:rPr>
                        <a:t>j</a:t>
                      </a:r>
                      <a:endParaRPr lang="en-US" sz="24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2400" baseline="0" smtClean="0">
                          <a:latin typeface="Arial" pitchFamily="34" charset="0"/>
                          <a:cs typeface="Arial" pitchFamily="34" charset="0"/>
                        </a:rPr>
                        <a:t>W</a:t>
                      </a:r>
                      <a:r>
                        <a:rPr lang="ro-RO" sz="2400" baseline="-25000" smtClean="0">
                          <a:latin typeface="Arial" pitchFamily="34" charset="0"/>
                          <a:cs typeface="Arial" pitchFamily="34" charset="0"/>
                        </a:rPr>
                        <a:t>j</a:t>
                      </a:r>
                      <a:endParaRPr lang="en-US" sz="2400">
                        <a:latin typeface="Arial" pitchFamily="34" charset="0"/>
                        <a:cs typeface="Arial"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2400" smtClean="0">
                          <a:latin typeface="Arial" pitchFamily="34" charset="0"/>
                          <a:cs typeface="Arial" pitchFamily="34" charset="0"/>
                        </a:rPr>
                        <a:t>F</a:t>
                      </a:r>
                      <a:r>
                        <a:rPr lang="ro-RO" sz="2400" baseline="-25000" smtClean="0">
                          <a:latin typeface="Arial" pitchFamily="34" charset="0"/>
                          <a:cs typeface="Arial" pitchFamily="34" charset="0"/>
                        </a:rPr>
                        <a:t>N</a:t>
                      </a:r>
                      <a:endParaRPr lang="en-US" sz="240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2400" baseline="0" smtClean="0">
                          <a:latin typeface="Arial" pitchFamily="34" charset="0"/>
                          <a:cs typeface="Arial" pitchFamily="34" charset="0"/>
                        </a:rPr>
                        <a:t>W</a:t>
                      </a:r>
                      <a:r>
                        <a:rPr lang="ro-RO" sz="2400" baseline="-25000" smtClean="0">
                          <a:latin typeface="Arial" pitchFamily="34" charset="0"/>
                          <a:cs typeface="Arial" pitchFamily="34" charset="0"/>
                        </a:rPr>
                        <a:t>N</a:t>
                      </a:r>
                      <a:endParaRPr lang="en-US" sz="2400">
                        <a:latin typeface="Arial" pitchFamily="34" charset="0"/>
                        <a:cs typeface="Arial"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2400" smtClean="0">
                          <a:latin typeface="Arial" pitchFamily="34" charset="0"/>
                          <a:cs typeface="Arial" pitchFamily="34" charset="0"/>
                        </a:rPr>
                        <a:t>Total</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2400">
                        <a:latin typeface="Arial" pitchFamily="34" charset="0"/>
                        <a:cs typeface="Arial" pitchFamily="34" charset="0"/>
                      </a:endParaRPr>
                    </a:p>
                  </a:txBody>
                  <a:tcPr/>
                </a:tc>
                <a:tc>
                  <a:txBody>
                    <a:bodyPr/>
                    <a:lstStyle/>
                    <a:p>
                      <a:pPr algn="ctr"/>
                      <a:endParaRPr lang="en-US" sz="2400">
                        <a:latin typeface="Arial" pitchFamily="34" charset="0"/>
                        <a:cs typeface="Arial" pitchFamily="34" charset="0"/>
                      </a:endParaRPr>
                    </a:p>
                  </a:txBody>
                  <a:tcPr/>
                </a:tc>
              </a:tr>
            </a:tbl>
          </a:graphicData>
        </a:graphic>
      </p:graphicFrame>
      <p:sp>
        <p:nvSpPr>
          <p:cNvPr id="7" name="Rectangle 6"/>
          <p:cNvSpPr/>
          <p:nvPr/>
        </p:nvSpPr>
        <p:spPr>
          <a:xfrm>
            <a:off x="6248400" y="2286000"/>
            <a:ext cx="10668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tx1"/>
                </a:solidFill>
                <a:latin typeface="Arial" pitchFamily="34" charset="0"/>
                <a:cs typeface="Arial" pitchFamily="34" charset="0"/>
              </a:rPr>
              <a:t>Tab. 3.2</a:t>
            </a:r>
            <a:endParaRPr lang="en-US" b="1" baseline="-25000">
              <a:solidFill>
                <a:schemeClr val="tx1"/>
              </a:solidFill>
              <a:latin typeface="Arial" pitchFamily="34" charset="0"/>
              <a:cs typeface="Arial" pitchFamily="34" charset="0"/>
            </a:endParaRPr>
          </a:p>
        </p:txBody>
      </p:sp>
      <p:graphicFrame>
        <p:nvGraphicFramePr>
          <p:cNvPr id="8" name="Object 7"/>
          <p:cNvGraphicFramePr>
            <a:graphicFrameLocks noChangeAspect="1"/>
          </p:cNvGraphicFramePr>
          <p:nvPr/>
        </p:nvGraphicFramePr>
        <p:xfrm>
          <a:off x="5257800" y="6019800"/>
          <a:ext cx="1435100" cy="647700"/>
        </p:xfrm>
        <a:graphic>
          <a:graphicData uri="http://schemas.openxmlformats.org/presentationml/2006/ole">
            <p:oleObj spid="_x0000_s74754" name="Equation" r:id="rId3" imgW="1434960" imgH="647640" progId="Equation.3">
              <p:embed/>
            </p:oleObj>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67</a:t>
            </a:fld>
            <a:endParaRPr lang="en-US"/>
          </a:p>
        </p:txBody>
      </p:sp>
      <p:sp>
        <p:nvSpPr>
          <p:cNvPr id="3" name="Rectangle 2"/>
          <p:cNvSpPr/>
          <p:nvPr/>
        </p:nvSpPr>
        <p:spPr>
          <a:xfrm>
            <a:off x="990600" y="838200"/>
            <a:ext cx="7086600" cy="7620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rgbClr val="FF0000"/>
                </a:solidFill>
                <a:latin typeface="Arial" pitchFamily="34" charset="0"/>
                <a:cs typeface="Arial" pitchFamily="34" charset="0"/>
              </a:rPr>
              <a:t>Ponderea funcției</a:t>
            </a:r>
            <a:r>
              <a:rPr lang="ro-RO" smtClean="0">
                <a:solidFill>
                  <a:srgbClr val="FF0000"/>
                </a:solidFill>
                <a:latin typeface="Arial" pitchFamily="34" charset="0"/>
                <a:cs typeface="Arial" pitchFamily="34" charset="0"/>
              </a:rPr>
              <a:t>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j</a:t>
            </a:r>
            <a:r>
              <a:rPr lang="ro-RO" smtClean="0">
                <a:solidFill>
                  <a:schemeClr val="tx1"/>
                </a:solidFill>
                <a:latin typeface="Arial" pitchFamily="34" charset="0"/>
                <a:cs typeface="Arial" pitchFamily="34" charset="0"/>
              </a:rPr>
              <a:t> în </a:t>
            </a:r>
            <a:r>
              <a:rPr lang="ro-RO" b="1" i="1" smtClean="0">
                <a:solidFill>
                  <a:srgbClr val="C00000"/>
                </a:solidFill>
                <a:latin typeface="Arial" pitchFamily="34" charset="0"/>
                <a:cs typeface="Arial" pitchFamily="34" charset="0"/>
              </a:rPr>
              <a:t>valoarea de întrebuințare </a:t>
            </a:r>
            <a:r>
              <a:rPr lang="ro-RO" smtClean="0">
                <a:solidFill>
                  <a:schemeClr val="tx1"/>
                </a:solidFill>
                <a:latin typeface="Arial" pitchFamily="34" charset="0"/>
                <a:cs typeface="Arial" pitchFamily="34" charset="0"/>
              </a:rPr>
              <a:t>a produsului se calculează conform relației (3.8) </a:t>
            </a:r>
            <a:r>
              <a:rPr lang="ro-RO" b="1" i="1" smtClean="0">
                <a:solidFill>
                  <a:schemeClr val="accent6">
                    <a:lumMod val="50000"/>
                  </a:schemeClr>
                </a:solidFill>
                <a:latin typeface="Arial" pitchFamily="34" charset="0"/>
                <a:cs typeface="Arial" pitchFamily="34" charset="0"/>
              </a:rPr>
              <a:t>  </a:t>
            </a:r>
            <a:r>
              <a:rPr lang="ro-RO" sz="2000" smtClean="0">
                <a:solidFill>
                  <a:schemeClr val="tx1"/>
                </a:solidFill>
                <a:latin typeface="Arial" pitchFamily="34" charset="0"/>
                <a:cs typeface="Arial" pitchFamily="34" charset="0"/>
              </a:rPr>
              <a:t> </a:t>
            </a:r>
            <a:endParaRPr lang="ro-RO" sz="2000" b="1" i="1" smtClean="0">
              <a:solidFill>
                <a:schemeClr val="accent6">
                  <a:lumMod val="50000"/>
                </a:schemeClr>
              </a:solidFill>
              <a:latin typeface="Arial" pitchFamily="34" charset="0"/>
              <a:cs typeface="Arial" pitchFamily="34" charset="0"/>
            </a:endParaRPr>
          </a:p>
        </p:txBody>
      </p:sp>
      <p:sp>
        <p:nvSpPr>
          <p:cNvPr id="4" name="Right Arrow 3"/>
          <p:cNvSpPr/>
          <p:nvPr/>
        </p:nvSpPr>
        <p:spPr>
          <a:xfrm>
            <a:off x="304800" y="9144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5778" name="Object 2"/>
          <p:cNvGraphicFramePr>
            <a:graphicFrameLocks noChangeAspect="1"/>
          </p:cNvGraphicFramePr>
          <p:nvPr/>
        </p:nvGraphicFramePr>
        <p:xfrm>
          <a:off x="3371850" y="2000250"/>
          <a:ext cx="1333500" cy="1117600"/>
        </p:xfrm>
        <a:graphic>
          <a:graphicData uri="http://schemas.openxmlformats.org/presentationml/2006/ole">
            <p:oleObj spid="_x0000_s75778" name="Equation" r:id="rId3" imgW="1333440" imgH="1117440" progId="Equation.3">
              <p:embed/>
            </p:oleObj>
          </a:graphicData>
        </a:graphic>
      </p:graphicFrame>
      <p:sp>
        <p:nvSpPr>
          <p:cNvPr id="6" name="Rectangle 5"/>
          <p:cNvSpPr/>
          <p:nvPr/>
        </p:nvSpPr>
        <p:spPr>
          <a:xfrm>
            <a:off x="6019800" y="21336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3.8)</a:t>
            </a:r>
            <a:endParaRPr lang="en-US" baseline="-25000">
              <a:solidFill>
                <a:schemeClr val="tx1"/>
              </a:solidFill>
              <a:latin typeface="Arial" pitchFamily="34" charset="0"/>
              <a:cs typeface="Arial" pitchFamily="34" charset="0"/>
            </a:endParaRPr>
          </a:p>
        </p:txBody>
      </p:sp>
      <p:sp>
        <p:nvSpPr>
          <p:cNvPr id="7" name="Rectangle 6"/>
          <p:cNvSpPr/>
          <p:nvPr/>
        </p:nvSpPr>
        <p:spPr>
          <a:xfrm>
            <a:off x="990600" y="3962400"/>
            <a:ext cx="7086600" cy="762000"/>
          </a:xfrm>
          <a:prstGeom prst="rect">
            <a:avLst/>
          </a:prstGeom>
          <a:solidFill>
            <a:srgbClr val="FF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Dacă numărul persoanelor chestionate este </a:t>
            </a:r>
            <a:r>
              <a:rPr lang="ro-RO" sz="2400" smtClean="0">
                <a:solidFill>
                  <a:schemeClr val="tx1"/>
                </a:solidFill>
                <a:latin typeface="Arial" pitchFamily="34" charset="0"/>
                <a:cs typeface="Arial" pitchFamily="34" charset="0"/>
              </a:rPr>
              <a:t>V</a:t>
            </a:r>
            <a:r>
              <a:rPr lang="ro-RO" smtClean="0">
                <a:solidFill>
                  <a:schemeClr val="tx1"/>
                </a:solidFill>
                <a:latin typeface="Arial" pitchFamily="34" charset="0"/>
                <a:cs typeface="Arial" pitchFamily="34" charset="0"/>
              </a:rPr>
              <a:t>, atunci ponderea </a:t>
            </a:r>
            <a:r>
              <a:rPr lang="ro-RO" sz="2400" smtClean="0">
                <a:solidFill>
                  <a:schemeClr val="tx1"/>
                </a:solidFill>
                <a:latin typeface="Arial" pitchFamily="34" charset="0"/>
                <a:cs typeface="Arial" pitchFamily="34" charset="0"/>
              </a:rPr>
              <a:t>q</a:t>
            </a:r>
            <a:r>
              <a:rPr lang="ro-RO" sz="2400" baseline="-25000" smtClean="0">
                <a:solidFill>
                  <a:schemeClr val="tx1"/>
                </a:solidFill>
                <a:latin typeface="Arial" pitchFamily="34" charset="0"/>
                <a:cs typeface="Arial" pitchFamily="34" charset="0"/>
              </a:rPr>
              <a:t>j</a:t>
            </a:r>
            <a:r>
              <a:rPr lang="ro-RO" baseline="-25000" smtClean="0">
                <a:solidFill>
                  <a:schemeClr val="tx1"/>
                </a:solidFill>
                <a:latin typeface="Arial" pitchFamily="34" charset="0"/>
                <a:cs typeface="Arial" pitchFamily="34" charset="0"/>
              </a:rPr>
              <a:t> </a:t>
            </a:r>
            <a:r>
              <a:rPr lang="ro-RO" smtClean="0">
                <a:solidFill>
                  <a:schemeClr val="tx1"/>
                </a:solidFill>
                <a:latin typeface="Arial" pitchFamily="34" charset="0"/>
                <a:cs typeface="Arial" pitchFamily="34" charset="0"/>
              </a:rPr>
              <a:t>se va calcula cu relația (3.9)</a:t>
            </a:r>
            <a:endParaRPr lang="ro-RO" sz="2000" smtClean="0">
              <a:solidFill>
                <a:schemeClr val="tx1"/>
              </a:solidFill>
              <a:latin typeface="Arial" pitchFamily="34" charset="0"/>
              <a:cs typeface="Arial" pitchFamily="34" charset="0"/>
            </a:endParaRPr>
          </a:p>
        </p:txBody>
      </p:sp>
      <p:sp>
        <p:nvSpPr>
          <p:cNvPr id="8" name="Rectangle 7"/>
          <p:cNvSpPr/>
          <p:nvPr/>
        </p:nvSpPr>
        <p:spPr>
          <a:xfrm>
            <a:off x="1066800" y="3124200"/>
            <a:ext cx="7086600" cy="7620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Unde </a:t>
            </a:r>
            <a:r>
              <a:rPr lang="ro-RO" sz="2400" smtClean="0">
                <a:solidFill>
                  <a:schemeClr val="tx1"/>
                </a:solidFill>
                <a:latin typeface="Arial" pitchFamily="34" charset="0"/>
                <a:cs typeface="Arial" pitchFamily="34" charset="0"/>
              </a:rPr>
              <a:t>W</a:t>
            </a:r>
            <a:r>
              <a:rPr lang="ro-RO" sz="2400" baseline="-25000" smtClean="0">
                <a:solidFill>
                  <a:schemeClr val="tx1"/>
                </a:solidFill>
                <a:latin typeface="Arial" pitchFamily="34" charset="0"/>
                <a:cs typeface="Arial" pitchFamily="34" charset="0"/>
              </a:rPr>
              <a:t>j</a:t>
            </a:r>
            <a:r>
              <a:rPr lang="ro-RO" smtClean="0">
                <a:solidFill>
                  <a:schemeClr val="tx1"/>
                </a:solidFill>
                <a:latin typeface="Arial" pitchFamily="34" charset="0"/>
                <a:cs typeface="Arial" pitchFamily="34" charset="0"/>
              </a:rPr>
              <a:t> reprezintă nivelul de importanță al funcției </a:t>
            </a:r>
            <a:r>
              <a:rPr lang="ro-RO" sz="2400" smtClean="0">
                <a:solidFill>
                  <a:schemeClr val="tx1"/>
                </a:solidFill>
                <a:latin typeface="Arial" pitchFamily="34" charset="0"/>
                <a:cs typeface="Arial" pitchFamily="34" charset="0"/>
              </a:rPr>
              <a:t>F</a:t>
            </a:r>
            <a:r>
              <a:rPr lang="ro-RO" sz="2400" baseline="-25000" smtClean="0">
                <a:solidFill>
                  <a:schemeClr val="tx1"/>
                </a:solidFill>
                <a:latin typeface="Arial" pitchFamily="34" charset="0"/>
                <a:cs typeface="Arial" pitchFamily="34" charset="0"/>
              </a:rPr>
              <a:t>j</a:t>
            </a:r>
            <a:r>
              <a:rPr lang="ro-RO" sz="2000" b="1" i="1" smtClean="0">
                <a:solidFill>
                  <a:schemeClr val="accent6">
                    <a:lumMod val="50000"/>
                  </a:schemeClr>
                </a:solidFill>
                <a:latin typeface="Arial" pitchFamily="34" charset="0"/>
                <a:cs typeface="Arial" pitchFamily="34" charset="0"/>
              </a:rPr>
              <a:t> </a:t>
            </a:r>
          </a:p>
        </p:txBody>
      </p:sp>
      <p:sp>
        <p:nvSpPr>
          <p:cNvPr id="9" name="Right Arrow 8"/>
          <p:cNvSpPr/>
          <p:nvPr/>
        </p:nvSpPr>
        <p:spPr>
          <a:xfrm>
            <a:off x="381000" y="41148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5779" name="Object 3"/>
          <p:cNvGraphicFramePr>
            <a:graphicFrameLocks noChangeAspect="1"/>
          </p:cNvGraphicFramePr>
          <p:nvPr/>
        </p:nvGraphicFramePr>
        <p:xfrm>
          <a:off x="2971800" y="4724400"/>
          <a:ext cx="2595562" cy="1857375"/>
        </p:xfrm>
        <a:graphic>
          <a:graphicData uri="http://schemas.openxmlformats.org/presentationml/2006/ole">
            <p:oleObj spid="_x0000_s75779" name="Equation" r:id="rId4" imgW="1790640" imgH="1282680" progId="Equation.3">
              <p:embed/>
            </p:oleObj>
          </a:graphicData>
        </a:graphic>
      </p:graphicFrame>
      <p:sp>
        <p:nvSpPr>
          <p:cNvPr id="11" name="Rectangle 10"/>
          <p:cNvSpPr/>
          <p:nvPr/>
        </p:nvSpPr>
        <p:spPr>
          <a:xfrm>
            <a:off x="6248400" y="53340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3.9)</a:t>
            </a:r>
            <a:endParaRPr lang="en-US" baseline="-2500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68</a:t>
            </a:fld>
            <a:endParaRPr lang="en-US"/>
          </a:p>
        </p:txBody>
      </p:sp>
      <p:sp>
        <p:nvSpPr>
          <p:cNvPr id="3" name="Rectangle 2"/>
          <p:cNvSpPr/>
          <p:nvPr/>
        </p:nvSpPr>
        <p:spPr>
          <a:xfrm>
            <a:off x="228600" y="1066800"/>
            <a:ext cx="5029200" cy="400110"/>
          </a:xfrm>
          <a:prstGeom prst="rect">
            <a:avLst/>
          </a:prstGeom>
          <a:effectLst>
            <a:outerShdw blurRad="50800" dist="38100" algn="l" rotWithShape="0">
              <a:prstClr val="black">
                <a:alpha val="40000"/>
              </a:prstClr>
            </a:outerShdw>
          </a:effectLst>
        </p:spPr>
        <p:txBody>
          <a:bodyPr wrap="square">
            <a:spAutoFit/>
          </a:bodyPr>
          <a:lstStyle/>
          <a:p>
            <a:r>
              <a:rPr lang="ro-RO" sz="2000" b="1" smtClean="0">
                <a:solidFill>
                  <a:srgbClr val="7030A0"/>
                </a:solidFill>
                <a:latin typeface="Arial" pitchFamily="34" charset="0"/>
                <a:cs typeface="Arial" pitchFamily="34" charset="0"/>
              </a:rPr>
              <a:t>3.2  Dimensionarea tehnică a funcțiilor</a:t>
            </a:r>
            <a:endParaRPr lang="en-US" sz="2000">
              <a:solidFill>
                <a:srgbClr val="7030A0"/>
              </a:solidFill>
              <a:latin typeface="Arial" pitchFamily="34" charset="0"/>
              <a:cs typeface="Arial" pitchFamily="34" charset="0"/>
            </a:endParaRPr>
          </a:p>
        </p:txBody>
      </p:sp>
      <p:sp>
        <p:nvSpPr>
          <p:cNvPr id="4" name="Rectangle 3"/>
          <p:cNvSpPr/>
          <p:nvPr/>
        </p:nvSpPr>
        <p:spPr>
          <a:xfrm>
            <a:off x="762000" y="1752600"/>
            <a:ext cx="7315200" cy="685800"/>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Orice </a:t>
            </a:r>
            <a:r>
              <a:rPr lang="ro-RO" b="1" i="1" smtClean="0">
                <a:solidFill>
                  <a:schemeClr val="accent1">
                    <a:lumMod val="75000"/>
                  </a:schemeClr>
                </a:solidFill>
                <a:latin typeface="Arial" pitchFamily="34" charset="0"/>
                <a:cs typeface="Arial" pitchFamily="34" charset="0"/>
              </a:rPr>
              <a:t>funcție</a:t>
            </a:r>
            <a:r>
              <a:rPr lang="ro-RO" smtClean="0">
                <a:solidFill>
                  <a:schemeClr val="tx1"/>
                </a:solidFill>
                <a:latin typeface="Arial" pitchFamily="34" charset="0"/>
                <a:cs typeface="Arial" pitchFamily="34" charset="0"/>
              </a:rPr>
              <a:t> </a:t>
            </a:r>
            <a:r>
              <a:rPr lang="ro-RO" b="1" i="1" smtClean="0">
                <a:solidFill>
                  <a:schemeClr val="accent1">
                    <a:lumMod val="75000"/>
                  </a:schemeClr>
                </a:solidFill>
                <a:latin typeface="Arial" pitchFamily="34" charset="0"/>
                <a:cs typeface="Arial" pitchFamily="34" charset="0"/>
              </a:rPr>
              <a:t>măsurabilă obiectiv </a:t>
            </a:r>
            <a:r>
              <a:rPr lang="ro-RO" smtClean="0">
                <a:solidFill>
                  <a:schemeClr val="tx1"/>
                </a:solidFill>
                <a:latin typeface="Arial" pitchFamily="34" charset="0"/>
                <a:cs typeface="Arial" pitchFamily="34" charset="0"/>
              </a:rPr>
              <a:t>are </a:t>
            </a:r>
            <a:r>
              <a:rPr lang="ro-RO" b="1" i="1" smtClean="0">
                <a:solidFill>
                  <a:srgbClr val="FF0000"/>
                </a:solidFill>
                <a:latin typeface="Arial" pitchFamily="34" charset="0"/>
                <a:cs typeface="Arial" pitchFamily="34" charset="0"/>
              </a:rPr>
              <a:t>cel puțin o caracteristică de calitate</a:t>
            </a:r>
            <a:r>
              <a:rPr lang="ro-RO" smtClean="0">
                <a:solidFill>
                  <a:schemeClr val="tx1"/>
                </a:solidFill>
                <a:latin typeface="Arial" pitchFamily="34" charset="0"/>
                <a:cs typeface="Arial" pitchFamily="34" charset="0"/>
              </a:rPr>
              <a:t> cu ajutorul căreia </a:t>
            </a:r>
            <a:r>
              <a:rPr lang="ro-RO" b="1" i="1" smtClean="0">
                <a:solidFill>
                  <a:schemeClr val="accent6">
                    <a:lumMod val="50000"/>
                  </a:schemeClr>
                </a:solidFill>
                <a:latin typeface="Arial" pitchFamily="34" charset="0"/>
                <a:cs typeface="Arial" pitchFamily="34" charset="0"/>
              </a:rPr>
              <a:t>se poate aprecia utilitatea </a:t>
            </a:r>
            <a:r>
              <a:rPr lang="ro-RO" smtClean="0">
                <a:solidFill>
                  <a:schemeClr val="tx1"/>
                </a:solidFill>
                <a:latin typeface="Arial" pitchFamily="34" charset="0"/>
                <a:cs typeface="Arial" pitchFamily="34" charset="0"/>
              </a:rPr>
              <a:t>ei</a:t>
            </a:r>
            <a:endParaRPr lang="ro-RO" b="1" i="1" smtClean="0">
              <a:solidFill>
                <a:schemeClr val="accent1">
                  <a:lumMod val="75000"/>
                </a:schemeClr>
              </a:solidFill>
              <a:latin typeface="Arial" pitchFamily="34" charset="0"/>
              <a:cs typeface="Arial" pitchFamily="34" charset="0"/>
            </a:endParaRPr>
          </a:p>
        </p:txBody>
      </p:sp>
      <p:sp>
        <p:nvSpPr>
          <p:cNvPr id="5" name="Rectangle 4"/>
          <p:cNvSpPr/>
          <p:nvPr/>
        </p:nvSpPr>
        <p:spPr>
          <a:xfrm>
            <a:off x="152400" y="16764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6" name="Rectangle 5"/>
          <p:cNvSpPr/>
          <p:nvPr/>
        </p:nvSpPr>
        <p:spPr>
          <a:xfrm>
            <a:off x="1828800" y="2971800"/>
            <a:ext cx="4953000" cy="646331"/>
          </a:xfrm>
          <a:prstGeom prst="rect">
            <a:avLst/>
          </a:prstGeom>
          <a:solidFill>
            <a:srgbClr val="FFFF99"/>
          </a:solidFill>
        </p:spPr>
        <p:txBody>
          <a:bodyPr wrap="square">
            <a:spAutoFit/>
          </a:bodyPr>
          <a:lstStyle/>
          <a:p>
            <a:pPr algn="just"/>
            <a:r>
              <a:rPr lang="ro-RO" smtClean="0">
                <a:latin typeface="Arial" pitchFamily="34" charset="0"/>
                <a:cs typeface="Arial" pitchFamily="34" charset="0"/>
              </a:rPr>
              <a:t>între această </a:t>
            </a:r>
            <a:r>
              <a:rPr lang="ro-RO" b="1" i="1" smtClean="0">
                <a:solidFill>
                  <a:srgbClr val="FF0000"/>
                </a:solidFill>
                <a:latin typeface="Arial" pitchFamily="34" charset="0"/>
                <a:cs typeface="Arial" pitchFamily="34" charset="0"/>
              </a:rPr>
              <a:t>caracteristică</a:t>
            </a:r>
            <a:r>
              <a:rPr lang="ro-RO" smtClean="0">
                <a:latin typeface="Arial" pitchFamily="34" charset="0"/>
                <a:cs typeface="Arial" pitchFamily="34" charset="0"/>
              </a:rPr>
              <a:t> și </a:t>
            </a:r>
            <a:r>
              <a:rPr lang="ro-RO" b="1" i="1" smtClean="0">
                <a:solidFill>
                  <a:schemeClr val="accent6">
                    <a:lumMod val="50000"/>
                  </a:schemeClr>
                </a:solidFill>
                <a:latin typeface="Arial" pitchFamily="34" charset="0"/>
                <a:cs typeface="Arial" pitchFamily="34" charset="0"/>
              </a:rPr>
              <a:t>utilitatea funcției </a:t>
            </a:r>
            <a:r>
              <a:rPr lang="ro-RO" smtClean="0">
                <a:latin typeface="Arial" pitchFamily="34" charset="0"/>
                <a:cs typeface="Arial" pitchFamily="34" charset="0"/>
              </a:rPr>
              <a:t>neexistând neapărat o </a:t>
            </a:r>
            <a:r>
              <a:rPr lang="ro-RO" b="1" i="1" smtClean="0">
                <a:solidFill>
                  <a:schemeClr val="accent1">
                    <a:lumMod val="75000"/>
                  </a:schemeClr>
                </a:solidFill>
                <a:latin typeface="Arial" pitchFamily="34" charset="0"/>
                <a:cs typeface="Arial" pitchFamily="34" charset="0"/>
              </a:rPr>
              <a:t>relație liniară</a:t>
            </a:r>
          </a:p>
        </p:txBody>
      </p:sp>
      <p:cxnSp>
        <p:nvCxnSpPr>
          <p:cNvPr id="8" name="Shape 7"/>
          <p:cNvCxnSpPr>
            <a:stCxn id="4" idx="2"/>
            <a:endCxn id="6" idx="1"/>
          </p:cNvCxnSpPr>
          <p:nvPr/>
        </p:nvCxnSpPr>
        <p:spPr>
          <a:xfrm rot="5400000">
            <a:off x="2695917" y="1571283"/>
            <a:ext cx="856566" cy="2590800"/>
          </a:xfrm>
          <a:prstGeom prst="bentConnector4">
            <a:avLst>
              <a:gd name="adj1" fmla="val 31136"/>
              <a:gd name="adj2" fmla="val 12076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752600" y="3962400"/>
            <a:ext cx="5105400" cy="1754326"/>
          </a:xfrm>
          <a:prstGeom prst="rect">
            <a:avLst/>
          </a:prstGeom>
          <a:solidFill>
            <a:srgbClr val="FFFF99"/>
          </a:solidFill>
        </p:spPr>
        <p:txBody>
          <a:bodyPr wrap="square">
            <a:spAutoFit/>
          </a:bodyPr>
          <a:lstStyle/>
          <a:p>
            <a:pPr algn="just"/>
            <a:r>
              <a:rPr lang="ro-RO" smtClean="0">
                <a:latin typeface="Arial" pitchFamily="34" charset="0"/>
                <a:cs typeface="Arial" pitchFamily="34" charset="0"/>
              </a:rPr>
              <a:t>Dacă </a:t>
            </a:r>
            <a:r>
              <a:rPr lang="ro-RO" b="1" i="1" smtClean="0">
                <a:solidFill>
                  <a:schemeClr val="accent1">
                    <a:lumMod val="75000"/>
                  </a:schemeClr>
                </a:solidFill>
                <a:latin typeface="Arial" pitchFamily="34" charset="0"/>
                <a:cs typeface="Arial" pitchFamily="34" charset="0"/>
              </a:rPr>
              <a:t>unitatea de măsură </a:t>
            </a:r>
            <a:r>
              <a:rPr lang="ro-RO" smtClean="0">
                <a:latin typeface="Arial" pitchFamily="34" charset="0"/>
                <a:cs typeface="Arial" pitchFamily="34" charset="0"/>
              </a:rPr>
              <a:t>a </a:t>
            </a:r>
            <a:r>
              <a:rPr lang="ro-RO" b="1" i="1" smtClean="0">
                <a:solidFill>
                  <a:srgbClr val="FF0000"/>
                </a:solidFill>
                <a:latin typeface="Arial" pitchFamily="34" charset="0"/>
                <a:cs typeface="Arial" pitchFamily="34" charset="0"/>
              </a:rPr>
              <a:t>caracteristicii de calitate</a:t>
            </a:r>
            <a:r>
              <a:rPr lang="ro-RO" smtClean="0">
                <a:latin typeface="Arial" pitchFamily="34" charset="0"/>
                <a:cs typeface="Arial" pitchFamily="34" charset="0"/>
              </a:rPr>
              <a:t> se alege astfel încât </a:t>
            </a:r>
            <a:r>
              <a:rPr lang="ro-RO" b="1" i="1" smtClean="0">
                <a:solidFill>
                  <a:schemeClr val="accent6">
                    <a:lumMod val="50000"/>
                  </a:schemeClr>
                </a:solidFill>
                <a:latin typeface="Arial" pitchFamily="34" charset="0"/>
                <a:cs typeface="Arial" pitchFamily="34" charset="0"/>
              </a:rPr>
              <a:t>utilitatea</a:t>
            </a:r>
            <a:r>
              <a:rPr lang="ro-RO" smtClean="0">
                <a:latin typeface="Arial" pitchFamily="34" charset="0"/>
                <a:cs typeface="Arial" pitchFamily="34" charset="0"/>
              </a:rPr>
              <a:t> </a:t>
            </a:r>
            <a:r>
              <a:rPr lang="ro-RO" b="1" i="1" smtClean="0">
                <a:solidFill>
                  <a:schemeClr val="accent6">
                    <a:lumMod val="50000"/>
                  </a:schemeClr>
                </a:solidFill>
                <a:latin typeface="Arial" pitchFamily="34" charset="0"/>
                <a:cs typeface="Arial" pitchFamily="34" charset="0"/>
              </a:rPr>
              <a:t>să crească</a:t>
            </a:r>
            <a:r>
              <a:rPr lang="ro-RO" smtClean="0">
                <a:latin typeface="Arial" pitchFamily="34" charset="0"/>
                <a:cs typeface="Arial" pitchFamily="34" charset="0"/>
              </a:rPr>
              <a:t> odată cu </a:t>
            </a:r>
            <a:r>
              <a:rPr lang="ro-RO" b="1" i="1" smtClean="0">
                <a:solidFill>
                  <a:srgbClr val="C00000"/>
                </a:solidFill>
                <a:latin typeface="Arial" pitchFamily="34" charset="0"/>
                <a:cs typeface="Arial" pitchFamily="34" charset="0"/>
              </a:rPr>
              <a:t>creșterea mărimii caracteristicii</a:t>
            </a:r>
            <a:r>
              <a:rPr lang="ro-RO" smtClean="0">
                <a:latin typeface="Arial" pitchFamily="34" charset="0"/>
                <a:cs typeface="Arial" pitchFamily="34" charset="0"/>
              </a:rPr>
              <a:t> (numită </a:t>
            </a:r>
            <a:r>
              <a:rPr lang="ro-RO" b="1" i="1" smtClean="0">
                <a:solidFill>
                  <a:srgbClr val="C00000"/>
                </a:solidFill>
                <a:latin typeface="Arial" pitchFamily="34" charset="0"/>
                <a:cs typeface="Arial" pitchFamily="34" charset="0"/>
              </a:rPr>
              <a:t>dimensiune tehnică</a:t>
            </a:r>
            <a:r>
              <a:rPr lang="ro-RO" smtClean="0">
                <a:latin typeface="Arial" pitchFamily="34" charset="0"/>
                <a:cs typeface="Arial" pitchFamily="34" charset="0"/>
              </a:rPr>
              <a:t>), atunci între cele două mărimi există o </a:t>
            </a:r>
            <a:r>
              <a:rPr lang="ro-RO" b="1" i="1" smtClean="0">
                <a:solidFill>
                  <a:schemeClr val="accent6">
                    <a:lumMod val="50000"/>
                  </a:schemeClr>
                </a:solidFill>
                <a:latin typeface="Arial" pitchFamily="34" charset="0"/>
                <a:cs typeface="Arial" pitchFamily="34" charset="0"/>
              </a:rPr>
              <a:t>legătură (corelație) </a:t>
            </a:r>
            <a:r>
              <a:rPr lang="ro-RO" smtClean="0">
                <a:latin typeface="Arial" pitchFamily="34" charset="0"/>
                <a:cs typeface="Arial" pitchFamily="34" charset="0"/>
              </a:rPr>
              <a:t>de tipul celei prezentate în figura 3.1</a:t>
            </a:r>
            <a:endParaRPr lang="ro-RO" b="1" i="1" smtClean="0">
              <a:solidFill>
                <a:schemeClr val="accent1">
                  <a:lumMod val="75000"/>
                </a:schemeClr>
              </a:solidFill>
              <a:latin typeface="Arial" pitchFamily="34" charset="0"/>
              <a:cs typeface="Arial" pitchFamily="34" charset="0"/>
            </a:endParaRPr>
          </a:p>
        </p:txBody>
      </p:sp>
      <p:cxnSp>
        <p:nvCxnSpPr>
          <p:cNvPr id="12" name="Shape 11"/>
          <p:cNvCxnSpPr>
            <a:stCxn id="4" idx="2"/>
            <a:endCxn id="9" idx="1"/>
          </p:cNvCxnSpPr>
          <p:nvPr/>
        </p:nvCxnSpPr>
        <p:spPr>
          <a:xfrm rot="5400000">
            <a:off x="1885519" y="2305481"/>
            <a:ext cx="2401163" cy="2667000"/>
          </a:xfrm>
          <a:prstGeom prst="bentConnector4">
            <a:avLst>
              <a:gd name="adj1" fmla="val 11014"/>
              <a:gd name="adj2" fmla="val 117142"/>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69</a:t>
            </a:fld>
            <a:endParaRPr lang="en-US"/>
          </a:p>
        </p:txBody>
      </p:sp>
      <p:cxnSp>
        <p:nvCxnSpPr>
          <p:cNvPr id="4" name="Straight Arrow Connector 3"/>
          <p:cNvCxnSpPr/>
          <p:nvPr/>
        </p:nvCxnSpPr>
        <p:spPr>
          <a:xfrm rot="5400000" flipH="1" flipV="1">
            <a:off x="-532606" y="2666206"/>
            <a:ext cx="3200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066800" y="4267200"/>
            <a:ext cx="5791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371600" y="5257800"/>
            <a:ext cx="5867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solidFill>
                  <a:schemeClr val="tx1"/>
                </a:solidFill>
                <a:latin typeface="Arial" pitchFamily="34" charset="0"/>
                <a:cs typeface="Arial" pitchFamily="34" charset="0"/>
              </a:rPr>
              <a:t> Fig. 3.1 Dimensionarea tehnică a funcțiilor</a:t>
            </a:r>
            <a:endParaRPr lang="en-US" baseline="-25000">
              <a:solidFill>
                <a:schemeClr val="tx1"/>
              </a:solidFill>
              <a:latin typeface="Arial" pitchFamily="34" charset="0"/>
              <a:cs typeface="Arial" pitchFamily="34" charset="0"/>
            </a:endParaRPr>
          </a:p>
        </p:txBody>
      </p:sp>
      <p:sp>
        <p:nvSpPr>
          <p:cNvPr id="10" name="Rectangle 9"/>
          <p:cNvSpPr/>
          <p:nvPr/>
        </p:nvSpPr>
        <p:spPr>
          <a:xfrm>
            <a:off x="533400" y="990600"/>
            <a:ext cx="477272" cy="461665"/>
          </a:xfrm>
          <a:prstGeom prst="rect">
            <a:avLst/>
          </a:prstGeom>
        </p:spPr>
        <p:txBody>
          <a:bodyPr wrap="square">
            <a:spAutoFit/>
          </a:bodyPr>
          <a:lstStyle/>
          <a:p>
            <a:r>
              <a:rPr lang="ro-RO" sz="2400" smtClean="0">
                <a:latin typeface="Arial" pitchFamily="34" charset="0"/>
                <a:cs typeface="Arial" pitchFamily="34" charset="0"/>
              </a:rPr>
              <a:t>u</a:t>
            </a:r>
            <a:r>
              <a:rPr lang="ro-RO" sz="2400" baseline="-25000" smtClean="0">
                <a:latin typeface="Arial" pitchFamily="34" charset="0"/>
                <a:cs typeface="Arial" pitchFamily="34" charset="0"/>
              </a:rPr>
              <a:t>j</a:t>
            </a:r>
            <a:endParaRPr lang="en-US" sz="2400"/>
          </a:p>
        </p:txBody>
      </p:sp>
      <p:sp>
        <p:nvSpPr>
          <p:cNvPr id="11" name="Rectangle 10"/>
          <p:cNvSpPr/>
          <p:nvPr/>
        </p:nvSpPr>
        <p:spPr>
          <a:xfrm>
            <a:off x="4724400" y="4419600"/>
            <a:ext cx="1371600" cy="381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x</a:t>
            </a:r>
            <a:r>
              <a:rPr lang="ro-RO" baseline="-25000" smtClean="0">
                <a:solidFill>
                  <a:schemeClr val="tx1"/>
                </a:solidFill>
                <a:latin typeface="Arial" pitchFamily="34" charset="0"/>
                <a:cs typeface="Arial" pitchFamily="34" charset="0"/>
              </a:rPr>
              <a:t>max</a:t>
            </a:r>
            <a:endParaRPr lang="en-US" baseline="-25000">
              <a:solidFill>
                <a:schemeClr val="tx1"/>
              </a:solidFill>
              <a:latin typeface="Arial" pitchFamily="34" charset="0"/>
              <a:cs typeface="Arial" pitchFamily="34" charset="0"/>
            </a:endParaRPr>
          </a:p>
        </p:txBody>
      </p:sp>
      <p:sp>
        <p:nvSpPr>
          <p:cNvPr id="12" name="Rectangle 11"/>
          <p:cNvSpPr/>
          <p:nvPr/>
        </p:nvSpPr>
        <p:spPr>
          <a:xfrm>
            <a:off x="2133600" y="4419600"/>
            <a:ext cx="1371600" cy="381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x</a:t>
            </a:r>
            <a:r>
              <a:rPr lang="ro-RO" baseline="-25000" smtClean="0">
                <a:solidFill>
                  <a:schemeClr val="tx1"/>
                </a:solidFill>
                <a:latin typeface="Arial" pitchFamily="34" charset="0"/>
                <a:cs typeface="Arial" pitchFamily="34" charset="0"/>
              </a:rPr>
              <a:t>min</a:t>
            </a:r>
            <a:endParaRPr lang="en-US" baseline="-25000">
              <a:solidFill>
                <a:schemeClr val="tx1"/>
              </a:solidFill>
              <a:latin typeface="Arial" pitchFamily="34" charset="0"/>
              <a:cs typeface="Arial" pitchFamily="34" charset="0"/>
            </a:endParaRPr>
          </a:p>
        </p:txBody>
      </p:sp>
      <p:sp>
        <p:nvSpPr>
          <p:cNvPr id="13" name="Rectangle 12"/>
          <p:cNvSpPr/>
          <p:nvPr/>
        </p:nvSpPr>
        <p:spPr>
          <a:xfrm>
            <a:off x="6400800" y="4495800"/>
            <a:ext cx="1752600" cy="381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dimensiunea tehnică</a:t>
            </a:r>
            <a:endParaRPr lang="en-US" baseline="-25000">
              <a:solidFill>
                <a:schemeClr val="tx1"/>
              </a:solidFill>
              <a:latin typeface="Arial" pitchFamily="34" charset="0"/>
              <a:cs typeface="Arial" pitchFamily="34" charset="0"/>
            </a:endParaRPr>
          </a:p>
        </p:txBody>
      </p:sp>
      <p:cxnSp>
        <p:nvCxnSpPr>
          <p:cNvPr id="15" name="Straight Connector 14"/>
          <p:cNvCxnSpPr/>
          <p:nvPr/>
        </p:nvCxnSpPr>
        <p:spPr>
          <a:xfrm rot="5400000" flipH="1" flipV="1">
            <a:off x="1257300" y="2705100"/>
            <a:ext cx="3124200" cy="1588"/>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3848894" y="2704306"/>
            <a:ext cx="3124200"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66800" y="1447800"/>
            <a:ext cx="5486400" cy="1588"/>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1089212" y="1432111"/>
            <a:ext cx="5298141" cy="2803713"/>
          </a:xfrm>
          <a:custGeom>
            <a:avLst/>
            <a:gdLst>
              <a:gd name="connsiteX0" fmla="*/ 0 w 5298141"/>
              <a:gd name="connsiteY0" fmla="*/ 2803713 h 2803713"/>
              <a:gd name="connsiteX1" fmla="*/ 753035 w 5298141"/>
              <a:gd name="connsiteY1" fmla="*/ 2642348 h 2803713"/>
              <a:gd name="connsiteX2" fmla="*/ 1183341 w 5298141"/>
              <a:gd name="connsiteY2" fmla="*/ 2480983 h 2803713"/>
              <a:gd name="connsiteX3" fmla="*/ 2151529 w 5298141"/>
              <a:gd name="connsiteY3" fmla="*/ 1889313 h 2803713"/>
              <a:gd name="connsiteX4" fmla="*/ 2541494 w 5298141"/>
              <a:gd name="connsiteY4" fmla="*/ 1311089 h 2803713"/>
              <a:gd name="connsiteX5" fmla="*/ 2810435 w 5298141"/>
              <a:gd name="connsiteY5" fmla="*/ 571501 h 2803713"/>
              <a:gd name="connsiteX6" fmla="*/ 3603812 w 5298141"/>
              <a:gd name="connsiteY6" fmla="*/ 87407 h 2803713"/>
              <a:gd name="connsiteX7" fmla="*/ 4558553 w 5298141"/>
              <a:gd name="connsiteY7" fmla="*/ 47065 h 2803713"/>
              <a:gd name="connsiteX8" fmla="*/ 5298141 w 5298141"/>
              <a:gd name="connsiteY8" fmla="*/ 369795 h 2803713"/>
              <a:gd name="connsiteX0" fmla="*/ 0 w 5298141"/>
              <a:gd name="connsiteY0" fmla="*/ 2803713 h 2803713"/>
              <a:gd name="connsiteX1" fmla="*/ 753035 w 5298141"/>
              <a:gd name="connsiteY1" fmla="*/ 2642348 h 2803713"/>
              <a:gd name="connsiteX2" fmla="*/ 1183341 w 5298141"/>
              <a:gd name="connsiteY2" fmla="*/ 2480983 h 2803713"/>
              <a:gd name="connsiteX3" fmla="*/ 2151529 w 5298141"/>
              <a:gd name="connsiteY3" fmla="*/ 1889313 h 2803713"/>
              <a:gd name="connsiteX4" fmla="*/ 2541494 w 5298141"/>
              <a:gd name="connsiteY4" fmla="*/ 1311089 h 2803713"/>
              <a:gd name="connsiteX5" fmla="*/ 2810435 w 5298141"/>
              <a:gd name="connsiteY5" fmla="*/ 571501 h 2803713"/>
              <a:gd name="connsiteX6" fmla="*/ 3603812 w 5298141"/>
              <a:gd name="connsiteY6" fmla="*/ 87407 h 2803713"/>
              <a:gd name="connsiteX7" fmla="*/ 4558553 w 5298141"/>
              <a:gd name="connsiteY7" fmla="*/ 47065 h 2803713"/>
              <a:gd name="connsiteX8" fmla="*/ 5298141 w 5298141"/>
              <a:gd name="connsiteY8" fmla="*/ 369795 h 2803713"/>
              <a:gd name="connsiteX0" fmla="*/ 0 w 5298141"/>
              <a:gd name="connsiteY0" fmla="*/ 2803713 h 2803713"/>
              <a:gd name="connsiteX1" fmla="*/ 753035 w 5298141"/>
              <a:gd name="connsiteY1" fmla="*/ 2642348 h 2803713"/>
              <a:gd name="connsiteX2" fmla="*/ 1183341 w 5298141"/>
              <a:gd name="connsiteY2" fmla="*/ 2480983 h 2803713"/>
              <a:gd name="connsiteX3" fmla="*/ 2151529 w 5298141"/>
              <a:gd name="connsiteY3" fmla="*/ 1889313 h 2803713"/>
              <a:gd name="connsiteX4" fmla="*/ 2541494 w 5298141"/>
              <a:gd name="connsiteY4" fmla="*/ 1311089 h 2803713"/>
              <a:gd name="connsiteX5" fmla="*/ 2962835 w 5298141"/>
              <a:gd name="connsiteY5" fmla="*/ 571501 h 2803713"/>
              <a:gd name="connsiteX6" fmla="*/ 3603812 w 5298141"/>
              <a:gd name="connsiteY6" fmla="*/ 87407 h 2803713"/>
              <a:gd name="connsiteX7" fmla="*/ 4558553 w 5298141"/>
              <a:gd name="connsiteY7" fmla="*/ 47065 h 2803713"/>
              <a:gd name="connsiteX8" fmla="*/ 5298141 w 5298141"/>
              <a:gd name="connsiteY8" fmla="*/ 369795 h 2803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8141" h="2803713">
                <a:moveTo>
                  <a:pt x="0" y="2803713"/>
                </a:moveTo>
                <a:cubicBezTo>
                  <a:pt x="277905" y="2749924"/>
                  <a:pt x="555811" y="2696136"/>
                  <a:pt x="753035" y="2642348"/>
                </a:cubicBezTo>
                <a:cubicBezTo>
                  <a:pt x="950259" y="2588560"/>
                  <a:pt x="950259" y="2606489"/>
                  <a:pt x="1183341" y="2480983"/>
                </a:cubicBezTo>
                <a:cubicBezTo>
                  <a:pt x="1416423" y="2355477"/>
                  <a:pt x="1925170" y="2084295"/>
                  <a:pt x="2151529" y="1889313"/>
                </a:cubicBezTo>
                <a:cubicBezTo>
                  <a:pt x="2377888" y="1694331"/>
                  <a:pt x="2406276" y="1530724"/>
                  <a:pt x="2541494" y="1311089"/>
                </a:cubicBezTo>
                <a:cubicBezTo>
                  <a:pt x="2676712" y="1091454"/>
                  <a:pt x="2785782" y="775448"/>
                  <a:pt x="2962835" y="571501"/>
                </a:cubicBezTo>
                <a:cubicBezTo>
                  <a:pt x="3139888" y="367554"/>
                  <a:pt x="3337859" y="174813"/>
                  <a:pt x="3603812" y="87407"/>
                </a:cubicBezTo>
                <a:cubicBezTo>
                  <a:pt x="3869765" y="1"/>
                  <a:pt x="4276165" y="0"/>
                  <a:pt x="4558553" y="47065"/>
                </a:cubicBezTo>
                <a:cubicBezTo>
                  <a:pt x="4840941" y="94130"/>
                  <a:pt x="5069541" y="231962"/>
                  <a:pt x="5298141" y="369795"/>
                </a:cubicBez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ectangle 19"/>
          <p:cNvSpPr/>
          <p:nvPr/>
        </p:nvSpPr>
        <p:spPr>
          <a:xfrm>
            <a:off x="1066800" y="2667000"/>
            <a:ext cx="1752600" cy="381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rgbClr val="FF0000"/>
                </a:solidFill>
              </a:rPr>
              <a:t> </a:t>
            </a:r>
            <a:r>
              <a:rPr lang="ro-RO" b="1" smtClean="0">
                <a:solidFill>
                  <a:srgbClr val="FF0000"/>
                </a:solidFill>
                <a:latin typeface="Arial" pitchFamily="34" charset="0"/>
                <a:cs typeface="Arial" pitchFamily="34" charset="0"/>
              </a:rPr>
              <a:t>a.</a:t>
            </a:r>
            <a:r>
              <a:rPr lang="ro-RO" b="1" smtClean="0">
                <a:solidFill>
                  <a:srgbClr val="FF0000"/>
                </a:solidFill>
              </a:rPr>
              <a:t> </a:t>
            </a:r>
            <a:r>
              <a:rPr lang="ro-RO" b="1" smtClean="0">
                <a:solidFill>
                  <a:srgbClr val="FF0000"/>
                </a:solidFill>
                <a:latin typeface="Arial" pitchFamily="34" charset="0"/>
                <a:cs typeface="Arial" pitchFamily="34" charset="0"/>
              </a:rPr>
              <a:t>zona inutilă</a:t>
            </a:r>
          </a:p>
          <a:p>
            <a:pPr algn="ctr"/>
            <a:endParaRPr lang="en-US" b="1" baseline="-25000">
              <a:solidFill>
                <a:schemeClr val="tx1"/>
              </a:solidFill>
              <a:latin typeface="Arial" pitchFamily="34" charset="0"/>
              <a:cs typeface="Arial" pitchFamily="34" charset="0"/>
            </a:endParaRPr>
          </a:p>
        </p:txBody>
      </p:sp>
      <p:sp>
        <p:nvSpPr>
          <p:cNvPr id="22" name="Rectangle 21"/>
          <p:cNvSpPr/>
          <p:nvPr/>
        </p:nvSpPr>
        <p:spPr>
          <a:xfrm>
            <a:off x="3505200" y="2971800"/>
            <a:ext cx="1752600" cy="381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latin typeface="Arial" pitchFamily="34" charset="0"/>
                <a:cs typeface="Arial" pitchFamily="34" charset="0"/>
              </a:rPr>
              <a:t>b.</a:t>
            </a: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zona utilă</a:t>
            </a:r>
            <a:endParaRPr lang="en-US" b="1" baseline="-25000">
              <a:solidFill>
                <a:schemeClr val="accent6">
                  <a:lumMod val="50000"/>
                </a:schemeClr>
              </a:solidFill>
              <a:latin typeface="Arial" pitchFamily="34" charset="0"/>
              <a:cs typeface="Arial" pitchFamily="34" charset="0"/>
            </a:endParaRPr>
          </a:p>
        </p:txBody>
      </p:sp>
      <p:sp>
        <p:nvSpPr>
          <p:cNvPr id="23" name="Rectangle 22"/>
          <p:cNvSpPr/>
          <p:nvPr/>
        </p:nvSpPr>
        <p:spPr>
          <a:xfrm>
            <a:off x="5715000" y="2590800"/>
            <a:ext cx="2362200" cy="381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b="1" smtClean="0">
                <a:solidFill>
                  <a:schemeClr val="accent1">
                    <a:lumMod val="75000"/>
                  </a:schemeClr>
                </a:solidFill>
                <a:latin typeface="Arial" pitchFamily="34" charset="0"/>
                <a:cs typeface="Arial" pitchFamily="34" charset="0"/>
              </a:rPr>
              <a:t>c. zona de supradimensionare tehnică</a:t>
            </a:r>
            <a:endParaRPr lang="en-US" b="1" baseline="-25000">
              <a:solidFill>
                <a:schemeClr val="accent1">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7</a:t>
            </a:fld>
            <a:endParaRPr lang="en-US"/>
          </a:p>
        </p:txBody>
      </p:sp>
      <p:sp>
        <p:nvSpPr>
          <p:cNvPr id="3" name="Rectangle 2"/>
          <p:cNvSpPr/>
          <p:nvPr/>
        </p:nvSpPr>
        <p:spPr>
          <a:xfrm>
            <a:off x="381000" y="1066800"/>
            <a:ext cx="1864613" cy="400110"/>
          </a:xfrm>
          <a:prstGeom prst="rect">
            <a:avLst/>
          </a:prstGeom>
          <a:effectLst>
            <a:outerShdw blurRad="50800" dist="38100" dir="2700000" algn="tl" rotWithShape="0">
              <a:prstClr val="black">
                <a:alpha val="40000"/>
              </a:prstClr>
            </a:outerShdw>
          </a:effectLst>
        </p:spPr>
        <p:txBody>
          <a:bodyPr wrap="none">
            <a:spAutoFit/>
          </a:bodyPr>
          <a:lstStyle/>
          <a:p>
            <a:r>
              <a:rPr kumimoji="0" lang="en-US" sz="2000" b="1" i="1"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sym typeface="Wingdings"/>
              </a:rPr>
              <a:t> </a:t>
            </a:r>
            <a:r>
              <a:rPr kumimoji="0" lang="en-US" sz="2000" b="1" i="1"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rPr>
              <a:t>Observaţi</a:t>
            </a:r>
            <a:r>
              <a:rPr lang="ro-RO" sz="2000" b="1" i="1" smtClean="0">
                <a:solidFill>
                  <a:schemeClr val="accent1">
                    <a:lumMod val="75000"/>
                  </a:schemeClr>
                </a:solidFill>
                <a:latin typeface="Arial" pitchFamily="34" charset="0"/>
                <a:ea typeface="Times New Roman" pitchFamily="18" charset="0"/>
                <a:cs typeface="Arial" pitchFamily="34" charset="0"/>
              </a:rPr>
              <a:t>i</a:t>
            </a:r>
            <a:r>
              <a:rPr kumimoji="0" lang="en-US" sz="2000" b="1" i="0"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rPr>
              <a:t> </a:t>
            </a:r>
            <a:r>
              <a:rPr kumimoji="0" lang="ro-RO" sz="2000" b="1" i="0"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rPr>
              <a:t>:</a:t>
            </a:r>
            <a:endParaRPr lang="en-US" sz="2000">
              <a:solidFill>
                <a:schemeClr val="accent1">
                  <a:lumMod val="75000"/>
                </a:schemeClr>
              </a:solidFill>
            </a:endParaRPr>
          </a:p>
        </p:txBody>
      </p:sp>
      <p:sp>
        <p:nvSpPr>
          <p:cNvPr id="4" name="Rectangle 3"/>
          <p:cNvSpPr/>
          <p:nvPr/>
        </p:nvSpPr>
        <p:spPr>
          <a:xfrm>
            <a:off x="838200" y="1676400"/>
            <a:ext cx="76962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Unele publicații care tratează această</a:t>
            </a:r>
            <a:r>
              <a:rPr lang="en-US" smtClean="0">
                <a:solidFill>
                  <a:schemeClr val="tx1"/>
                </a:solidFill>
                <a:latin typeface="Arial" pitchFamily="34" charset="0"/>
                <a:cs typeface="Arial" pitchFamily="34" charset="0"/>
              </a:rPr>
              <a:t> </a:t>
            </a:r>
            <a:r>
              <a:rPr lang="ro-RO" smtClean="0">
                <a:solidFill>
                  <a:schemeClr val="tx1"/>
                </a:solidFill>
                <a:latin typeface="Arial" pitchFamily="34" charset="0"/>
                <a:cs typeface="Arial" pitchFamily="34" charset="0"/>
              </a:rPr>
              <a:t>metodă </a:t>
            </a:r>
            <a:r>
              <a:rPr lang="en-US" smtClean="0">
                <a:solidFill>
                  <a:schemeClr val="tx1"/>
                </a:solidFill>
                <a:latin typeface="Arial" pitchFamily="34" charset="0"/>
                <a:cs typeface="Arial" pitchFamily="34" charset="0"/>
              </a:rPr>
              <a:t>folosesc sintagma </a:t>
            </a:r>
            <a:r>
              <a:rPr lang="ro-RO" b="1" i="1" smtClean="0">
                <a:solidFill>
                  <a:schemeClr val="accent6">
                    <a:lumMod val="50000"/>
                  </a:schemeClr>
                </a:solidFill>
                <a:latin typeface="Arial" pitchFamily="34" charset="0"/>
                <a:cs typeface="Arial" pitchFamily="34" charset="0"/>
              </a:rPr>
              <a:t>„Analiza Valorii”</a:t>
            </a:r>
            <a:r>
              <a:rPr lang="ro-RO" smtClean="0">
                <a:solidFill>
                  <a:schemeClr val="tx1"/>
                </a:solidFill>
                <a:latin typeface="Arial" pitchFamily="34" charset="0"/>
                <a:cs typeface="Arial" pitchFamily="34" charset="0"/>
              </a:rPr>
              <a:t>, pe când altele folosesc </a:t>
            </a:r>
            <a:r>
              <a:rPr lang="ro-RO" b="1" i="1" smtClean="0">
                <a:solidFill>
                  <a:schemeClr val="accent1">
                    <a:lumMod val="75000"/>
                  </a:schemeClr>
                </a:solidFill>
                <a:latin typeface="Arial" pitchFamily="34" charset="0"/>
                <a:cs typeface="Arial" pitchFamily="34" charset="0"/>
              </a:rPr>
              <a:t>„Ingineria Valorii” </a:t>
            </a:r>
            <a:r>
              <a:rPr lang="ro-RO" smtClean="0">
                <a:solidFill>
                  <a:schemeClr val="tx1"/>
                </a:solidFill>
                <a:latin typeface="Arial" pitchFamily="34" charset="0"/>
                <a:cs typeface="Arial" pitchFamily="34" charset="0"/>
              </a:rPr>
              <a:t>, lăsând însă să se înțeleagă că de fapt </a:t>
            </a:r>
            <a:r>
              <a:rPr lang="ro-RO" b="1" i="1" smtClean="0">
                <a:solidFill>
                  <a:srgbClr val="FF0000"/>
                </a:solidFill>
                <a:latin typeface="Arial" pitchFamily="34" charset="0"/>
                <a:cs typeface="Arial" pitchFamily="34" charset="0"/>
              </a:rPr>
              <a:t>este în fond aceeași metodologie</a:t>
            </a:r>
            <a:r>
              <a:rPr lang="ro-RO" smtClean="0">
                <a:solidFill>
                  <a:schemeClr val="tx1"/>
                </a:solidFill>
                <a:latin typeface="Arial" pitchFamily="34" charset="0"/>
                <a:cs typeface="Arial" pitchFamily="34" charset="0"/>
              </a:rPr>
              <a:t>, dar cu </a:t>
            </a:r>
            <a:r>
              <a:rPr lang="ro-RO" b="1" i="1" smtClean="0">
                <a:solidFill>
                  <a:srgbClr val="C00000"/>
                </a:solidFill>
                <a:latin typeface="Arial" pitchFamily="34" charset="0"/>
                <a:cs typeface="Arial" pitchFamily="34" charset="0"/>
              </a:rPr>
              <a:t>denumiri ce diferă în funcție de momentul efectuării studiului</a:t>
            </a:r>
            <a:endParaRPr lang="en-US" b="1" i="1">
              <a:solidFill>
                <a:srgbClr val="C00000"/>
              </a:solidFill>
              <a:latin typeface="Arial" pitchFamily="34" charset="0"/>
              <a:cs typeface="Arial" pitchFamily="34" charset="0"/>
            </a:endParaRPr>
          </a:p>
        </p:txBody>
      </p:sp>
      <p:sp>
        <p:nvSpPr>
          <p:cNvPr id="5" name="Rectangle 4"/>
          <p:cNvSpPr/>
          <p:nvPr/>
        </p:nvSpPr>
        <p:spPr>
          <a:xfrm>
            <a:off x="228600" y="1524000"/>
            <a:ext cx="6671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6" name="Rectangle 5"/>
          <p:cNvSpPr/>
          <p:nvPr/>
        </p:nvSpPr>
        <p:spPr>
          <a:xfrm>
            <a:off x="1066800" y="3200400"/>
            <a:ext cx="7696200" cy="10668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6">
                    <a:lumMod val="50000"/>
                  </a:schemeClr>
                </a:solidFill>
                <a:latin typeface="Arial" pitchFamily="34" charset="0"/>
                <a:cs typeface="Arial" pitchFamily="34" charset="0"/>
              </a:rPr>
              <a:t>Analiza Valorii (AV) </a:t>
            </a:r>
            <a:r>
              <a:rPr lang="ro-RO" smtClean="0">
                <a:solidFill>
                  <a:schemeClr val="tx1"/>
                </a:solidFill>
                <a:latin typeface="Arial" pitchFamily="34" charset="0"/>
                <a:cs typeface="Arial" pitchFamily="34" charset="0"/>
              </a:rPr>
              <a:t>- se aplică la </a:t>
            </a:r>
            <a:r>
              <a:rPr lang="ro-RO" b="1" i="1" smtClean="0">
                <a:solidFill>
                  <a:schemeClr val="accent1">
                    <a:lumMod val="75000"/>
                  </a:schemeClr>
                </a:solidFill>
                <a:latin typeface="Arial" pitchFamily="34" charset="0"/>
                <a:cs typeface="Arial" pitchFamily="34" charset="0"/>
              </a:rPr>
              <a:t>obiecte existente</a:t>
            </a:r>
            <a:r>
              <a:rPr lang="ro-RO" smtClean="0">
                <a:solidFill>
                  <a:schemeClr val="tx1"/>
                </a:solidFill>
                <a:latin typeface="Arial" pitchFamily="34" charset="0"/>
                <a:cs typeface="Arial" pitchFamily="34" charset="0"/>
              </a:rPr>
              <a:t>, fiind un </a:t>
            </a:r>
            <a:r>
              <a:rPr lang="ro-RO" b="1" i="1" smtClean="0">
                <a:solidFill>
                  <a:srgbClr val="FF0000"/>
                </a:solidFill>
                <a:latin typeface="Arial" pitchFamily="34" charset="0"/>
                <a:cs typeface="Arial" pitchFamily="34" charset="0"/>
              </a:rPr>
              <a:t>procedeu sistematic de ameliorare</a:t>
            </a:r>
            <a:r>
              <a:rPr lang="ro-RO" smtClean="0">
                <a:solidFill>
                  <a:schemeClr val="tx1"/>
                </a:solidFill>
                <a:latin typeface="Arial" pitchFamily="34" charset="0"/>
                <a:cs typeface="Arial" pitchFamily="34" charset="0"/>
              </a:rPr>
              <a:t> a acestora prin </a:t>
            </a:r>
            <a:r>
              <a:rPr lang="ro-RO" b="1" i="1" smtClean="0">
                <a:solidFill>
                  <a:srgbClr val="C00000"/>
                </a:solidFill>
                <a:latin typeface="Arial" pitchFamily="34" charset="0"/>
                <a:cs typeface="Arial" pitchFamily="34" charset="0"/>
              </a:rPr>
              <a:t>eliminarea costurilor nejustificate</a:t>
            </a:r>
            <a:r>
              <a:rPr lang="ro-RO" smtClean="0">
                <a:solidFill>
                  <a:schemeClr val="tx1"/>
                </a:solidFill>
                <a:latin typeface="Arial" pitchFamily="34" charset="0"/>
                <a:cs typeface="Arial" pitchFamily="34" charset="0"/>
              </a:rPr>
              <a:t>, acționând pe baza mecanismului </a:t>
            </a:r>
            <a:r>
              <a:rPr lang="ro-RO" b="1" i="1" smtClean="0">
                <a:solidFill>
                  <a:schemeClr val="accent6">
                    <a:lumMod val="50000"/>
                  </a:schemeClr>
                </a:solidFill>
                <a:latin typeface="Arial" pitchFamily="34" charset="0"/>
                <a:cs typeface="Arial" pitchFamily="34" charset="0"/>
              </a:rPr>
              <a:t>feed-back </a:t>
            </a:r>
            <a:endParaRPr lang="en-US" b="1" i="1">
              <a:solidFill>
                <a:schemeClr val="accent6">
                  <a:lumMod val="50000"/>
                </a:schemeClr>
              </a:solidFill>
              <a:latin typeface="Arial" pitchFamily="34" charset="0"/>
              <a:cs typeface="Arial" pitchFamily="34" charset="0"/>
            </a:endParaRPr>
          </a:p>
        </p:txBody>
      </p:sp>
      <p:sp>
        <p:nvSpPr>
          <p:cNvPr id="7" name="Right Arrow 6"/>
          <p:cNvSpPr/>
          <p:nvPr/>
        </p:nvSpPr>
        <p:spPr>
          <a:xfrm>
            <a:off x="304800" y="3352800"/>
            <a:ext cx="533400" cy="228600"/>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4800600"/>
            <a:ext cx="7696200" cy="1371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1">
                    <a:lumMod val="75000"/>
                  </a:schemeClr>
                </a:solidFill>
                <a:latin typeface="Arial" pitchFamily="34" charset="0"/>
                <a:cs typeface="Arial" pitchFamily="34" charset="0"/>
              </a:rPr>
              <a:t>Ingineria Valorii (IV) </a:t>
            </a:r>
            <a:r>
              <a:rPr lang="ro-RO" smtClean="0">
                <a:solidFill>
                  <a:schemeClr val="tx1"/>
                </a:solidFill>
                <a:latin typeface="Arial" pitchFamily="34" charset="0"/>
                <a:cs typeface="Arial" pitchFamily="34" charset="0"/>
              </a:rPr>
              <a:t>- se aplică la </a:t>
            </a:r>
            <a:r>
              <a:rPr lang="ro-RO" b="1" i="1" smtClean="0">
                <a:solidFill>
                  <a:schemeClr val="accent6">
                    <a:lumMod val="50000"/>
                  </a:schemeClr>
                </a:solidFill>
                <a:latin typeface="Arial" pitchFamily="34" charset="0"/>
                <a:cs typeface="Arial" pitchFamily="34" charset="0"/>
              </a:rPr>
              <a:t>obiecte noi</a:t>
            </a:r>
            <a:r>
              <a:rPr lang="ro-RO" smtClean="0">
                <a:solidFill>
                  <a:schemeClr val="tx1"/>
                </a:solidFill>
                <a:latin typeface="Arial" pitchFamily="34" charset="0"/>
                <a:cs typeface="Arial" pitchFamily="34" charset="0"/>
              </a:rPr>
              <a:t>, fiind un </a:t>
            </a:r>
            <a:r>
              <a:rPr lang="ro-RO" b="1" i="1" smtClean="0">
                <a:solidFill>
                  <a:srgbClr val="FF0000"/>
                </a:solidFill>
                <a:latin typeface="Arial" pitchFamily="34" charset="0"/>
                <a:cs typeface="Arial" pitchFamily="34" charset="0"/>
              </a:rPr>
              <a:t>procedeu sistematic de prevenire și eliminare a unor cauze generatoare de costuri inutile</a:t>
            </a:r>
            <a:r>
              <a:rPr lang="ro-RO" smtClean="0">
                <a:solidFill>
                  <a:schemeClr val="tx1"/>
                </a:solidFill>
                <a:latin typeface="Arial" pitchFamily="34" charset="0"/>
                <a:cs typeface="Arial" pitchFamily="34" charset="0"/>
              </a:rPr>
              <a:t> prin </a:t>
            </a:r>
            <a:r>
              <a:rPr lang="ro-RO" b="1" i="1" smtClean="0">
                <a:solidFill>
                  <a:schemeClr val="accent1">
                    <a:lumMod val="75000"/>
                  </a:schemeClr>
                </a:solidFill>
                <a:latin typeface="Arial" pitchFamily="34" charset="0"/>
                <a:cs typeface="Arial" pitchFamily="34" charset="0"/>
              </a:rPr>
              <a:t>realizarea funcțiilor cu un cost minim</a:t>
            </a:r>
            <a:r>
              <a:rPr lang="ro-RO" smtClean="0">
                <a:solidFill>
                  <a:schemeClr val="tx1"/>
                </a:solidFill>
                <a:latin typeface="Arial" pitchFamily="34" charset="0"/>
                <a:cs typeface="Arial" pitchFamily="34" charset="0"/>
              </a:rPr>
              <a:t>, </a:t>
            </a:r>
            <a:r>
              <a:rPr lang="ro-RO" b="1" i="1" smtClean="0">
                <a:solidFill>
                  <a:schemeClr val="accent1">
                    <a:lumMod val="75000"/>
                  </a:schemeClr>
                </a:solidFill>
                <a:latin typeface="Arial" pitchFamily="34" charset="0"/>
                <a:cs typeface="Arial" pitchFamily="34" charset="0"/>
              </a:rPr>
              <a:t>fără a neglija performanța</a:t>
            </a:r>
            <a:r>
              <a:rPr lang="ro-RO" smtClean="0">
                <a:solidFill>
                  <a:schemeClr val="tx1"/>
                </a:solidFill>
                <a:latin typeface="Arial" pitchFamily="34" charset="0"/>
                <a:cs typeface="Arial" pitchFamily="34" charset="0"/>
              </a:rPr>
              <a:t>, aplicându-se din fazele de concepție și proiectare și acționând pe baza mecanismului </a:t>
            </a:r>
            <a:r>
              <a:rPr lang="ro-RO" b="1" i="1" smtClean="0">
                <a:solidFill>
                  <a:schemeClr val="accent1">
                    <a:lumMod val="75000"/>
                  </a:schemeClr>
                </a:solidFill>
                <a:latin typeface="Arial" pitchFamily="34" charset="0"/>
                <a:cs typeface="Arial" pitchFamily="34" charset="0"/>
              </a:rPr>
              <a:t>best-before</a:t>
            </a:r>
            <a:endParaRPr lang="en-US" b="1" i="1">
              <a:solidFill>
                <a:schemeClr val="accent1">
                  <a:lumMod val="75000"/>
                </a:schemeClr>
              </a:solidFill>
              <a:latin typeface="Arial" pitchFamily="34" charset="0"/>
              <a:cs typeface="Arial" pitchFamily="34" charset="0"/>
            </a:endParaRPr>
          </a:p>
        </p:txBody>
      </p:sp>
      <p:sp>
        <p:nvSpPr>
          <p:cNvPr id="9" name="Right Arrow 8"/>
          <p:cNvSpPr/>
          <p:nvPr/>
        </p:nvSpPr>
        <p:spPr>
          <a:xfrm>
            <a:off x="304800" y="4876800"/>
            <a:ext cx="533400" cy="228600"/>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70</a:t>
            </a:fld>
            <a:endParaRPr lang="en-US"/>
          </a:p>
        </p:txBody>
      </p:sp>
      <p:sp>
        <p:nvSpPr>
          <p:cNvPr id="4" name="Rectangle 3"/>
          <p:cNvSpPr/>
          <p:nvPr/>
        </p:nvSpPr>
        <p:spPr>
          <a:xfrm>
            <a:off x="990600" y="12192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endParaRPr lang="en-US" baseline="-25000">
              <a:solidFill>
                <a:schemeClr val="tx1"/>
              </a:solidFill>
              <a:latin typeface="Arial" pitchFamily="34" charset="0"/>
              <a:cs typeface="Arial" pitchFamily="34" charset="0"/>
            </a:endParaRPr>
          </a:p>
        </p:txBody>
      </p:sp>
      <p:sp>
        <p:nvSpPr>
          <p:cNvPr id="5" name="Rectangle 4"/>
          <p:cNvSpPr/>
          <p:nvPr/>
        </p:nvSpPr>
        <p:spPr>
          <a:xfrm>
            <a:off x="457200" y="1066800"/>
            <a:ext cx="6781800" cy="4572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o-RO" b="1" smtClean="0">
                <a:solidFill>
                  <a:srgbClr val="FF0000"/>
                </a:solidFill>
              </a:rPr>
              <a:t> </a:t>
            </a:r>
            <a:r>
              <a:rPr lang="ro-RO" b="1" smtClean="0">
                <a:solidFill>
                  <a:srgbClr val="FF0000"/>
                </a:solidFill>
                <a:latin typeface="Arial" pitchFamily="34" charset="0"/>
                <a:cs typeface="Arial" pitchFamily="34" charset="0"/>
              </a:rPr>
              <a:t>a.</a:t>
            </a:r>
            <a:r>
              <a:rPr lang="ro-RO" b="1" smtClean="0">
                <a:solidFill>
                  <a:srgbClr val="FF0000"/>
                </a:solidFill>
              </a:rPr>
              <a:t> </a:t>
            </a:r>
            <a:r>
              <a:rPr lang="ro-RO" b="1" smtClean="0">
                <a:solidFill>
                  <a:srgbClr val="FF0000"/>
                </a:solidFill>
                <a:latin typeface="Arial" pitchFamily="34" charset="0"/>
                <a:cs typeface="Arial" pitchFamily="34" charset="0"/>
              </a:rPr>
              <a:t>zona inutilă </a:t>
            </a:r>
            <a:r>
              <a:rPr lang="ro-RO" smtClean="0">
                <a:solidFill>
                  <a:schemeClr val="tx1"/>
                </a:solidFill>
                <a:latin typeface="Arial" pitchFamily="34" charset="0"/>
                <a:cs typeface="Arial" pitchFamily="34" charset="0"/>
              </a:rPr>
              <a:t>– corespunde unei dimensiuni tehnice </a:t>
            </a:r>
            <a:r>
              <a:rPr lang="ro-RO" sz="2400" smtClean="0">
                <a:solidFill>
                  <a:schemeClr val="tx1"/>
                </a:solidFill>
                <a:latin typeface="Arial" pitchFamily="34" charset="0"/>
                <a:cs typeface="Arial" pitchFamily="34" charset="0"/>
              </a:rPr>
              <a:t>x &lt; x</a:t>
            </a:r>
            <a:r>
              <a:rPr lang="ro-RO" sz="2400" baseline="-25000" smtClean="0">
                <a:solidFill>
                  <a:schemeClr val="tx1"/>
                </a:solidFill>
                <a:latin typeface="Arial" pitchFamily="34" charset="0"/>
                <a:cs typeface="Arial" pitchFamily="34" charset="0"/>
              </a:rPr>
              <a:t>min</a:t>
            </a:r>
            <a:endParaRPr lang="ro-RO" sz="2400" b="1" baseline="-25000" smtClean="0">
              <a:solidFill>
                <a:schemeClr val="tx1"/>
              </a:solidFill>
              <a:latin typeface="Arial" pitchFamily="34" charset="0"/>
              <a:cs typeface="Arial" pitchFamily="34" charset="0"/>
            </a:endParaRPr>
          </a:p>
          <a:p>
            <a:endParaRPr lang="en-US" b="1" baseline="-25000">
              <a:solidFill>
                <a:schemeClr val="tx1"/>
              </a:solidFill>
              <a:latin typeface="Arial" pitchFamily="34" charset="0"/>
              <a:cs typeface="Arial" pitchFamily="34" charset="0"/>
            </a:endParaRPr>
          </a:p>
        </p:txBody>
      </p:sp>
      <p:sp>
        <p:nvSpPr>
          <p:cNvPr id="6" name="Rectangle 5"/>
          <p:cNvSpPr/>
          <p:nvPr/>
        </p:nvSpPr>
        <p:spPr>
          <a:xfrm>
            <a:off x="1447800" y="1905000"/>
            <a:ext cx="7010400" cy="685800"/>
          </a:xfrm>
          <a:prstGeom prst="rect">
            <a:avLst/>
          </a:prstGeom>
          <a:solidFill>
            <a:srgbClr val="FFFF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În această </a:t>
            </a:r>
            <a:r>
              <a:rPr lang="ro-RO" b="1" smtClean="0">
                <a:solidFill>
                  <a:srgbClr val="FF0000"/>
                </a:solidFill>
                <a:latin typeface="Arial" pitchFamily="34" charset="0"/>
                <a:cs typeface="Arial" pitchFamily="34" charset="0"/>
              </a:rPr>
              <a:t>zonă</a:t>
            </a:r>
            <a:r>
              <a:rPr lang="ro-RO" smtClean="0">
                <a:solidFill>
                  <a:schemeClr val="tx1"/>
                </a:solidFill>
                <a:latin typeface="Arial" pitchFamily="34" charset="0"/>
                <a:cs typeface="Arial" pitchFamily="34" charset="0"/>
              </a:rPr>
              <a:t>, </a:t>
            </a:r>
            <a:r>
              <a:rPr lang="ro-RO" b="1" i="1" smtClean="0">
                <a:solidFill>
                  <a:schemeClr val="accent6">
                    <a:lumMod val="50000"/>
                  </a:schemeClr>
                </a:solidFill>
                <a:latin typeface="Arial" pitchFamily="34" charset="0"/>
                <a:cs typeface="Arial" pitchFamily="34" charset="0"/>
              </a:rPr>
              <a:t>utilitatea funcției </a:t>
            </a:r>
            <a:r>
              <a:rPr lang="ro-RO" smtClean="0">
                <a:solidFill>
                  <a:schemeClr val="tx1"/>
                </a:solidFill>
                <a:latin typeface="Arial" pitchFamily="34" charset="0"/>
                <a:cs typeface="Arial" pitchFamily="34" charset="0"/>
              </a:rPr>
              <a:t>este atât de </a:t>
            </a:r>
            <a:r>
              <a:rPr lang="ro-RO" b="1" i="1" smtClean="0">
                <a:solidFill>
                  <a:srgbClr val="C00000"/>
                </a:solidFill>
                <a:latin typeface="Arial" pitchFamily="34" charset="0"/>
                <a:cs typeface="Arial" pitchFamily="34" charset="0"/>
              </a:rPr>
              <a:t>mică</a:t>
            </a:r>
            <a:r>
              <a:rPr lang="ro-RO" smtClean="0">
                <a:solidFill>
                  <a:schemeClr val="tx1"/>
                </a:solidFill>
                <a:latin typeface="Arial" pitchFamily="34" charset="0"/>
                <a:cs typeface="Arial" pitchFamily="34" charset="0"/>
              </a:rPr>
              <a:t> încât </a:t>
            </a:r>
            <a:r>
              <a:rPr lang="ro-RO" b="1" i="1" smtClean="0">
                <a:solidFill>
                  <a:srgbClr val="FF0000"/>
                </a:solidFill>
                <a:latin typeface="Arial" pitchFamily="34" charset="0"/>
                <a:cs typeface="Arial" pitchFamily="34" charset="0"/>
              </a:rPr>
              <a:t>cumpărătorul nu este satisfăcut și nu va cumpăra produsul </a:t>
            </a:r>
            <a:endParaRPr lang="en-US" b="1" i="1">
              <a:solidFill>
                <a:srgbClr val="FF0000"/>
              </a:solidFill>
              <a:latin typeface="Arial" pitchFamily="34" charset="0"/>
              <a:cs typeface="Arial" pitchFamily="34" charset="0"/>
            </a:endParaRPr>
          </a:p>
        </p:txBody>
      </p:sp>
      <p:cxnSp>
        <p:nvCxnSpPr>
          <p:cNvPr id="8" name="Shape 7"/>
          <p:cNvCxnSpPr>
            <a:stCxn id="5" idx="2"/>
            <a:endCxn id="6" idx="1"/>
          </p:cNvCxnSpPr>
          <p:nvPr/>
        </p:nvCxnSpPr>
        <p:spPr>
          <a:xfrm rot="5400000">
            <a:off x="2286000" y="685800"/>
            <a:ext cx="723900" cy="2400300"/>
          </a:xfrm>
          <a:prstGeom prst="bentConnector4">
            <a:avLst>
              <a:gd name="adj1" fmla="val 26316"/>
              <a:gd name="adj2" fmla="val 109524"/>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33400" y="3200400"/>
            <a:ext cx="7543800" cy="457200"/>
          </a:xfrm>
          <a:prstGeom prst="rect">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o-RO" b="1" smtClean="0">
                <a:solidFill>
                  <a:srgbClr val="FF0000"/>
                </a:solidFill>
              </a:rPr>
              <a:t> </a:t>
            </a:r>
            <a:r>
              <a:rPr lang="ro-RO" b="1" smtClean="0">
                <a:solidFill>
                  <a:schemeClr val="accent6">
                    <a:lumMod val="50000"/>
                  </a:schemeClr>
                </a:solidFill>
                <a:latin typeface="Arial" pitchFamily="34" charset="0"/>
                <a:cs typeface="Arial" pitchFamily="34" charset="0"/>
              </a:rPr>
              <a:t>b.</a:t>
            </a:r>
            <a:r>
              <a:rPr lang="ro-RO" b="1" smtClean="0">
                <a:solidFill>
                  <a:schemeClr val="accent6">
                    <a:lumMod val="50000"/>
                  </a:schemeClr>
                </a:solidFill>
              </a:rPr>
              <a:t> </a:t>
            </a:r>
            <a:r>
              <a:rPr lang="ro-RO" b="1" smtClean="0">
                <a:solidFill>
                  <a:schemeClr val="accent6">
                    <a:lumMod val="50000"/>
                  </a:schemeClr>
                </a:solidFill>
                <a:latin typeface="Arial" pitchFamily="34" charset="0"/>
                <a:cs typeface="Arial" pitchFamily="34" charset="0"/>
              </a:rPr>
              <a:t>zona utilă </a:t>
            </a:r>
            <a:r>
              <a:rPr lang="ro-RO" smtClean="0">
                <a:solidFill>
                  <a:schemeClr val="tx1"/>
                </a:solidFill>
                <a:latin typeface="Arial" pitchFamily="34" charset="0"/>
                <a:cs typeface="Arial" pitchFamily="34" charset="0"/>
              </a:rPr>
              <a:t>– corespunde unei dimensiuni tehnice </a:t>
            </a:r>
            <a:r>
              <a:rPr lang="ro-RO" sz="2400" smtClean="0">
                <a:solidFill>
                  <a:schemeClr val="tx1"/>
                </a:solidFill>
                <a:latin typeface="Arial" pitchFamily="34" charset="0"/>
                <a:cs typeface="Arial" pitchFamily="34" charset="0"/>
              </a:rPr>
              <a:t>x</a:t>
            </a:r>
            <a:r>
              <a:rPr lang="ro-RO" sz="2400" baseline="-25000" smtClean="0">
                <a:solidFill>
                  <a:schemeClr val="tx1"/>
                </a:solidFill>
                <a:latin typeface="Arial" pitchFamily="34" charset="0"/>
                <a:cs typeface="Arial" pitchFamily="34" charset="0"/>
              </a:rPr>
              <a:t>min</a:t>
            </a:r>
            <a:r>
              <a:rPr lang="ro-RO" sz="2400" smtClean="0">
                <a:solidFill>
                  <a:schemeClr val="tx1"/>
                </a:solidFill>
                <a:latin typeface="Arial" pitchFamily="34" charset="0"/>
                <a:cs typeface="Arial" pitchFamily="34" charset="0"/>
              </a:rPr>
              <a:t> ≤ x ≤ x</a:t>
            </a:r>
            <a:r>
              <a:rPr lang="ro-RO" sz="2400" baseline="-25000" smtClean="0">
                <a:solidFill>
                  <a:schemeClr val="tx1"/>
                </a:solidFill>
                <a:latin typeface="Arial" pitchFamily="34" charset="0"/>
                <a:cs typeface="Arial" pitchFamily="34" charset="0"/>
              </a:rPr>
              <a:t>max</a:t>
            </a:r>
            <a:endParaRPr lang="ro-RO" sz="2400" b="1" baseline="-25000" smtClean="0">
              <a:solidFill>
                <a:schemeClr val="tx1"/>
              </a:solidFill>
              <a:latin typeface="Arial" pitchFamily="34" charset="0"/>
              <a:cs typeface="Arial" pitchFamily="34" charset="0"/>
            </a:endParaRPr>
          </a:p>
          <a:p>
            <a:endParaRPr lang="en-US" b="1" baseline="-25000">
              <a:solidFill>
                <a:schemeClr val="tx1"/>
              </a:solidFill>
              <a:latin typeface="Arial" pitchFamily="34" charset="0"/>
              <a:cs typeface="Arial" pitchFamily="34" charset="0"/>
            </a:endParaRPr>
          </a:p>
        </p:txBody>
      </p:sp>
      <p:sp>
        <p:nvSpPr>
          <p:cNvPr id="10" name="Rectangle 9"/>
          <p:cNvSpPr/>
          <p:nvPr/>
        </p:nvSpPr>
        <p:spPr>
          <a:xfrm>
            <a:off x="1219200" y="5410200"/>
            <a:ext cx="7010400" cy="838200"/>
          </a:xfrm>
          <a:prstGeom prst="rect">
            <a:avLst/>
          </a:prstGeom>
          <a:solidFill>
            <a:srgbClr val="FFFF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În această </a:t>
            </a:r>
            <a:r>
              <a:rPr lang="ro-RO" b="1" smtClean="0">
                <a:solidFill>
                  <a:schemeClr val="accent6">
                    <a:lumMod val="50000"/>
                  </a:schemeClr>
                </a:solidFill>
                <a:latin typeface="Arial" pitchFamily="34" charset="0"/>
                <a:cs typeface="Arial" pitchFamily="34" charset="0"/>
              </a:rPr>
              <a:t>zonă</a:t>
            </a:r>
            <a:r>
              <a:rPr lang="ro-RO" smtClean="0">
                <a:solidFill>
                  <a:schemeClr val="tx1"/>
                </a:solidFill>
                <a:latin typeface="Arial" pitchFamily="34" charset="0"/>
                <a:cs typeface="Arial" pitchFamily="34" charset="0"/>
              </a:rPr>
              <a:t>, </a:t>
            </a:r>
            <a:r>
              <a:rPr lang="ro-RO" b="1" i="1" smtClean="0">
                <a:solidFill>
                  <a:schemeClr val="accent6">
                    <a:lumMod val="50000"/>
                  </a:schemeClr>
                </a:solidFill>
                <a:latin typeface="Arial" pitchFamily="34" charset="0"/>
                <a:cs typeface="Arial" pitchFamily="34" charset="0"/>
              </a:rPr>
              <a:t>utilitatea funcției </a:t>
            </a:r>
            <a:r>
              <a:rPr lang="ro-RO" smtClean="0">
                <a:solidFill>
                  <a:schemeClr val="tx1"/>
                </a:solidFill>
                <a:latin typeface="Arial" pitchFamily="34" charset="0"/>
                <a:cs typeface="Arial" pitchFamily="34" charset="0"/>
              </a:rPr>
              <a:t>este atât de </a:t>
            </a:r>
            <a:r>
              <a:rPr lang="ro-RO" b="1" i="1" smtClean="0">
                <a:solidFill>
                  <a:schemeClr val="accent1">
                    <a:lumMod val="75000"/>
                  </a:schemeClr>
                </a:solidFill>
                <a:latin typeface="Arial" pitchFamily="34" charset="0"/>
                <a:cs typeface="Arial" pitchFamily="34" charset="0"/>
              </a:rPr>
              <a:t>mare</a:t>
            </a:r>
            <a:r>
              <a:rPr lang="ro-RO" smtClean="0">
                <a:solidFill>
                  <a:schemeClr val="tx1"/>
                </a:solidFill>
                <a:latin typeface="Arial" pitchFamily="34" charset="0"/>
                <a:cs typeface="Arial" pitchFamily="34" charset="0"/>
              </a:rPr>
              <a:t> încât pentru </a:t>
            </a:r>
            <a:r>
              <a:rPr lang="ro-RO" b="1" i="1" smtClean="0">
                <a:solidFill>
                  <a:srgbClr val="FF0000"/>
                </a:solidFill>
                <a:latin typeface="Arial" pitchFamily="34" charset="0"/>
                <a:cs typeface="Arial" pitchFamily="34" charset="0"/>
              </a:rPr>
              <a:t>cumpărător nu are semnificație și acesta nu este dispus să plătească pentru achiziționarea produsului</a:t>
            </a:r>
            <a:endParaRPr lang="en-US" b="1" i="1">
              <a:solidFill>
                <a:srgbClr val="FF0000"/>
              </a:solidFill>
              <a:latin typeface="Arial" pitchFamily="34" charset="0"/>
              <a:cs typeface="Arial" pitchFamily="34" charset="0"/>
            </a:endParaRPr>
          </a:p>
        </p:txBody>
      </p:sp>
      <p:sp>
        <p:nvSpPr>
          <p:cNvPr id="11" name="Rectangle 10"/>
          <p:cNvSpPr/>
          <p:nvPr/>
        </p:nvSpPr>
        <p:spPr>
          <a:xfrm>
            <a:off x="609600" y="4267200"/>
            <a:ext cx="7543800" cy="762000"/>
          </a:xfrm>
          <a:prstGeom prst="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o-RO" b="1" smtClean="0">
                <a:solidFill>
                  <a:schemeClr val="accent1">
                    <a:lumMod val="75000"/>
                  </a:schemeClr>
                </a:solidFill>
              </a:rPr>
              <a:t> </a:t>
            </a:r>
            <a:r>
              <a:rPr lang="ro-RO" b="1" smtClean="0">
                <a:solidFill>
                  <a:schemeClr val="accent1">
                    <a:lumMod val="75000"/>
                  </a:schemeClr>
                </a:solidFill>
                <a:latin typeface="Arial" pitchFamily="34" charset="0"/>
                <a:cs typeface="Arial" pitchFamily="34" charset="0"/>
              </a:rPr>
              <a:t>c.</a:t>
            </a:r>
            <a:r>
              <a:rPr lang="ro-RO" b="1" smtClean="0">
                <a:solidFill>
                  <a:schemeClr val="accent1">
                    <a:lumMod val="75000"/>
                  </a:schemeClr>
                </a:solidFill>
              </a:rPr>
              <a:t> </a:t>
            </a:r>
            <a:r>
              <a:rPr lang="ro-RO" b="1" smtClean="0">
                <a:solidFill>
                  <a:schemeClr val="accent1">
                    <a:lumMod val="75000"/>
                  </a:schemeClr>
                </a:solidFill>
                <a:latin typeface="Arial" pitchFamily="34" charset="0"/>
                <a:cs typeface="Arial" pitchFamily="34" charset="0"/>
              </a:rPr>
              <a:t>zona de supradimensionare tehnică </a:t>
            </a:r>
            <a:r>
              <a:rPr lang="ro-RO" smtClean="0">
                <a:solidFill>
                  <a:schemeClr val="tx1"/>
                </a:solidFill>
                <a:latin typeface="Arial" pitchFamily="34" charset="0"/>
                <a:cs typeface="Arial" pitchFamily="34" charset="0"/>
              </a:rPr>
              <a:t>– corespunde unei dimensiuni tehnice</a:t>
            </a:r>
            <a:r>
              <a:rPr lang="ro-RO" sz="2400" smtClean="0">
                <a:solidFill>
                  <a:schemeClr val="tx1"/>
                </a:solidFill>
                <a:latin typeface="Arial" pitchFamily="34" charset="0"/>
                <a:cs typeface="Arial" pitchFamily="34" charset="0"/>
              </a:rPr>
              <a:t> x &gt; x</a:t>
            </a:r>
            <a:r>
              <a:rPr lang="ro-RO" sz="2400" baseline="-25000" smtClean="0">
                <a:solidFill>
                  <a:schemeClr val="tx1"/>
                </a:solidFill>
                <a:latin typeface="Arial" pitchFamily="34" charset="0"/>
                <a:cs typeface="Arial" pitchFamily="34" charset="0"/>
              </a:rPr>
              <a:t>max</a:t>
            </a:r>
            <a:endParaRPr lang="ro-RO" sz="2400" b="1" baseline="-25000" smtClean="0">
              <a:solidFill>
                <a:schemeClr val="tx1"/>
              </a:solidFill>
              <a:latin typeface="Arial" pitchFamily="34" charset="0"/>
              <a:cs typeface="Arial" pitchFamily="34" charset="0"/>
            </a:endParaRPr>
          </a:p>
          <a:p>
            <a:endParaRPr lang="en-US" b="1" baseline="-25000">
              <a:solidFill>
                <a:schemeClr val="tx1"/>
              </a:solidFill>
              <a:latin typeface="Arial" pitchFamily="34" charset="0"/>
              <a:cs typeface="Arial" pitchFamily="34" charset="0"/>
            </a:endParaRPr>
          </a:p>
        </p:txBody>
      </p:sp>
      <p:cxnSp>
        <p:nvCxnSpPr>
          <p:cNvPr id="13" name="Shape 12"/>
          <p:cNvCxnSpPr>
            <a:stCxn id="11" idx="2"/>
            <a:endCxn id="10" idx="1"/>
          </p:cNvCxnSpPr>
          <p:nvPr/>
        </p:nvCxnSpPr>
        <p:spPr>
          <a:xfrm rot="5400000">
            <a:off x="2400300" y="3848100"/>
            <a:ext cx="800100" cy="3162300"/>
          </a:xfrm>
          <a:prstGeom prst="bentConnector4">
            <a:avLst>
              <a:gd name="adj1" fmla="val 23810"/>
              <a:gd name="adj2" fmla="val 107229"/>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71</a:t>
            </a:fld>
            <a:endParaRPr lang="en-US"/>
          </a:p>
        </p:txBody>
      </p:sp>
      <p:sp>
        <p:nvSpPr>
          <p:cNvPr id="3" name="Rectangle 2"/>
          <p:cNvSpPr/>
          <p:nvPr/>
        </p:nvSpPr>
        <p:spPr>
          <a:xfrm>
            <a:off x="762000" y="609600"/>
            <a:ext cx="1864613" cy="400110"/>
          </a:xfrm>
          <a:prstGeom prst="rect">
            <a:avLst/>
          </a:prstGeom>
          <a:effectLst>
            <a:outerShdw blurRad="50800" dist="38100" dir="2700000" algn="tl" rotWithShape="0">
              <a:prstClr val="black">
                <a:alpha val="40000"/>
              </a:prstClr>
            </a:outerShdw>
          </a:effectLst>
        </p:spPr>
        <p:txBody>
          <a:bodyPr wrap="none">
            <a:spAutoFit/>
          </a:bodyPr>
          <a:lstStyle/>
          <a:p>
            <a:r>
              <a:rPr kumimoji="0" lang="en-US" sz="2000" b="1" i="1"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sym typeface="Wingdings"/>
              </a:rPr>
              <a:t> </a:t>
            </a:r>
            <a:r>
              <a:rPr kumimoji="0" lang="en-US" sz="2000" b="1" i="1"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rPr>
              <a:t>Observaţi</a:t>
            </a:r>
            <a:r>
              <a:rPr lang="ro-RO" sz="2000" b="1" i="1" smtClean="0">
                <a:solidFill>
                  <a:schemeClr val="accent1">
                    <a:lumMod val="75000"/>
                  </a:schemeClr>
                </a:solidFill>
                <a:latin typeface="Arial" pitchFamily="34" charset="0"/>
                <a:ea typeface="Times New Roman" pitchFamily="18" charset="0"/>
                <a:cs typeface="Arial" pitchFamily="34" charset="0"/>
              </a:rPr>
              <a:t>i:</a:t>
            </a:r>
            <a:r>
              <a:rPr kumimoji="0" lang="en-US" sz="2000" b="1" i="0"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rPr>
              <a:t> </a:t>
            </a:r>
            <a:endParaRPr lang="en-US" sz="2000">
              <a:solidFill>
                <a:schemeClr val="accent1">
                  <a:lumMod val="75000"/>
                </a:schemeClr>
              </a:solidFill>
            </a:endParaRPr>
          </a:p>
        </p:txBody>
      </p:sp>
      <p:sp>
        <p:nvSpPr>
          <p:cNvPr id="4" name="Right Arrow 3"/>
          <p:cNvSpPr/>
          <p:nvPr/>
        </p:nvSpPr>
        <p:spPr>
          <a:xfrm>
            <a:off x="762000" y="11430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95400" y="1066800"/>
            <a:ext cx="6858000" cy="923330"/>
          </a:xfrm>
          <a:prstGeom prst="rect">
            <a:avLst/>
          </a:prstGeom>
          <a:solidFill>
            <a:srgbClr val="FFFF99"/>
          </a:solidFill>
        </p:spPr>
        <p:txBody>
          <a:bodyPr wrap="square">
            <a:spAutoFit/>
          </a:bodyPr>
          <a:lstStyle/>
          <a:p>
            <a:pPr algn="just"/>
            <a:r>
              <a:rPr lang="ro-RO" smtClean="0">
                <a:latin typeface="Arial" pitchFamily="34" charset="0"/>
                <a:cs typeface="Arial" pitchFamily="34" charset="0"/>
              </a:rPr>
              <a:t>Părerea că </a:t>
            </a:r>
            <a:r>
              <a:rPr lang="ro-RO" b="1" i="1" smtClean="0">
                <a:solidFill>
                  <a:srgbClr val="C00000"/>
                </a:solidFill>
                <a:latin typeface="Arial" pitchFamily="34" charset="0"/>
                <a:cs typeface="Arial" pitchFamily="34" charset="0"/>
              </a:rPr>
              <a:t>dimensiunea tehnică maximă </a:t>
            </a:r>
            <a:r>
              <a:rPr lang="ro-RO" smtClean="0">
                <a:latin typeface="Arial" pitchFamily="34" charset="0"/>
                <a:cs typeface="Arial" pitchFamily="34" charset="0"/>
              </a:rPr>
              <a:t>este infinită, adică </a:t>
            </a:r>
            <a:r>
              <a:rPr lang="ro-RO" b="1" i="1" smtClean="0">
                <a:solidFill>
                  <a:schemeClr val="accent6">
                    <a:lumMod val="50000"/>
                  </a:schemeClr>
                </a:solidFill>
                <a:latin typeface="Arial" pitchFamily="34" charset="0"/>
                <a:cs typeface="Arial" pitchFamily="34" charset="0"/>
              </a:rPr>
              <a:t>utilitatea funcției </a:t>
            </a:r>
            <a:r>
              <a:rPr lang="ro-RO" b="1" i="1" smtClean="0">
                <a:solidFill>
                  <a:schemeClr val="accent1">
                    <a:lumMod val="75000"/>
                  </a:schemeClr>
                </a:solidFill>
                <a:latin typeface="Arial" pitchFamily="34" charset="0"/>
                <a:cs typeface="Arial" pitchFamily="34" charset="0"/>
              </a:rPr>
              <a:t>crește continuu </a:t>
            </a:r>
            <a:r>
              <a:rPr lang="ro-RO" smtClean="0">
                <a:latin typeface="Arial" pitchFamily="34" charset="0"/>
                <a:cs typeface="Arial" pitchFamily="34" charset="0"/>
              </a:rPr>
              <a:t>cu </a:t>
            </a:r>
            <a:r>
              <a:rPr lang="ro-RO" b="1" i="1" smtClean="0">
                <a:solidFill>
                  <a:srgbClr val="C00000"/>
                </a:solidFill>
                <a:latin typeface="Arial" pitchFamily="34" charset="0"/>
                <a:cs typeface="Arial" pitchFamily="34" charset="0"/>
              </a:rPr>
              <a:t>creșterea dimensiunii tehnice</a:t>
            </a:r>
            <a:r>
              <a:rPr lang="ro-RO" smtClean="0">
                <a:latin typeface="Arial" pitchFamily="34" charset="0"/>
                <a:cs typeface="Arial" pitchFamily="34" charset="0"/>
              </a:rPr>
              <a:t> este </a:t>
            </a:r>
            <a:r>
              <a:rPr lang="ro-RO" b="1" i="1" smtClean="0">
                <a:solidFill>
                  <a:srgbClr val="FF0000"/>
                </a:solidFill>
                <a:latin typeface="Arial" pitchFamily="34" charset="0"/>
                <a:cs typeface="Arial" pitchFamily="34" charset="0"/>
              </a:rPr>
              <a:t>greșită</a:t>
            </a:r>
          </a:p>
        </p:txBody>
      </p:sp>
      <p:sp>
        <p:nvSpPr>
          <p:cNvPr id="6" name="Rectangle 5"/>
          <p:cNvSpPr/>
          <p:nvPr/>
        </p:nvSpPr>
        <p:spPr>
          <a:xfrm>
            <a:off x="1752600" y="2362200"/>
            <a:ext cx="6477000" cy="646331"/>
          </a:xfrm>
          <a:prstGeom prst="rect">
            <a:avLst/>
          </a:prstGeom>
          <a:solidFill>
            <a:schemeClr val="accent3">
              <a:lumMod val="20000"/>
              <a:lumOff val="80000"/>
            </a:schemeClr>
          </a:solidFill>
          <a:ln>
            <a:solidFill>
              <a:srgbClr val="C00000"/>
            </a:solidFill>
          </a:ln>
        </p:spPr>
        <p:txBody>
          <a:bodyPr wrap="square">
            <a:spAutoFit/>
          </a:bodyPr>
          <a:lstStyle/>
          <a:p>
            <a:pPr algn="just"/>
            <a:r>
              <a:rPr lang="ro-RO" i="1" smtClean="0">
                <a:latin typeface="Arial" pitchFamily="34" charset="0"/>
                <a:cs typeface="Arial" pitchFamily="34" charset="0"/>
              </a:rPr>
              <a:t>Este dispus un cumpărător să plătească pentru un perete de grosime dublă față de cea normală ?</a:t>
            </a:r>
          </a:p>
        </p:txBody>
      </p:sp>
      <p:sp>
        <p:nvSpPr>
          <p:cNvPr id="7" name="Rectangle 6"/>
          <p:cNvSpPr/>
          <p:nvPr/>
        </p:nvSpPr>
        <p:spPr>
          <a:xfrm>
            <a:off x="152400" y="2133600"/>
            <a:ext cx="1338828" cy="36933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none">
            <a:spAutoFit/>
          </a:bodyPr>
          <a:lstStyle/>
          <a:p>
            <a:r>
              <a:rPr lang="ro-RO" b="1" smtClean="0">
                <a:solidFill>
                  <a:schemeClr val="accent6">
                    <a:lumMod val="50000"/>
                  </a:schemeClr>
                </a:solidFill>
                <a:latin typeface="Arial" pitchFamily="34" charset="0"/>
                <a:cs typeface="Arial" pitchFamily="34" charset="0"/>
              </a:rPr>
              <a:t>Exemplu 1</a:t>
            </a:r>
            <a:endParaRPr lang="en-US" b="1">
              <a:solidFill>
                <a:schemeClr val="accent6">
                  <a:lumMod val="50000"/>
                </a:schemeClr>
              </a:solidFill>
              <a:latin typeface="Arial" pitchFamily="34" charset="0"/>
              <a:cs typeface="Arial" pitchFamily="34" charset="0"/>
            </a:endParaRPr>
          </a:p>
        </p:txBody>
      </p:sp>
      <p:cxnSp>
        <p:nvCxnSpPr>
          <p:cNvPr id="16" name="Elbow Connector 15"/>
          <p:cNvCxnSpPr>
            <a:stCxn id="7" idx="3"/>
            <a:endCxn id="6" idx="1"/>
          </p:cNvCxnSpPr>
          <p:nvPr/>
        </p:nvCxnSpPr>
        <p:spPr>
          <a:xfrm>
            <a:off x="1491228" y="2318266"/>
            <a:ext cx="261372" cy="367100"/>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52400" y="3124200"/>
            <a:ext cx="1338828" cy="36933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none">
            <a:spAutoFit/>
          </a:bodyPr>
          <a:lstStyle/>
          <a:p>
            <a:r>
              <a:rPr lang="ro-RO" b="1" smtClean="0">
                <a:solidFill>
                  <a:schemeClr val="accent6">
                    <a:lumMod val="50000"/>
                  </a:schemeClr>
                </a:solidFill>
                <a:latin typeface="Arial" pitchFamily="34" charset="0"/>
                <a:cs typeface="Arial" pitchFamily="34" charset="0"/>
              </a:rPr>
              <a:t>Exemplu 2</a:t>
            </a:r>
            <a:endParaRPr lang="en-US" b="1">
              <a:solidFill>
                <a:schemeClr val="accent6">
                  <a:lumMod val="50000"/>
                </a:schemeClr>
              </a:solidFill>
              <a:latin typeface="Arial" pitchFamily="34" charset="0"/>
              <a:cs typeface="Arial" pitchFamily="34" charset="0"/>
            </a:endParaRPr>
          </a:p>
        </p:txBody>
      </p:sp>
      <p:sp>
        <p:nvSpPr>
          <p:cNvPr id="18" name="Rectangle 17"/>
          <p:cNvSpPr/>
          <p:nvPr/>
        </p:nvSpPr>
        <p:spPr>
          <a:xfrm>
            <a:off x="1752600" y="3352800"/>
            <a:ext cx="6477000" cy="646331"/>
          </a:xfrm>
          <a:prstGeom prst="rect">
            <a:avLst/>
          </a:prstGeom>
          <a:solidFill>
            <a:schemeClr val="accent3">
              <a:lumMod val="20000"/>
              <a:lumOff val="80000"/>
            </a:schemeClr>
          </a:solidFill>
          <a:ln>
            <a:solidFill>
              <a:srgbClr val="C00000"/>
            </a:solidFill>
          </a:ln>
        </p:spPr>
        <p:txBody>
          <a:bodyPr wrap="square">
            <a:spAutoFit/>
          </a:bodyPr>
          <a:lstStyle/>
          <a:p>
            <a:pPr algn="just"/>
            <a:r>
              <a:rPr lang="ro-RO" i="1" smtClean="0">
                <a:latin typeface="Arial" pitchFamily="34" charset="0"/>
                <a:cs typeface="Arial" pitchFamily="34" charset="0"/>
              </a:rPr>
              <a:t>Este dispus un cumpărător să plătească pentru o haină cu o durabilitate infinită?</a:t>
            </a:r>
          </a:p>
        </p:txBody>
      </p:sp>
      <p:cxnSp>
        <p:nvCxnSpPr>
          <p:cNvPr id="22" name="Elbow Connector 21"/>
          <p:cNvCxnSpPr>
            <a:stCxn id="17" idx="3"/>
            <a:endCxn id="18" idx="1"/>
          </p:cNvCxnSpPr>
          <p:nvPr/>
        </p:nvCxnSpPr>
        <p:spPr>
          <a:xfrm>
            <a:off x="1491228" y="3308866"/>
            <a:ext cx="261372" cy="367100"/>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52400" y="4038600"/>
            <a:ext cx="1338828" cy="36933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none">
            <a:spAutoFit/>
          </a:bodyPr>
          <a:lstStyle/>
          <a:p>
            <a:r>
              <a:rPr lang="ro-RO" b="1" smtClean="0">
                <a:solidFill>
                  <a:schemeClr val="accent6">
                    <a:lumMod val="50000"/>
                  </a:schemeClr>
                </a:solidFill>
                <a:latin typeface="Arial" pitchFamily="34" charset="0"/>
                <a:cs typeface="Arial" pitchFamily="34" charset="0"/>
              </a:rPr>
              <a:t>Exemplu 3</a:t>
            </a:r>
            <a:endParaRPr lang="en-US" b="1">
              <a:solidFill>
                <a:schemeClr val="accent6">
                  <a:lumMod val="50000"/>
                </a:schemeClr>
              </a:solidFill>
              <a:latin typeface="Arial" pitchFamily="34" charset="0"/>
              <a:cs typeface="Arial" pitchFamily="34" charset="0"/>
            </a:endParaRPr>
          </a:p>
        </p:txBody>
      </p:sp>
      <p:sp>
        <p:nvSpPr>
          <p:cNvPr id="24" name="Rectangle 23"/>
          <p:cNvSpPr/>
          <p:nvPr/>
        </p:nvSpPr>
        <p:spPr>
          <a:xfrm>
            <a:off x="1752600" y="4267200"/>
            <a:ext cx="6477000" cy="646331"/>
          </a:xfrm>
          <a:prstGeom prst="rect">
            <a:avLst/>
          </a:prstGeom>
          <a:solidFill>
            <a:schemeClr val="accent3">
              <a:lumMod val="20000"/>
              <a:lumOff val="80000"/>
            </a:schemeClr>
          </a:solidFill>
          <a:ln>
            <a:solidFill>
              <a:srgbClr val="C00000"/>
            </a:solidFill>
          </a:ln>
        </p:spPr>
        <p:txBody>
          <a:bodyPr wrap="square">
            <a:spAutoFit/>
          </a:bodyPr>
          <a:lstStyle/>
          <a:p>
            <a:pPr algn="just"/>
            <a:r>
              <a:rPr lang="ro-RO" i="1" smtClean="0">
                <a:latin typeface="Arial" pitchFamily="34" charset="0"/>
                <a:cs typeface="Arial" pitchFamily="34" charset="0"/>
              </a:rPr>
              <a:t>Este dispus un cumpărător să plătească pentru un televizor extrem de mare?</a:t>
            </a:r>
          </a:p>
        </p:txBody>
      </p:sp>
      <p:cxnSp>
        <p:nvCxnSpPr>
          <p:cNvPr id="26" name="Elbow Connector 25"/>
          <p:cNvCxnSpPr>
            <a:stCxn id="23" idx="3"/>
            <a:endCxn id="24" idx="1"/>
          </p:cNvCxnSpPr>
          <p:nvPr/>
        </p:nvCxnSpPr>
        <p:spPr>
          <a:xfrm>
            <a:off x="1491228" y="4223266"/>
            <a:ext cx="261372" cy="367100"/>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371600" y="5105400"/>
            <a:ext cx="6934200" cy="738664"/>
          </a:xfrm>
          <a:prstGeom prst="rect">
            <a:avLst/>
          </a:prstGeom>
          <a:solidFill>
            <a:srgbClr val="FFFF99"/>
          </a:solidFill>
        </p:spPr>
        <p:txBody>
          <a:bodyPr wrap="square">
            <a:spAutoFit/>
          </a:bodyPr>
          <a:lstStyle/>
          <a:p>
            <a:pPr algn="just"/>
            <a:r>
              <a:rPr lang="ro-RO" smtClean="0">
                <a:latin typeface="Arial" pitchFamily="34" charset="0"/>
                <a:cs typeface="Arial" pitchFamily="34" charset="0"/>
              </a:rPr>
              <a:t>Există o </a:t>
            </a:r>
            <a:r>
              <a:rPr lang="ro-RO" b="1" smtClean="0">
                <a:solidFill>
                  <a:schemeClr val="accent1">
                    <a:lumMod val="75000"/>
                  </a:schemeClr>
                </a:solidFill>
                <a:latin typeface="Arial" pitchFamily="34" charset="0"/>
                <a:cs typeface="Arial" pitchFamily="34" charset="0"/>
              </a:rPr>
              <a:t>limită</a:t>
            </a:r>
            <a:r>
              <a:rPr lang="ro-RO" sz="2400" smtClean="0">
                <a:latin typeface="Arial" pitchFamily="34" charset="0"/>
                <a:cs typeface="Arial" pitchFamily="34" charset="0"/>
              </a:rPr>
              <a:t>, x</a:t>
            </a:r>
            <a:r>
              <a:rPr lang="ro-RO" sz="2400" baseline="-25000" smtClean="0">
                <a:latin typeface="Arial" pitchFamily="34" charset="0"/>
                <a:cs typeface="Arial" pitchFamily="34" charset="0"/>
              </a:rPr>
              <a:t>max</a:t>
            </a:r>
            <a:r>
              <a:rPr lang="ro-RO" sz="2400" smtClean="0">
                <a:latin typeface="Arial" pitchFamily="34" charset="0"/>
                <a:cs typeface="Arial" pitchFamily="34" charset="0"/>
              </a:rPr>
              <a:t> </a:t>
            </a:r>
            <a:r>
              <a:rPr lang="ro-RO" smtClean="0">
                <a:latin typeface="Arial" pitchFamily="34" charset="0"/>
                <a:cs typeface="Arial" pitchFamily="34" charset="0"/>
              </a:rPr>
              <a:t>peste care </a:t>
            </a:r>
            <a:r>
              <a:rPr lang="ro-RO" b="1" i="1" smtClean="0">
                <a:solidFill>
                  <a:schemeClr val="accent6">
                    <a:lumMod val="50000"/>
                  </a:schemeClr>
                </a:solidFill>
                <a:latin typeface="Arial" pitchFamily="34" charset="0"/>
                <a:cs typeface="Arial" pitchFamily="34" charset="0"/>
              </a:rPr>
              <a:t>cumpărătorul nu mai plătește </a:t>
            </a:r>
            <a:r>
              <a:rPr lang="ro-RO" smtClean="0">
                <a:latin typeface="Arial" pitchFamily="34" charset="0"/>
                <a:cs typeface="Arial" pitchFamily="34" charset="0"/>
              </a:rPr>
              <a:t>și deci nici </a:t>
            </a:r>
            <a:r>
              <a:rPr lang="ro-RO" b="1" i="1" smtClean="0">
                <a:solidFill>
                  <a:srgbClr val="FF0000"/>
                </a:solidFill>
                <a:latin typeface="Arial" pitchFamily="34" charset="0"/>
                <a:cs typeface="Arial" pitchFamily="34" charset="0"/>
              </a:rPr>
              <a:t>producătorul nu trebuie să consume resurse </a:t>
            </a:r>
          </a:p>
        </p:txBody>
      </p:sp>
      <p:sp>
        <p:nvSpPr>
          <p:cNvPr id="39" name="Rectangle 38"/>
          <p:cNvSpPr/>
          <p:nvPr/>
        </p:nvSpPr>
        <p:spPr>
          <a:xfrm>
            <a:off x="1371600" y="5943600"/>
            <a:ext cx="6934200" cy="738664"/>
          </a:xfrm>
          <a:prstGeom prst="rect">
            <a:avLst/>
          </a:prstGeom>
          <a:solidFill>
            <a:srgbClr val="FFFF99"/>
          </a:solidFill>
        </p:spPr>
        <p:txBody>
          <a:bodyPr wrap="square">
            <a:spAutoFit/>
          </a:bodyPr>
          <a:lstStyle/>
          <a:p>
            <a:pPr algn="just"/>
            <a:r>
              <a:rPr lang="ro-RO" b="1" i="1" smtClean="0">
                <a:solidFill>
                  <a:schemeClr val="accent6">
                    <a:lumMod val="50000"/>
                  </a:schemeClr>
                </a:solidFill>
                <a:latin typeface="Arial" pitchFamily="34" charset="0"/>
                <a:cs typeface="Arial" pitchFamily="34" charset="0"/>
              </a:rPr>
              <a:t>Determinarea corectă </a:t>
            </a:r>
            <a:r>
              <a:rPr lang="ro-RO" smtClean="0">
                <a:latin typeface="Arial" pitchFamily="34" charset="0"/>
                <a:cs typeface="Arial" pitchFamily="34" charset="0"/>
              </a:rPr>
              <a:t>a lui</a:t>
            </a:r>
            <a:r>
              <a:rPr lang="ro-RO" sz="2400" smtClean="0">
                <a:latin typeface="Arial" pitchFamily="34" charset="0"/>
                <a:cs typeface="Arial" pitchFamily="34" charset="0"/>
              </a:rPr>
              <a:t> x</a:t>
            </a:r>
            <a:r>
              <a:rPr lang="ro-RO" sz="2400" baseline="-25000" smtClean="0">
                <a:latin typeface="Arial" pitchFamily="34" charset="0"/>
                <a:cs typeface="Arial" pitchFamily="34" charset="0"/>
              </a:rPr>
              <a:t>max</a:t>
            </a:r>
            <a:r>
              <a:rPr lang="ro-RO" sz="2400" smtClean="0">
                <a:latin typeface="Arial" pitchFamily="34" charset="0"/>
                <a:cs typeface="Arial" pitchFamily="34" charset="0"/>
              </a:rPr>
              <a:t> </a:t>
            </a:r>
            <a:r>
              <a:rPr lang="ro-RO" smtClean="0">
                <a:latin typeface="Arial" pitchFamily="34" charset="0"/>
                <a:cs typeface="Arial" pitchFamily="34" charset="0"/>
              </a:rPr>
              <a:t>este o </a:t>
            </a:r>
            <a:r>
              <a:rPr lang="ro-RO" b="1" i="1" smtClean="0">
                <a:solidFill>
                  <a:srgbClr val="FF0000"/>
                </a:solidFill>
                <a:latin typeface="Arial" pitchFamily="34" charset="0"/>
                <a:cs typeface="Arial" pitchFamily="34" charset="0"/>
              </a:rPr>
              <a:t>sursă importantă de economii la costurile de producție </a:t>
            </a:r>
          </a:p>
        </p:txBody>
      </p:sp>
      <p:sp>
        <p:nvSpPr>
          <p:cNvPr id="40" name="Right Arrow 39"/>
          <p:cNvSpPr/>
          <p:nvPr/>
        </p:nvSpPr>
        <p:spPr>
          <a:xfrm>
            <a:off x="838200" y="51816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a:off x="762000" y="60198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72</a:t>
            </a:fld>
            <a:endParaRPr lang="en-US"/>
          </a:p>
        </p:txBody>
      </p:sp>
      <p:sp>
        <p:nvSpPr>
          <p:cNvPr id="6" name="Rectangle 5"/>
          <p:cNvSpPr/>
          <p:nvPr/>
        </p:nvSpPr>
        <p:spPr>
          <a:xfrm>
            <a:off x="304800" y="914400"/>
            <a:ext cx="8686800" cy="400110"/>
          </a:xfrm>
          <a:prstGeom prst="rect">
            <a:avLst/>
          </a:prstGeom>
          <a:effectLst>
            <a:outerShdw blurRad="50800" dist="38100" algn="l" rotWithShape="0">
              <a:prstClr val="black">
                <a:alpha val="40000"/>
              </a:prstClr>
            </a:outerShdw>
          </a:effectLst>
        </p:spPr>
        <p:txBody>
          <a:bodyPr wrap="square">
            <a:spAutoFit/>
          </a:bodyPr>
          <a:lstStyle/>
          <a:p>
            <a:r>
              <a:rPr lang="ro-RO" sz="2000" b="1" smtClean="0">
                <a:solidFill>
                  <a:srgbClr val="7030A0"/>
                </a:solidFill>
                <a:latin typeface="Arial" pitchFamily="34" charset="0"/>
                <a:cs typeface="Arial" pitchFamily="34" charset="0"/>
              </a:rPr>
              <a:t>3.2.1 Corelația simplă între utilitatea și dimensiunea tehnică a funcției</a:t>
            </a:r>
            <a:endParaRPr lang="en-US" sz="2000">
              <a:solidFill>
                <a:srgbClr val="7030A0"/>
              </a:solidFill>
              <a:latin typeface="Arial" pitchFamily="34" charset="0"/>
              <a:cs typeface="Arial" pitchFamily="34" charset="0"/>
            </a:endParaRPr>
          </a:p>
        </p:txBody>
      </p:sp>
      <p:sp>
        <p:nvSpPr>
          <p:cNvPr id="7" name="Rectangle 6"/>
          <p:cNvSpPr/>
          <p:nvPr/>
        </p:nvSpPr>
        <p:spPr>
          <a:xfrm>
            <a:off x="838200" y="1371600"/>
            <a:ext cx="7315200" cy="9906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Cazul cel mai simplu și frecvent este cel al </a:t>
            </a:r>
            <a:r>
              <a:rPr lang="ro-RO" b="1" i="1" smtClean="0">
                <a:solidFill>
                  <a:schemeClr val="accent6">
                    <a:lumMod val="50000"/>
                  </a:schemeClr>
                </a:solidFill>
                <a:latin typeface="Arial" pitchFamily="34" charset="0"/>
                <a:cs typeface="Arial" pitchFamily="34" charset="0"/>
              </a:rPr>
              <a:t>funcțiilor</a:t>
            </a:r>
            <a:r>
              <a:rPr lang="ro-RO" smtClean="0">
                <a:solidFill>
                  <a:schemeClr val="tx1"/>
                </a:solidFill>
                <a:latin typeface="Arial" pitchFamily="34" charset="0"/>
                <a:cs typeface="Arial" pitchFamily="34" charset="0"/>
              </a:rPr>
              <a:t> a căror </a:t>
            </a:r>
            <a:r>
              <a:rPr lang="ro-RO" b="1" i="1" smtClean="0">
                <a:solidFill>
                  <a:schemeClr val="accent6">
                    <a:lumMod val="50000"/>
                  </a:schemeClr>
                </a:solidFill>
                <a:latin typeface="Arial" pitchFamily="34" charset="0"/>
                <a:cs typeface="Arial" pitchFamily="34" charset="0"/>
              </a:rPr>
              <a:t>utilitate</a:t>
            </a:r>
            <a:r>
              <a:rPr lang="ro-RO" smtClean="0">
                <a:solidFill>
                  <a:schemeClr val="tx1"/>
                </a:solidFill>
                <a:latin typeface="Arial" pitchFamily="34" charset="0"/>
                <a:cs typeface="Arial" pitchFamily="34" charset="0"/>
              </a:rPr>
              <a:t> poate fi apreciată prin intermediul </a:t>
            </a:r>
            <a:r>
              <a:rPr lang="ro-RO" b="1" i="1" smtClean="0">
                <a:solidFill>
                  <a:srgbClr val="C00000"/>
                </a:solidFill>
                <a:latin typeface="Arial" pitchFamily="34" charset="0"/>
                <a:cs typeface="Arial" pitchFamily="34" charset="0"/>
              </a:rPr>
              <a:t>dimensiunii unei caracteristici tehnice </a:t>
            </a:r>
          </a:p>
        </p:txBody>
      </p:sp>
      <p:sp>
        <p:nvSpPr>
          <p:cNvPr id="8" name="Rectangle 7"/>
          <p:cNvSpPr/>
          <p:nvPr/>
        </p:nvSpPr>
        <p:spPr>
          <a:xfrm>
            <a:off x="228600" y="12954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9" name="Rectangle 8"/>
          <p:cNvSpPr/>
          <p:nvPr/>
        </p:nvSpPr>
        <p:spPr>
          <a:xfrm>
            <a:off x="838200" y="2590800"/>
            <a:ext cx="7315200" cy="12192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Cazul prezentat în figura 3.1 sugerează o </a:t>
            </a:r>
            <a:r>
              <a:rPr lang="ro-RO" b="1" i="1" smtClean="0">
                <a:solidFill>
                  <a:schemeClr val="accent1">
                    <a:lumMod val="75000"/>
                  </a:schemeClr>
                </a:solidFill>
                <a:latin typeface="Arial" pitchFamily="34" charset="0"/>
                <a:cs typeface="Arial" pitchFamily="34" charset="0"/>
              </a:rPr>
              <a:t>corelație neliniară</a:t>
            </a:r>
            <a:r>
              <a:rPr lang="ro-RO" smtClean="0">
                <a:solidFill>
                  <a:schemeClr val="tx1"/>
                </a:solidFill>
                <a:latin typeface="Arial" pitchFamily="34" charset="0"/>
                <a:cs typeface="Arial" pitchFamily="34" charset="0"/>
              </a:rPr>
              <a:t>, </a:t>
            </a:r>
            <a:r>
              <a:rPr lang="ro-RO" b="1" i="1" smtClean="0">
                <a:solidFill>
                  <a:schemeClr val="accent6">
                    <a:lumMod val="50000"/>
                  </a:schemeClr>
                </a:solidFill>
                <a:latin typeface="Arial" pitchFamily="34" charset="0"/>
                <a:cs typeface="Arial" pitchFamily="34" charset="0"/>
              </a:rPr>
              <a:t>cu saturație și întoarcere</a:t>
            </a:r>
            <a:r>
              <a:rPr lang="ro-RO" smtClean="0">
                <a:solidFill>
                  <a:schemeClr val="tx1"/>
                </a:solidFill>
                <a:latin typeface="Arial" pitchFamily="34" charset="0"/>
                <a:cs typeface="Arial" pitchFamily="34" charset="0"/>
              </a:rPr>
              <a:t>, poate fi </a:t>
            </a:r>
            <a:r>
              <a:rPr lang="ro-RO" b="1" i="1" smtClean="0">
                <a:solidFill>
                  <a:srgbClr val="FF0000"/>
                </a:solidFill>
                <a:latin typeface="Arial" pitchFamily="34" charset="0"/>
                <a:cs typeface="Arial" pitchFamily="34" charset="0"/>
              </a:rPr>
              <a:t>modelat</a:t>
            </a:r>
            <a:r>
              <a:rPr lang="ro-RO" smtClean="0">
                <a:solidFill>
                  <a:schemeClr val="tx1"/>
                </a:solidFill>
                <a:latin typeface="Arial" pitchFamily="34" charset="0"/>
                <a:cs typeface="Arial" pitchFamily="34" charset="0"/>
              </a:rPr>
              <a:t> prin diverse </a:t>
            </a:r>
            <a:r>
              <a:rPr lang="ro-RO" b="1" i="1" smtClean="0">
                <a:solidFill>
                  <a:schemeClr val="accent6">
                    <a:lumMod val="50000"/>
                  </a:schemeClr>
                </a:solidFill>
                <a:latin typeface="Arial" pitchFamily="34" charset="0"/>
                <a:cs typeface="Arial" pitchFamily="34" charset="0"/>
              </a:rPr>
              <a:t>funcții</a:t>
            </a:r>
            <a:r>
              <a:rPr lang="ro-RO" smtClean="0">
                <a:solidFill>
                  <a:schemeClr val="tx1"/>
                </a:solidFill>
                <a:latin typeface="Arial" pitchFamily="34" charset="0"/>
                <a:cs typeface="Arial" pitchFamily="34" charset="0"/>
              </a:rPr>
              <a:t> (exponențiale, polinomiale, trigonometrice, transcedentale, logistice etc) care la rândul lor pot fi </a:t>
            </a:r>
            <a:r>
              <a:rPr lang="ro-RO" b="1" i="1" smtClean="0">
                <a:solidFill>
                  <a:srgbClr val="C00000"/>
                </a:solidFill>
                <a:latin typeface="Arial" pitchFamily="34" charset="0"/>
                <a:cs typeface="Arial" pitchFamily="34" charset="0"/>
              </a:rPr>
              <a:t>aproximate</a:t>
            </a:r>
            <a:r>
              <a:rPr lang="ro-RO" smtClean="0">
                <a:solidFill>
                  <a:schemeClr val="tx1"/>
                </a:solidFill>
                <a:latin typeface="Arial" pitchFamily="34" charset="0"/>
                <a:cs typeface="Arial" pitchFamily="34" charset="0"/>
              </a:rPr>
              <a:t> prin segmente de dreaptă</a:t>
            </a:r>
            <a:endParaRPr lang="ro-RO" b="1" i="1" smtClean="0">
              <a:solidFill>
                <a:srgbClr val="C00000"/>
              </a:solidFill>
              <a:latin typeface="Arial" pitchFamily="34" charset="0"/>
              <a:cs typeface="Arial" pitchFamily="34" charset="0"/>
            </a:endParaRPr>
          </a:p>
        </p:txBody>
      </p:sp>
      <p:sp>
        <p:nvSpPr>
          <p:cNvPr id="10" name="Rectangle 9"/>
          <p:cNvSpPr/>
          <p:nvPr/>
        </p:nvSpPr>
        <p:spPr>
          <a:xfrm>
            <a:off x="304800" y="25146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11" name="Rectangle 10"/>
          <p:cNvSpPr/>
          <p:nvPr/>
        </p:nvSpPr>
        <p:spPr>
          <a:xfrm>
            <a:off x="381000" y="4114800"/>
            <a:ext cx="3749744" cy="369332"/>
          </a:xfrm>
          <a:prstGeom prst="rect">
            <a:avLst/>
          </a:prstGeom>
          <a:effectLst/>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none">
            <a:spAutoFit/>
          </a:bodyPr>
          <a:lstStyle/>
          <a:p>
            <a:r>
              <a:rPr lang="ro-RO" b="1" smtClean="0">
                <a:solidFill>
                  <a:schemeClr val="accent6">
                    <a:lumMod val="50000"/>
                  </a:schemeClr>
                </a:solidFill>
                <a:latin typeface="Arial" pitchFamily="34" charset="0"/>
                <a:cs typeface="Arial" pitchFamily="34" charset="0"/>
              </a:rPr>
              <a:t>a. Corelația de tip Cobb-Douglas</a:t>
            </a:r>
            <a:endParaRPr lang="en-US" b="1">
              <a:solidFill>
                <a:schemeClr val="accent6">
                  <a:lumMod val="50000"/>
                </a:schemeClr>
              </a:solidFill>
              <a:latin typeface="Arial" pitchFamily="34" charset="0"/>
              <a:cs typeface="Arial" pitchFamily="34" charset="0"/>
            </a:endParaRPr>
          </a:p>
        </p:txBody>
      </p:sp>
      <p:sp>
        <p:nvSpPr>
          <p:cNvPr id="12" name="Rectangle 11"/>
          <p:cNvSpPr/>
          <p:nvPr/>
        </p:nvSpPr>
        <p:spPr>
          <a:xfrm>
            <a:off x="6400800" y="51054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3.10)</a:t>
            </a:r>
            <a:endParaRPr lang="en-US" baseline="-25000">
              <a:solidFill>
                <a:schemeClr val="tx1"/>
              </a:solidFill>
              <a:latin typeface="Arial" pitchFamily="34" charset="0"/>
              <a:cs typeface="Arial" pitchFamily="34" charset="0"/>
            </a:endParaRPr>
          </a:p>
        </p:txBody>
      </p:sp>
      <p:graphicFrame>
        <p:nvGraphicFramePr>
          <p:cNvPr id="13" name="Object 12"/>
          <p:cNvGraphicFramePr>
            <a:graphicFrameLocks noChangeAspect="1"/>
          </p:cNvGraphicFramePr>
          <p:nvPr/>
        </p:nvGraphicFramePr>
        <p:xfrm>
          <a:off x="2590800" y="4953000"/>
          <a:ext cx="3129279" cy="609600"/>
        </p:xfrm>
        <a:graphic>
          <a:graphicData uri="http://schemas.openxmlformats.org/presentationml/2006/ole">
            <p:oleObj spid="_x0000_s82946" name="Equation" r:id="rId3" imgW="1955520" imgH="380880" progId="Equation.3">
              <p:embed/>
            </p:oleObj>
          </a:graphicData>
        </a:graphic>
      </p:graphicFrame>
      <p:sp>
        <p:nvSpPr>
          <p:cNvPr id="14" name="Rectangle 13"/>
          <p:cNvSpPr/>
          <p:nvPr/>
        </p:nvSpPr>
        <p:spPr>
          <a:xfrm>
            <a:off x="1066800" y="5715000"/>
            <a:ext cx="7086600" cy="7620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Unde </a:t>
            </a:r>
            <a:r>
              <a:rPr lang="ro-RO" sz="2400" smtClean="0">
                <a:solidFill>
                  <a:schemeClr val="tx1"/>
                </a:solidFill>
                <a:latin typeface="Arial" pitchFamily="34" charset="0"/>
                <a:cs typeface="Arial" pitchFamily="34" charset="0"/>
              </a:rPr>
              <a:t>x</a:t>
            </a:r>
            <a:r>
              <a:rPr lang="ro-RO" smtClean="0">
                <a:solidFill>
                  <a:schemeClr val="tx1"/>
                </a:solidFill>
                <a:latin typeface="Arial" pitchFamily="34" charset="0"/>
                <a:cs typeface="Arial" pitchFamily="34" charset="0"/>
              </a:rPr>
              <a:t> reprezintă dimensiunea tehnică</a:t>
            </a:r>
            <a:r>
              <a:rPr lang="ro-RO" sz="2000" b="1" i="1" smtClean="0">
                <a:solidFill>
                  <a:schemeClr val="accent6">
                    <a:lumMod val="50000"/>
                  </a:schemeClr>
                </a:solidFill>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73</a:t>
            </a:fld>
            <a:endParaRPr lang="en-US"/>
          </a:p>
        </p:txBody>
      </p:sp>
      <p:sp>
        <p:nvSpPr>
          <p:cNvPr id="3" name="Rectangle 2"/>
          <p:cNvSpPr/>
          <p:nvPr/>
        </p:nvSpPr>
        <p:spPr>
          <a:xfrm>
            <a:off x="838200" y="990600"/>
            <a:ext cx="7391400" cy="6096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Pentru determinarea parametrilor </a:t>
            </a:r>
            <a:r>
              <a:rPr lang="ro-RO" sz="2400" smtClean="0">
                <a:solidFill>
                  <a:schemeClr val="tx1"/>
                </a:solidFill>
                <a:latin typeface="Arial" pitchFamily="34" charset="0"/>
                <a:cs typeface="Arial" pitchFamily="34" charset="0"/>
              </a:rPr>
              <a:t>A</a:t>
            </a:r>
            <a:r>
              <a:rPr lang="ro-RO"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rPr>
              <a:t>a</a:t>
            </a:r>
            <a:r>
              <a:rPr lang="ro-RO"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rPr>
              <a:t>b</a:t>
            </a:r>
            <a:r>
              <a:rPr lang="ro-RO" smtClean="0">
                <a:solidFill>
                  <a:schemeClr val="tx1"/>
                </a:solidFill>
                <a:latin typeface="Arial" pitchFamily="34" charset="0"/>
                <a:cs typeface="Arial" pitchFamily="34" charset="0"/>
              </a:rPr>
              <a:t>, se iau în considerare </a:t>
            </a:r>
            <a:r>
              <a:rPr lang="ro-RO" b="1" i="1" smtClean="0">
                <a:solidFill>
                  <a:srgbClr val="FF0000"/>
                </a:solidFill>
                <a:latin typeface="Arial" pitchFamily="34" charset="0"/>
                <a:cs typeface="Arial" pitchFamily="34" charset="0"/>
              </a:rPr>
              <a:t>condițiile limită </a:t>
            </a:r>
          </a:p>
        </p:txBody>
      </p:sp>
      <p:sp>
        <p:nvSpPr>
          <p:cNvPr id="4" name="Rectangle 3"/>
          <p:cNvSpPr/>
          <p:nvPr/>
        </p:nvSpPr>
        <p:spPr>
          <a:xfrm>
            <a:off x="838200" y="1828800"/>
            <a:ext cx="7391400" cy="7620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Din condiția ca </a:t>
            </a:r>
            <a:r>
              <a:rPr lang="ro-RO" b="1" i="1" smtClean="0">
                <a:solidFill>
                  <a:schemeClr val="accent6">
                    <a:lumMod val="50000"/>
                  </a:schemeClr>
                </a:solidFill>
                <a:latin typeface="Arial" pitchFamily="34" charset="0"/>
                <a:cs typeface="Arial" pitchFamily="34" charset="0"/>
              </a:rPr>
              <a:t>derivata de ordinul întâi să se anuleze în origine </a:t>
            </a:r>
            <a:r>
              <a:rPr lang="ro-RO" smtClean="0">
                <a:solidFill>
                  <a:schemeClr val="tx1"/>
                </a:solidFill>
                <a:latin typeface="Arial" pitchFamily="34" charset="0"/>
                <a:cs typeface="Arial" pitchFamily="34" charset="0"/>
              </a:rPr>
              <a:t>și</a:t>
            </a:r>
          </a:p>
          <a:p>
            <a:pPr algn="just"/>
            <a:endParaRPr lang="ro-RO" smtClean="0">
              <a:solidFill>
                <a:schemeClr val="tx1"/>
              </a:solidFill>
              <a:latin typeface="Arial" pitchFamily="34" charset="0"/>
              <a:cs typeface="Arial" pitchFamily="34" charset="0"/>
            </a:endParaRPr>
          </a:p>
          <a:p>
            <a:pPr algn="just"/>
            <a:r>
              <a:rPr lang="ro-RO" smtClean="0">
                <a:solidFill>
                  <a:schemeClr val="tx1"/>
                </a:solidFill>
                <a:latin typeface="Arial" pitchFamily="34" charset="0"/>
                <a:cs typeface="Arial" pitchFamily="34" charset="0"/>
              </a:rPr>
              <a:t> pentru </a:t>
            </a:r>
            <a:r>
              <a:rPr lang="ro-RO" sz="2400" smtClean="0">
                <a:solidFill>
                  <a:schemeClr val="tx1"/>
                </a:solidFill>
                <a:latin typeface="Arial" pitchFamily="34" charset="0"/>
                <a:cs typeface="Arial" pitchFamily="34" charset="0"/>
              </a:rPr>
              <a:t>x = x</a:t>
            </a:r>
            <a:r>
              <a:rPr lang="ro-RO" sz="2400" baseline="-25000" smtClean="0">
                <a:solidFill>
                  <a:schemeClr val="tx1"/>
                </a:solidFill>
                <a:latin typeface="Arial" pitchFamily="34" charset="0"/>
                <a:cs typeface="Arial" pitchFamily="34" charset="0"/>
              </a:rPr>
              <a:t>max  </a:t>
            </a:r>
            <a:r>
              <a:rPr lang="ro-RO" smtClean="0">
                <a:solidFill>
                  <a:schemeClr val="tx1"/>
                </a:solidFill>
                <a:latin typeface="Arial" pitchFamily="34" charset="0"/>
                <a:cs typeface="Arial" pitchFamily="34" charset="0"/>
              </a:rPr>
              <a:t>rezultă </a:t>
            </a:r>
            <a:r>
              <a:rPr lang="ro-RO" sz="2400" smtClean="0">
                <a:solidFill>
                  <a:schemeClr val="tx1"/>
                </a:solidFill>
                <a:latin typeface="Arial" pitchFamily="34" charset="0"/>
                <a:cs typeface="Arial" pitchFamily="34" charset="0"/>
              </a:rPr>
              <a:t>                </a:t>
            </a:r>
            <a:r>
              <a:rPr lang="ro-RO" smtClean="0">
                <a:solidFill>
                  <a:schemeClr val="tx1"/>
                </a:solidFill>
                <a:latin typeface="Arial" pitchFamily="34" charset="0"/>
                <a:cs typeface="Arial" pitchFamily="34" charset="0"/>
              </a:rPr>
              <a:t>iar din </a:t>
            </a:r>
            <a:r>
              <a:rPr lang="ro-RO" b="1" i="1" smtClean="0">
                <a:solidFill>
                  <a:schemeClr val="accent1">
                    <a:lumMod val="75000"/>
                  </a:schemeClr>
                </a:solidFill>
                <a:latin typeface="Arial" pitchFamily="34" charset="0"/>
                <a:cs typeface="Arial" pitchFamily="34" charset="0"/>
              </a:rPr>
              <a:t>condiția </a:t>
            </a:r>
          </a:p>
        </p:txBody>
      </p:sp>
      <p:graphicFrame>
        <p:nvGraphicFramePr>
          <p:cNvPr id="5" name="Object 4"/>
          <p:cNvGraphicFramePr>
            <a:graphicFrameLocks noChangeAspect="1"/>
          </p:cNvGraphicFramePr>
          <p:nvPr/>
        </p:nvGraphicFramePr>
        <p:xfrm>
          <a:off x="3657600" y="2133600"/>
          <a:ext cx="1193800" cy="800100"/>
        </p:xfrm>
        <a:graphic>
          <a:graphicData uri="http://schemas.openxmlformats.org/presentationml/2006/ole">
            <p:oleObj spid="_x0000_s83970" name="Equation" r:id="rId3" imgW="1193760" imgH="799920" progId="Equation.3">
              <p:embed/>
            </p:oleObj>
          </a:graphicData>
        </a:graphic>
      </p:graphicFrame>
      <p:graphicFrame>
        <p:nvGraphicFramePr>
          <p:cNvPr id="6" name="Object 5"/>
          <p:cNvGraphicFramePr>
            <a:graphicFrameLocks noChangeAspect="1"/>
          </p:cNvGraphicFramePr>
          <p:nvPr/>
        </p:nvGraphicFramePr>
        <p:xfrm>
          <a:off x="914400" y="2971800"/>
          <a:ext cx="4038600" cy="952500"/>
        </p:xfrm>
        <a:graphic>
          <a:graphicData uri="http://schemas.openxmlformats.org/presentationml/2006/ole">
            <p:oleObj spid="_x0000_s83971" name="Equation" r:id="rId4" imgW="4038480" imgH="952200" progId="Equation.3">
              <p:embed/>
            </p:oleObj>
          </a:graphicData>
        </a:graphic>
      </p:graphicFrame>
      <p:sp>
        <p:nvSpPr>
          <p:cNvPr id="7" name="Rectangle 6"/>
          <p:cNvSpPr/>
          <p:nvPr/>
        </p:nvSpPr>
        <p:spPr>
          <a:xfrm>
            <a:off x="762000" y="3962400"/>
            <a:ext cx="7848600" cy="9144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Pentru determinarea parametrului </a:t>
            </a:r>
            <a:r>
              <a:rPr lang="ro-RO" sz="2400" smtClean="0">
                <a:solidFill>
                  <a:schemeClr val="tx1"/>
                </a:solidFill>
                <a:latin typeface="Arial" pitchFamily="34" charset="0"/>
                <a:cs typeface="Arial" pitchFamily="34" charset="0"/>
              </a:rPr>
              <a:t>a</a:t>
            </a:r>
            <a:r>
              <a:rPr lang="ro-RO" smtClean="0">
                <a:solidFill>
                  <a:schemeClr val="tx1"/>
                </a:solidFill>
                <a:latin typeface="Arial" pitchFamily="34" charset="0"/>
                <a:cs typeface="Arial" pitchFamily="34" charset="0"/>
              </a:rPr>
              <a:t>, este necesară o </a:t>
            </a:r>
            <a:r>
              <a:rPr lang="ro-RO" b="1" i="1" smtClean="0">
                <a:solidFill>
                  <a:schemeClr val="accent1">
                    <a:lumMod val="75000"/>
                  </a:schemeClr>
                </a:solidFill>
                <a:latin typeface="Arial" pitchFamily="34" charset="0"/>
                <a:cs typeface="Arial" pitchFamily="34" charset="0"/>
              </a:rPr>
              <a:t>a treia condiție</a:t>
            </a:r>
            <a:r>
              <a:rPr lang="ro-RO" smtClean="0">
                <a:solidFill>
                  <a:schemeClr val="tx1"/>
                </a:solidFill>
                <a:latin typeface="Arial" pitchFamily="34" charset="0"/>
                <a:cs typeface="Arial" pitchFamily="34" charset="0"/>
              </a:rPr>
              <a:t>. Dacă de exemplu se dorește </a:t>
            </a:r>
            <a:r>
              <a:rPr lang="ro-RO" b="1" i="1" smtClean="0">
                <a:solidFill>
                  <a:schemeClr val="accent6">
                    <a:lumMod val="50000"/>
                  </a:schemeClr>
                </a:solidFill>
                <a:latin typeface="Arial" pitchFamily="34" charset="0"/>
                <a:cs typeface="Arial" pitchFamily="34" charset="0"/>
              </a:rPr>
              <a:t>plasarea puncului de inflexiune la mijlocul intervalului</a:t>
            </a:r>
            <a:r>
              <a:rPr lang="ro-RO" smtClean="0">
                <a:solidFill>
                  <a:schemeClr val="tx1"/>
                </a:solidFill>
                <a:latin typeface="Arial" pitchFamily="34" charset="0"/>
                <a:cs typeface="Arial" pitchFamily="34" charset="0"/>
              </a:rPr>
              <a:t>, atunci rezultă pentru utilitate expresia din relația (3.11)</a:t>
            </a:r>
            <a:endParaRPr lang="ro-RO" b="1" i="1" smtClean="0">
              <a:solidFill>
                <a:srgbClr val="C00000"/>
              </a:solidFill>
              <a:latin typeface="Arial" pitchFamily="34" charset="0"/>
              <a:cs typeface="Arial" pitchFamily="34" charset="0"/>
            </a:endParaRPr>
          </a:p>
        </p:txBody>
      </p:sp>
      <p:graphicFrame>
        <p:nvGraphicFramePr>
          <p:cNvPr id="8" name="Object 7"/>
          <p:cNvGraphicFramePr>
            <a:graphicFrameLocks noChangeAspect="1"/>
          </p:cNvGraphicFramePr>
          <p:nvPr/>
        </p:nvGraphicFramePr>
        <p:xfrm>
          <a:off x="3048000" y="4953000"/>
          <a:ext cx="2766785" cy="1549400"/>
        </p:xfrm>
        <a:graphic>
          <a:graphicData uri="http://schemas.openxmlformats.org/presentationml/2006/ole">
            <p:oleObj spid="_x0000_s83972" name="Equation" r:id="rId5" imgW="2222280" imgH="1244520" progId="Equation.3">
              <p:embed/>
            </p:oleObj>
          </a:graphicData>
        </a:graphic>
      </p:graphicFrame>
      <p:sp>
        <p:nvSpPr>
          <p:cNvPr id="9" name="Rectangle 8"/>
          <p:cNvSpPr/>
          <p:nvPr/>
        </p:nvSpPr>
        <p:spPr>
          <a:xfrm>
            <a:off x="6324600" y="56388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3.11)</a:t>
            </a:r>
            <a:endParaRPr lang="en-US" baseline="-2500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74</a:t>
            </a:fld>
            <a:endParaRPr lang="en-US"/>
          </a:p>
        </p:txBody>
      </p:sp>
      <p:sp>
        <p:nvSpPr>
          <p:cNvPr id="3" name="Rectangle 2"/>
          <p:cNvSpPr/>
          <p:nvPr/>
        </p:nvSpPr>
        <p:spPr>
          <a:xfrm>
            <a:off x="304800" y="914400"/>
            <a:ext cx="5455340" cy="369332"/>
          </a:xfrm>
          <a:prstGeom prst="rect">
            <a:avLst/>
          </a:prstGeom>
          <a:effectLst/>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none">
            <a:spAutoFit/>
          </a:bodyPr>
          <a:lstStyle/>
          <a:p>
            <a:r>
              <a:rPr lang="ro-RO" b="1" smtClean="0">
                <a:solidFill>
                  <a:schemeClr val="accent6">
                    <a:lumMod val="50000"/>
                  </a:schemeClr>
                </a:solidFill>
                <a:latin typeface="Arial" pitchFamily="34" charset="0"/>
                <a:cs typeface="Arial" pitchFamily="34" charset="0"/>
              </a:rPr>
              <a:t>b. Corelația de tip „dreaptă prin originea axelor”</a:t>
            </a:r>
            <a:endParaRPr lang="en-US" b="1">
              <a:solidFill>
                <a:schemeClr val="accent6">
                  <a:lumMod val="50000"/>
                </a:schemeClr>
              </a:solidFill>
              <a:latin typeface="Arial" pitchFamily="34" charset="0"/>
              <a:cs typeface="Arial" pitchFamily="34" charset="0"/>
            </a:endParaRPr>
          </a:p>
        </p:txBody>
      </p:sp>
      <p:sp>
        <p:nvSpPr>
          <p:cNvPr id="4" name="Rectangle 3"/>
          <p:cNvSpPr/>
          <p:nvPr/>
        </p:nvSpPr>
        <p:spPr>
          <a:xfrm>
            <a:off x="914400" y="1524000"/>
            <a:ext cx="6629400" cy="6858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Corelația proporțională între </a:t>
            </a:r>
            <a:r>
              <a:rPr lang="ro-RO" b="1" i="1" smtClean="0">
                <a:solidFill>
                  <a:schemeClr val="accent6">
                    <a:lumMod val="50000"/>
                  </a:schemeClr>
                </a:solidFill>
                <a:latin typeface="Arial" pitchFamily="34" charset="0"/>
                <a:cs typeface="Arial" pitchFamily="34" charset="0"/>
              </a:rPr>
              <a:t>utilitatea funcției </a:t>
            </a:r>
            <a:r>
              <a:rPr lang="ro-RO" smtClean="0">
                <a:solidFill>
                  <a:schemeClr val="tx1"/>
                </a:solidFill>
                <a:latin typeface="Arial" pitchFamily="34" charset="0"/>
                <a:cs typeface="Arial" pitchFamily="34" charset="0"/>
              </a:rPr>
              <a:t>și </a:t>
            </a:r>
            <a:r>
              <a:rPr lang="ro-RO" b="1" i="1" smtClean="0">
                <a:solidFill>
                  <a:srgbClr val="C00000"/>
                </a:solidFill>
                <a:latin typeface="Arial" pitchFamily="34" charset="0"/>
                <a:cs typeface="Arial" pitchFamily="34" charset="0"/>
              </a:rPr>
              <a:t>mărimea caracteristicii </a:t>
            </a:r>
            <a:r>
              <a:rPr lang="ro-RO" smtClean="0">
                <a:solidFill>
                  <a:schemeClr val="tx1"/>
                </a:solidFill>
                <a:latin typeface="Arial" pitchFamily="34" charset="0"/>
                <a:cs typeface="Arial" pitchFamily="34" charset="0"/>
              </a:rPr>
              <a:t>este prezentată în relația (3.12)</a:t>
            </a:r>
            <a:endParaRPr lang="ro-RO" b="1" i="1" smtClean="0">
              <a:solidFill>
                <a:srgbClr val="C00000"/>
              </a:solidFill>
              <a:latin typeface="Arial" pitchFamily="34" charset="0"/>
              <a:cs typeface="Arial" pitchFamily="34" charset="0"/>
            </a:endParaRPr>
          </a:p>
        </p:txBody>
      </p:sp>
      <p:sp>
        <p:nvSpPr>
          <p:cNvPr id="5" name="Rectangle 4"/>
          <p:cNvSpPr/>
          <p:nvPr/>
        </p:nvSpPr>
        <p:spPr>
          <a:xfrm>
            <a:off x="228600" y="14478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graphicFrame>
        <p:nvGraphicFramePr>
          <p:cNvPr id="6" name="Object 5"/>
          <p:cNvGraphicFramePr>
            <a:graphicFrameLocks noChangeAspect="1"/>
          </p:cNvGraphicFramePr>
          <p:nvPr/>
        </p:nvGraphicFramePr>
        <p:xfrm>
          <a:off x="3733800" y="2362200"/>
          <a:ext cx="1570383" cy="457200"/>
        </p:xfrm>
        <a:graphic>
          <a:graphicData uri="http://schemas.openxmlformats.org/presentationml/2006/ole">
            <p:oleObj spid="_x0000_s84994" name="Equation" r:id="rId3" imgW="1002960" imgH="291960" progId="Equation.3">
              <p:embed/>
            </p:oleObj>
          </a:graphicData>
        </a:graphic>
      </p:graphicFrame>
      <p:sp>
        <p:nvSpPr>
          <p:cNvPr id="7" name="Rectangle 6"/>
          <p:cNvSpPr/>
          <p:nvPr/>
        </p:nvSpPr>
        <p:spPr>
          <a:xfrm>
            <a:off x="6096000" y="24384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3.12)</a:t>
            </a:r>
            <a:endParaRPr lang="en-US" baseline="-25000">
              <a:solidFill>
                <a:schemeClr val="tx1"/>
              </a:solidFill>
              <a:latin typeface="Arial" pitchFamily="34" charset="0"/>
              <a:cs typeface="Arial" pitchFamily="34" charset="0"/>
            </a:endParaRPr>
          </a:p>
        </p:txBody>
      </p:sp>
      <p:sp>
        <p:nvSpPr>
          <p:cNvPr id="8" name="Rectangle 7"/>
          <p:cNvSpPr/>
          <p:nvPr/>
        </p:nvSpPr>
        <p:spPr>
          <a:xfrm>
            <a:off x="838200" y="3276600"/>
            <a:ext cx="7696200" cy="10668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Condiția limită                            permite să se determine valoarea lui </a:t>
            </a:r>
            <a:r>
              <a:rPr lang="ro-RO" sz="2400" smtClean="0">
                <a:solidFill>
                  <a:schemeClr val="tx1"/>
                </a:solidFill>
                <a:latin typeface="Arial" pitchFamily="34" charset="0"/>
                <a:cs typeface="Arial" pitchFamily="34" charset="0"/>
              </a:rPr>
              <a:t>k</a:t>
            </a:r>
          </a:p>
          <a:p>
            <a:pPr algn="just"/>
            <a:endParaRPr lang="ro-RO" smtClean="0">
              <a:solidFill>
                <a:schemeClr val="tx1"/>
              </a:solidFill>
              <a:latin typeface="Arial" pitchFamily="34" charset="0"/>
              <a:cs typeface="Arial" pitchFamily="34" charset="0"/>
            </a:endParaRPr>
          </a:p>
          <a:p>
            <a:pPr algn="just"/>
            <a:r>
              <a:rPr lang="ro-RO" smtClean="0">
                <a:solidFill>
                  <a:schemeClr val="tx1"/>
                </a:solidFill>
                <a:latin typeface="Arial" pitchFamily="34" charset="0"/>
                <a:cs typeface="Arial" pitchFamily="34" charset="0"/>
              </a:rPr>
              <a:t> și anume                     , rezultând expresia utilității conform relației (3.13) </a:t>
            </a:r>
            <a:endParaRPr lang="ro-RO" b="1" i="1" smtClean="0">
              <a:solidFill>
                <a:srgbClr val="FF0000"/>
              </a:solidFill>
              <a:latin typeface="Arial" pitchFamily="34" charset="0"/>
              <a:cs typeface="Arial" pitchFamily="34" charset="0"/>
            </a:endParaRPr>
          </a:p>
        </p:txBody>
      </p:sp>
      <p:graphicFrame>
        <p:nvGraphicFramePr>
          <p:cNvPr id="9" name="Object 8"/>
          <p:cNvGraphicFramePr>
            <a:graphicFrameLocks noChangeAspect="1"/>
          </p:cNvGraphicFramePr>
          <p:nvPr/>
        </p:nvGraphicFramePr>
        <p:xfrm>
          <a:off x="2514600" y="3352800"/>
          <a:ext cx="1447800" cy="381000"/>
        </p:xfrm>
        <a:graphic>
          <a:graphicData uri="http://schemas.openxmlformats.org/presentationml/2006/ole">
            <p:oleObj spid="_x0000_s84995" name="Equation" r:id="rId4" imgW="1447560" imgH="380880" progId="Equation.3">
              <p:embed/>
            </p:oleObj>
          </a:graphicData>
        </a:graphic>
      </p:graphicFrame>
      <p:graphicFrame>
        <p:nvGraphicFramePr>
          <p:cNvPr id="10" name="Object 9"/>
          <p:cNvGraphicFramePr>
            <a:graphicFrameLocks noChangeAspect="1"/>
          </p:cNvGraphicFramePr>
          <p:nvPr/>
        </p:nvGraphicFramePr>
        <p:xfrm>
          <a:off x="1981200" y="3810000"/>
          <a:ext cx="1181100" cy="800100"/>
        </p:xfrm>
        <a:graphic>
          <a:graphicData uri="http://schemas.openxmlformats.org/presentationml/2006/ole">
            <p:oleObj spid="_x0000_s84996" name="Equation" r:id="rId5" imgW="1180800" imgH="799920" progId="Equation.3">
              <p:embed/>
            </p:oleObj>
          </a:graphicData>
        </a:graphic>
      </p:graphicFrame>
      <p:graphicFrame>
        <p:nvGraphicFramePr>
          <p:cNvPr id="11" name="Object 10"/>
          <p:cNvGraphicFramePr>
            <a:graphicFrameLocks noChangeAspect="1"/>
          </p:cNvGraphicFramePr>
          <p:nvPr/>
        </p:nvGraphicFramePr>
        <p:xfrm>
          <a:off x="3505200" y="4648199"/>
          <a:ext cx="2133600" cy="1445341"/>
        </p:xfrm>
        <a:graphic>
          <a:graphicData uri="http://schemas.openxmlformats.org/presentationml/2006/ole">
            <p:oleObj spid="_x0000_s84997" name="Equation" r:id="rId6" imgW="1180800" imgH="799920" progId="Equation.3">
              <p:embed/>
            </p:oleObj>
          </a:graphicData>
        </a:graphic>
      </p:graphicFrame>
      <p:sp>
        <p:nvSpPr>
          <p:cNvPr id="12" name="Rectangle 11"/>
          <p:cNvSpPr/>
          <p:nvPr/>
        </p:nvSpPr>
        <p:spPr>
          <a:xfrm>
            <a:off x="6096000" y="51054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3.13)</a:t>
            </a:r>
            <a:endParaRPr lang="en-US" baseline="-2500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75</a:t>
            </a:fld>
            <a:endParaRPr lang="en-US"/>
          </a:p>
        </p:txBody>
      </p:sp>
      <p:sp>
        <p:nvSpPr>
          <p:cNvPr id="3" name="Rectangle 2"/>
          <p:cNvSpPr/>
          <p:nvPr/>
        </p:nvSpPr>
        <p:spPr>
          <a:xfrm>
            <a:off x="304800" y="914400"/>
            <a:ext cx="4253087" cy="461665"/>
          </a:xfrm>
          <a:prstGeom prst="rect">
            <a:avLst/>
          </a:prstGeom>
          <a:effectLst/>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none">
            <a:spAutoFit/>
          </a:bodyPr>
          <a:lstStyle/>
          <a:p>
            <a:r>
              <a:rPr lang="ro-RO" b="1" smtClean="0">
                <a:solidFill>
                  <a:schemeClr val="accent6">
                    <a:lumMod val="50000"/>
                  </a:schemeClr>
                </a:solidFill>
                <a:latin typeface="Arial" pitchFamily="34" charset="0"/>
                <a:cs typeface="Arial" pitchFamily="34" charset="0"/>
              </a:rPr>
              <a:t>c. Corelația liniară între </a:t>
            </a:r>
            <a:r>
              <a:rPr lang="ro-RO" sz="2400" b="1" smtClean="0">
                <a:solidFill>
                  <a:schemeClr val="accent6">
                    <a:lumMod val="50000"/>
                  </a:schemeClr>
                </a:solidFill>
                <a:latin typeface="Arial" pitchFamily="34" charset="0"/>
                <a:cs typeface="Arial" pitchFamily="34" charset="0"/>
              </a:rPr>
              <a:t>x</a:t>
            </a:r>
            <a:r>
              <a:rPr lang="ro-RO" sz="2400" b="1" baseline="-25000" smtClean="0">
                <a:solidFill>
                  <a:schemeClr val="accent6">
                    <a:lumMod val="50000"/>
                  </a:schemeClr>
                </a:solidFill>
                <a:latin typeface="Arial" pitchFamily="34" charset="0"/>
                <a:cs typeface="Arial" pitchFamily="34" charset="0"/>
              </a:rPr>
              <a:t>min</a:t>
            </a:r>
            <a:r>
              <a:rPr lang="ro-RO" b="1" smtClean="0">
                <a:solidFill>
                  <a:schemeClr val="accent6">
                    <a:lumMod val="50000"/>
                  </a:schemeClr>
                </a:solidFill>
                <a:latin typeface="Arial" pitchFamily="34" charset="0"/>
                <a:cs typeface="Arial" pitchFamily="34" charset="0"/>
              </a:rPr>
              <a:t> și </a:t>
            </a:r>
            <a:r>
              <a:rPr lang="ro-RO" sz="2400" b="1" smtClean="0">
                <a:solidFill>
                  <a:schemeClr val="accent6">
                    <a:lumMod val="50000"/>
                  </a:schemeClr>
                </a:solidFill>
                <a:latin typeface="Arial" pitchFamily="34" charset="0"/>
                <a:cs typeface="Arial" pitchFamily="34" charset="0"/>
              </a:rPr>
              <a:t>x</a:t>
            </a:r>
            <a:r>
              <a:rPr lang="ro-RO" sz="2400" b="1" baseline="-25000" smtClean="0">
                <a:solidFill>
                  <a:schemeClr val="accent6">
                    <a:lumMod val="50000"/>
                  </a:schemeClr>
                </a:solidFill>
                <a:latin typeface="Arial" pitchFamily="34" charset="0"/>
                <a:cs typeface="Arial" pitchFamily="34" charset="0"/>
              </a:rPr>
              <a:t>max</a:t>
            </a:r>
            <a:endParaRPr lang="en-US" sz="2400" b="1" baseline="-25000">
              <a:solidFill>
                <a:schemeClr val="accent6">
                  <a:lumMod val="50000"/>
                </a:schemeClr>
              </a:solidFill>
              <a:latin typeface="Arial" pitchFamily="34" charset="0"/>
              <a:cs typeface="Arial" pitchFamily="34" charset="0"/>
            </a:endParaRPr>
          </a:p>
        </p:txBody>
      </p:sp>
      <p:sp>
        <p:nvSpPr>
          <p:cNvPr id="4" name="Rectangle 3"/>
          <p:cNvSpPr/>
          <p:nvPr/>
        </p:nvSpPr>
        <p:spPr>
          <a:xfrm>
            <a:off x="914400" y="1524000"/>
            <a:ext cx="7162800" cy="10668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Dacă pentru </a:t>
            </a:r>
            <a:r>
              <a:rPr lang="ro-RO" b="1" i="1" smtClean="0">
                <a:solidFill>
                  <a:srgbClr val="C00000"/>
                </a:solidFill>
                <a:latin typeface="Arial" pitchFamily="34" charset="0"/>
                <a:cs typeface="Arial" pitchFamily="34" charset="0"/>
              </a:rPr>
              <a:t>dimensiuni tehnice </a:t>
            </a:r>
            <a:r>
              <a:rPr lang="ro-RO" smtClean="0">
                <a:solidFill>
                  <a:schemeClr val="tx1"/>
                </a:solidFill>
                <a:latin typeface="Arial" pitchFamily="34" charset="0"/>
                <a:cs typeface="Arial" pitchFamily="34" charset="0"/>
              </a:rPr>
              <a:t>mai mici decât </a:t>
            </a:r>
            <a:r>
              <a:rPr lang="ro-RO" sz="2400" smtClean="0">
                <a:solidFill>
                  <a:schemeClr val="tx1"/>
                </a:solidFill>
                <a:latin typeface="Arial" pitchFamily="34" charset="0"/>
                <a:cs typeface="Arial" pitchFamily="34" charset="0"/>
              </a:rPr>
              <a:t>x</a:t>
            </a:r>
            <a:r>
              <a:rPr lang="ro-RO" sz="2400" baseline="-25000" smtClean="0">
                <a:solidFill>
                  <a:schemeClr val="tx1"/>
                </a:solidFill>
                <a:latin typeface="Arial" pitchFamily="34" charset="0"/>
                <a:cs typeface="Arial" pitchFamily="34" charset="0"/>
              </a:rPr>
              <a:t>min</a:t>
            </a:r>
            <a:r>
              <a:rPr lang="ro-RO" smtClean="0">
                <a:solidFill>
                  <a:schemeClr val="tx1"/>
                </a:solidFill>
                <a:latin typeface="Arial" pitchFamily="34" charset="0"/>
                <a:cs typeface="Arial" pitchFamily="34" charset="0"/>
              </a:rPr>
              <a:t>, </a:t>
            </a:r>
            <a:r>
              <a:rPr lang="ro-RO" b="1" i="1" smtClean="0">
                <a:solidFill>
                  <a:schemeClr val="accent6">
                    <a:lumMod val="50000"/>
                  </a:schemeClr>
                </a:solidFill>
                <a:latin typeface="Arial" pitchFamily="34" charset="0"/>
                <a:cs typeface="Arial" pitchFamily="34" charset="0"/>
              </a:rPr>
              <a:t>utilitatea funcției este aproape zero</a:t>
            </a:r>
            <a:r>
              <a:rPr lang="ro-RO" smtClean="0">
                <a:solidFill>
                  <a:schemeClr val="tx1"/>
                </a:solidFill>
                <a:latin typeface="Arial" pitchFamily="34" charset="0"/>
                <a:cs typeface="Arial" pitchFamily="34" charset="0"/>
              </a:rPr>
              <a:t>, </a:t>
            </a:r>
            <a:r>
              <a:rPr lang="ro-RO" b="1" i="1" smtClean="0">
                <a:solidFill>
                  <a:schemeClr val="accent1">
                    <a:lumMod val="75000"/>
                  </a:schemeClr>
                </a:solidFill>
                <a:latin typeface="Arial" pitchFamily="34" charset="0"/>
                <a:cs typeface="Arial" pitchFamily="34" charset="0"/>
              </a:rPr>
              <a:t>crescând apoi liniar</a:t>
            </a:r>
            <a:r>
              <a:rPr lang="ro-RO" smtClean="0">
                <a:solidFill>
                  <a:schemeClr val="tx1"/>
                </a:solidFill>
                <a:latin typeface="Arial" pitchFamily="34" charset="0"/>
                <a:cs typeface="Arial" pitchFamily="34" charset="0"/>
              </a:rPr>
              <a:t>, atunci legea de corelație este prezentată în relația (3.14)</a:t>
            </a:r>
            <a:endParaRPr lang="ro-RO" b="1" i="1" smtClean="0">
              <a:solidFill>
                <a:srgbClr val="C00000"/>
              </a:solidFill>
              <a:latin typeface="Arial" pitchFamily="34" charset="0"/>
              <a:cs typeface="Arial" pitchFamily="34" charset="0"/>
            </a:endParaRPr>
          </a:p>
        </p:txBody>
      </p:sp>
      <p:sp>
        <p:nvSpPr>
          <p:cNvPr id="5" name="Rectangle 4"/>
          <p:cNvSpPr/>
          <p:nvPr/>
        </p:nvSpPr>
        <p:spPr>
          <a:xfrm>
            <a:off x="228600" y="14478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graphicFrame>
        <p:nvGraphicFramePr>
          <p:cNvPr id="6" name="Object 5"/>
          <p:cNvGraphicFramePr>
            <a:graphicFrameLocks noChangeAspect="1"/>
          </p:cNvGraphicFramePr>
          <p:nvPr/>
        </p:nvGraphicFramePr>
        <p:xfrm>
          <a:off x="2895600" y="2743200"/>
          <a:ext cx="2819400" cy="548742"/>
        </p:xfrm>
        <a:graphic>
          <a:graphicData uri="http://schemas.openxmlformats.org/presentationml/2006/ole">
            <p:oleObj spid="_x0000_s86018" name="Equation" r:id="rId3" imgW="1892160" imgH="368280" progId="Equation.3">
              <p:embed/>
            </p:oleObj>
          </a:graphicData>
        </a:graphic>
      </p:graphicFrame>
      <p:sp>
        <p:nvSpPr>
          <p:cNvPr id="7" name="Rectangle 6"/>
          <p:cNvSpPr/>
          <p:nvPr/>
        </p:nvSpPr>
        <p:spPr>
          <a:xfrm>
            <a:off x="6629400" y="27432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3.14)</a:t>
            </a:r>
            <a:endParaRPr lang="en-US" baseline="-25000">
              <a:solidFill>
                <a:schemeClr val="tx1"/>
              </a:solidFill>
              <a:latin typeface="Arial" pitchFamily="34" charset="0"/>
              <a:cs typeface="Arial" pitchFamily="34" charset="0"/>
            </a:endParaRPr>
          </a:p>
        </p:txBody>
      </p:sp>
      <p:sp>
        <p:nvSpPr>
          <p:cNvPr id="8" name="Rectangle 7"/>
          <p:cNvSpPr/>
          <p:nvPr/>
        </p:nvSpPr>
        <p:spPr>
          <a:xfrm>
            <a:off x="762000" y="3429000"/>
            <a:ext cx="7391400" cy="7620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Din condiția                          rezultă expresia utilității din relația (3.15) </a:t>
            </a:r>
          </a:p>
        </p:txBody>
      </p:sp>
      <p:graphicFrame>
        <p:nvGraphicFramePr>
          <p:cNvPr id="9" name="Object 8"/>
          <p:cNvGraphicFramePr>
            <a:graphicFrameLocks noChangeAspect="1"/>
          </p:cNvGraphicFramePr>
          <p:nvPr/>
        </p:nvGraphicFramePr>
        <p:xfrm>
          <a:off x="2133600" y="3657600"/>
          <a:ext cx="1447800" cy="381000"/>
        </p:xfrm>
        <a:graphic>
          <a:graphicData uri="http://schemas.openxmlformats.org/presentationml/2006/ole">
            <p:oleObj spid="_x0000_s86019" name="Equation" r:id="rId4" imgW="1447560" imgH="380880" progId="Equation.3">
              <p:embed/>
            </p:oleObj>
          </a:graphicData>
        </a:graphic>
      </p:graphicFrame>
      <p:graphicFrame>
        <p:nvGraphicFramePr>
          <p:cNvPr id="10" name="Object 9"/>
          <p:cNvGraphicFramePr>
            <a:graphicFrameLocks noChangeAspect="1"/>
          </p:cNvGraphicFramePr>
          <p:nvPr/>
        </p:nvGraphicFramePr>
        <p:xfrm>
          <a:off x="2971800" y="4038600"/>
          <a:ext cx="2667000" cy="1043609"/>
        </p:xfrm>
        <a:graphic>
          <a:graphicData uri="http://schemas.openxmlformats.org/presentationml/2006/ole">
            <p:oleObj spid="_x0000_s86020" name="Equation" r:id="rId5" imgW="2044440" imgH="799920" progId="Equation.3">
              <p:embed/>
            </p:oleObj>
          </a:graphicData>
        </a:graphic>
      </p:graphicFrame>
      <p:sp>
        <p:nvSpPr>
          <p:cNvPr id="11" name="Rectangle 10"/>
          <p:cNvSpPr/>
          <p:nvPr/>
        </p:nvSpPr>
        <p:spPr>
          <a:xfrm>
            <a:off x="6705600" y="43434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3.15)</a:t>
            </a:r>
            <a:endParaRPr lang="en-US" baseline="-25000">
              <a:solidFill>
                <a:schemeClr val="tx1"/>
              </a:solidFill>
              <a:latin typeface="Arial" pitchFamily="34" charset="0"/>
              <a:cs typeface="Arial" pitchFamily="34" charset="0"/>
            </a:endParaRPr>
          </a:p>
        </p:txBody>
      </p:sp>
      <p:sp>
        <p:nvSpPr>
          <p:cNvPr id="12" name="Rectangle 11"/>
          <p:cNvSpPr/>
          <p:nvPr/>
        </p:nvSpPr>
        <p:spPr>
          <a:xfrm>
            <a:off x="685800" y="5181600"/>
            <a:ext cx="1936749" cy="400110"/>
          </a:xfrm>
          <a:prstGeom prst="rect">
            <a:avLst/>
          </a:prstGeom>
          <a:effectLst>
            <a:outerShdw blurRad="50800" dist="38100" dir="2700000" algn="tl" rotWithShape="0">
              <a:prstClr val="black">
                <a:alpha val="40000"/>
              </a:prstClr>
            </a:outerShdw>
          </a:effectLst>
        </p:spPr>
        <p:txBody>
          <a:bodyPr wrap="none">
            <a:spAutoFit/>
          </a:bodyPr>
          <a:lstStyle/>
          <a:p>
            <a:r>
              <a:rPr kumimoji="0" lang="en-US" sz="2000" b="1" i="1"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sym typeface="Wingdings"/>
              </a:rPr>
              <a:t> </a:t>
            </a:r>
            <a:r>
              <a:rPr kumimoji="0" lang="en-US" sz="2000" b="1" i="1"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rPr>
              <a:t>Observaţi</a:t>
            </a:r>
            <a:r>
              <a:rPr lang="ro-RO" sz="2000" b="1" i="1" smtClean="0">
                <a:solidFill>
                  <a:schemeClr val="accent1">
                    <a:lumMod val="75000"/>
                  </a:schemeClr>
                </a:solidFill>
                <a:latin typeface="Arial" pitchFamily="34" charset="0"/>
                <a:ea typeface="Times New Roman" pitchFamily="18" charset="0"/>
                <a:cs typeface="Arial" pitchFamily="34" charset="0"/>
              </a:rPr>
              <a:t>e:</a:t>
            </a:r>
            <a:r>
              <a:rPr kumimoji="0" lang="en-US" sz="2000" b="1" i="0"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rPr>
              <a:t> </a:t>
            </a:r>
            <a:endParaRPr lang="en-US" sz="2000">
              <a:solidFill>
                <a:schemeClr val="accent1">
                  <a:lumMod val="75000"/>
                </a:schemeClr>
              </a:solidFill>
            </a:endParaRPr>
          </a:p>
        </p:txBody>
      </p:sp>
      <p:sp>
        <p:nvSpPr>
          <p:cNvPr id="13" name="Rectangle 12"/>
          <p:cNvSpPr/>
          <p:nvPr/>
        </p:nvSpPr>
        <p:spPr>
          <a:xfrm>
            <a:off x="990600" y="5715000"/>
            <a:ext cx="6858000" cy="646331"/>
          </a:xfrm>
          <a:prstGeom prst="rect">
            <a:avLst/>
          </a:prstGeom>
          <a:solidFill>
            <a:srgbClr val="FFFF99"/>
          </a:solidFill>
        </p:spPr>
        <p:txBody>
          <a:bodyPr wrap="square">
            <a:spAutoFit/>
          </a:bodyPr>
          <a:lstStyle/>
          <a:p>
            <a:pPr algn="just"/>
            <a:r>
              <a:rPr lang="ro-RO" smtClean="0">
                <a:latin typeface="Arial" pitchFamily="34" charset="0"/>
                <a:cs typeface="Arial" pitchFamily="34" charset="0"/>
              </a:rPr>
              <a:t>Relația (3.15) reprezintă </a:t>
            </a:r>
            <a:r>
              <a:rPr lang="ro-RO" b="1" i="1" smtClean="0">
                <a:solidFill>
                  <a:schemeClr val="accent6">
                    <a:lumMod val="50000"/>
                  </a:schemeClr>
                </a:solidFill>
                <a:latin typeface="Arial" pitchFamily="34" charset="0"/>
                <a:cs typeface="Arial" pitchFamily="34" charset="0"/>
              </a:rPr>
              <a:t>expresia utilității </a:t>
            </a:r>
            <a:r>
              <a:rPr lang="ro-RO" smtClean="0">
                <a:latin typeface="Arial" pitchFamily="34" charset="0"/>
                <a:cs typeface="Arial" pitchFamily="34" charset="0"/>
              </a:rPr>
              <a:t>obținute prin </a:t>
            </a:r>
            <a:r>
              <a:rPr lang="ro-RO" b="1" i="1" smtClean="0">
                <a:solidFill>
                  <a:srgbClr val="FF0000"/>
                </a:solidFill>
                <a:latin typeface="Arial" pitchFamily="34" charset="0"/>
                <a:cs typeface="Arial" pitchFamily="34" charset="0"/>
              </a:rPr>
              <a:t>interpolare liniară</a:t>
            </a:r>
            <a:r>
              <a:rPr lang="ro-RO" smtClean="0">
                <a:latin typeface="Arial" pitchFamily="34" charset="0"/>
                <a:cs typeface="Arial" pitchFamily="34" charset="0"/>
              </a:rPr>
              <a:t> propuse de vonNeumann și Morgenstern</a:t>
            </a:r>
            <a:endParaRPr lang="ro-RO" b="1" i="1" smtClean="0">
              <a:solidFill>
                <a:srgbClr val="FF0000"/>
              </a:solidFill>
              <a:latin typeface="Arial" pitchFamily="34" charset="0"/>
              <a:cs typeface="Arial" pitchFamily="34" charset="0"/>
            </a:endParaRPr>
          </a:p>
        </p:txBody>
      </p:sp>
      <p:sp>
        <p:nvSpPr>
          <p:cNvPr id="14" name="Right Arrow 13"/>
          <p:cNvSpPr/>
          <p:nvPr/>
        </p:nvSpPr>
        <p:spPr>
          <a:xfrm>
            <a:off x="457200" y="57912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76</a:t>
            </a:fld>
            <a:endParaRPr lang="en-US"/>
          </a:p>
        </p:txBody>
      </p:sp>
      <p:sp>
        <p:nvSpPr>
          <p:cNvPr id="3" name="Rectangle 2"/>
          <p:cNvSpPr/>
          <p:nvPr/>
        </p:nvSpPr>
        <p:spPr>
          <a:xfrm>
            <a:off x="304800" y="914400"/>
            <a:ext cx="2441694" cy="369332"/>
          </a:xfrm>
          <a:prstGeom prst="rect">
            <a:avLst/>
          </a:prstGeom>
          <a:effectLst/>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none">
            <a:spAutoFit/>
          </a:bodyPr>
          <a:lstStyle/>
          <a:p>
            <a:r>
              <a:rPr lang="ro-RO" b="1" smtClean="0">
                <a:solidFill>
                  <a:schemeClr val="accent6">
                    <a:lumMod val="50000"/>
                  </a:schemeClr>
                </a:solidFill>
                <a:latin typeface="Arial" pitchFamily="34" charset="0"/>
                <a:cs typeface="Arial" pitchFamily="34" charset="0"/>
              </a:rPr>
              <a:t>d. Corelația logistică</a:t>
            </a:r>
            <a:endParaRPr lang="en-US" sz="2400" b="1" baseline="-25000">
              <a:solidFill>
                <a:schemeClr val="accent6">
                  <a:lumMod val="50000"/>
                </a:schemeClr>
              </a:solidFill>
              <a:latin typeface="Arial" pitchFamily="34" charset="0"/>
              <a:cs typeface="Arial" pitchFamily="34" charset="0"/>
            </a:endParaRPr>
          </a:p>
        </p:txBody>
      </p:sp>
      <p:sp>
        <p:nvSpPr>
          <p:cNvPr id="4" name="Rectangle 3"/>
          <p:cNvSpPr/>
          <p:nvPr/>
        </p:nvSpPr>
        <p:spPr>
          <a:xfrm>
            <a:off x="914400" y="1524000"/>
            <a:ext cx="7162800" cy="6858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O funcție asemănătoare cu funcția Cobb-Douglas este </a:t>
            </a:r>
            <a:r>
              <a:rPr lang="ro-RO" b="1" i="1" smtClean="0">
                <a:solidFill>
                  <a:schemeClr val="accent6">
                    <a:lumMod val="50000"/>
                  </a:schemeClr>
                </a:solidFill>
                <a:latin typeface="Arial" pitchFamily="34" charset="0"/>
                <a:cs typeface="Arial" pitchFamily="34" charset="0"/>
              </a:rPr>
              <a:t>corelația logistică </a:t>
            </a:r>
            <a:r>
              <a:rPr lang="ro-RO" smtClean="0">
                <a:solidFill>
                  <a:schemeClr val="tx1"/>
                </a:solidFill>
                <a:latin typeface="Arial" pitchFamily="34" charset="0"/>
                <a:cs typeface="Arial" pitchFamily="34" charset="0"/>
              </a:rPr>
              <a:t> prezentată în relația (3.16)</a:t>
            </a:r>
            <a:endParaRPr lang="ro-RO" b="1" i="1" smtClean="0">
              <a:solidFill>
                <a:srgbClr val="C00000"/>
              </a:solidFill>
              <a:latin typeface="Arial" pitchFamily="34" charset="0"/>
              <a:cs typeface="Arial" pitchFamily="34" charset="0"/>
            </a:endParaRPr>
          </a:p>
        </p:txBody>
      </p:sp>
      <p:sp>
        <p:nvSpPr>
          <p:cNvPr id="5" name="Rectangle 4"/>
          <p:cNvSpPr/>
          <p:nvPr/>
        </p:nvSpPr>
        <p:spPr>
          <a:xfrm>
            <a:off x="228600" y="14478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graphicFrame>
        <p:nvGraphicFramePr>
          <p:cNvPr id="6" name="Object 5"/>
          <p:cNvGraphicFramePr>
            <a:graphicFrameLocks noChangeAspect="1"/>
          </p:cNvGraphicFramePr>
          <p:nvPr/>
        </p:nvGraphicFramePr>
        <p:xfrm>
          <a:off x="3048000" y="2209800"/>
          <a:ext cx="2819400" cy="1127760"/>
        </p:xfrm>
        <a:graphic>
          <a:graphicData uri="http://schemas.openxmlformats.org/presentationml/2006/ole">
            <p:oleObj spid="_x0000_s87042" name="Equation" r:id="rId3" imgW="1904760" imgH="761760" progId="Equation.3">
              <p:embed/>
            </p:oleObj>
          </a:graphicData>
        </a:graphic>
      </p:graphicFrame>
      <p:sp>
        <p:nvSpPr>
          <p:cNvPr id="7" name="Rectangle 6"/>
          <p:cNvSpPr/>
          <p:nvPr/>
        </p:nvSpPr>
        <p:spPr>
          <a:xfrm>
            <a:off x="6553200" y="26670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3.16)</a:t>
            </a:r>
            <a:endParaRPr lang="en-US" baseline="-25000">
              <a:solidFill>
                <a:schemeClr val="tx1"/>
              </a:solidFill>
              <a:latin typeface="Arial" pitchFamily="34" charset="0"/>
              <a:cs typeface="Arial" pitchFamily="34" charset="0"/>
            </a:endParaRPr>
          </a:p>
        </p:txBody>
      </p:sp>
      <p:sp>
        <p:nvSpPr>
          <p:cNvPr id="8" name="Rectangle 7"/>
          <p:cNvSpPr/>
          <p:nvPr/>
        </p:nvSpPr>
        <p:spPr>
          <a:xfrm>
            <a:off x="990600" y="4191000"/>
            <a:ext cx="7696200" cy="10668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Condițiile limită sunt:</a:t>
            </a:r>
          </a:p>
          <a:p>
            <a:pPr algn="just"/>
            <a:endParaRPr lang="ro-RO" smtClean="0">
              <a:solidFill>
                <a:schemeClr val="tx1"/>
              </a:solidFill>
              <a:latin typeface="Arial" pitchFamily="34" charset="0"/>
              <a:cs typeface="Arial" pitchFamily="34" charset="0"/>
            </a:endParaRPr>
          </a:p>
          <a:p>
            <a:pPr algn="just"/>
            <a:r>
              <a:rPr lang="ro-RO" smtClean="0">
                <a:solidFill>
                  <a:schemeClr val="tx1"/>
                </a:solidFill>
                <a:latin typeface="Arial" pitchFamily="34" charset="0"/>
                <a:cs typeface="Arial" pitchFamily="34" charset="0"/>
              </a:rPr>
              <a:t>                pentru  </a:t>
            </a:r>
            <a:r>
              <a:rPr lang="ro-RO" sz="2400" smtClean="0">
                <a:solidFill>
                  <a:schemeClr val="tx1"/>
                </a:solidFill>
                <a:latin typeface="Arial" pitchFamily="34" charset="0"/>
                <a:cs typeface="Arial" pitchFamily="34" charset="0"/>
              </a:rPr>
              <a:t>x = x</a:t>
            </a:r>
            <a:r>
              <a:rPr lang="ro-RO" sz="2400" baseline="-25000" smtClean="0">
                <a:solidFill>
                  <a:schemeClr val="tx1"/>
                </a:solidFill>
                <a:latin typeface="Arial" pitchFamily="34" charset="0"/>
                <a:cs typeface="Arial" pitchFamily="34" charset="0"/>
              </a:rPr>
              <a:t>max</a:t>
            </a:r>
            <a:r>
              <a:rPr lang="ro-RO" sz="2400" smtClean="0">
                <a:solidFill>
                  <a:schemeClr val="tx1"/>
                </a:solidFill>
                <a:latin typeface="Arial" pitchFamily="34" charset="0"/>
                <a:cs typeface="Arial" pitchFamily="34" charset="0"/>
              </a:rPr>
              <a:t> (u = 0,99)</a:t>
            </a:r>
            <a:r>
              <a:rPr lang="ro-RO" smtClean="0">
                <a:solidFill>
                  <a:schemeClr val="tx1"/>
                </a:solidFill>
                <a:latin typeface="Arial" pitchFamily="34" charset="0"/>
                <a:cs typeface="Arial" pitchFamily="34" charset="0"/>
              </a:rPr>
              <a:t>;</a:t>
            </a:r>
            <a:r>
              <a:rPr lang="ro-RO" sz="2400" smtClean="0">
                <a:solidFill>
                  <a:schemeClr val="tx1"/>
                </a:solidFill>
                <a:latin typeface="Arial" pitchFamily="34" charset="0"/>
                <a:cs typeface="Arial" pitchFamily="34" charset="0"/>
              </a:rPr>
              <a:t> </a:t>
            </a:r>
          </a:p>
          <a:p>
            <a:pPr algn="just"/>
            <a:endParaRPr lang="ro-RO" sz="2400" smtClean="0">
              <a:solidFill>
                <a:schemeClr val="tx1"/>
              </a:solidFill>
              <a:latin typeface="Arial" pitchFamily="34" charset="0"/>
              <a:cs typeface="Arial" pitchFamily="34" charset="0"/>
            </a:endParaRPr>
          </a:p>
          <a:p>
            <a:pPr algn="just"/>
            <a:r>
              <a:rPr lang="ro-RO" sz="2400" smtClean="0">
                <a:solidFill>
                  <a:schemeClr val="tx1"/>
                </a:solidFill>
                <a:latin typeface="Arial" pitchFamily="34" charset="0"/>
                <a:cs typeface="Arial" pitchFamily="34" charset="0"/>
              </a:rPr>
              <a:t> u = 0,5  </a:t>
            </a:r>
            <a:r>
              <a:rPr lang="ro-RO" smtClean="0">
                <a:solidFill>
                  <a:schemeClr val="tx1"/>
                </a:solidFill>
                <a:latin typeface="Arial" pitchFamily="34" charset="0"/>
                <a:cs typeface="Arial" pitchFamily="34" charset="0"/>
              </a:rPr>
              <a:t>pentru                      ;</a:t>
            </a:r>
          </a:p>
          <a:p>
            <a:pPr algn="just"/>
            <a:r>
              <a:rPr lang="ro-RO" sz="2400" smtClean="0">
                <a:solidFill>
                  <a:schemeClr val="tx1"/>
                </a:solidFill>
                <a:latin typeface="Arial" pitchFamily="34" charset="0"/>
                <a:cs typeface="Arial" pitchFamily="34" charset="0"/>
              </a:rPr>
              <a:t> </a:t>
            </a:r>
          </a:p>
          <a:p>
            <a:pPr algn="just"/>
            <a:r>
              <a:rPr lang="ro-RO" smtClean="0">
                <a:solidFill>
                  <a:schemeClr val="tx1"/>
                </a:solidFill>
                <a:latin typeface="Arial" pitchFamily="34" charset="0"/>
                <a:cs typeface="Arial" pitchFamily="34" charset="0"/>
              </a:rPr>
              <a:t>                pentru</a:t>
            </a:r>
            <a:r>
              <a:rPr lang="ro-RO" sz="2400" smtClean="0">
                <a:solidFill>
                  <a:schemeClr val="tx1"/>
                </a:solidFill>
                <a:latin typeface="Arial" pitchFamily="34" charset="0"/>
                <a:cs typeface="Arial" pitchFamily="34" charset="0"/>
              </a:rPr>
              <a:t> x = 0 (u=0,01)</a:t>
            </a:r>
            <a:endParaRPr lang="ro-RO" sz="2400" b="1" i="1" smtClean="0">
              <a:solidFill>
                <a:srgbClr val="FF0000"/>
              </a:solidFill>
              <a:latin typeface="Arial" pitchFamily="34" charset="0"/>
              <a:cs typeface="Arial" pitchFamily="34" charset="0"/>
            </a:endParaRPr>
          </a:p>
        </p:txBody>
      </p:sp>
      <p:graphicFrame>
        <p:nvGraphicFramePr>
          <p:cNvPr id="9" name="Object 8"/>
          <p:cNvGraphicFramePr>
            <a:graphicFrameLocks noChangeAspect="1"/>
          </p:cNvGraphicFramePr>
          <p:nvPr/>
        </p:nvGraphicFramePr>
        <p:xfrm>
          <a:off x="1219200" y="4114800"/>
          <a:ext cx="736600" cy="292100"/>
        </p:xfrm>
        <a:graphic>
          <a:graphicData uri="http://schemas.openxmlformats.org/presentationml/2006/ole">
            <p:oleObj spid="_x0000_s87043" name="Equation" r:id="rId4" imgW="736560" imgH="291960" progId="Equation.3">
              <p:embed/>
            </p:oleObj>
          </a:graphicData>
        </a:graphic>
      </p:graphicFrame>
      <p:graphicFrame>
        <p:nvGraphicFramePr>
          <p:cNvPr id="10" name="Object 9"/>
          <p:cNvGraphicFramePr>
            <a:graphicFrameLocks noChangeAspect="1"/>
          </p:cNvGraphicFramePr>
          <p:nvPr/>
        </p:nvGraphicFramePr>
        <p:xfrm>
          <a:off x="3048000" y="4648200"/>
          <a:ext cx="1193800" cy="723900"/>
        </p:xfrm>
        <a:graphic>
          <a:graphicData uri="http://schemas.openxmlformats.org/presentationml/2006/ole">
            <p:oleObj spid="_x0000_s87044" name="Equation" r:id="rId5" imgW="1193760" imgH="723600" progId="Equation.3">
              <p:embed/>
            </p:oleObj>
          </a:graphicData>
        </a:graphic>
      </p:graphicFrame>
      <p:graphicFrame>
        <p:nvGraphicFramePr>
          <p:cNvPr id="87045" name="Object 5"/>
          <p:cNvGraphicFramePr>
            <a:graphicFrameLocks noChangeAspect="1"/>
          </p:cNvGraphicFramePr>
          <p:nvPr/>
        </p:nvGraphicFramePr>
        <p:xfrm>
          <a:off x="1143000" y="5638800"/>
          <a:ext cx="800100" cy="292100"/>
        </p:xfrm>
        <a:graphic>
          <a:graphicData uri="http://schemas.openxmlformats.org/presentationml/2006/ole">
            <p:oleObj spid="_x0000_s87045" name="Equation" r:id="rId6" imgW="799920" imgH="291960" progId="Equation.3">
              <p:embed/>
            </p:oleObj>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77</a:t>
            </a:fld>
            <a:endParaRPr lang="en-US"/>
          </a:p>
        </p:txBody>
      </p:sp>
      <p:sp>
        <p:nvSpPr>
          <p:cNvPr id="3" name="Rectangle 2"/>
          <p:cNvSpPr/>
          <p:nvPr/>
        </p:nvSpPr>
        <p:spPr>
          <a:xfrm>
            <a:off x="914400" y="990600"/>
            <a:ext cx="1143000" cy="6858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Rezultă:</a:t>
            </a:r>
            <a:endParaRPr lang="ro-RO" b="1" i="1" smtClean="0">
              <a:solidFill>
                <a:srgbClr val="C00000"/>
              </a:solidFill>
              <a:latin typeface="Arial" pitchFamily="34" charset="0"/>
              <a:cs typeface="Arial" pitchFamily="34" charset="0"/>
            </a:endParaRPr>
          </a:p>
        </p:txBody>
      </p:sp>
      <p:graphicFrame>
        <p:nvGraphicFramePr>
          <p:cNvPr id="4" name="Object 3"/>
          <p:cNvGraphicFramePr>
            <a:graphicFrameLocks noChangeAspect="1"/>
          </p:cNvGraphicFramePr>
          <p:nvPr/>
        </p:nvGraphicFramePr>
        <p:xfrm>
          <a:off x="1600200" y="1752600"/>
          <a:ext cx="5080000" cy="1066800"/>
        </p:xfrm>
        <a:graphic>
          <a:graphicData uri="http://schemas.openxmlformats.org/presentationml/2006/ole">
            <p:oleObj spid="_x0000_s88066" name="Equation" r:id="rId3" imgW="3466800" imgH="799920" progId="Equation.3">
              <p:embed/>
            </p:oleObj>
          </a:graphicData>
        </a:graphic>
      </p:graphicFrame>
      <p:sp>
        <p:nvSpPr>
          <p:cNvPr id="5" name="Rectangle 4"/>
          <p:cNvSpPr/>
          <p:nvPr/>
        </p:nvSpPr>
        <p:spPr>
          <a:xfrm>
            <a:off x="990600" y="3352800"/>
            <a:ext cx="5943600" cy="6858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Funcția de utilitate are expresia dată în relația (3.17):</a:t>
            </a:r>
            <a:endParaRPr lang="ro-RO" b="1" i="1" smtClean="0">
              <a:solidFill>
                <a:srgbClr val="C00000"/>
              </a:solidFill>
              <a:latin typeface="Arial" pitchFamily="34" charset="0"/>
              <a:cs typeface="Arial" pitchFamily="34" charset="0"/>
            </a:endParaRPr>
          </a:p>
        </p:txBody>
      </p:sp>
      <p:graphicFrame>
        <p:nvGraphicFramePr>
          <p:cNvPr id="6" name="Object 5"/>
          <p:cNvGraphicFramePr>
            <a:graphicFrameLocks noChangeAspect="1"/>
          </p:cNvGraphicFramePr>
          <p:nvPr/>
        </p:nvGraphicFramePr>
        <p:xfrm>
          <a:off x="2438400" y="4267200"/>
          <a:ext cx="3886200" cy="1489069"/>
        </p:xfrm>
        <a:graphic>
          <a:graphicData uri="http://schemas.openxmlformats.org/presentationml/2006/ole">
            <p:oleObj spid="_x0000_s88067" name="Equation" r:id="rId4" imgW="2425680" imgH="1091880" progId="Equation.3">
              <p:embed/>
            </p:oleObj>
          </a:graphicData>
        </a:graphic>
      </p:graphicFrame>
      <p:sp>
        <p:nvSpPr>
          <p:cNvPr id="7" name="Rectangle 6"/>
          <p:cNvSpPr/>
          <p:nvPr/>
        </p:nvSpPr>
        <p:spPr>
          <a:xfrm>
            <a:off x="6934200" y="45720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3.17)</a:t>
            </a:r>
            <a:endParaRPr lang="en-US" baseline="-2500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78</a:t>
            </a:fld>
            <a:endParaRPr lang="en-US"/>
          </a:p>
        </p:txBody>
      </p:sp>
      <p:sp>
        <p:nvSpPr>
          <p:cNvPr id="3" name="Rectangle 2"/>
          <p:cNvSpPr/>
          <p:nvPr/>
        </p:nvSpPr>
        <p:spPr>
          <a:xfrm>
            <a:off x="304800" y="914400"/>
            <a:ext cx="8686800" cy="707886"/>
          </a:xfrm>
          <a:prstGeom prst="rect">
            <a:avLst/>
          </a:prstGeom>
          <a:effectLst>
            <a:outerShdw blurRad="50800" dist="38100" algn="l" rotWithShape="0">
              <a:prstClr val="black">
                <a:alpha val="40000"/>
              </a:prstClr>
            </a:outerShdw>
          </a:effectLst>
        </p:spPr>
        <p:txBody>
          <a:bodyPr wrap="square">
            <a:spAutoFit/>
          </a:bodyPr>
          <a:lstStyle/>
          <a:p>
            <a:r>
              <a:rPr lang="ro-RO" sz="2000" b="1" smtClean="0">
                <a:solidFill>
                  <a:srgbClr val="7030A0"/>
                </a:solidFill>
                <a:latin typeface="Arial" pitchFamily="34" charset="0"/>
                <a:cs typeface="Arial" pitchFamily="34" charset="0"/>
              </a:rPr>
              <a:t>3.2.2  Comparație între funcțiile: „</a:t>
            </a:r>
            <a:r>
              <a:rPr lang="ro-RO" sz="2000" b="1" i="1" smtClean="0">
                <a:solidFill>
                  <a:srgbClr val="7030A0"/>
                </a:solidFill>
                <a:latin typeface="Arial" pitchFamily="34" charset="0"/>
                <a:cs typeface="Arial" pitchFamily="34" charset="0"/>
              </a:rPr>
              <a:t>liniară prin originea axelor</a:t>
            </a:r>
            <a:r>
              <a:rPr lang="ro-RO" sz="2000" b="1" smtClean="0">
                <a:solidFill>
                  <a:srgbClr val="7030A0"/>
                </a:solidFill>
                <a:latin typeface="Arial" pitchFamily="34" charset="0"/>
                <a:cs typeface="Arial" pitchFamily="34" charset="0"/>
              </a:rPr>
              <a:t>”; </a:t>
            </a:r>
          </a:p>
          <a:p>
            <a:r>
              <a:rPr lang="ro-RO" sz="2000" b="1" smtClean="0">
                <a:solidFill>
                  <a:srgbClr val="7030A0"/>
                </a:solidFill>
                <a:latin typeface="Arial" pitchFamily="34" charset="0"/>
                <a:cs typeface="Arial" pitchFamily="34" charset="0"/>
              </a:rPr>
              <a:t>        „</a:t>
            </a:r>
            <a:r>
              <a:rPr lang="ro-RO" sz="2000" b="1" i="1" smtClean="0">
                <a:solidFill>
                  <a:srgbClr val="7030A0"/>
                </a:solidFill>
                <a:latin typeface="Arial" pitchFamily="34" charset="0"/>
                <a:cs typeface="Arial" pitchFamily="34" charset="0"/>
              </a:rPr>
              <a:t>liniară</a:t>
            </a:r>
            <a:r>
              <a:rPr lang="ro-RO" sz="2000" b="1" smtClean="0">
                <a:solidFill>
                  <a:srgbClr val="7030A0"/>
                </a:solidFill>
                <a:latin typeface="Arial" pitchFamily="34" charset="0"/>
                <a:cs typeface="Arial" pitchFamily="34" charset="0"/>
              </a:rPr>
              <a:t>”; „</a:t>
            </a:r>
            <a:r>
              <a:rPr lang="ro-RO" sz="2000" b="1" i="1" smtClean="0">
                <a:solidFill>
                  <a:srgbClr val="7030A0"/>
                </a:solidFill>
                <a:latin typeface="Arial" pitchFamily="34" charset="0"/>
                <a:cs typeface="Arial" pitchFamily="34" charset="0"/>
              </a:rPr>
              <a:t>Cobb-Douglas</a:t>
            </a:r>
            <a:r>
              <a:rPr lang="ro-RO" sz="2000" b="1" smtClean="0">
                <a:solidFill>
                  <a:srgbClr val="7030A0"/>
                </a:solidFill>
                <a:latin typeface="Arial" pitchFamily="34" charset="0"/>
                <a:cs typeface="Arial" pitchFamily="34" charset="0"/>
              </a:rPr>
              <a:t>” și „</a:t>
            </a:r>
            <a:r>
              <a:rPr lang="ro-RO" sz="2000" b="1" i="1" smtClean="0">
                <a:solidFill>
                  <a:srgbClr val="7030A0"/>
                </a:solidFill>
                <a:latin typeface="Arial" pitchFamily="34" charset="0"/>
                <a:cs typeface="Arial" pitchFamily="34" charset="0"/>
              </a:rPr>
              <a:t>logistică</a:t>
            </a:r>
            <a:r>
              <a:rPr lang="ro-RO" sz="2000" b="1" smtClean="0">
                <a:solidFill>
                  <a:srgbClr val="7030A0"/>
                </a:solidFill>
                <a:latin typeface="Arial" pitchFamily="34" charset="0"/>
                <a:cs typeface="Arial" pitchFamily="34" charset="0"/>
              </a:rPr>
              <a:t>”</a:t>
            </a:r>
            <a:endParaRPr lang="en-US" sz="2000">
              <a:solidFill>
                <a:srgbClr val="7030A0"/>
              </a:solidFill>
              <a:latin typeface="Arial" pitchFamily="34" charset="0"/>
              <a:cs typeface="Arial" pitchFamily="34" charset="0"/>
            </a:endParaRPr>
          </a:p>
        </p:txBody>
      </p:sp>
      <p:sp>
        <p:nvSpPr>
          <p:cNvPr id="4" name="Rectangle 3"/>
          <p:cNvSpPr/>
          <p:nvPr/>
        </p:nvSpPr>
        <p:spPr>
          <a:xfrm>
            <a:off x="990600" y="1752600"/>
            <a:ext cx="7162800" cy="6858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Pentru a putea alege dintre una din expresiile utilității, este necesară o </a:t>
            </a:r>
            <a:r>
              <a:rPr lang="ro-RO" b="1" i="1" smtClean="0">
                <a:solidFill>
                  <a:schemeClr val="accent6">
                    <a:lumMod val="50000"/>
                  </a:schemeClr>
                </a:solidFill>
                <a:latin typeface="Arial" pitchFamily="34" charset="0"/>
                <a:cs typeface="Arial" pitchFamily="34" charset="0"/>
              </a:rPr>
              <a:t>analiză comparativă </a:t>
            </a:r>
            <a:r>
              <a:rPr lang="ro-RO" smtClean="0">
                <a:solidFill>
                  <a:schemeClr val="tx1"/>
                </a:solidFill>
                <a:latin typeface="Arial" pitchFamily="34" charset="0"/>
                <a:cs typeface="Arial" pitchFamily="34" charset="0"/>
              </a:rPr>
              <a:t>a acestora</a:t>
            </a:r>
            <a:endParaRPr lang="ro-RO" b="1" i="1" smtClean="0">
              <a:solidFill>
                <a:srgbClr val="C00000"/>
              </a:solidFill>
              <a:latin typeface="Arial" pitchFamily="34" charset="0"/>
              <a:cs typeface="Arial" pitchFamily="34" charset="0"/>
            </a:endParaRPr>
          </a:p>
        </p:txBody>
      </p:sp>
      <p:sp>
        <p:nvSpPr>
          <p:cNvPr id="5" name="Rectangle 4"/>
          <p:cNvSpPr/>
          <p:nvPr/>
        </p:nvSpPr>
        <p:spPr>
          <a:xfrm>
            <a:off x="228600" y="16764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6" name="Rectangle 5"/>
          <p:cNvSpPr/>
          <p:nvPr/>
        </p:nvSpPr>
        <p:spPr>
          <a:xfrm>
            <a:off x="1066800" y="2590800"/>
            <a:ext cx="7162800" cy="6858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Se consideră o </a:t>
            </a:r>
            <a:r>
              <a:rPr lang="ro-RO" b="1" i="1" smtClean="0">
                <a:solidFill>
                  <a:schemeClr val="accent1">
                    <a:lumMod val="75000"/>
                  </a:schemeClr>
                </a:solidFill>
                <a:latin typeface="Arial" pitchFamily="34" charset="0"/>
                <a:cs typeface="Arial" pitchFamily="34" charset="0"/>
              </a:rPr>
              <a:t>funcție generală </a:t>
            </a:r>
            <a:r>
              <a:rPr lang="ro-RO" smtClean="0">
                <a:solidFill>
                  <a:schemeClr val="tx1"/>
                </a:solidFill>
                <a:latin typeface="Arial" pitchFamily="34" charset="0"/>
                <a:cs typeface="Arial" pitchFamily="34" charset="0"/>
              </a:rPr>
              <a:t>(întâlnită la aproape toate produsele) </a:t>
            </a:r>
            <a:r>
              <a:rPr lang="ro-RO" smtClean="0">
                <a:solidFill>
                  <a:schemeClr val="tx1"/>
                </a:solidFill>
                <a:latin typeface="Arial" pitchFamily="34" charset="0"/>
                <a:cs typeface="Arial" pitchFamily="34" charset="0"/>
                <a:sym typeface="Wingdings 3"/>
              </a:rPr>
              <a:t> </a:t>
            </a:r>
            <a:r>
              <a:rPr lang="ro-RO" b="1" i="1" smtClean="0">
                <a:solidFill>
                  <a:schemeClr val="accent1">
                    <a:lumMod val="75000"/>
                  </a:schemeClr>
                </a:solidFill>
                <a:latin typeface="Arial" pitchFamily="34" charset="0"/>
                <a:cs typeface="Arial" pitchFamily="34" charset="0"/>
                <a:sym typeface="Wingdings 3"/>
              </a:rPr>
              <a:t>funcția „este fiabil” </a:t>
            </a:r>
            <a:r>
              <a:rPr lang="ro-RO" smtClean="0">
                <a:solidFill>
                  <a:schemeClr val="tx1"/>
                </a:solidFill>
                <a:latin typeface="Arial" pitchFamily="34" charset="0"/>
                <a:cs typeface="Arial" pitchFamily="34" charset="0"/>
                <a:sym typeface="Wingdings 3"/>
              </a:rPr>
              <a:t>sau </a:t>
            </a:r>
            <a:r>
              <a:rPr lang="ro-RO" b="1" i="1" smtClean="0">
                <a:solidFill>
                  <a:schemeClr val="accent1">
                    <a:lumMod val="75000"/>
                  </a:schemeClr>
                </a:solidFill>
                <a:latin typeface="Arial" pitchFamily="34" charset="0"/>
                <a:cs typeface="Arial" pitchFamily="34" charset="0"/>
                <a:sym typeface="Wingdings 3"/>
              </a:rPr>
              <a:t>funcția „prezintă fiabilitate”</a:t>
            </a:r>
            <a:endParaRPr lang="ro-RO" b="1" i="1" smtClean="0">
              <a:solidFill>
                <a:schemeClr val="accent1">
                  <a:lumMod val="75000"/>
                </a:schemeClr>
              </a:solidFill>
              <a:latin typeface="Arial" pitchFamily="34" charset="0"/>
              <a:cs typeface="Arial" pitchFamily="34" charset="0"/>
            </a:endParaRPr>
          </a:p>
        </p:txBody>
      </p:sp>
      <p:sp>
        <p:nvSpPr>
          <p:cNvPr id="7" name="Rectangle 6"/>
          <p:cNvSpPr/>
          <p:nvPr/>
        </p:nvSpPr>
        <p:spPr>
          <a:xfrm>
            <a:off x="304800" y="24384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8" name="Rectangle 7"/>
          <p:cNvSpPr/>
          <p:nvPr/>
        </p:nvSpPr>
        <p:spPr>
          <a:xfrm>
            <a:off x="1066800" y="3505200"/>
            <a:ext cx="7162800" cy="6858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Se consideră că </a:t>
            </a:r>
            <a:r>
              <a:rPr lang="ro-RO" b="1" i="1" smtClean="0">
                <a:solidFill>
                  <a:srgbClr val="C00000"/>
                </a:solidFill>
                <a:latin typeface="Arial" pitchFamily="34" charset="0"/>
                <a:cs typeface="Arial" pitchFamily="34" charset="0"/>
              </a:rPr>
              <a:t>dimensiunea tehnică </a:t>
            </a:r>
            <a:r>
              <a:rPr lang="ro-RO" smtClean="0">
                <a:solidFill>
                  <a:schemeClr val="tx1"/>
                </a:solidFill>
                <a:latin typeface="Arial" pitchFamily="34" charset="0"/>
                <a:cs typeface="Arial" pitchFamily="34" charset="0"/>
              </a:rPr>
              <a:t>a </a:t>
            </a:r>
            <a:r>
              <a:rPr lang="ro-RO" b="1" i="1" smtClean="0">
                <a:solidFill>
                  <a:schemeClr val="accent1">
                    <a:lumMod val="75000"/>
                  </a:schemeClr>
                </a:solidFill>
                <a:latin typeface="Arial" pitchFamily="34" charset="0"/>
                <a:cs typeface="Arial" pitchFamily="34" charset="0"/>
              </a:rPr>
              <a:t>funcției</a:t>
            </a:r>
            <a:r>
              <a:rPr lang="ro-RO" smtClean="0">
                <a:solidFill>
                  <a:schemeClr val="tx1"/>
                </a:solidFill>
                <a:latin typeface="Arial" pitchFamily="34" charset="0"/>
                <a:cs typeface="Arial" pitchFamily="34" charset="0"/>
              </a:rPr>
              <a:t> este </a:t>
            </a:r>
            <a:r>
              <a:rPr lang="ro-RO" b="1" i="1" smtClean="0">
                <a:solidFill>
                  <a:srgbClr val="C00000"/>
                </a:solidFill>
                <a:latin typeface="Arial" pitchFamily="34" charset="0"/>
                <a:cs typeface="Arial" pitchFamily="34" charset="0"/>
              </a:rPr>
              <a:t>„durata de viață”</a:t>
            </a:r>
            <a:r>
              <a:rPr lang="ro-RO" smtClean="0">
                <a:solidFill>
                  <a:schemeClr val="tx1"/>
                </a:solidFill>
                <a:latin typeface="Arial" pitchFamily="34" charset="0"/>
                <a:cs typeface="Arial" pitchFamily="34" charset="0"/>
              </a:rPr>
              <a:t> (în ani), cu valori cuprinse între 2 și 10 ani</a:t>
            </a:r>
            <a:endParaRPr lang="ro-RO" b="1" i="1" smtClean="0">
              <a:solidFill>
                <a:schemeClr val="accent1">
                  <a:lumMod val="75000"/>
                </a:schemeClr>
              </a:solidFill>
              <a:latin typeface="Arial" pitchFamily="34" charset="0"/>
              <a:cs typeface="Arial" pitchFamily="34" charset="0"/>
            </a:endParaRPr>
          </a:p>
        </p:txBody>
      </p:sp>
      <p:sp>
        <p:nvSpPr>
          <p:cNvPr id="9" name="Rectangle 8"/>
          <p:cNvSpPr/>
          <p:nvPr/>
        </p:nvSpPr>
        <p:spPr>
          <a:xfrm>
            <a:off x="304800" y="33528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10" name="Rectangle 9"/>
          <p:cNvSpPr/>
          <p:nvPr/>
        </p:nvSpPr>
        <p:spPr>
          <a:xfrm>
            <a:off x="1066800" y="4191000"/>
            <a:ext cx="7162800" cy="6858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Funcțiile de utilitate care se compară sunt:</a:t>
            </a:r>
            <a:endParaRPr lang="ro-RO" b="1" i="1" smtClean="0">
              <a:solidFill>
                <a:schemeClr val="accent1">
                  <a:lumMod val="75000"/>
                </a:schemeClr>
              </a:solidFill>
              <a:latin typeface="Arial" pitchFamily="34" charset="0"/>
              <a:cs typeface="Arial" pitchFamily="34" charset="0"/>
            </a:endParaRPr>
          </a:p>
        </p:txBody>
      </p:sp>
      <p:sp>
        <p:nvSpPr>
          <p:cNvPr id="11" name="Rectangle 10"/>
          <p:cNvSpPr/>
          <p:nvPr/>
        </p:nvSpPr>
        <p:spPr>
          <a:xfrm>
            <a:off x="304800" y="42672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12" name="Rectangle 11"/>
          <p:cNvSpPr/>
          <p:nvPr/>
        </p:nvSpPr>
        <p:spPr>
          <a:xfrm>
            <a:off x="2438400" y="4724400"/>
            <a:ext cx="4343400" cy="1219200"/>
          </a:xfrm>
          <a:prstGeom prst="rect">
            <a:avLst/>
          </a:prstGeom>
          <a:solidFill>
            <a:srgbClr val="FFFF99"/>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6">
                    <a:lumMod val="50000"/>
                  </a:schemeClr>
                </a:solidFill>
                <a:latin typeface="Arial" pitchFamily="34" charset="0"/>
                <a:cs typeface="Arial" pitchFamily="34" charset="0"/>
              </a:rPr>
              <a:t>1 – funcția liniară prin originea axelor</a:t>
            </a:r>
          </a:p>
          <a:p>
            <a:pPr algn="just"/>
            <a:r>
              <a:rPr lang="ro-RO" b="1" i="1" smtClean="0">
                <a:solidFill>
                  <a:schemeClr val="accent6">
                    <a:lumMod val="50000"/>
                  </a:schemeClr>
                </a:solidFill>
                <a:latin typeface="Arial" pitchFamily="34" charset="0"/>
                <a:cs typeface="Arial" pitchFamily="34" charset="0"/>
              </a:rPr>
              <a:t>2 – funcția liniară</a:t>
            </a:r>
          </a:p>
          <a:p>
            <a:pPr algn="just"/>
            <a:r>
              <a:rPr lang="ro-RO" b="1" i="1" smtClean="0">
                <a:solidFill>
                  <a:schemeClr val="accent6">
                    <a:lumMod val="50000"/>
                  </a:schemeClr>
                </a:solidFill>
                <a:latin typeface="Arial" pitchFamily="34" charset="0"/>
                <a:cs typeface="Arial" pitchFamily="34" charset="0"/>
              </a:rPr>
              <a:t>3 – funcția Cobb-Douglas</a:t>
            </a:r>
          </a:p>
          <a:p>
            <a:pPr algn="just"/>
            <a:r>
              <a:rPr lang="ro-RO" b="1" i="1" smtClean="0">
                <a:solidFill>
                  <a:schemeClr val="accent6">
                    <a:lumMod val="50000"/>
                  </a:schemeClr>
                </a:solidFill>
                <a:latin typeface="Arial" pitchFamily="34" charset="0"/>
                <a:cs typeface="Arial" pitchFamily="34" charset="0"/>
              </a:rPr>
              <a:t>4 – funcția logistică</a:t>
            </a:r>
          </a:p>
        </p:txBody>
      </p:sp>
      <p:sp>
        <p:nvSpPr>
          <p:cNvPr id="13" name="Rectangle 12"/>
          <p:cNvSpPr/>
          <p:nvPr/>
        </p:nvSpPr>
        <p:spPr>
          <a:xfrm>
            <a:off x="1219200" y="6019800"/>
            <a:ext cx="7162800" cy="6858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În tabelul 2.3 sunt prezentate valorile comparative pentru cele 4 funcții:</a:t>
            </a:r>
            <a:endParaRPr lang="ro-RO" b="1" i="1" smtClean="0">
              <a:solidFill>
                <a:schemeClr val="accent1">
                  <a:lumMod val="75000"/>
                </a:schemeClr>
              </a:solidFill>
              <a:latin typeface="Arial" pitchFamily="34" charset="0"/>
              <a:cs typeface="Arial" pitchFamily="34" charset="0"/>
            </a:endParaRPr>
          </a:p>
        </p:txBody>
      </p:sp>
      <p:sp>
        <p:nvSpPr>
          <p:cNvPr id="14" name="Rectangle 13"/>
          <p:cNvSpPr/>
          <p:nvPr/>
        </p:nvSpPr>
        <p:spPr>
          <a:xfrm>
            <a:off x="381000" y="58674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79</a:t>
            </a:fld>
            <a:endParaRPr lang="en-US"/>
          </a:p>
        </p:txBody>
      </p:sp>
      <p:graphicFrame>
        <p:nvGraphicFramePr>
          <p:cNvPr id="3" name="Table 2"/>
          <p:cNvGraphicFramePr>
            <a:graphicFrameLocks noGrp="1"/>
          </p:cNvGraphicFramePr>
          <p:nvPr/>
        </p:nvGraphicFramePr>
        <p:xfrm>
          <a:off x="152400" y="381000"/>
          <a:ext cx="8839200" cy="6063825"/>
        </p:xfrm>
        <a:graphic>
          <a:graphicData uri="http://schemas.openxmlformats.org/drawingml/2006/table">
            <a:tbl>
              <a:tblPr firstRow="1" bandRow="1">
                <a:tableStyleId>{5C22544A-7EE6-4342-B048-85BDC9FD1C3A}</a:tableStyleId>
              </a:tblPr>
              <a:tblGrid>
                <a:gridCol w="838200"/>
                <a:gridCol w="685800"/>
                <a:gridCol w="685800"/>
                <a:gridCol w="736600"/>
                <a:gridCol w="736600"/>
                <a:gridCol w="736600"/>
                <a:gridCol w="736600"/>
                <a:gridCol w="736600"/>
                <a:gridCol w="736600"/>
                <a:gridCol w="736600"/>
                <a:gridCol w="736600"/>
                <a:gridCol w="736600"/>
              </a:tblGrid>
              <a:tr h="651933">
                <a:tc>
                  <a:txBody>
                    <a:bodyPr/>
                    <a:lstStyle/>
                    <a:p>
                      <a:pPr algn="ctr"/>
                      <a:r>
                        <a:rPr lang="ro-RO" sz="2400" smtClean="0">
                          <a:latin typeface="Arial" pitchFamily="34" charset="0"/>
                          <a:cs typeface="Arial" pitchFamily="34" charset="0"/>
                        </a:rPr>
                        <a:t>x</a:t>
                      </a:r>
                      <a:endParaRPr lang="en-US" sz="2400">
                        <a:latin typeface="Arial" pitchFamily="34" charset="0"/>
                        <a:cs typeface="Arial" pitchFamily="34" charset="0"/>
                      </a:endParaRPr>
                    </a:p>
                  </a:txBody>
                  <a:tcPr/>
                </a:tc>
                <a:tc>
                  <a:txBody>
                    <a:bodyPr/>
                    <a:lstStyle/>
                    <a:p>
                      <a:pPr algn="ctr"/>
                      <a:r>
                        <a:rPr lang="ro-RO" sz="2400" smtClean="0">
                          <a:latin typeface="Arial" pitchFamily="34" charset="0"/>
                          <a:cs typeface="Arial" pitchFamily="34" charset="0"/>
                        </a:rPr>
                        <a:t>0</a:t>
                      </a:r>
                      <a:endParaRPr lang="en-US" sz="2400">
                        <a:latin typeface="Arial" pitchFamily="34" charset="0"/>
                        <a:cs typeface="Arial" pitchFamily="34" charset="0"/>
                      </a:endParaRPr>
                    </a:p>
                  </a:txBody>
                  <a:tcPr/>
                </a:tc>
                <a:tc>
                  <a:txBody>
                    <a:bodyPr/>
                    <a:lstStyle/>
                    <a:p>
                      <a:pPr algn="ctr"/>
                      <a:r>
                        <a:rPr lang="ro-RO" sz="2400" smtClean="0">
                          <a:latin typeface="Arial" pitchFamily="34" charset="0"/>
                          <a:cs typeface="Arial" pitchFamily="34" charset="0"/>
                        </a:rPr>
                        <a:t>1</a:t>
                      </a:r>
                      <a:endParaRPr lang="en-US" sz="2400">
                        <a:latin typeface="Arial" pitchFamily="34" charset="0"/>
                        <a:cs typeface="Arial" pitchFamily="34" charset="0"/>
                      </a:endParaRPr>
                    </a:p>
                  </a:txBody>
                  <a:tcPr/>
                </a:tc>
                <a:tc>
                  <a:txBody>
                    <a:bodyPr/>
                    <a:lstStyle/>
                    <a:p>
                      <a:pPr algn="ctr"/>
                      <a:r>
                        <a:rPr lang="ro-RO" sz="2400" smtClean="0">
                          <a:latin typeface="Arial" pitchFamily="34" charset="0"/>
                          <a:cs typeface="Arial" pitchFamily="34" charset="0"/>
                        </a:rPr>
                        <a:t>2</a:t>
                      </a:r>
                      <a:endParaRPr lang="en-US" sz="2400">
                        <a:latin typeface="Arial" pitchFamily="34" charset="0"/>
                        <a:cs typeface="Arial" pitchFamily="34" charset="0"/>
                      </a:endParaRPr>
                    </a:p>
                  </a:txBody>
                  <a:tcPr/>
                </a:tc>
                <a:tc>
                  <a:txBody>
                    <a:bodyPr/>
                    <a:lstStyle/>
                    <a:p>
                      <a:pPr algn="ctr"/>
                      <a:r>
                        <a:rPr lang="ro-RO" sz="2400" smtClean="0">
                          <a:latin typeface="Arial" pitchFamily="34" charset="0"/>
                          <a:cs typeface="Arial" pitchFamily="34" charset="0"/>
                        </a:rPr>
                        <a:t>3</a:t>
                      </a:r>
                      <a:endParaRPr lang="en-US" sz="2400">
                        <a:latin typeface="Arial" pitchFamily="34" charset="0"/>
                        <a:cs typeface="Arial" pitchFamily="34" charset="0"/>
                      </a:endParaRPr>
                    </a:p>
                  </a:txBody>
                  <a:tcPr/>
                </a:tc>
                <a:tc>
                  <a:txBody>
                    <a:bodyPr/>
                    <a:lstStyle/>
                    <a:p>
                      <a:pPr algn="ctr"/>
                      <a:r>
                        <a:rPr lang="ro-RO" sz="2400" smtClean="0">
                          <a:latin typeface="Arial" pitchFamily="34" charset="0"/>
                          <a:cs typeface="Arial" pitchFamily="34" charset="0"/>
                        </a:rPr>
                        <a:t>4</a:t>
                      </a:r>
                      <a:endParaRPr lang="en-US" sz="2400">
                        <a:latin typeface="Arial" pitchFamily="34" charset="0"/>
                        <a:cs typeface="Arial" pitchFamily="34" charset="0"/>
                      </a:endParaRPr>
                    </a:p>
                  </a:txBody>
                  <a:tcPr/>
                </a:tc>
                <a:tc>
                  <a:txBody>
                    <a:bodyPr/>
                    <a:lstStyle/>
                    <a:p>
                      <a:pPr algn="ctr"/>
                      <a:r>
                        <a:rPr lang="ro-RO" sz="2400" smtClean="0">
                          <a:latin typeface="Arial" pitchFamily="34" charset="0"/>
                          <a:cs typeface="Arial" pitchFamily="34" charset="0"/>
                        </a:rPr>
                        <a:t>5</a:t>
                      </a:r>
                      <a:endParaRPr lang="en-US" sz="2400">
                        <a:latin typeface="Arial" pitchFamily="34" charset="0"/>
                        <a:cs typeface="Arial" pitchFamily="34" charset="0"/>
                      </a:endParaRPr>
                    </a:p>
                  </a:txBody>
                  <a:tcPr/>
                </a:tc>
                <a:tc>
                  <a:txBody>
                    <a:bodyPr/>
                    <a:lstStyle/>
                    <a:p>
                      <a:pPr algn="ctr"/>
                      <a:r>
                        <a:rPr lang="ro-RO" sz="2400" smtClean="0">
                          <a:latin typeface="Arial" pitchFamily="34" charset="0"/>
                          <a:cs typeface="Arial" pitchFamily="34" charset="0"/>
                        </a:rPr>
                        <a:t>6</a:t>
                      </a:r>
                      <a:endParaRPr lang="en-US" sz="2400">
                        <a:latin typeface="Arial" pitchFamily="34" charset="0"/>
                        <a:cs typeface="Arial" pitchFamily="34" charset="0"/>
                      </a:endParaRPr>
                    </a:p>
                  </a:txBody>
                  <a:tcPr/>
                </a:tc>
                <a:tc>
                  <a:txBody>
                    <a:bodyPr/>
                    <a:lstStyle/>
                    <a:p>
                      <a:pPr algn="ctr"/>
                      <a:r>
                        <a:rPr lang="ro-RO" sz="2400" smtClean="0">
                          <a:latin typeface="Arial" pitchFamily="34" charset="0"/>
                          <a:cs typeface="Arial" pitchFamily="34" charset="0"/>
                        </a:rPr>
                        <a:t>7</a:t>
                      </a:r>
                      <a:endParaRPr lang="en-US" sz="2400">
                        <a:latin typeface="Arial" pitchFamily="34" charset="0"/>
                        <a:cs typeface="Arial" pitchFamily="34" charset="0"/>
                      </a:endParaRPr>
                    </a:p>
                  </a:txBody>
                  <a:tcPr/>
                </a:tc>
                <a:tc>
                  <a:txBody>
                    <a:bodyPr/>
                    <a:lstStyle/>
                    <a:p>
                      <a:pPr algn="ctr"/>
                      <a:r>
                        <a:rPr lang="ro-RO" sz="2400" smtClean="0">
                          <a:latin typeface="Arial" pitchFamily="34" charset="0"/>
                          <a:cs typeface="Arial" pitchFamily="34" charset="0"/>
                        </a:rPr>
                        <a:t>8</a:t>
                      </a:r>
                      <a:endParaRPr lang="en-US" sz="2400">
                        <a:latin typeface="Arial" pitchFamily="34" charset="0"/>
                        <a:cs typeface="Arial" pitchFamily="34" charset="0"/>
                      </a:endParaRPr>
                    </a:p>
                  </a:txBody>
                  <a:tcPr/>
                </a:tc>
                <a:tc>
                  <a:txBody>
                    <a:bodyPr/>
                    <a:lstStyle/>
                    <a:p>
                      <a:pPr algn="ctr"/>
                      <a:r>
                        <a:rPr lang="ro-RO" sz="2400" smtClean="0">
                          <a:latin typeface="Arial" pitchFamily="34" charset="0"/>
                          <a:cs typeface="Arial" pitchFamily="34" charset="0"/>
                        </a:rPr>
                        <a:t>9</a:t>
                      </a:r>
                      <a:endParaRPr lang="en-US" sz="2400">
                        <a:latin typeface="Arial" pitchFamily="34" charset="0"/>
                        <a:cs typeface="Arial" pitchFamily="34" charset="0"/>
                      </a:endParaRPr>
                    </a:p>
                  </a:txBody>
                  <a:tcPr/>
                </a:tc>
                <a:tc>
                  <a:txBody>
                    <a:bodyPr/>
                    <a:lstStyle/>
                    <a:p>
                      <a:pPr algn="ctr"/>
                      <a:r>
                        <a:rPr lang="ro-RO" sz="2400" smtClean="0">
                          <a:latin typeface="Arial" pitchFamily="34" charset="0"/>
                          <a:cs typeface="Arial" pitchFamily="34" charset="0"/>
                        </a:rPr>
                        <a:t>10</a:t>
                      </a:r>
                      <a:endParaRPr lang="en-US" sz="2400">
                        <a:latin typeface="Arial" pitchFamily="34" charset="0"/>
                        <a:cs typeface="Arial" pitchFamily="34" charset="0"/>
                      </a:endParaRPr>
                    </a:p>
                  </a:txBody>
                  <a:tcPr/>
                </a:tc>
              </a:tr>
              <a:tr h="651933">
                <a:tc>
                  <a:txBody>
                    <a:bodyPr/>
                    <a:lstStyle/>
                    <a:p>
                      <a:pPr algn="ctr"/>
                      <a:r>
                        <a:rPr lang="ro-RO" sz="2000" smtClean="0">
                          <a:latin typeface="Arial" pitchFamily="34" charset="0"/>
                          <a:cs typeface="Arial" pitchFamily="34" charset="0"/>
                        </a:rPr>
                        <a:t>u</a:t>
                      </a:r>
                      <a:r>
                        <a:rPr lang="ro-RO" sz="2000" baseline="-25000" smtClean="0">
                          <a:latin typeface="Arial" pitchFamily="34" charset="0"/>
                          <a:cs typeface="Arial" pitchFamily="34" charset="0"/>
                        </a:rPr>
                        <a:t>1</a:t>
                      </a:r>
                      <a:endParaRPr lang="en-US" sz="2000" baseline="-250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0,1</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0,2</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0,3</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0,4</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0,5</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0,6</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0,7</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0,8</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0,9</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1</a:t>
                      </a:r>
                      <a:endParaRPr lang="en-US" sz="1400">
                        <a:latin typeface="Arial" pitchFamily="34" charset="0"/>
                        <a:cs typeface="Arial" pitchFamily="34" charset="0"/>
                      </a:endParaRPr>
                    </a:p>
                  </a:txBody>
                  <a:tcPr/>
                </a:tc>
              </a:tr>
              <a:tr h="6519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2000" smtClean="0">
                          <a:latin typeface="Arial" pitchFamily="34" charset="0"/>
                          <a:cs typeface="Arial" pitchFamily="34" charset="0"/>
                        </a:rPr>
                        <a:t>u</a:t>
                      </a:r>
                      <a:r>
                        <a:rPr lang="ro-RO" sz="2000" baseline="-25000" smtClean="0">
                          <a:latin typeface="Arial" pitchFamily="34" charset="0"/>
                          <a:cs typeface="Arial" pitchFamily="34" charset="0"/>
                        </a:rPr>
                        <a:t>2</a:t>
                      </a:r>
                      <a:endParaRPr lang="en-US" sz="20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0,125</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0,25</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0,375</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0,5</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0,625</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0,75</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0,875</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1</a:t>
                      </a:r>
                      <a:endParaRPr lang="en-US" sz="1400">
                        <a:latin typeface="Arial" pitchFamily="34" charset="0"/>
                        <a:cs typeface="Arial" pitchFamily="34" charset="0"/>
                      </a:endParaRPr>
                    </a:p>
                  </a:txBody>
                  <a:tcPr/>
                </a:tc>
              </a:tr>
              <a:tr h="6519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2000" smtClean="0">
                          <a:latin typeface="Arial" pitchFamily="34" charset="0"/>
                          <a:cs typeface="Arial" pitchFamily="34" charset="0"/>
                        </a:rPr>
                        <a:t>u</a:t>
                      </a:r>
                      <a:r>
                        <a:rPr lang="ro-RO" sz="2000" baseline="-25000" smtClean="0">
                          <a:latin typeface="Arial" pitchFamily="34" charset="0"/>
                          <a:cs typeface="Arial" pitchFamily="34" charset="0"/>
                        </a:rPr>
                        <a:t>3</a:t>
                      </a:r>
                      <a:endParaRPr lang="en-US" sz="20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0,004</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0,04</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0,133</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0,282</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0,46</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0,64</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0,8</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0,91</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0,98</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1</a:t>
                      </a:r>
                      <a:endParaRPr lang="en-US" sz="1400">
                        <a:latin typeface="Arial" pitchFamily="34" charset="0"/>
                        <a:cs typeface="Arial" pitchFamily="34" charset="0"/>
                      </a:endParaRPr>
                    </a:p>
                  </a:txBody>
                  <a:tcPr/>
                </a:tc>
              </a:tr>
              <a:tr h="6519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2000" smtClean="0">
                          <a:latin typeface="Arial" pitchFamily="34" charset="0"/>
                          <a:cs typeface="Arial" pitchFamily="34" charset="0"/>
                        </a:rPr>
                        <a:t>u</a:t>
                      </a:r>
                      <a:r>
                        <a:rPr lang="ro-RO" sz="2000" baseline="-25000" smtClean="0">
                          <a:latin typeface="Arial" pitchFamily="34" charset="0"/>
                          <a:cs typeface="Arial" pitchFamily="34" charset="0"/>
                        </a:rPr>
                        <a:t>4</a:t>
                      </a:r>
                      <a:endParaRPr lang="en-US" sz="20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0,01</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0,024</a:t>
                      </a:r>
                    </a:p>
                  </a:txBody>
                  <a:tcPr/>
                </a:tc>
                <a:tc>
                  <a:txBody>
                    <a:bodyPr/>
                    <a:lstStyle/>
                    <a:p>
                      <a:pPr algn="ctr"/>
                      <a:r>
                        <a:rPr lang="ro-RO" sz="1400" smtClean="0">
                          <a:latin typeface="Arial" pitchFamily="34" charset="0"/>
                          <a:cs typeface="Arial" pitchFamily="34" charset="0"/>
                        </a:rPr>
                        <a:t>0,0059</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0,137</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0,286</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0,5</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0,71</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0,86</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0,94</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0,98</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0,99</a:t>
                      </a:r>
                      <a:endParaRPr lang="en-US" sz="1400">
                        <a:latin typeface="Arial" pitchFamily="34" charset="0"/>
                        <a:cs typeface="Arial" pitchFamily="34" charset="0"/>
                      </a:endParaRPr>
                    </a:p>
                  </a:txBody>
                  <a:tcPr/>
                </a:tc>
              </a:tr>
              <a:tr h="6519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2000" baseline="0" smtClean="0">
                          <a:latin typeface="Arial" pitchFamily="34" charset="0"/>
                          <a:cs typeface="Arial" pitchFamily="34" charset="0"/>
                        </a:rPr>
                        <a:t>u</a:t>
                      </a:r>
                      <a:r>
                        <a:rPr lang="ro-RO" sz="2000" baseline="-25000" smtClean="0">
                          <a:latin typeface="Arial" pitchFamily="34" charset="0"/>
                          <a:cs typeface="Arial" pitchFamily="34" charset="0"/>
                        </a:rPr>
                        <a:t>1</a:t>
                      </a:r>
                      <a:r>
                        <a:rPr lang="ro-RO" sz="2000" baseline="0" smtClean="0">
                          <a:latin typeface="Arial" pitchFamily="34" charset="0"/>
                          <a:cs typeface="Arial" pitchFamily="34" charset="0"/>
                        </a:rPr>
                        <a:t>-u</a:t>
                      </a:r>
                      <a:r>
                        <a:rPr lang="ro-RO" sz="2000" baseline="-25000" smtClean="0">
                          <a:latin typeface="Arial" pitchFamily="34" charset="0"/>
                          <a:cs typeface="Arial" pitchFamily="34" charset="0"/>
                        </a:rPr>
                        <a:t>3</a:t>
                      </a:r>
                      <a:endParaRPr lang="en-US" sz="2000" baseline="-25000" smtClean="0">
                        <a:latin typeface="Arial" pitchFamily="34" charset="0"/>
                        <a:cs typeface="Arial" pitchFamily="34" charset="0"/>
                      </a:endParaRPr>
                    </a:p>
                    <a:p>
                      <a:pPr algn="ctr"/>
                      <a:endParaRPr lang="en-US" sz="20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0,096</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0,16</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0,167</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0,118</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0,04</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-0,04</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-0,01</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-0,1</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-0,08</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a:t>
                      </a:r>
                      <a:endParaRPr lang="en-US" sz="1400">
                        <a:latin typeface="Arial" pitchFamily="34" charset="0"/>
                        <a:cs typeface="Arial" pitchFamily="34" charset="0"/>
                      </a:endParaRPr>
                    </a:p>
                  </a:txBody>
                  <a:tcPr/>
                </a:tc>
              </a:tr>
              <a:tr h="6519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2000" baseline="0" smtClean="0">
                          <a:latin typeface="Arial" pitchFamily="34" charset="0"/>
                          <a:cs typeface="Arial" pitchFamily="34" charset="0"/>
                        </a:rPr>
                        <a:t>u</a:t>
                      </a:r>
                      <a:r>
                        <a:rPr lang="ro-RO" sz="2000" baseline="-25000" smtClean="0">
                          <a:latin typeface="Arial" pitchFamily="34" charset="0"/>
                          <a:cs typeface="Arial" pitchFamily="34" charset="0"/>
                        </a:rPr>
                        <a:t>2</a:t>
                      </a:r>
                      <a:r>
                        <a:rPr lang="ro-RO" sz="2000" baseline="0" smtClean="0">
                          <a:latin typeface="Arial" pitchFamily="34" charset="0"/>
                          <a:cs typeface="Arial" pitchFamily="34" charset="0"/>
                        </a:rPr>
                        <a:t>-u</a:t>
                      </a:r>
                      <a:r>
                        <a:rPr lang="ro-RO" sz="2000" baseline="-25000" smtClean="0">
                          <a:latin typeface="Arial" pitchFamily="34" charset="0"/>
                          <a:cs typeface="Arial" pitchFamily="34" charset="0"/>
                        </a:rPr>
                        <a:t>3</a:t>
                      </a:r>
                      <a:endParaRPr lang="en-US" sz="2000" baseline="-25000" smtClean="0">
                        <a:latin typeface="Arial" pitchFamily="34" charset="0"/>
                        <a:cs typeface="Arial" pitchFamily="34" charset="0"/>
                      </a:endParaRPr>
                    </a:p>
                    <a:p>
                      <a:pPr algn="ctr"/>
                      <a:endParaRPr lang="en-US" sz="20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-0,004</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-0,04</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-0,08</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-0,032</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-0,085</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-0,14</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-0,175</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-0,16</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-0,105</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a:t>
                      </a:r>
                      <a:endParaRPr lang="en-US" sz="1400">
                        <a:latin typeface="Arial" pitchFamily="34" charset="0"/>
                        <a:cs typeface="Arial" pitchFamily="34" charset="0"/>
                      </a:endParaRPr>
                    </a:p>
                  </a:txBody>
                  <a:tcPr/>
                </a:tc>
              </a:tr>
              <a:tr h="6519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2000" baseline="0" smtClean="0">
                          <a:latin typeface="Arial" pitchFamily="34" charset="0"/>
                          <a:cs typeface="Arial" pitchFamily="34" charset="0"/>
                        </a:rPr>
                        <a:t>u</a:t>
                      </a:r>
                      <a:r>
                        <a:rPr lang="ro-RO" sz="2000" baseline="-25000" smtClean="0">
                          <a:latin typeface="Arial" pitchFamily="34" charset="0"/>
                          <a:cs typeface="Arial" pitchFamily="34" charset="0"/>
                        </a:rPr>
                        <a:t>1</a:t>
                      </a:r>
                      <a:r>
                        <a:rPr lang="ro-RO" sz="2000" baseline="0" smtClean="0">
                          <a:latin typeface="Arial" pitchFamily="34" charset="0"/>
                          <a:cs typeface="Arial" pitchFamily="34" charset="0"/>
                        </a:rPr>
                        <a:t>-u</a:t>
                      </a:r>
                      <a:r>
                        <a:rPr lang="ro-RO" sz="2000" baseline="-25000" smtClean="0">
                          <a:latin typeface="Arial" pitchFamily="34" charset="0"/>
                          <a:cs typeface="Arial" pitchFamily="34" charset="0"/>
                        </a:rPr>
                        <a:t>4</a:t>
                      </a:r>
                      <a:endParaRPr lang="en-US" sz="2000" baseline="-25000" smtClean="0">
                        <a:latin typeface="Arial" pitchFamily="34" charset="0"/>
                        <a:cs typeface="Arial" pitchFamily="34" charset="0"/>
                      </a:endParaRPr>
                    </a:p>
                    <a:p>
                      <a:pPr algn="ctr"/>
                      <a:endParaRPr lang="en-US" sz="20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-0,01</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0,076</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0,141</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0,163</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0,114</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-0,11</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0,16</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-0,14</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-0,08</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-0,01</a:t>
                      </a:r>
                      <a:endParaRPr lang="en-US" sz="1400">
                        <a:latin typeface="Arial" pitchFamily="34" charset="0"/>
                        <a:cs typeface="Arial" pitchFamily="34" charset="0"/>
                      </a:endParaRPr>
                    </a:p>
                  </a:txBody>
                  <a:tcPr/>
                </a:tc>
              </a:tr>
              <a:tr h="6519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2000" baseline="0" smtClean="0">
                          <a:latin typeface="Arial" pitchFamily="34" charset="0"/>
                          <a:cs typeface="Arial" pitchFamily="34" charset="0"/>
                        </a:rPr>
                        <a:t>u</a:t>
                      </a:r>
                      <a:r>
                        <a:rPr lang="ro-RO" sz="2000" baseline="-25000" smtClean="0">
                          <a:latin typeface="Arial" pitchFamily="34" charset="0"/>
                          <a:cs typeface="Arial" pitchFamily="34" charset="0"/>
                        </a:rPr>
                        <a:t>2</a:t>
                      </a:r>
                      <a:r>
                        <a:rPr lang="ro-RO" sz="2000" baseline="0" smtClean="0">
                          <a:latin typeface="Arial" pitchFamily="34" charset="0"/>
                          <a:cs typeface="Arial" pitchFamily="34" charset="0"/>
                        </a:rPr>
                        <a:t>-u</a:t>
                      </a:r>
                      <a:r>
                        <a:rPr lang="ro-RO" sz="2000" baseline="-25000" smtClean="0">
                          <a:latin typeface="Arial" pitchFamily="34" charset="0"/>
                          <a:cs typeface="Arial" pitchFamily="34" charset="0"/>
                        </a:rPr>
                        <a:t>4</a:t>
                      </a:r>
                      <a:endParaRPr lang="en-US" sz="2000" baseline="-25000" smtClean="0">
                        <a:latin typeface="Arial" pitchFamily="34" charset="0"/>
                        <a:cs typeface="Arial" pitchFamily="34" charset="0"/>
                      </a:endParaRPr>
                    </a:p>
                    <a:p>
                      <a:pPr algn="ctr"/>
                      <a:endParaRPr lang="en-US" sz="20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-0,01</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-0,024</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-0,059</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-0,012</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-0,036</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-0,125</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-0,21</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-0,235</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-0,19</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-0,105</a:t>
                      </a:r>
                      <a:endParaRPr lang="en-US" sz="1400">
                        <a:latin typeface="Arial" pitchFamily="34" charset="0"/>
                        <a:cs typeface="Arial" pitchFamily="34" charset="0"/>
                      </a:endParaRPr>
                    </a:p>
                  </a:txBody>
                  <a:tcPr/>
                </a:tc>
                <a:tc>
                  <a:txBody>
                    <a:bodyPr/>
                    <a:lstStyle/>
                    <a:p>
                      <a:pPr algn="ctr"/>
                      <a:r>
                        <a:rPr lang="ro-RO" sz="1400" smtClean="0">
                          <a:latin typeface="Arial" pitchFamily="34" charset="0"/>
                          <a:cs typeface="Arial" pitchFamily="34" charset="0"/>
                        </a:rPr>
                        <a:t>-0,01</a:t>
                      </a:r>
                      <a:endParaRPr lang="en-US" sz="1400">
                        <a:latin typeface="Arial" pitchFamily="34" charset="0"/>
                        <a:cs typeface="Arial" pitchFamily="34" charset="0"/>
                      </a:endParaRPr>
                    </a:p>
                  </a:txBody>
                  <a:tcPr/>
                </a:tc>
              </a:tr>
            </a:tbl>
          </a:graphicData>
        </a:graphic>
      </p:graphicFrame>
      <p:sp>
        <p:nvSpPr>
          <p:cNvPr id="4" name="Rectangle 3"/>
          <p:cNvSpPr/>
          <p:nvPr/>
        </p:nvSpPr>
        <p:spPr>
          <a:xfrm>
            <a:off x="7620000" y="0"/>
            <a:ext cx="10668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tx1"/>
                </a:solidFill>
                <a:latin typeface="Arial" pitchFamily="34" charset="0"/>
                <a:cs typeface="Arial" pitchFamily="34" charset="0"/>
              </a:rPr>
              <a:t>Tab. 3.3</a:t>
            </a:r>
            <a:endParaRPr lang="en-US" b="1" baseline="-2500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8</a:t>
            </a:fld>
            <a:endParaRPr lang="en-US"/>
          </a:p>
        </p:txBody>
      </p:sp>
      <p:sp>
        <p:nvSpPr>
          <p:cNvPr id="3" name="Rectangle 2"/>
          <p:cNvSpPr/>
          <p:nvPr/>
        </p:nvSpPr>
        <p:spPr>
          <a:xfrm>
            <a:off x="914400" y="838200"/>
            <a:ext cx="76962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Unii specialiști, referindu-se la metodele precedente, precum și la altele similare, introduc noțiunea de </a:t>
            </a:r>
            <a:r>
              <a:rPr lang="ro-RO" b="1" i="1" smtClean="0">
                <a:solidFill>
                  <a:srgbClr val="C00000"/>
                </a:solidFill>
                <a:latin typeface="Arial" pitchFamily="34" charset="0"/>
                <a:cs typeface="Arial" pitchFamily="34" charset="0"/>
              </a:rPr>
              <a:t>„Managementul Valorii” </a:t>
            </a:r>
            <a:r>
              <a:rPr lang="ro-RO" smtClean="0">
                <a:solidFill>
                  <a:schemeClr val="tx1"/>
                </a:solidFill>
                <a:latin typeface="Arial" pitchFamily="34" charset="0"/>
                <a:cs typeface="Arial" pitchFamily="34" charset="0"/>
              </a:rPr>
              <a:t>, care are o sferă de cuprindere mai mare</a:t>
            </a:r>
            <a:endParaRPr lang="en-US" b="1" i="1">
              <a:solidFill>
                <a:srgbClr val="C00000"/>
              </a:solidFill>
              <a:latin typeface="Arial" pitchFamily="34" charset="0"/>
              <a:cs typeface="Arial" pitchFamily="34" charset="0"/>
            </a:endParaRPr>
          </a:p>
        </p:txBody>
      </p:sp>
      <p:sp>
        <p:nvSpPr>
          <p:cNvPr id="4" name="Rectangle 3"/>
          <p:cNvSpPr/>
          <p:nvPr/>
        </p:nvSpPr>
        <p:spPr>
          <a:xfrm>
            <a:off x="304800" y="762000"/>
            <a:ext cx="6671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5" name="Rectangle 4"/>
          <p:cNvSpPr/>
          <p:nvPr/>
        </p:nvSpPr>
        <p:spPr>
          <a:xfrm>
            <a:off x="914400" y="1981200"/>
            <a:ext cx="7696200" cy="10668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rgbClr val="C00000"/>
                </a:solidFill>
                <a:latin typeface="Arial" pitchFamily="34" charset="0"/>
                <a:cs typeface="Arial" pitchFamily="34" charset="0"/>
              </a:rPr>
              <a:t>Managementul Valorii (MV) </a:t>
            </a:r>
            <a:r>
              <a:rPr lang="ro-RO" smtClean="0">
                <a:solidFill>
                  <a:schemeClr val="tx1"/>
                </a:solidFill>
                <a:latin typeface="Arial" pitchFamily="34" charset="0"/>
                <a:cs typeface="Arial" pitchFamily="34" charset="0"/>
              </a:rPr>
              <a:t>– desemnează </a:t>
            </a:r>
            <a:r>
              <a:rPr lang="ro-RO" b="1" i="1" smtClean="0">
                <a:solidFill>
                  <a:schemeClr val="accent1">
                    <a:lumMod val="75000"/>
                  </a:schemeClr>
                </a:solidFill>
                <a:latin typeface="Arial" pitchFamily="34" charset="0"/>
                <a:cs typeface="Arial" pitchFamily="34" charset="0"/>
              </a:rPr>
              <a:t>totalitatea activităților de natură managerială</a:t>
            </a:r>
            <a:r>
              <a:rPr lang="ro-RO" smtClean="0">
                <a:solidFill>
                  <a:schemeClr val="tx1"/>
                </a:solidFill>
                <a:latin typeface="Arial" pitchFamily="34" charset="0"/>
                <a:cs typeface="Arial" pitchFamily="34" charset="0"/>
              </a:rPr>
              <a:t> care </a:t>
            </a:r>
            <a:r>
              <a:rPr lang="ro-RO" b="1" i="1" smtClean="0">
                <a:solidFill>
                  <a:schemeClr val="accent6">
                    <a:lumMod val="50000"/>
                  </a:schemeClr>
                </a:solidFill>
                <a:latin typeface="Arial" pitchFamily="34" charset="0"/>
                <a:cs typeface="Arial" pitchFamily="34" charset="0"/>
              </a:rPr>
              <a:t>urmăresc perfecționarea produselor și proceselor </a:t>
            </a:r>
            <a:r>
              <a:rPr lang="ro-RO" smtClean="0">
                <a:solidFill>
                  <a:schemeClr val="tx1"/>
                </a:solidFill>
                <a:latin typeface="Arial" pitchFamily="34" charset="0"/>
                <a:cs typeface="Arial" pitchFamily="34" charset="0"/>
              </a:rPr>
              <a:t>prin prisma relației dintre </a:t>
            </a:r>
            <a:r>
              <a:rPr lang="ro-RO" b="1" i="1" smtClean="0">
                <a:solidFill>
                  <a:srgbClr val="FF0000"/>
                </a:solidFill>
                <a:latin typeface="Arial" pitchFamily="34" charset="0"/>
                <a:cs typeface="Arial" pitchFamily="34" charset="0"/>
              </a:rPr>
              <a:t>valoare și utilitate </a:t>
            </a:r>
            <a:r>
              <a:rPr lang="ro-RO" smtClean="0">
                <a:solidFill>
                  <a:schemeClr val="tx1"/>
                </a:solidFill>
                <a:latin typeface="Arial" pitchFamily="34" charset="0"/>
                <a:cs typeface="Arial" pitchFamily="34" charset="0"/>
              </a:rPr>
              <a:t>pe de o parte și </a:t>
            </a:r>
            <a:r>
              <a:rPr lang="ro-RO" b="1" i="1" smtClean="0">
                <a:solidFill>
                  <a:srgbClr val="C00000"/>
                </a:solidFill>
                <a:latin typeface="Arial" pitchFamily="34" charset="0"/>
                <a:cs typeface="Arial" pitchFamily="34" charset="0"/>
              </a:rPr>
              <a:t>consumul de mijloace </a:t>
            </a:r>
            <a:r>
              <a:rPr lang="ro-RO" smtClean="0">
                <a:solidFill>
                  <a:schemeClr val="tx1"/>
                </a:solidFill>
                <a:latin typeface="Arial" pitchFamily="34" charset="0"/>
                <a:cs typeface="Arial" pitchFamily="34" charset="0"/>
              </a:rPr>
              <a:t>pe de altă parte</a:t>
            </a:r>
            <a:endParaRPr lang="en-US" b="1" i="1">
              <a:solidFill>
                <a:schemeClr val="accent6">
                  <a:lumMod val="50000"/>
                </a:schemeClr>
              </a:solidFill>
              <a:latin typeface="Arial" pitchFamily="34" charset="0"/>
              <a:cs typeface="Arial" pitchFamily="34" charset="0"/>
            </a:endParaRPr>
          </a:p>
        </p:txBody>
      </p:sp>
      <p:sp>
        <p:nvSpPr>
          <p:cNvPr id="6" name="Right Arrow 5"/>
          <p:cNvSpPr/>
          <p:nvPr/>
        </p:nvSpPr>
        <p:spPr>
          <a:xfrm>
            <a:off x="304800" y="1981200"/>
            <a:ext cx="533400" cy="228600"/>
          </a:xfrm>
          <a:prstGeom prst="rightArrow">
            <a:avLst/>
          </a:prstGeom>
          <a:solidFill>
            <a:srgbClr val="F874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85800" y="3962400"/>
            <a:ext cx="7924800" cy="17526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just"/>
            <a:r>
              <a:rPr lang="ro-RO" smtClean="0">
                <a:solidFill>
                  <a:schemeClr val="tx1"/>
                </a:solidFill>
                <a:latin typeface="Arial" pitchFamily="34" charset="0"/>
                <a:cs typeface="Arial" pitchFamily="34" charset="0"/>
              </a:rPr>
              <a:t>În esență, </a:t>
            </a:r>
            <a:r>
              <a:rPr lang="ro-RO" b="1" i="1" smtClean="0">
                <a:solidFill>
                  <a:schemeClr val="accent6">
                    <a:lumMod val="50000"/>
                  </a:schemeClr>
                </a:solidFill>
                <a:latin typeface="Arial" pitchFamily="34" charset="0"/>
                <a:cs typeface="Arial" pitchFamily="34" charset="0"/>
              </a:rPr>
              <a:t>AV </a:t>
            </a:r>
            <a:r>
              <a:rPr lang="ro-RO" b="1" smtClean="0">
                <a:solidFill>
                  <a:schemeClr val="tx1"/>
                </a:solidFill>
                <a:latin typeface="Arial" pitchFamily="34" charset="0"/>
                <a:cs typeface="Arial" pitchFamily="34" charset="0"/>
              </a:rPr>
              <a:t>+</a:t>
            </a:r>
            <a:r>
              <a:rPr lang="ro-RO" smtClean="0">
                <a:solidFill>
                  <a:schemeClr val="tx1"/>
                </a:solidFill>
                <a:latin typeface="Arial" pitchFamily="34" charset="0"/>
                <a:cs typeface="Arial" pitchFamily="34" charset="0"/>
              </a:rPr>
              <a:t> </a:t>
            </a:r>
            <a:r>
              <a:rPr lang="ro-RO" b="1" i="1" smtClean="0">
                <a:solidFill>
                  <a:schemeClr val="accent1">
                    <a:lumMod val="75000"/>
                  </a:schemeClr>
                </a:solidFill>
                <a:latin typeface="Arial" pitchFamily="34" charset="0"/>
                <a:cs typeface="Arial" pitchFamily="34" charset="0"/>
              </a:rPr>
              <a:t>IV</a:t>
            </a:r>
            <a:r>
              <a:rPr lang="ro-RO" smtClean="0">
                <a:solidFill>
                  <a:schemeClr val="tx1"/>
                </a:solidFill>
                <a:latin typeface="Arial" pitchFamily="34" charset="0"/>
                <a:cs typeface="Arial" pitchFamily="34" charset="0"/>
              </a:rPr>
              <a:t> urmăresc </a:t>
            </a:r>
            <a:r>
              <a:rPr lang="ro-RO" b="1" i="1" smtClean="0">
                <a:solidFill>
                  <a:schemeClr val="accent1">
                    <a:lumMod val="75000"/>
                  </a:schemeClr>
                </a:solidFill>
                <a:latin typeface="Arial" pitchFamily="34" charset="0"/>
                <a:cs typeface="Arial" pitchFamily="34" charset="0"/>
              </a:rPr>
              <a:t>realizarea funcțiilor unui obiect </a:t>
            </a:r>
            <a:r>
              <a:rPr lang="ro-RO" smtClean="0">
                <a:solidFill>
                  <a:schemeClr val="tx1"/>
                </a:solidFill>
                <a:latin typeface="Arial" pitchFamily="34" charset="0"/>
                <a:cs typeface="Arial" pitchFamily="34" charset="0"/>
              </a:rPr>
              <a:t>(funcțiile constituind un rezultat al cerințelor utilizatorului), astfel încât să existe o </a:t>
            </a:r>
            <a:r>
              <a:rPr lang="ro-RO" b="1" i="1" smtClean="0">
                <a:solidFill>
                  <a:srgbClr val="C00000"/>
                </a:solidFill>
                <a:latin typeface="Arial" pitchFamily="34" charset="0"/>
                <a:cs typeface="Arial" pitchFamily="34" charset="0"/>
              </a:rPr>
              <a:t>proporționalitate </a:t>
            </a:r>
            <a:r>
              <a:rPr lang="ro-RO" smtClean="0">
                <a:solidFill>
                  <a:schemeClr val="tx1"/>
                </a:solidFill>
                <a:latin typeface="Arial" pitchFamily="34" charset="0"/>
                <a:cs typeface="Arial" pitchFamily="34" charset="0"/>
              </a:rPr>
              <a:t>între </a:t>
            </a:r>
            <a:r>
              <a:rPr lang="ro-RO" b="1" i="1" smtClean="0">
                <a:solidFill>
                  <a:schemeClr val="accent6">
                    <a:lumMod val="50000"/>
                  </a:schemeClr>
                </a:solidFill>
                <a:latin typeface="Arial" pitchFamily="34" charset="0"/>
                <a:cs typeface="Arial" pitchFamily="34" charset="0"/>
              </a:rPr>
              <a:t>utilitatea (performanțele) fiecărei funcții </a:t>
            </a:r>
            <a:r>
              <a:rPr lang="ro-RO" smtClean="0">
                <a:solidFill>
                  <a:schemeClr val="tx1"/>
                </a:solidFill>
                <a:latin typeface="Arial" pitchFamily="34" charset="0"/>
                <a:cs typeface="Arial" pitchFamily="34" charset="0"/>
              </a:rPr>
              <a:t>și </a:t>
            </a:r>
            <a:r>
              <a:rPr lang="ro-RO" b="1" i="1" smtClean="0">
                <a:solidFill>
                  <a:srgbClr val="FF0000"/>
                </a:solidFill>
                <a:latin typeface="Arial" pitchFamily="34" charset="0"/>
                <a:cs typeface="Arial" pitchFamily="34" charset="0"/>
              </a:rPr>
              <a:t>consumul de mijloace pentru realizarea acesteia</a:t>
            </a:r>
            <a:r>
              <a:rPr lang="ro-RO" smtClean="0">
                <a:solidFill>
                  <a:schemeClr val="tx1"/>
                </a:solidFill>
                <a:latin typeface="Arial" pitchFamily="34" charset="0"/>
                <a:cs typeface="Arial" pitchFamily="34" charset="0"/>
              </a:rPr>
              <a:t>, iar ca o rezultantă logică să </a:t>
            </a:r>
            <a:r>
              <a:rPr lang="ro-RO" b="1" i="1" smtClean="0">
                <a:solidFill>
                  <a:schemeClr val="accent1">
                    <a:lumMod val="75000"/>
                  </a:schemeClr>
                </a:solidFill>
                <a:latin typeface="Arial" pitchFamily="34" charset="0"/>
                <a:cs typeface="Arial" pitchFamily="34" charset="0"/>
              </a:rPr>
              <a:t>maximizeze raportul </a:t>
            </a:r>
            <a:r>
              <a:rPr lang="ro-RO" smtClean="0">
                <a:solidFill>
                  <a:schemeClr val="tx1"/>
                </a:solidFill>
                <a:latin typeface="Arial" pitchFamily="34" charset="0"/>
                <a:cs typeface="Arial" pitchFamily="34" charset="0"/>
              </a:rPr>
              <a:t>dintre </a:t>
            </a:r>
            <a:r>
              <a:rPr lang="ro-RO" b="1" i="1" smtClean="0">
                <a:solidFill>
                  <a:schemeClr val="accent6">
                    <a:lumMod val="50000"/>
                  </a:schemeClr>
                </a:solidFill>
                <a:latin typeface="Arial" pitchFamily="34" charset="0"/>
                <a:cs typeface="Arial" pitchFamily="34" charset="0"/>
              </a:rPr>
              <a:t>utilitatea produsului </a:t>
            </a:r>
            <a:r>
              <a:rPr lang="ro-RO" smtClean="0">
                <a:solidFill>
                  <a:schemeClr val="tx1"/>
                </a:solidFill>
                <a:latin typeface="Arial" pitchFamily="34" charset="0"/>
                <a:cs typeface="Arial" pitchFamily="34" charset="0"/>
              </a:rPr>
              <a:t>și </a:t>
            </a:r>
            <a:r>
              <a:rPr lang="ro-RO" b="1" i="1" smtClean="0">
                <a:solidFill>
                  <a:srgbClr val="FF0000"/>
                </a:solidFill>
                <a:latin typeface="Arial" pitchFamily="34" charset="0"/>
                <a:cs typeface="Arial" pitchFamily="34" charset="0"/>
              </a:rPr>
              <a:t>costul acestuia </a:t>
            </a:r>
            <a:endParaRPr lang="en-US" b="1" i="1">
              <a:solidFill>
                <a:srgbClr val="FF0000"/>
              </a:solidFill>
              <a:latin typeface="Arial" pitchFamily="34" charset="0"/>
              <a:cs typeface="Arial" pitchFamily="34" charset="0"/>
            </a:endParaRPr>
          </a:p>
        </p:txBody>
      </p:sp>
      <p:sp>
        <p:nvSpPr>
          <p:cNvPr id="8" name="Rectangle 7"/>
          <p:cNvSpPr/>
          <p:nvPr/>
        </p:nvSpPr>
        <p:spPr>
          <a:xfrm>
            <a:off x="533400" y="3200400"/>
            <a:ext cx="1905000" cy="5334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o-RO" b="1" i="1" smtClean="0">
                <a:solidFill>
                  <a:srgbClr val="C00000"/>
                </a:solidFill>
                <a:latin typeface="Arial" pitchFamily="34" charset="0"/>
                <a:cs typeface="Arial" pitchFamily="34" charset="0"/>
              </a:rPr>
              <a:t>IMPORTANT!</a:t>
            </a:r>
            <a:endParaRPr lang="en-US" b="1" i="1">
              <a:solidFill>
                <a:srgbClr val="C00000"/>
              </a:solidFill>
              <a:latin typeface="Arial" pitchFamily="34" charset="0"/>
              <a:cs typeface="Arial" pitchFamily="34" charset="0"/>
            </a:endParaRPr>
          </a:p>
        </p:txBody>
      </p:sp>
      <p:cxnSp>
        <p:nvCxnSpPr>
          <p:cNvPr id="10" name="Elbow Connector 9"/>
          <p:cNvCxnSpPr>
            <a:stCxn id="8" idx="1"/>
            <a:endCxn id="7" idx="1"/>
          </p:cNvCxnSpPr>
          <p:nvPr/>
        </p:nvCxnSpPr>
        <p:spPr>
          <a:xfrm rot="10800000" flipH="1" flipV="1">
            <a:off x="533400" y="3467100"/>
            <a:ext cx="152400" cy="1371600"/>
          </a:xfrm>
          <a:prstGeom prst="bentConnector3">
            <a:avLst>
              <a:gd name="adj1" fmla="val -15000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85800" y="5867400"/>
            <a:ext cx="7924800" cy="6858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just"/>
            <a:r>
              <a:rPr lang="ro-RO" b="1" i="1" smtClean="0">
                <a:solidFill>
                  <a:srgbClr val="C00000"/>
                </a:solidFill>
                <a:latin typeface="Arial" pitchFamily="34" charset="0"/>
                <a:cs typeface="Arial" pitchFamily="34" charset="0"/>
              </a:rPr>
              <a:t>Pentru simplificarea formulărilor se va utiliza termenul de </a:t>
            </a:r>
            <a:r>
              <a:rPr lang="ro-RO" b="1" i="1" smtClean="0">
                <a:solidFill>
                  <a:schemeClr val="accent1">
                    <a:lumMod val="75000"/>
                  </a:schemeClr>
                </a:solidFill>
                <a:latin typeface="Arial" pitchFamily="34" charset="0"/>
                <a:cs typeface="Arial" pitchFamily="34" charset="0"/>
              </a:rPr>
              <a:t>„Ingineria Valorii”</a:t>
            </a:r>
            <a:r>
              <a:rPr lang="ro-RO" b="1" i="1" smtClean="0">
                <a:solidFill>
                  <a:srgbClr val="C00000"/>
                </a:solidFill>
                <a:latin typeface="Arial" pitchFamily="34" charset="0"/>
                <a:cs typeface="Arial" pitchFamily="34" charset="0"/>
              </a:rPr>
              <a:t> pentru a descrie cele două situații prezentate anterior</a:t>
            </a:r>
            <a:endParaRPr lang="en-US" b="1" i="1">
              <a:solidFill>
                <a:srgbClr val="C00000"/>
              </a:solidFill>
              <a:latin typeface="Arial" pitchFamily="34" charset="0"/>
              <a:cs typeface="Arial" pitchFamily="34" charset="0"/>
            </a:endParaRPr>
          </a:p>
        </p:txBody>
      </p:sp>
      <p:cxnSp>
        <p:nvCxnSpPr>
          <p:cNvPr id="19" name="Shape 18"/>
          <p:cNvCxnSpPr>
            <a:stCxn id="8" idx="1"/>
            <a:endCxn id="17" idx="1"/>
          </p:cNvCxnSpPr>
          <p:nvPr/>
        </p:nvCxnSpPr>
        <p:spPr>
          <a:xfrm rot="10800000" flipH="1" flipV="1">
            <a:off x="533400" y="3467100"/>
            <a:ext cx="152400" cy="2743200"/>
          </a:xfrm>
          <a:prstGeom prst="bentConnector3">
            <a:avLst>
              <a:gd name="adj1" fmla="val -150000"/>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80</a:t>
            </a:fld>
            <a:endParaRPr lang="en-US"/>
          </a:p>
        </p:txBody>
      </p:sp>
      <p:sp>
        <p:nvSpPr>
          <p:cNvPr id="3" name="Rectangle 2"/>
          <p:cNvSpPr/>
          <p:nvPr/>
        </p:nvSpPr>
        <p:spPr>
          <a:xfrm>
            <a:off x="685800" y="1143000"/>
            <a:ext cx="1864613" cy="400110"/>
          </a:xfrm>
          <a:prstGeom prst="rect">
            <a:avLst/>
          </a:prstGeom>
          <a:effectLst>
            <a:outerShdw blurRad="50800" dist="38100" dir="2700000" algn="tl" rotWithShape="0">
              <a:prstClr val="black">
                <a:alpha val="40000"/>
              </a:prstClr>
            </a:outerShdw>
          </a:effectLst>
        </p:spPr>
        <p:txBody>
          <a:bodyPr wrap="none">
            <a:spAutoFit/>
          </a:bodyPr>
          <a:lstStyle/>
          <a:p>
            <a:r>
              <a:rPr kumimoji="0" lang="en-US" sz="2000" b="1" i="1"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sym typeface="Wingdings"/>
              </a:rPr>
              <a:t> </a:t>
            </a:r>
            <a:r>
              <a:rPr kumimoji="0" lang="en-US" sz="2000" b="1" i="1"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rPr>
              <a:t>Observaţi</a:t>
            </a:r>
            <a:r>
              <a:rPr lang="ro-RO" sz="2000" b="1" i="1" smtClean="0">
                <a:solidFill>
                  <a:schemeClr val="accent1">
                    <a:lumMod val="75000"/>
                  </a:schemeClr>
                </a:solidFill>
                <a:latin typeface="Arial" pitchFamily="34" charset="0"/>
                <a:ea typeface="Times New Roman" pitchFamily="18" charset="0"/>
                <a:cs typeface="Arial" pitchFamily="34" charset="0"/>
              </a:rPr>
              <a:t>i:</a:t>
            </a:r>
            <a:r>
              <a:rPr kumimoji="0" lang="en-US" sz="2000" b="1" i="0" u="none" strike="noStrike" cap="none" normalizeH="0" baseline="0" smtClean="0">
                <a:ln>
                  <a:noFill/>
                </a:ln>
                <a:solidFill>
                  <a:schemeClr val="accent1">
                    <a:lumMod val="75000"/>
                  </a:schemeClr>
                </a:solidFill>
                <a:effectLst/>
                <a:latin typeface="Arial" pitchFamily="34" charset="0"/>
                <a:ea typeface="Times New Roman" pitchFamily="18" charset="0"/>
                <a:cs typeface="Arial" pitchFamily="34" charset="0"/>
              </a:rPr>
              <a:t> </a:t>
            </a:r>
            <a:endParaRPr lang="en-US" sz="2000">
              <a:solidFill>
                <a:schemeClr val="accent1">
                  <a:lumMod val="75000"/>
                </a:schemeClr>
              </a:solidFill>
            </a:endParaRPr>
          </a:p>
        </p:txBody>
      </p:sp>
      <p:sp>
        <p:nvSpPr>
          <p:cNvPr id="4" name="Rectangle 3"/>
          <p:cNvSpPr/>
          <p:nvPr/>
        </p:nvSpPr>
        <p:spPr>
          <a:xfrm>
            <a:off x="1219200" y="1981200"/>
            <a:ext cx="6858000" cy="1477328"/>
          </a:xfrm>
          <a:prstGeom prst="rect">
            <a:avLst/>
          </a:prstGeom>
          <a:solidFill>
            <a:srgbClr val="FFFF99"/>
          </a:solidFill>
        </p:spPr>
        <p:txBody>
          <a:bodyPr wrap="square">
            <a:spAutoFit/>
          </a:bodyPr>
          <a:lstStyle/>
          <a:p>
            <a:pPr algn="just"/>
            <a:r>
              <a:rPr lang="ro-RO" b="1" i="1" smtClean="0">
                <a:solidFill>
                  <a:schemeClr val="accent6">
                    <a:lumMod val="50000"/>
                  </a:schemeClr>
                </a:solidFill>
                <a:latin typeface="Arial" pitchFamily="34" charset="0"/>
                <a:cs typeface="Arial" pitchFamily="34" charset="0"/>
              </a:rPr>
              <a:t>Analiza diferențelor </a:t>
            </a:r>
            <a:r>
              <a:rPr lang="ro-RO" smtClean="0">
                <a:latin typeface="Arial" pitchFamily="34" charset="0"/>
                <a:cs typeface="Arial" pitchFamily="34" charset="0"/>
              </a:rPr>
              <a:t>dintre funcțiile care reprezintă dreptele și funcțiile Cobb-Douglas și logistică (considerate mai aproape de realitate), arată că </a:t>
            </a:r>
            <a:r>
              <a:rPr lang="ro-RO" b="1" i="1" smtClean="0">
                <a:solidFill>
                  <a:schemeClr val="accent1">
                    <a:lumMod val="75000"/>
                  </a:schemeClr>
                </a:solidFill>
                <a:latin typeface="Arial" pitchFamily="34" charset="0"/>
                <a:cs typeface="Arial" pitchFamily="34" charset="0"/>
              </a:rPr>
              <a:t>cel puțin în zona valorilor superioare </a:t>
            </a:r>
            <a:r>
              <a:rPr lang="ro-RO" smtClean="0">
                <a:latin typeface="Arial" pitchFamily="34" charset="0"/>
                <a:cs typeface="Arial" pitchFamily="34" charset="0"/>
              </a:rPr>
              <a:t>ale </a:t>
            </a:r>
            <a:r>
              <a:rPr lang="ro-RO" b="1" i="1" smtClean="0">
                <a:solidFill>
                  <a:srgbClr val="C00000"/>
                </a:solidFill>
                <a:latin typeface="Arial" pitchFamily="34" charset="0"/>
                <a:cs typeface="Arial" pitchFamily="34" charset="0"/>
              </a:rPr>
              <a:t>dimensiunii tehnice</a:t>
            </a:r>
            <a:r>
              <a:rPr lang="ro-RO" smtClean="0">
                <a:latin typeface="Arial" pitchFamily="34" charset="0"/>
                <a:cs typeface="Arial" pitchFamily="34" charset="0"/>
              </a:rPr>
              <a:t>, </a:t>
            </a:r>
            <a:r>
              <a:rPr lang="ro-RO" b="1" i="1" smtClean="0">
                <a:solidFill>
                  <a:schemeClr val="accent6">
                    <a:lumMod val="50000"/>
                  </a:schemeClr>
                </a:solidFill>
                <a:latin typeface="Arial" pitchFamily="34" charset="0"/>
                <a:cs typeface="Arial" pitchFamily="34" charset="0"/>
              </a:rPr>
              <a:t>aproximarea mai bună o furnizează funcția „liniară prin originea axelor”</a:t>
            </a:r>
            <a:r>
              <a:rPr lang="ro-RO" smtClean="0">
                <a:solidFill>
                  <a:schemeClr val="accent6">
                    <a:lumMod val="50000"/>
                  </a:schemeClr>
                </a:solidFill>
                <a:latin typeface="Arial" pitchFamily="34" charset="0"/>
                <a:cs typeface="Arial" pitchFamily="34" charset="0"/>
              </a:rPr>
              <a:t> </a:t>
            </a:r>
            <a:r>
              <a:rPr lang="ro-RO" smtClean="0">
                <a:latin typeface="Arial" pitchFamily="34" charset="0"/>
                <a:cs typeface="Arial" pitchFamily="34" charset="0"/>
              </a:rPr>
              <a:t>și </a:t>
            </a:r>
            <a:r>
              <a:rPr lang="ro-RO" b="1" i="1" smtClean="0">
                <a:solidFill>
                  <a:srgbClr val="FF0000"/>
                </a:solidFill>
                <a:latin typeface="Arial" pitchFamily="34" charset="0"/>
                <a:cs typeface="Arial" pitchFamily="34" charset="0"/>
              </a:rPr>
              <a:t>nu funcția „liniară”</a:t>
            </a:r>
          </a:p>
        </p:txBody>
      </p:sp>
      <p:sp>
        <p:nvSpPr>
          <p:cNvPr id="5" name="Right Arrow 4"/>
          <p:cNvSpPr/>
          <p:nvPr/>
        </p:nvSpPr>
        <p:spPr>
          <a:xfrm>
            <a:off x="457200" y="19812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19200" y="4038600"/>
            <a:ext cx="6858000" cy="923330"/>
          </a:xfrm>
          <a:prstGeom prst="rect">
            <a:avLst/>
          </a:prstGeom>
          <a:solidFill>
            <a:srgbClr val="FFFF99"/>
          </a:solidFill>
        </p:spPr>
        <p:txBody>
          <a:bodyPr wrap="square">
            <a:spAutoFit/>
          </a:bodyPr>
          <a:lstStyle/>
          <a:p>
            <a:pPr algn="just"/>
            <a:r>
              <a:rPr lang="ro-RO" smtClean="0">
                <a:latin typeface="Arial" pitchFamily="34" charset="0"/>
                <a:cs typeface="Arial" pitchFamily="34" charset="0"/>
              </a:rPr>
              <a:t>Dacă se dorește o </a:t>
            </a:r>
            <a:r>
              <a:rPr lang="ro-RO" b="1" i="1" smtClean="0">
                <a:solidFill>
                  <a:schemeClr val="accent6">
                    <a:lumMod val="50000"/>
                  </a:schemeClr>
                </a:solidFill>
                <a:latin typeface="Arial" pitchFamily="34" charset="0"/>
                <a:cs typeface="Arial" pitchFamily="34" charset="0"/>
              </a:rPr>
              <a:t>precizie mai bună</a:t>
            </a:r>
            <a:r>
              <a:rPr lang="ro-RO" smtClean="0">
                <a:latin typeface="Arial" pitchFamily="34" charset="0"/>
                <a:cs typeface="Arial" pitchFamily="34" charset="0"/>
              </a:rPr>
              <a:t>, </a:t>
            </a:r>
            <a:r>
              <a:rPr lang="ro-RO" b="1" i="1" smtClean="0">
                <a:solidFill>
                  <a:schemeClr val="accent1">
                    <a:lumMod val="75000"/>
                  </a:schemeClr>
                </a:solidFill>
                <a:latin typeface="Arial" pitchFamily="34" charset="0"/>
                <a:cs typeface="Arial" pitchFamily="34" charset="0"/>
              </a:rPr>
              <a:t>diferențele semnificative </a:t>
            </a:r>
            <a:r>
              <a:rPr lang="ro-RO" smtClean="0">
                <a:latin typeface="Arial" pitchFamily="34" charset="0"/>
                <a:cs typeface="Arial" pitchFamily="34" charset="0"/>
              </a:rPr>
              <a:t>între funcții </a:t>
            </a:r>
            <a:r>
              <a:rPr lang="ro-RO" b="1" i="1" smtClean="0">
                <a:solidFill>
                  <a:srgbClr val="FF0000"/>
                </a:solidFill>
                <a:latin typeface="Arial" pitchFamily="34" charset="0"/>
                <a:cs typeface="Arial" pitchFamily="34" charset="0"/>
              </a:rPr>
              <a:t>nu permit aproximarea prin una din cele două drepte</a:t>
            </a:r>
          </a:p>
        </p:txBody>
      </p:sp>
      <p:sp>
        <p:nvSpPr>
          <p:cNvPr id="7" name="Right Arrow 6"/>
          <p:cNvSpPr/>
          <p:nvPr/>
        </p:nvSpPr>
        <p:spPr>
          <a:xfrm>
            <a:off x="457200" y="41148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19200" y="5334000"/>
            <a:ext cx="6858000" cy="369332"/>
          </a:xfrm>
          <a:prstGeom prst="rect">
            <a:avLst/>
          </a:prstGeom>
          <a:solidFill>
            <a:srgbClr val="FFFF99"/>
          </a:solidFill>
        </p:spPr>
        <p:txBody>
          <a:bodyPr wrap="square">
            <a:spAutoFit/>
          </a:bodyPr>
          <a:lstStyle/>
          <a:p>
            <a:pPr algn="just"/>
            <a:r>
              <a:rPr lang="ro-RO" smtClean="0">
                <a:latin typeface="Arial" pitchFamily="34" charset="0"/>
                <a:cs typeface="Arial" pitchFamily="34" charset="0"/>
              </a:rPr>
              <a:t>În figura 3.2 se prezintă grafic </a:t>
            </a:r>
            <a:r>
              <a:rPr lang="ro-RO" b="1" i="1" smtClean="0">
                <a:solidFill>
                  <a:srgbClr val="FF0000"/>
                </a:solidFill>
                <a:latin typeface="Arial" pitchFamily="34" charset="0"/>
                <a:cs typeface="Arial" pitchFamily="34" charset="0"/>
              </a:rPr>
              <a:t>comparațiile</a:t>
            </a:r>
            <a:r>
              <a:rPr lang="ro-RO" smtClean="0">
                <a:latin typeface="Arial" pitchFamily="34" charset="0"/>
                <a:cs typeface="Arial" pitchFamily="34" charset="0"/>
              </a:rPr>
              <a:t> între cele patru funcții</a:t>
            </a:r>
            <a:endParaRPr lang="ro-RO" b="1" i="1" smtClean="0">
              <a:solidFill>
                <a:srgbClr val="FF0000"/>
              </a:solidFill>
              <a:latin typeface="Arial" pitchFamily="34" charset="0"/>
              <a:cs typeface="Arial" pitchFamily="34" charset="0"/>
            </a:endParaRPr>
          </a:p>
        </p:txBody>
      </p:sp>
      <p:sp>
        <p:nvSpPr>
          <p:cNvPr id="9" name="Right Arrow 8"/>
          <p:cNvSpPr/>
          <p:nvPr/>
        </p:nvSpPr>
        <p:spPr>
          <a:xfrm>
            <a:off x="533400" y="54102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81</a:t>
            </a:fld>
            <a:endParaRPr lang="en-US"/>
          </a:p>
        </p:txBody>
      </p:sp>
      <p:sp>
        <p:nvSpPr>
          <p:cNvPr id="3" name="Rectangle 2"/>
          <p:cNvSpPr/>
          <p:nvPr/>
        </p:nvSpPr>
        <p:spPr>
          <a:xfrm>
            <a:off x="2514600" y="5029200"/>
            <a:ext cx="4343400" cy="1219200"/>
          </a:xfrm>
          <a:prstGeom prst="rect">
            <a:avLst/>
          </a:prstGeom>
          <a:solidFill>
            <a:srgbClr val="FFFF99"/>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6">
                    <a:lumMod val="50000"/>
                  </a:schemeClr>
                </a:solidFill>
                <a:latin typeface="Arial" pitchFamily="34" charset="0"/>
                <a:cs typeface="Arial" pitchFamily="34" charset="0"/>
              </a:rPr>
              <a:t>1 – funcția liniară prin originea axelor</a:t>
            </a:r>
          </a:p>
          <a:p>
            <a:pPr algn="just"/>
            <a:r>
              <a:rPr lang="ro-RO" b="1" i="1" smtClean="0">
                <a:solidFill>
                  <a:schemeClr val="accent6">
                    <a:lumMod val="50000"/>
                  </a:schemeClr>
                </a:solidFill>
                <a:latin typeface="Arial" pitchFamily="34" charset="0"/>
                <a:cs typeface="Arial" pitchFamily="34" charset="0"/>
              </a:rPr>
              <a:t>2 – funcția liniară</a:t>
            </a:r>
          </a:p>
          <a:p>
            <a:pPr algn="just"/>
            <a:r>
              <a:rPr lang="ro-RO" b="1" i="1" smtClean="0">
                <a:solidFill>
                  <a:schemeClr val="accent6">
                    <a:lumMod val="50000"/>
                  </a:schemeClr>
                </a:solidFill>
                <a:latin typeface="Arial" pitchFamily="34" charset="0"/>
                <a:cs typeface="Arial" pitchFamily="34" charset="0"/>
              </a:rPr>
              <a:t>3 – funcția Cobb-Douglas</a:t>
            </a:r>
          </a:p>
          <a:p>
            <a:pPr algn="just"/>
            <a:r>
              <a:rPr lang="ro-RO" b="1" i="1" smtClean="0">
                <a:solidFill>
                  <a:schemeClr val="accent6">
                    <a:lumMod val="50000"/>
                  </a:schemeClr>
                </a:solidFill>
                <a:latin typeface="Arial" pitchFamily="34" charset="0"/>
                <a:cs typeface="Arial" pitchFamily="34" charset="0"/>
              </a:rPr>
              <a:t>4 – funcția logistică</a:t>
            </a:r>
          </a:p>
        </p:txBody>
      </p:sp>
      <p:sp>
        <p:nvSpPr>
          <p:cNvPr id="4" name="Rectangle 3"/>
          <p:cNvSpPr/>
          <p:nvPr/>
        </p:nvSpPr>
        <p:spPr>
          <a:xfrm>
            <a:off x="1447800" y="4495800"/>
            <a:ext cx="5867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solidFill>
                  <a:schemeClr val="tx1"/>
                </a:solidFill>
                <a:latin typeface="Arial" pitchFamily="34" charset="0"/>
                <a:cs typeface="Arial" pitchFamily="34" charset="0"/>
              </a:rPr>
              <a:t> Fig. 3.2 Comparație între funcțiile de utilitate</a:t>
            </a:r>
            <a:endParaRPr lang="en-US" baseline="-25000">
              <a:solidFill>
                <a:schemeClr val="tx1"/>
              </a:solidFill>
              <a:latin typeface="Arial" pitchFamily="34" charset="0"/>
              <a:cs typeface="Arial" pitchFamily="34" charset="0"/>
            </a:endParaRPr>
          </a:p>
        </p:txBody>
      </p:sp>
      <p:cxnSp>
        <p:nvCxnSpPr>
          <p:cNvPr id="6" name="Straight Arrow Connector 5"/>
          <p:cNvCxnSpPr/>
          <p:nvPr/>
        </p:nvCxnSpPr>
        <p:spPr>
          <a:xfrm rot="5400000" flipH="1" flipV="1">
            <a:off x="228600" y="2362200"/>
            <a:ext cx="3200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828800" y="3962400"/>
            <a:ext cx="5715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219200" y="685800"/>
            <a:ext cx="477272" cy="461665"/>
          </a:xfrm>
          <a:prstGeom prst="rect">
            <a:avLst/>
          </a:prstGeom>
        </p:spPr>
        <p:txBody>
          <a:bodyPr wrap="square">
            <a:spAutoFit/>
          </a:bodyPr>
          <a:lstStyle/>
          <a:p>
            <a:pPr algn="ctr"/>
            <a:r>
              <a:rPr lang="ro-RO" sz="2400" smtClean="0">
                <a:latin typeface="Arial" pitchFamily="34" charset="0"/>
                <a:cs typeface="Arial" pitchFamily="34" charset="0"/>
              </a:rPr>
              <a:t>u</a:t>
            </a:r>
            <a:endParaRPr lang="en-US" sz="2400"/>
          </a:p>
        </p:txBody>
      </p:sp>
      <p:sp>
        <p:nvSpPr>
          <p:cNvPr id="11" name="Rectangle 10"/>
          <p:cNvSpPr/>
          <p:nvPr/>
        </p:nvSpPr>
        <p:spPr>
          <a:xfrm>
            <a:off x="1143000" y="1295400"/>
            <a:ext cx="629672" cy="461665"/>
          </a:xfrm>
          <a:prstGeom prst="rect">
            <a:avLst/>
          </a:prstGeom>
        </p:spPr>
        <p:txBody>
          <a:bodyPr wrap="square">
            <a:spAutoFit/>
          </a:bodyPr>
          <a:lstStyle/>
          <a:p>
            <a:pPr algn="ctr"/>
            <a:r>
              <a:rPr lang="ro-RO" sz="2400" smtClean="0">
                <a:latin typeface="Arial" pitchFamily="34" charset="0"/>
                <a:cs typeface="Arial" pitchFamily="34" charset="0"/>
              </a:rPr>
              <a:t>1,0</a:t>
            </a:r>
            <a:endParaRPr lang="en-US" sz="2400"/>
          </a:p>
        </p:txBody>
      </p:sp>
      <p:sp>
        <p:nvSpPr>
          <p:cNvPr id="14" name="Rectangle 13"/>
          <p:cNvSpPr/>
          <p:nvPr/>
        </p:nvSpPr>
        <p:spPr>
          <a:xfrm>
            <a:off x="1143000" y="2438400"/>
            <a:ext cx="629672" cy="461665"/>
          </a:xfrm>
          <a:prstGeom prst="rect">
            <a:avLst/>
          </a:prstGeom>
        </p:spPr>
        <p:txBody>
          <a:bodyPr wrap="square">
            <a:spAutoFit/>
          </a:bodyPr>
          <a:lstStyle/>
          <a:p>
            <a:pPr algn="ctr"/>
            <a:r>
              <a:rPr lang="ro-RO" sz="2400" smtClean="0">
                <a:latin typeface="Arial" pitchFamily="34" charset="0"/>
                <a:cs typeface="Arial" pitchFamily="34" charset="0"/>
              </a:rPr>
              <a:t>0,5</a:t>
            </a:r>
            <a:endParaRPr lang="en-US" sz="2400"/>
          </a:p>
        </p:txBody>
      </p:sp>
      <p:cxnSp>
        <p:nvCxnSpPr>
          <p:cNvPr id="16" name="Straight Connector 15"/>
          <p:cNvCxnSpPr>
            <a:endCxn id="33" idx="6"/>
          </p:cNvCxnSpPr>
          <p:nvPr/>
        </p:nvCxnSpPr>
        <p:spPr>
          <a:xfrm>
            <a:off x="1828800" y="1447800"/>
            <a:ext cx="4424082" cy="4482"/>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143000" y="3505200"/>
            <a:ext cx="629672" cy="461665"/>
          </a:xfrm>
          <a:prstGeom prst="rect">
            <a:avLst/>
          </a:prstGeom>
        </p:spPr>
        <p:txBody>
          <a:bodyPr wrap="square">
            <a:spAutoFit/>
          </a:bodyPr>
          <a:lstStyle/>
          <a:p>
            <a:pPr algn="ctr"/>
            <a:r>
              <a:rPr lang="ro-RO" sz="2400" smtClean="0">
                <a:latin typeface="Arial" pitchFamily="34" charset="0"/>
                <a:cs typeface="Arial" pitchFamily="34" charset="0"/>
              </a:rPr>
              <a:t>0</a:t>
            </a:r>
            <a:endParaRPr lang="en-US" sz="2400"/>
          </a:p>
        </p:txBody>
      </p:sp>
      <p:sp>
        <p:nvSpPr>
          <p:cNvPr id="21" name="Rectangle 20"/>
          <p:cNvSpPr/>
          <p:nvPr/>
        </p:nvSpPr>
        <p:spPr>
          <a:xfrm>
            <a:off x="2286000" y="4038600"/>
            <a:ext cx="629672" cy="461665"/>
          </a:xfrm>
          <a:prstGeom prst="rect">
            <a:avLst/>
          </a:prstGeom>
        </p:spPr>
        <p:txBody>
          <a:bodyPr wrap="square">
            <a:spAutoFit/>
          </a:bodyPr>
          <a:lstStyle/>
          <a:p>
            <a:pPr algn="ctr"/>
            <a:r>
              <a:rPr lang="ro-RO" sz="2400" smtClean="0">
                <a:latin typeface="Arial" pitchFamily="34" charset="0"/>
                <a:cs typeface="Arial" pitchFamily="34" charset="0"/>
              </a:rPr>
              <a:t>2</a:t>
            </a:r>
            <a:endParaRPr lang="en-US" sz="2400"/>
          </a:p>
        </p:txBody>
      </p:sp>
      <p:sp>
        <p:nvSpPr>
          <p:cNvPr id="22" name="Rectangle 21"/>
          <p:cNvSpPr/>
          <p:nvPr/>
        </p:nvSpPr>
        <p:spPr>
          <a:xfrm>
            <a:off x="3962400" y="4038600"/>
            <a:ext cx="629672" cy="461665"/>
          </a:xfrm>
          <a:prstGeom prst="rect">
            <a:avLst/>
          </a:prstGeom>
        </p:spPr>
        <p:txBody>
          <a:bodyPr wrap="square">
            <a:spAutoFit/>
          </a:bodyPr>
          <a:lstStyle/>
          <a:p>
            <a:pPr algn="ctr"/>
            <a:r>
              <a:rPr lang="ro-RO" sz="2400" smtClean="0">
                <a:latin typeface="Arial" pitchFamily="34" charset="0"/>
                <a:cs typeface="Arial" pitchFamily="34" charset="0"/>
              </a:rPr>
              <a:t>5</a:t>
            </a:r>
            <a:endParaRPr lang="en-US" sz="2400"/>
          </a:p>
        </p:txBody>
      </p:sp>
      <p:sp>
        <p:nvSpPr>
          <p:cNvPr id="23" name="Rectangle 22"/>
          <p:cNvSpPr/>
          <p:nvPr/>
        </p:nvSpPr>
        <p:spPr>
          <a:xfrm>
            <a:off x="5943600" y="4038600"/>
            <a:ext cx="629672" cy="461665"/>
          </a:xfrm>
          <a:prstGeom prst="rect">
            <a:avLst/>
          </a:prstGeom>
        </p:spPr>
        <p:txBody>
          <a:bodyPr wrap="square">
            <a:spAutoFit/>
          </a:bodyPr>
          <a:lstStyle/>
          <a:p>
            <a:pPr algn="ctr"/>
            <a:r>
              <a:rPr lang="ro-RO" sz="2400" smtClean="0">
                <a:latin typeface="Arial" pitchFamily="34" charset="0"/>
                <a:cs typeface="Arial" pitchFamily="34" charset="0"/>
              </a:rPr>
              <a:t>10</a:t>
            </a:r>
            <a:endParaRPr lang="en-US" sz="2400"/>
          </a:p>
        </p:txBody>
      </p:sp>
      <p:sp>
        <p:nvSpPr>
          <p:cNvPr id="24" name="Rectangle 23"/>
          <p:cNvSpPr/>
          <p:nvPr/>
        </p:nvSpPr>
        <p:spPr>
          <a:xfrm>
            <a:off x="7086600" y="4038600"/>
            <a:ext cx="1219200" cy="461665"/>
          </a:xfrm>
          <a:prstGeom prst="rect">
            <a:avLst/>
          </a:prstGeom>
        </p:spPr>
        <p:txBody>
          <a:bodyPr wrap="square">
            <a:spAutoFit/>
          </a:bodyPr>
          <a:lstStyle/>
          <a:p>
            <a:pPr algn="ctr"/>
            <a:r>
              <a:rPr lang="ro-RO" sz="2400" smtClean="0">
                <a:latin typeface="Arial" pitchFamily="34" charset="0"/>
                <a:cs typeface="Arial" pitchFamily="34" charset="0"/>
              </a:rPr>
              <a:t>x </a:t>
            </a:r>
            <a:r>
              <a:rPr lang="en-US" sz="2400" smtClean="0">
                <a:latin typeface="Arial" pitchFamily="34" charset="0"/>
                <a:cs typeface="Arial" pitchFamily="34" charset="0"/>
              </a:rPr>
              <a:t>[</a:t>
            </a:r>
            <a:r>
              <a:rPr lang="ro-RO" sz="2400" smtClean="0">
                <a:latin typeface="Arial" pitchFamily="34" charset="0"/>
                <a:cs typeface="Arial" pitchFamily="34" charset="0"/>
              </a:rPr>
              <a:t>ani</a:t>
            </a:r>
            <a:r>
              <a:rPr lang="en-US" sz="2400" smtClean="0">
                <a:latin typeface="Arial" pitchFamily="34" charset="0"/>
                <a:cs typeface="Arial" pitchFamily="34" charset="0"/>
              </a:rPr>
              <a:t>]</a:t>
            </a:r>
            <a:endParaRPr lang="en-US" sz="2400"/>
          </a:p>
        </p:txBody>
      </p:sp>
      <p:cxnSp>
        <p:nvCxnSpPr>
          <p:cNvPr id="28" name="Straight Connector 27"/>
          <p:cNvCxnSpPr/>
          <p:nvPr/>
        </p:nvCxnSpPr>
        <p:spPr>
          <a:xfrm rot="5400000" flipH="1" flipV="1">
            <a:off x="4991100" y="2705100"/>
            <a:ext cx="2514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828800" y="1447800"/>
            <a:ext cx="4419600" cy="2514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2895600" y="1524000"/>
            <a:ext cx="3352800" cy="24384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3" name="Freeform 32"/>
          <p:cNvSpPr/>
          <p:nvPr/>
        </p:nvSpPr>
        <p:spPr>
          <a:xfrm>
            <a:off x="1842247" y="1452282"/>
            <a:ext cx="4410635" cy="2501153"/>
          </a:xfrm>
          <a:custGeom>
            <a:avLst/>
            <a:gdLst>
              <a:gd name="connsiteX0" fmla="*/ 0 w 4410635"/>
              <a:gd name="connsiteY0" fmla="*/ 2501153 h 2501153"/>
              <a:gd name="connsiteX1" fmla="*/ 941294 w 4410635"/>
              <a:gd name="connsiteY1" fmla="*/ 2380130 h 2501153"/>
              <a:gd name="connsiteX2" fmla="*/ 2151529 w 4410635"/>
              <a:gd name="connsiteY2" fmla="*/ 1788459 h 2501153"/>
              <a:gd name="connsiteX3" fmla="*/ 2380129 w 4410635"/>
              <a:gd name="connsiteY3" fmla="*/ 1048871 h 2501153"/>
              <a:gd name="connsiteX4" fmla="*/ 2716306 w 4410635"/>
              <a:gd name="connsiteY4" fmla="*/ 510989 h 2501153"/>
              <a:gd name="connsiteX5" fmla="*/ 3307977 w 4410635"/>
              <a:gd name="connsiteY5" fmla="*/ 188259 h 2501153"/>
              <a:gd name="connsiteX6" fmla="*/ 4410635 w 4410635"/>
              <a:gd name="connsiteY6" fmla="*/ 0 h 2501153"/>
              <a:gd name="connsiteX0" fmla="*/ 0 w 4410635"/>
              <a:gd name="connsiteY0" fmla="*/ 2501153 h 2501153"/>
              <a:gd name="connsiteX1" fmla="*/ 941294 w 4410635"/>
              <a:gd name="connsiteY1" fmla="*/ 2380130 h 2501153"/>
              <a:gd name="connsiteX2" fmla="*/ 1999129 w 4410635"/>
              <a:gd name="connsiteY2" fmla="*/ 1788459 h 2501153"/>
              <a:gd name="connsiteX3" fmla="*/ 2380129 w 4410635"/>
              <a:gd name="connsiteY3" fmla="*/ 1048871 h 2501153"/>
              <a:gd name="connsiteX4" fmla="*/ 2716306 w 4410635"/>
              <a:gd name="connsiteY4" fmla="*/ 510989 h 2501153"/>
              <a:gd name="connsiteX5" fmla="*/ 3307977 w 4410635"/>
              <a:gd name="connsiteY5" fmla="*/ 188259 h 2501153"/>
              <a:gd name="connsiteX6" fmla="*/ 4410635 w 4410635"/>
              <a:gd name="connsiteY6" fmla="*/ 0 h 2501153"/>
              <a:gd name="connsiteX0" fmla="*/ 0 w 4410635"/>
              <a:gd name="connsiteY0" fmla="*/ 2501153 h 2501153"/>
              <a:gd name="connsiteX1" fmla="*/ 941294 w 4410635"/>
              <a:gd name="connsiteY1" fmla="*/ 2380130 h 2501153"/>
              <a:gd name="connsiteX2" fmla="*/ 1999129 w 4410635"/>
              <a:gd name="connsiteY2" fmla="*/ 1788459 h 2501153"/>
              <a:gd name="connsiteX3" fmla="*/ 2380129 w 4410635"/>
              <a:gd name="connsiteY3" fmla="*/ 1048871 h 2501153"/>
              <a:gd name="connsiteX4" fmla="*/ 2716306 w 4410635"/>
              <a:gd name="connsiteY4" fmla="*/ 510989 h 2501153"/>
              <a:gd name="connsiteX5" fmla="*/ 3307977 w 4410635"/>
              <a:gd name="connsiteY5" fmla="*/ 188259 h 2501153"/>
              <a:gd name="connsiteX6" fmla="*/ 4410635 w 4410635"/>
              <a:gd name="connsiteY6" fmla="*/ 0 h 2501153"/>
              <a:gd name="connsiteX0" fmla="*/ 0 w 4410635"/>
              <a:gd name="connsiteY0" fmla="*/ 2501153 h 2501153"/>
              <a:gd name="connsiteX1" fmla="*/ 941294 w 4410635"/>
              <a:gd name="connsiteY1" fmla="*/ 2380130 h 2501153"/>
              <a:gd name="connsiteX2" fmla="*/ 1999129 w 4410635"/>
              <a:gd name="connsiteY2" fmla="*/ 1788459 h 2501153"/>
              <a:gd name="connsiteX3" fmla="*/ 2380129 w 4410635"/>
              <a:gd name="connsiteY3" fmla="*/ 1048871 h 2501153"/>
              <a:gd name="connsiteX4" fmla="*/ 2716306 w 4410635"/>
              <a:gd name="connsiteY4" fmla="*/ 510989 h 2501153"/>
              <a:gd name="connsiteX5" fmla="*/ 3307977 w 4410635"/>
              <a:gd name="connsiteY5" fmla="*/ 188259 h 2501153"/>
              <a:gd name="connsiteX6" fmla="*/ 4410635 w 4410635"/>
              <a:gd name="connsiteY6" fmla="*/ 0 h 2501153"/>
              <a:gd name="connsiteX0" fmla="*/ 0 w 4410635"/>
              <a:gd name="connsiteY0" fmla="*/ 2501153 h 2501153"/>
              <a:gd name="connsiteX1" fmla="*/ 941294 w 4410635"/>
              <a:gd name="connsiteY1" fmla="*/ 2380130 h 2501153"/>
              <a:gd name="connsiteX2" fmla="*/ 1999129 w 4410635"/>
              <a:gd name="connsiteY2" fmla="*/ 1788459 h 2501153"/>
              <a:gd name="connsiteX3" fmla="*/ 2017059 w 4410635"/>
              <a:gd name="connsiteY3" fmla="*/ 1788459 h 2501153"/>
              <a:gd name="connsiteX4" fmla="*/ 2380129 w 4410635"/>
              <a:gd name="connsiteY4" fmla="*/ 1048871 h 2501153"/>
              <a:gd name="connsiteX5" fmla="*/ 2716306 w 4410635"/>
              <a:gd name="connsiteY5" fmla="*/ 510989 h 2501153"/>
              <a:gd name="connsiteX6" fmla="*/ 3307977 w 4410635"/>
              <a:gd name="connsiteY6" fmla="*/ 188259 h 2501153"/>
              <a:gd name="connsiteX7" fmla="*/ 4410635 w 4410635"/>
              <a:gd name="connsiteY7" fmla="*/ 0 h 2501153"/>
              <a:gd name="connsiteX0" fmla="*/ 0 w 4410635"/>
              <a:gd name="connsiteY0" fmla="*/ 2501153 h 2501153"/>
              <a:gd name="connsiteX1" fmla="*/ 941294 w 4410635"/>
              <a:gd name="connsiteY1" fmla="*/ 2380130 h 2501153"/>
              <a:gd name="connsiteX2" fmla="*/ 1999129 w 4410635"/>
              <a:gd name="connsiteY2" fmla="*/ 1788459 h 2501153"/>
              <a:gd name="connsiteX3" fmla="*/ 2380129 w 4410635"/>
              <a:gd name="connsiteY3" fmla="*/ 1048871 h 2501153"/>
              <a:gd name="connsiteX4" fmla="*/ 2716306 w 4410635"/>
              <a:gd name="connsiteY4" fmla="*/ 510989 h 2501153"/>
              <a:gd name="connsiteX5" fmla="*/ 3307977 w 4410635"/>
              <a:gd name="connsiteY5" fmla="*/ 188259 h 2501153"/>
              <a:gd name="connsiteX6" fmla="*/ 4410635 w 4410635"/>
              <a:gd name="connsiteY6" fmla="*/ 0 h 250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0635" h="2501153">
                <a:moveTo>
                  <a:pt x="0" y="2501153"/>
                </a:moveTo>
                <a:cubicBezTo>
                  <a:pt x="291353" y="2500032"/>
                  <a:pt x="608106" y="2498912"/>
                  <a:pt x="941294" y="2380130"/>
                </a:cubicBezTo>
                <a:cubicBezTo>
                  <a:pt x="1274482" y="2261348"/>
                  <a:pt x="1759323" y="2010335"/>
                  <a:pt x="1999129" y="1788459"/>
                </a:cubicBezTo>
                <a:cubicBezTo>
                  <a:pt x="2238935" y="1566583"/>
                  <a:pt x="2260600" y="1261783"/>
                  <a:pt x="2380129" y="1048871"/>
                </a:cubicBezTo>
                <a:cubicBezTo>
                  <a:pt x="2499658" y="835959"/>
                  <a:pt x="2561665" y="654424"/>
                  <a:pt x="2716306" y="510989"/>
                </a:cubicBezTo>
                <a:cubicBezTo>
                  <a:pt x="2870947" y="367554"/>
                  <a:pt x="3025589" y="273424"/>
                  <a:pt x="3307977" y="188259"/>
                </a:cubicBezTo>
                <a:cubicBezTo>
                  <a:pt x="3590365" y="103094"/>
                  <a:pt x="4000500" y="51547"/>
                  <a:pt x="4410635" y="0"/>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1828801" y="1447800"/>
            <a:ext cx="4114800" cy="2348753"/>
          </a:xfrm>
          <a:custGeom>
            <a:avLst/>
            <a:gdLst>
              <a:gd name="connsiteX0" fmla="*/ 0 w 4410635"/>
              <a:gd name="connsiteY0" fmla="*/ 2501153 h 2501153"/>
              <a:gd name="connsiteX1" fmla="*/ 941294 w 4410635"/>
              <a:gd name="connsiteY1" fmla="*/ 2380130 h 2501153"/>
              <a:gd name="connsiteX2" fmla="*/ 2151529 w 4410635"/>
              <a:gd name="connsiteY2" fmla="*/ 1788459 h 2501153"/>
              <a:gd name="connsiteX3" fmla="*/ 2380129 w 4410635"/>
              <a:gd name="connsiteY3" fmla="*/ 1048871 h 2501153"/>
              <a:gd name="connsiteX4" fmla="*/ 2716306 w 4410635"/>
              <a:gd name="connsiteY4" fmla="*/ 510989 h 2501153"/>
              <a:gd name="connsiteX5" fmla="*/ 3307977 w 4410635"/>
              <a:gd name="connsiteY5" fmla="*/ 188259 h 2501153"/>
              <a:gd name="connsiteX6" fmla="*/ 4410635 w 4410635"/>
              <a:gd name="connsiteY6" fmla="*/ 0 h 2501153"/>
              <a:gd name="connsiteX0" fmla="*/ 0 w 4410635"/>
              <a:gd name="connsiteY0" fmla="*/ 2501153 h 2501153"/>
              <a:gd name="connsiteX1" fmla="*/ 941294 w 4410635"/>
              <a:gd name="connsiteY1" fmla="*/ 2380130 h 2501153"/>
              <a:gd name="connsiteX2" fmla="*/ 1999129 w 4410635"/>
              <a:gd name="connsiteY2" fmla="*/ 1788459 h 2501153"/>
              <a:gd name="connsiteX3" fmla="*/ 2380129 w 4410635"/>
              <a:gd name="connsiteY3" fmla="*/ 1048871 h 2501153"/>
              <a:gd name="connsiteX4" fmla="*/ 2716306 w 4410635"/>
              <a:gd name="connsiteY4" fmla="*/ 510989 h 2501153"/>
              <a:gd name="connsiteX5" fmla="*/ 3307977 w 4410635"/>
              <a:gd name="connsiteY5" fmla="*/ 188259 h 2501153"/>
              <a:gd name="connsiteX6" fmla="*/ 4410635 w 4410635"/>
              <a:gd name="connsiteY6" fmla="*/ 0 h 2501153"/>
              <a:gd name="connsiteX0" fmla="*/ 0 w 4410635"/>
              <a:gd name="connsiteY0" fmla="*/ 2501153 h 2501153"/>
              <a:gd name="connsiteX1" fmla="*/ 941294 w 4410635"/>
              <a:gd name="connsiteY1" fmla="*/ 2380130 h 2501153"/>
              <a:gd name="connsiteX2" fmla="*/ 1999129 w 4410635"/>
              <a:gd name="connsiteY2" fmla="*/ 1788459 h 2501153"/>
              <a:gd name="connsiteX3" fmla="*/ 2380129 w 4410635"/>
              <a:gd name="connsiteY3" fmla="*/ 1048871 h 2501153"/>
              <a:gd name="connsiteX4" fmla="*/ 2716306 w 4410635"/>
              <a:gd name="connsiteY4" fmla="*/ 510989 h 2501153"/>
              <a:gd name="connsiteX5" fmla="*/ 3307977 w 4410635"/>
              <a:gd name="connsiteY5" fmla="*/ 188259 h 2501153"/>
              <a:gd name="connsiteX6" fmla="*/ 4410635 w 4410635"/>
              <a:gd name="connsiteY6" fmla="*/ 0 h 2501153"/>
              <a:gd name="connsiteX0" fmla="*/ 0 w 4410635"/>
              <a:gd name="connsiteY0" fmla="*/ 2501153 h 2501153"/>
              <a:gd name="connsiteX1" fmla="*/ 941294 w 4410635"/>
              <a:gd name="connsiteY1" fmla="*/ 2380130 h 2501153"/>
              <a:gd name="connsiteX2" fmla="*/ 1999129 w 4410635"/>
              <a:gd name="connsiteY2" fmla="*/ 1788459 h 2501153"/>
              <a:gd name="connsiteX3" fmla="*/ 2380129 w 4410635"/>
              <a:gd name="connsiteY3" fmla="*/ 1048871 h 2501153"/>
              <a:gd name="connsiteX4" fmla="*/ 2716306 w 4410635"/>
              <a:gd name="connsiteY4" fmla="*/ 510989 h 2501153"/>
              <a:gd name="connsiteX5" fmla="*/ 3307977 w 4410635"/>
              <a:gd name="connsiteY5" fmla="*/ 188259 h 2501153"/>
              <a:gd name="connsiteX6" fmla="*/ 4410635 w 4410635"/>
              <a:gd name="connsiteY6" fmla="*/ 0 h 2501153"/>
              <a:gd name="connsiteX0" fmla="*/ 0 w 4410635"/>
              <a:gd name="connsiteY0" fmla="*/ 2501153 h 2501153"/>
              <a:gd name="connsiteX1" fmla="*/ 941294 w 4410635"/>
              <a:gd name="connsiteY1" fmla="*/ 2380130 h 2501153"/>
              <a:gd name="connsiteX2" fmla="*/ 1999129 w 4410635"/>
              <a:gd name="connsiteY2" fmla="*/ 1788459 h 2501153"/>
              <a:gd name="connsiteX3" fmla="*/ 2017059 w 4410635"/>
              <a:gd name="connsiteY3" fmla="*/ 1788459 h 2501153"/>
              <a:gd name="connsiteX4" fmla="*/ 2380129 w 4410635"/>
              <a:gd name="connsiteY4" fmla="*/ 1048871 h 2501153"/>
              <a:gd name="connsiteX5" fmla="*/ 2716306 w 4410635"/>
              <a:gd name="connsiteY5" fmla="*/ 510989 h 2501153"/>
              <a:gd name="connsiteX6" fmla="*/ 3307977 w 4410635"/>
              <a:gd name="connsiteY6" fmla="*/ 188259 h 2501153"/>
              <a:gd name="connsiteX7" fmla="*/ 4410635 w 4410635"/>
              <a:gd name="connsiteY7" fmla="*/ 0 h 2501153"/>
              <a:gd name="connsiteX0" fmla="*/ 0 w 4410635"/>
              <a:gd name="connsiteY0" fmla="*/ 2501153 h 2501153"/>
              <a:gd name="connsiteX1" fmla="*/ 941294 w 4410635"/>
              <a:gd name="connsiteY1" fmla="*/ 2380130 h 2501153"/>
              <a:gd name="connsiteX2" fmla="*/ 1999129 w 4410635"/>
              <a:gd name="connsiteY2" fmla="*/ 1788459 h 2501153"/>
              <a:gd name="connsiteX3" fmla="*/ 2380129 w 4410635"/>
              <a:gd name="connsiteY3" fmla="*/ 1048871 h 2501153"/>
              <a:gd name="connsiteX4" fmla="*/ 2716306 w 4410635"/>
              <a:gd name="connsiteY4" fmla="*/ 510989 h 2501153"/>
              <a:gd name="connsiteX5" fmla="*/ 3307977 w 4410635"/>
              <a:gd name="connsiteY5" fmla="*/ 188259 h 2501153"/>
              <a:gd name="connsiteX6" fmla="*/ 4410635 w 4410635"/>
              <a:gd name="connsiteY6" fmla="*/ 0 h 250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0635" h="2501153">
                <a:moveTo>
                  <a:pt x="0" y="2501153"/>
                </a:moveTo>
                <a:cubicBezTo>
                  <a:pt x="291353" y="2500032"/>
                  <a:pt x="608106" y="2498912"/>
                  <a:pt x="941294" y="2380130"/>
                </a:cubicBezTo>
                <a:cubicBezTo>
                  <a:pt x="1274482" y="2261348"/>
                  <a:pt x="1759323" y="2010335"/>
                  <a:pt x="1999129" y="1788459"/>
                </a:cubicBezTo>
                <a:cubicBezTo>
                  <a:pt x="2238935" y="1566583"/>
                  <a:pt x="2260600" y="1261783"/>
                  <a:pt x="2380129" y="1048871"/>
                </a:cubicBezTo>
                <a:cubicBezTo>
                  <a:pt x="2499658" y="835959"/>
                  <a:pt x="2561665" y="654424"/>
                  <a:pt x="2716306" y="510989"/>
                </a:cubicBezTo>
                <a:cubicBezTo>
                  <a:pt x="2870947" y="367554"/>
                  <a:pt x="3025589" y="273424"/>
                  <a:pt x="3307977" y="188259"/>
                </a:cubicBezTo>
                <a:cubicBezTo>
                  <a:pt x="3590365" y="103094"/>
                  <a:pt x="4000500" y="51547"/>
                  <a:pt x="4410635" y="0"/>
                </a:cubicBezTo>
              </a:path>
            </a:pathLst>
          </a:cu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Rectangle 37"/>
          <p:cNvSpPr/>
          <p:nvPr/>
        </p:nvSpPr>
        <p:spPr>
          <a:xfrm>
            <a:off x="2590800" y="2286000"/>
            <a:ext cx="629672" cy="461665"/>
          </a:xfrm>
          <a:prstGeom prst="rect">
            <a:avLst/>
          </a:prstGeom>
        </p:spPr>
        <p:txBody>
          <a:bodyPr wrap="square">
            <a:spAutoFit/>
          </a:bodyPr>
          <a:lstStyle/>
          <a:p>
            <a:pPr algn="ctr"/>
            <a:r>
              <a:rPr lang="ro-RO" sz="2400" smtClean="0">
                <a:solidFill>
                  <a:schemeClr val="accent1">
                    <a:lumMod val="75000"/>
                  </a:schemeClr>
                </a:solidFill>
                <a:latin typeface="Arial" pitchFamily="34" charset="0"/>
                <a:cs typeface="Arial" pitchFamily="34" charset="0"/>
              </a:rPr>
              <a:t>1</a:t>
            </a:r>
            <a:endParaRPr lang="en-US" sz="2400">
              <a:solidFill>
                <a:schemeClr val="accent1">
                  <a:lumMod val="75000"/>
                </a:schemeClr>
              </a:solidFill>
            </a:endParaRPr>
          </a:p>
        </p:txBody>
      </p:sp>
      <p:cxnSp>
        <p:nvCxnSpPr>
          <p:cNvPr id="40" name="Straight Connector 39"/>
          <p:cNvCxnSpPr/>
          <p:nvPr/>
        </p:nvCxnSpPr>
        <p:spPr>
          <a:xfrm rot="16200000" flipH="1">
            <a:off x="2933703" y="2781301"/>
            <a:ext cx="457197" cy="228598"/>
          </a:xfrm>
          <a:prstGeom prst="line">
            <a:avLst/>
          </a:prstGeom>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5181600" y="2590800"/>
            <a:ext cx="629672" cy="461665"/>
          </a:xfrm>
          <a:prstGeom prst="rect">
            <a:avLst/>
          </a:prstGeom>
        </p:spPr>
        <p:txBody>
          <a:bodyPr wrap="square">
            <a:spAutoFit/>
          </a:bodyPr>
          <a:lstStyle/>
          <a:p>
            <a:pPr algn="ctr"/>
            <a:r>
              <a:rPr lang="ro-RO" sz="2400" smtClean="0">
                <a:solidFill>
                  <a:srgbClr val="C00000"/>
                </a:solidFill>
                <a:latin typeface="Arial" pitchFamily="34" charset="0"/>
                <a:cs typeface="Arial" pitchFamily="34" charset="0"/>
              </a:rPr>
              <a:t>2</a:t>
            </a:r>
            <a:endParaRPr lang="en-US" sz="2400">
              <a:solidFill>
                <a:srgbClr val="C00000"/>
              </a:solidFill>
            </a:endParaRPr>
          </a:p>
        </p:txBody>
      </p:sp>
      <p:cxnSp>
        <p:nvCxnSpPr>
          <p:cNvPr id="44" name="Straight Connector 43"/>
          <p:cNvCxnSpPr/>
          <p:nvPr/>
        </p:nvCxnSpPr>
        <p:spPr>
          <a:xfrm>
            <a:off x="4876800" y="2514600"/>
            <a:ext cx="457200" cy="2286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4419600" y="3276600"/>
            <a:ext cx="629672" cy="461665"/>
          </a:xfrm>
          <a:prstGeom prst="rect">
            <a:avLst/>
          </a:prstGeom>
        </p:spPr>
        <p:txBody>
          <a:bodyPr wrap="square">
            <a:spAutoFit/>
          </a:bodyPr>
          <a:lstStyle/>
          <a:p>
            <a:pPr algn="ctr"/>
            <a:r>
              <a:rPr lang="ro-RO" sz="2400" smtClean="0">
                <a:solidFill>
                  <a:srgbClr val="FF0000"/>
                </a:solidFill>
                <a:latin typeface="Arial" pitchFamily="34" charset="0"/>
                <a:cs typeface="Arial" pitchFamily="34" charset="0"/>
              </a:rPr>
              <a:t>3</a:t>
            </a:r>
            <a:endParaRPr lang="en-US" sz="2400">
              <a:solidFill>
                <a:srgbClr val="FF0000"/>
              </a:solidFill>
            </a:endParaRPr>
          </a:p>
        </p:txBody>
      </p:sp>
      <p:cxnSp>
        <p:nvCxnSpPr>
          <p:cNvPr id="48" name="Straight Connector 47"/>
          <p:cNvCxnSpPr/>
          <p:nvPr/>
        </p:nvCxnSpPr>
        <p:spPr>
          <a:xfrm rot="16200000" flipH="1">
            <a:off x="4076700" y="2857500"/>
            <a:ext cx="53340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429000" y="1752600"/>
            <a:ext cx="629672" cy="461665"/>
          </a:xfrm>
          <a:prstGeom prst="rect">
            <a:avLst/>
          </a:prstGeom>
        </p:spPr>
        <p:txBody>
          <a:bodyPr wrap="square">
            <a:spAutoFit/>
          </a:bodyPr>
          <a:lstStyle/>
          <a:p>
            <a:pPr algn="ctr"/>
            <a:r>
              <a:rPr lang="ro-RO" sz="2400" smtClean="0">
                <a:solidFill>
                  <a:schemeClr val="accent6">
                    <a:lumMod val="50000"/>
                  </a:schemeClr>
                </a:solidFill>
                <a:latin typeface="Arial" pitchFamily="34" charset="0"/>
                <a:cs typeface="Arial" pitchFamily="34" charset="0"/>
              </a:rPr>
              <a:t>4</a:t>
            </a:r>
            <a:endParaRPr lang="en-US" sz="2400">
              <a:solidFill>
                <a:schemeClr val="accent6">
                  <a:lumMod val="50000"/>
                </a:schemeClr>
              </a:solidFill>
            </a:endParaRPr>
          </a:p>
        </p:txBody>
      </p:sp>
      <p:cxnSp>
        <p:nvCxnSpPr>
          <p:cNvPr id="53" name="Straight Connector 52"/>
          <p:cNvCxnSpPr/>
          <p:nvPr/>
        </p:nvCxnSpPr>
        <p:spPr>
          <a:xfrm>
            <a:off x="3886200" y="2057400"/>
            <a:ext cx="304800" cy="7620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82</a:t>
            </a:fld>
            <a:endParaRPr lang="en-US"/>
          </a:p>
        </p:txBody>
      </p:sp>
      <p:sp>
        <p:nvSpPr>
          <p:cNvPr id="3" name="Rectangle 2"/>
          <p:cNvSpPr/>
          <p:nvPr/>
        </p:nvSpPr>
        <p:spPr>
          <a:xfrm>
            <a:off x="304800" y="914400"/>
            <a:ext cx="4267200" cy="400110"/>
          </a:xfrm>
          <a:prstGeom prst="rect">
            <a:avLst/>
          </a:prstGeom>
          <a:effectLst>
            <a:outerShdw blurRad="50800" dist="38100" algn="l" rotWithShape="0">
              <a:prstClr val="black">
                <a:alpha val="40000"/>
              </a:prstClr>
            </a:outerShdw>
          </a:effectLst>
        </p:spPr>
        <p:txBody>
          <a:bodyPr wrap="square">
            <a:spAutoFit/>
          </a:bodyPr>
          <a:lstStyle/>
          <a:p>
            <a:r>
              <a:rPr lang="ro-RO" sz="2000" b="1" smtClean="0">
                <a:solidFill>
                  <a:srgbClr val="7030A0"/>
                </a:solidFill>
                <a:latin typeface="Arial" pitchFamily="34" charset="0"/>
                <a:cs typeface="Arial" pitchFamily="34" charset="0"/>
              </a:rPr>
              <a:t>3.2.3 Corelația simplă hiperbolică</a:t>
            </a:r>
            <a:endParaRPr lang="en-US" sz="2000">
              <a:solidFill>
                <a:srgbClr val="7030A0"/>
              </a:solidFill>
              <a:latin typeface="Arial" pitchFamily="34" charset="0"/>
              <a:cs typeface="Arial" pitchFamily="34" charset="0"/>
            </a:endParaRPr>
          </a:p>
        </p:txBody>
      </p:sp>
      <p:sp>
        <p:nvSpPr>
          <p:cNvPr id="4" name="Rectangle 3"/>
          <p:cNvSpPr/>
          <p:nvPr/>
        </p:nvSpPr>
        <p:spPr>
          <a:xfrm>
            <a:off x="990600" y="1676400"/>
            <a:ext cx="7391400" cy="6858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În general, </a:t>
            </a:r>
            <a:r>
              <a:rPr lang="ro-RO" b="1" i="1" smtClean="0">
                <a:solidFill>
                  <a:srgbClr val="C00000"/>
                </a:solidFill>
                <a:latin typeface="Arial" pitchFamily="34" charset="0"/>
                <a:cs typeface="Arial" pitchFamily="34" charset="0"/>
              </a:rPr>
              <a:t>caracteristicile tehnice </a:t>
            </a:r>
            <a:r>
              <a:rPr lang="ro-RO" smtClean="0">
                <a:solidFill>
                  <a:schemeClr val="tx1"/>
                </a:solidFill>
                <a:latin typeface="Arial" pitchFamily="34" charset="0"/>
                <a:cs typeface="Arial" pitchFamily="34" charset="0"/>
              </a:rPr>
              <a:t>ale produselor sunt de două tipuri:</a:t>
            </a:r>
            <a:endParaRPr lang="ro-RO" b="1" i="1" smtClean="0">
              <a:solidFill>
                <a:srgbClr val="C00000"/>
              </a:solidFill>
              <a:latin typeface="Arial" pitchFamily="34" charset="0"/>
              <a:cs typeface="Arial" pitchFamily="34" charset="0"/>
            </a:endParaRPr>
          </a:p>
        </p:txBody>
      </p:sp>
      <p:sp>
        <p:nvSpPr>
          <p:cNvPr id="5" name="Rectangle 4"/>
          <p:cNvSpPr/>
          <p:nvPr/>
        </p:nvSpPr>
        <p:spPr>
          <a:xfrm>
            <a:off x="304800" y="17526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6" name="Rectangle 5"/>
          <p:cNvSpPr/>
          <p:nvPr/>
        </p:nvSpPr>
        <p:spPr>
          <a:xfrm>
            <a:off x="990600" y="3124200"/>
            <a:ext cx="6858000" cy="923330"/>
          </a:xfrm>
          <a:prstGeom prst="rect">
            <a:avLst/>
          </a:prstGeom>
          <a:solidFill>
            <a:srgbClr val="FFFF99"/>
          </a:solidFill>
        </p:spPr>
        <p:txBody>
          <a:bodyPr wrap="square">
            <a:spAutoFit/>
          </a:bodyPr>
          <a:lstStyle/>
          <a:p>
            <a:pPr marL="342900" indent="-342900" algn="just">
              <a:buAutoNum type="alphaLcPeriod"/>
            </a:pPr>
            <a:r>
              <a:rPr lang="ro-RO" b="1" i="1" smtClean="0">
                <a:solidFill>
                  <a:schemeClr val="accent6">
                    <a:lumMod val="50000"/>
                  </a:schemeClr>
                </a:solidFill>
                <a:latin typeface="Arial" pitchFamily="34" charset="0"/>
                <a:cs typeface="Arial" pitchFamily="34" charset="0"/>
              </a:rPr>
              <a:t>Direct proporționale cu utilitate</a:t>
            </a:r>
            <a:r>
              <a:rPr lang="en-US" b="1" i="1" smtClean="0">
                <a:solidFill>
                  <a:schemeClr val="accent6">
                    <a:lumMod val="50000"/>
                  </a:schemeClr>
                </a:solidFill>
                <a:latin typeface="Arial" pitchFamily="34" charset="0"/>
                <a:cs typeface="Arial" pitchFamily="34" charset="0"/>
              </a:rPr>
              <a:t>a</a:t>
            </a:r>
            <a:r>
              <a:rPr lang="ro-RO" b="1" i="1" smtClean="0">
                <a:solidFill>
                  <a:schemeClr val="accent6">
                    <a:lumMod val="50000"/>
                  </a:schemeClr>
                </a:solidFill>
                <a:latin typeface="Arial" pitchFamily="34" charset="0"/>
                <a:cs typeface="Arial" pitchFamily="34" charset="0"/>
              </a:rPr>
              <a:t> (tip randament)</a:t>
            </a:r>
          </a:p>
          <a:p>
            <a:pPr marL="342900" indent="-342900" algn="just">
              <a:buAutoNum type="alphaLcPeriod"/>
            </a:pPr>
            <a:endParaRPr lang="ro-RO" b="1" i="1" smtClean="0">
              <a:solidFill>
                <a:schemeClr val="accent6">
                  <a:lumMod val="50000"/>
                </a:schemeClr>
              </a:solidFill>
              <a:latin typeface="Arial" pitchFamily="34" charset="0"/>
              <a:cs typeface="Arial" pitchFamily="34" charset="0"/>
            </a:endParaRPr>
          </a:p>
          <a:p>
            <a:pPr marL="342900" indent="-342900" algn="just">
              <a:buAutoNum type="alphaLcPeriod"/>
            </a:pPr>
            <a:r>
              <a:rPr lang="ro-RO" b="1" i="1" smtClean="0">
                <a:solidFill>
                  <a:schemeClr val="accent1">
                    <a:lumMod val="75000"/>
                  </a:schemeClr>
                </a:solidFill>
                <a:latin typeface="Arial" pitchFamily="34" charset="0"/>
                <a:cs typeface="Arial" pitchFamily="34" charset="0"/>
              </a:rPr>
              <a:t>Invers proporționale cu utilitatea (tip consum specific</a:t>
            </a:r>
            <a:r>
              <a:rPr lang="en-US" b="1" i="1" smtClean="0">
                <a:solidFill>
                  <a:schemeClr val="accent1">
                    <a:lumMod val="75000"/>
                  </a:schemeClr>
                </a:solidFill>
                <a:latin typeface="Arial" pitchFamily="34" charset="0"/>
                <a:cs typeface="Arial" pitchFamily="34" charset="0"/>
              </a:rPr>
              <a:t>)</a:t>
            </a:r>
            <a:endParaRPr lang="ro-RO" b="1" i="1" smtClean="0">
              <a:solidFill>
                <a:schemeClr val="accent1">
                  <a:lumMod val="75000"/>
                </a:schemeClr>
              </a:solidFill>
              <a:latin typeface="Arial" pitchFamily="34" charset="0"/>
              <a:cs typeface="Arial" pitchFamily="34" charset="0"/>
            </a:endParaRPr>
          </a:p>
        </p:txBody>
      </p:sp>
      <p:sp>
        <p:nvSpPr>
          <p:cNvPr id="7" name="Rectangle 6"/>
          <p:cNvSpPr/>
          <p:nvPr/>
        </p:nvSpPr>
        <p:spPr>
          <a:xfrm>
            <a:off x="990600" y="4267200"/>
            <a:ext cx="7696200" cy="685800"/>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Pentru </a:t>
            </a:r>
            <a:r>
              <a:rPr lang="ro-RO" b="1" smtClean="0">
                <a:solidFill>
                  <a:schemeClr val="accent6">
                    <a:lumMod val="50000"/>
                  </a:schemeClr>
                </a:solidFill>
                <a:latin typeface="Arial" pitchFamily="34" charset="0"/>
                <a:cs typeface="Arial" pitchFamily="34" charset="0"/>
              </a:rPr>
              <a:t>caracteristicile de tip </a:t>
            </a:r>
            <a:r>
              <a:rPr lang="ro-RO" b="1" i="1" smtClean="0">
                <a:solidFill>
                  <a:schemeClr val="accent6">
                    <a:lumMod val="50000"/>
                  </a:schemeClr>
                </a:solidFill>
                <a:latin typeface="Arial" pitchFamily="34" charset="0"/>
                <a:cs typeface="Arial" pitchFamily="34" charset="0"/>
              </a:rPr>
              <a:t>„a”</a:t>
            </a:r>
            <a:r>
              <a:rPr lang="ro-RO" smtClean="0">
                <a:solidFill>
                  <a:schemeClr val="tx1"/>
                </a:solidFill>
                <a:latin typeface="Arial" pitchFamily="34" charset="0"/>
                <a:cs typeface="Arial" pitchFamily="34" charset="0"/>
              </a:rPr>
              <a:t> sunt valabile precizările de până acum </a:t>
            </a:r>
            <a:endParaRPr lang="ro-RO" b="1" i="1" smtClean="0">
              <a:solidFill>
                <a:srgbClr val="C00000"/>
              </a:solidFill>
              <a:latin typeface="Arial" pitchFamily="34" charset="0"/>
              <a:cs typeface="Arial" pitchFamily="34" charset="0"/>
            </a:endParaRPr>
          </a:p>
        </p:txBody>
      </p:sp>
      <p:sp>
        <p:nvSpPr>
          <p:cNvPr id="8" name="Rectangle 7"/>
          <p:cNvSpPr/>
          <p:nvPr/>
        </p:nvSpPr>
        <p:spPr>
          <a:xfrm>
            <a:off x="228600" y="42672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9" name="Rectangle 8"/>
          <p:cNvSpPr/>
          <p:nvPr/>
        </p:nvSpPr>
        <p:spPr>
          <a:xfrm>
            <a:off x="990600" y="5105400"/>
            <a:ext cx="7620000" cy="685800"/>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Pentru </a:t>
            </a:r>
            <a:r>
              <a:rPr lang="ro-RO" b="1" smtClean="0">
                <a:solidFill>
                  <a:schemeClr val="accent1">
                    <a:lumMod val="75000"/>
                  </a:schemeClr>
                </a:solidFill>
                <a:latin typeface="Arial" pitchFamily="34" charset="0"/>
                <a:cs typeface="Arial" pitchFamily="34" charset="0"/>
              </a:rPr>
              <a:t>caracteristicile de tip </a:t>
            </a:r>
            <a:r>
              <a:rPr lang="ro-RO" b="1" i="1" smtClean="0">
                <a:solidFill>
                  <a:schemeClr val="accent1">
                    <a:lumMod val="75000"/>
                  </a:schemeClr>
                </a:solidFill>
                <a:latin typeface="Arial" pitchFamily="34" charset="0"/>
                <a:cs typeface="Arial" pitchFamily="34" charset="0"/>
              </a:rPr>
              <a:t>„b”</a:t>
            </a:r>
            <a:r>
              <a:rPr lang="ro-RO" smtClean="0">
                <a:solidFill>
                  <a:schemeClr val="tx1"/>
                </a:solidFill>
                <a:latin typeface="Arial" pitchFamily="34" charset="0"/>
                <a:cs typeface="Arial" pitchFamily="34" charset="0"/>
              </a:rPr>
              <a:t> sunt </a:t>
            </a:r>
            <a:r>
              <a:rPr lang="en-US" smtClean="0">
                <a:solidFill>
                  <a:schemeClr val="tx1"/>
                </a:solidFill>
                <a:latin typeface="Arial" pitchFamily="34" charset="0"/>
                <a:cs typeface="Arial" pitchFamily="34" charset="0"/>
              </a:rPr>
              <a:t>necesare preci</a:t>
            </a:r>
            <a:r>
              <a:rPr lang="ro-RO" smtClean="0">
                <a:solidFill>
                  <a:schemeClr val="tx1"/>
                </a:solidFill>
                <a:latin typeface="Arial" pitchFamily="34" charset="0"/>
                <a:cs typeface="Arial" pitchFamily="34" charset="0"/>
              </a:rPr>
              <a:t>zări suplimentare </a:t>
            </a:r>
            <a:endParaRPr lang="ro-RO" b="1" i="1" smtClean="0">
              <a:solidFill>
                <a:srgbClr val="C00000"/>
              </a:solidFill>
              <a:latin typeface="Arial" pitchFamily="34" charset="0"/>
              <a:cs typeface="Arial" pitchFamily="34" charset="0"/>
            </a:endParaRPr>
          </a:p>
        </p:txBody>
      </p:sp>
      <p:sp>
        <p:nvSpPr>
          <p:cNvPr id="10" name="Rectangle 9"/>
          <p:cNvSpPr/>
          <p:nvPr/>
        </p:nvSpPr>
        <p:spPr>
          <a:xfrm>
            <a:off x="228600" y="51054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11" name="Rectangle 10"/>
          <p:cNvSpPr/>
          <p:nvPr/>
        </p:nvSpPr>
        <p:spPr>
          <a:xfrm>
            <a:off x="1524000" y="6096000"/>
            <a:ext cx="5638800" cy="369332"/>
          </a:xfrm>
          <a:prstGeom prst="rect">
            <a:avLst/>
          </a:prstGeom>
          <a:solidFill>
            <a:schemeClr val="accent6">
              <a:lumMod val="60000"/>
              <a:lumOff val="40000"/>
            </a:schemeClr>
          </a:solidFill>
        </p:spPr>
        <p:txBody>
          <a:bodyPr wrap="square">
            <a:spAutoFit/>
          </a:bodyPr>
          <a:lstStyle/>
          <a:p>
            <a:pPr algn="ctr"/>
            <a:r>
              <a:rPr lang="ro-RO" smtClean="0">
                <a:latin typeface="Arial" pitchFamily="34" charset="0"/>
                <a:cs typeface="Arial" pitchFamily="34" charset="0"/>
              </a:rPr>
              <a:t>Există cel puțin </a:t>
            </a:r>
            <a:r>
              <a:rPr lang="ro-RO" b="1" i="1" smtClean="0">
                <a:solidFill>
                  <a:schemeClr val="accent1">
                    <a:lumMod val="75000"/>
                  </a:schemeClr>
                </a:solidFill>
                <a:latin typeface="Arial" pitchFamily="34" charset="0"/>
                <a:cs typeface="Arial" pitchFamily="34" charset="0"/>
              </a:rPr>
              <a:t>2 variante </a:t>
            </a:r>
            <a:r>
              <a:rPr lang="ro-RO" smtClean="0">
                <a:latin typeface="Arial" pitchFamily="34" charset="0"/>
                <a:cs typeface="Arial" pitchFamily="34" charset="0"/>
              </a:rPr>
              <a:t>de rezolvare a problemei</a:t>
            </a:r>
            <a:endParaRPr lang="ro-RO" b="1" i="1" smtClean="0">
              <a:solidFill>
                <a:srgbClr val="FF0000"/>
              </a:solidFill>
              <a:latin typeface="Arial" pitchFamily="34" charset="0"/>
              <a:cs typeface="Arial" pitchFamily="34" charset="0"/>
            </a:endParaRPr>
          </a:p>
        </p:txBody>
      </p:sp>
      <p:cxnSp>
        <p:nvCxnSpPr>
          <p:cNvPr id="13" name="Shape 12"/>
          <p:cNvCxnSpPr>
            <a:stCxn id="9" idx="2"/>
            <a:endCxn id="11" idx="1"/>
          </p:cNvCxnSpPr>
          <p:nvPr/>
        </p:nvCxnSpPr>
        <p:spPr>
          <a:xfrm rot="5400000">
            <a:off x="2917567" y="4397633"/>
            <a:ext cx="489466" cy="3276600"/>
          </a:xfrm>
          <a:prstGeom prst="bentConnector4">
            <a:avLst>
              <a:gd name="adj1" fmla="val 31136"/>
              <a:gd name="adj2" fmla="val 106977"/>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 name="Down Arrow 15"/>
          <p:cNvSpPr/>
          <p:nvPr/>
        </p:nvSpPr>
        <p:spPr>
          <a:xfrm>
            <a:off x="3276600" y="2590800"/>
            <a:ext cx="381000" cy="457200"/>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Brace 17"/>
          <p:cNvSpPr/>
          <p:nvPr/>
        </p:nvSpPr>
        <p:spPr>
          <a:xfrm rot="5400000">
            <a:off x="3276600" y="1066800"/>
            <a:ext cx="304800" cy="2590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83</a:t>
            </a:fld>
            <a:endParaRPr lang="en-US"/>
          </a:p>
        </p:txBody>
      </p:sp>
      <p:sp>
        <p:nvSpPr>
          <p:cNvPr id="3" name="Rectangle 2"/>
          <p:cNvSpPr/>
          <p:nvPr/>
        </p:nvSpPr>
        <p:spPr>
          <a:xfrm>
            <a:off x="1066800" y="3124200"/>
            <a:ext cx="6858000" cy="646331"/>
          </a:xfrm>
          <a:prstGeom prst="rect">
            <a:avLst/>
          </a:prstGeom>
          <a:solidFill>
            <a:schemeClr val="accent4">
              <a:lumMod val="40000"/>
              <a:lumOff val="60000"/>
            </a:schemeClr>
          </a:solidFill>
        </p:spPr>
        <p:txBody>
          <a:bodyPr wrap="square">
            <a:spAutoFit/>
          </a:bodyPr>
          <a:lstStyle/>
          <a:p>
            <a:pPr marL="342900" indent="-342900" algn="just"/>
            <a:r>
              <a:rPr lang="ro-RO" b="1" smtClean="0">
                <a:latin typeface="Arial" pitchFamily="34" charset="0"/>
                <a:cs typeface="Arial" pitchFamily="34" charset="0"/>
              </a:rPr>
              <a:t>b2.</a:t>
            </a:r>
            <a:r>
              <a:rPr lang="ro-RO" smtClean="0">
                <a:latin typeface="Arial" pitchFamily="34" charset="0"/>
                <a:cs typeface="Arial" pitchFamily="34" charset="0"/>
              </a:rPr>
              <a:t> Să se găsească o </a:t>
            </a:r>
            <a:r>
              <a:rPr lang="ro-RO" b="1" smtClean="0">
                <a:solidFill>
                  <a:srgbClr val="FF0000"/>
                </a:solidFill>
                <a:latin typeface="Arial" pitchFamily="34" charset="0"/>
                <a:cs typeface="Arial" pitchFamily="34" charset="0"/>
              </a:rPr>
              <a:t>relație directă </a:t>
            </a:r>
            <a:r>
              <a:rPr lang="ro-RO" smtClean="0">
                <a:latin typeface="Arial" pitchFamily="34" charset="0"/>
                <a:cs typeface="Arial" pitchFamily="34" charset="0"/>
              </a:rPr>
              <a:t>între </a:t>
            </a:r>
            <a:r>
              <a:rPr lang="ro-RO" b="1" i="1" smtClean="0">
                <a:solidFill>
                  <a:schemeClr val="accent6">
                    <a:lumMod val="50000"/>
                  </a:schemeClr>
                </a:solidFill>
                <a:latin typeface="Arial" pitchFamily="34" charset="0"/>
                <a:cs typeface="Arial" pitchFamily="34" charset="0"/>
              </a:rPr>
              <a:t>utilitatea</a:t>
            </a:r>
            <a:r>
              <a:rPr lang="ro-RO" smtClean="0">
                <a:latin typeface="Arial" pitchFamily="34" charset="0"/>
                <a:cs typeface="Arial" pitchFamily="34" charset="0"/>
              </a:rPr>
              <a:t> și </a:t>
            </a:r>
            <a:r>
              <a:rPr lang="ro-RO" b="1" i="1" smtClean="0">
                <a:solidFill>
                  <a:srgbClr val="C00000"/>
                </a:solidFill>
                <a:latin typeface="Arial" pitchFamily="34" charset="0"/>
                <a:cs typeface="Arial" pitchFamily="34" charset="0"/>
              </a:rPr>
              <a:t>caracteristica tehnică</a:t>
            </a:r>
            <a:r>
              <a:rPr lang="ro-RO" smtClean="0">
                <a:latin typeface="Arial" pitchFamily="34" charset="0"/>
                <a:cs typeface="Arial" pitchFamily="34" charset="0"/>
              </a:rPr>
              <a:t> în forma inițială</a:t>
            </a:r>
            <a:endParaRPr lang="ro-RO" b="1" i="1" smtClean="0">
              <a:solidFill>
                <a:srgbClr val="FF0000"/>
              </a:solidFill>
              <a:latin typeface="Arial" pitchFamily="34" charset="0"/>
              <a:cs typeface="Arial" pitchFamily="34" charset="0"/>
            </a:endParaRPr>
          </a:p>
        </p:txBody>
      </p:sp>
      <p:sp>
        <p:nvSpPr>
          <p:cNvPr id="4" name="Rectangle 3"/>
          <p:cNvSpPr/>
          <p:nvPr/>
        </p:nvSpPr>
        <p:spPr>
          <a:xfrm>
            <a:off x="1066800" y="1143000"/>
            <a:ext cx="6858000" cy="646331"/>
          </a:xfrm>
          <a:prstGeom prst="rect">
            <a:avLst/>
          </a:prstGeom>
          <a:solidFill>
            <a:schemeClr val="accent4">
              <a:lumMod val="40000"/>
              <a:lumOff val="60000"/>
            </a:schemeClr>
          </a:solidFill>
        </p:spPr>
        <p:txBody>
          <a:bodyPr wrap="square">
            <a:spAutoFit/>
          </a:bodyPr>
          <a:lstStyle/>
          <a:p>
            <a:pPr marL="342900" indent="-342900" algn="just"/>
            <a:r>
              <a:rPr lang="ro-RO" b="1" smtClean="0">
                <a:latin typeface="Arial" pitchFamily="34" charset="0"/>
                <a:cs typeface="Arial" pitchFamily="34" charset="0"/>
              </a:rPr>
              <a:t>b1. </a:t>
            </a:r>
            <a:r>
              <a:rPr lang="ro-RO" smtClean="0">
                <a:latin typeface="Arial" pitchFamily="34" charset="0"/>
                <a:cs typeface="Arial" pitchFamily="34" charset="0"/>
              </a:rPr>
              <a:t>Să se găsească o </a:t>
            </a:r>
            <a:r>
              <a:rPr lang="ro-RO" b="1" smtClean="0">
                <a:solidFill>
                  <a:srgbClr val="FF0000"/>
                </a:solidFill>
                <a:latin typeface="Arial" pitchFamily="34" charset="0"/>
                <a:cs typeface="Arial" pitchFamily="34" charset="0"/>
              </a:rPr>
              <a:t>formă de exprimare </a:t>
            </a:r>
            <a:r>
              <a:rPr lang="ro-RO" smtClean="0">
                <a:latin typeface="Arial" pitchFamily="34" charset="0"/>
                <a:cs typeface="Arial" pitchFamily="34" charset="0"/>
              </a:rPr>
              <a:t>a </a:t>
            </a:r>
            <a:r>
              <a:rPr lang="ro-RO" b="1" i="1" smtClean="0">
                <a:solidFill>
                  <a:srgbClr val="C00000"/>
                </a:solidFill>
                <a:latin typeface="Arial" pitchFamily="34" charset="0"/>
                <a:cs typeface="Arial" pitchFamily="34" charset="0"/>
              </a:rPr>
              <a:t>dimensiunii tehnice</a:t>
            </a:r>
            <a:r>
              <a:rPr lang="ro-RO" smtClean="0">
                <a:latin typeface="Arial" pitchFamily="34" charset="0"/>
                <a:cs typeface="Arial" pitchFamily="34" charset="0"/>
              </a:rPr>
              <a:t>, care </a:t>
            </a:r>
            <a:r>
              <a:rPr lang="ro-RO" b="1" smtClean="0">
                <a:solidFill>
                  <a:srgbClr val="FF0000"/>
                </a:solidFill>
                <a:latin typeface="Arial" pitchFamily="34" charset="0"/>
                <a:cs typeface="Arial" pitchFamily="34" charset="0"/>
              </a:rPr>
              <a:t>să crească </a:t>
            </a:r>
            <a:r>
              <a:rPr lang="ro-RO" smtClean="0">
                <a:latin typeface="Arial" pitchFamily="34" charset="0"/>
                <a:cs typeface="Arial" pitchFamily="34" charset="0"/>
              </a:rPr>
              <a:t>odată cu </a:t>
            </a:r>
            <a:r>
              <a:rPr lang="ro-RO" b="1" i="1" smtClean="0">
                <a:solidFill>
                  <a:schemeClr val="accent6">
                    <a:lumMod val="50000"/>
                  </a:schemeClr>
                </a:solidFill>
                <a:latin typeface="Arial" pitchFamily="34" charset="0"/>
                <a:cs typeface="Arial" pitchFamily="34" charset="0"/>
              </a:rPr>
              <a:t>utilitatea</a:t>
            </a:r>
          </a:p>
        </p:txBody>
      </p:sp>
      <p:sp>
        <p:nvSpPr>
          <p:cNvPr id="5" name="Rectangle 4"/>
          <p:cNvSpPr/>
          <p:nvPr/>
        </p:nvSpPr>
        <p:spPr>
          <a:xfrm>
            <a:off x="2057400" y="2209800"/>
            <a:ext cx="5562600" cy="381000"/>
          </a:xfrm>
          <a:prstGeom prst="rect">
            <a:avLst/>
          </a:prstGeom>
          <a:solidFill>
            <a:srgbClr val="FFFF9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solidFill>
                  <a:schemeClr val="tx1"/>
                </a:solidFill>
                <a:latin typeface="Arial" pitchFamily="34" charset="0"/>
                <a:cs typeface="Arial" pitchFamily="34" charset="0"/>
              </a:rPr>
              <a:t>Se pot utiliza perceptele de la paragrafele anterioare</a:t>
            </a:r>
            <a:endParaRPr lang="ro-RO" b="1" i="1" smtClean="0">
              <a:solidFill>
                <a:srgbClr val="C00000"/>
              </a:solidFill>
              <a:latin typeface="Arial" pitchFamily="34" charset="0"/>
              <a:cs typeface="Arial" pitchFamily="34" charset="0"/>
            </a:endParaRPr>
          </a:p>
        </p:txBody>
      </p:sp>
      <p:cxnSp>
        <p:nvCxnSpPr>
          <p:cNvPr id="7" name="Shape 6"/>
          <p:cNvCxnSpPr>
            <a:stCxn id="4" idx="2"/>
            <a:endCxn id="5" idx="1"/>
          </p:cNvCxnSpPr>
          <p:nvPr/>
        </p:nvCxnSpPr>
        <p:spPr>
          <a:xfrm rot="5400000">
            <a:off x="2971116" y="875615"/>
            <a:ext cx="610969" cy="2438400"/>
          </a:xfrm>
          <a:prstGeom prst="bentConnector4">
            <a:avLst>
              <a:gd name="adj1" fmla="val 34410"/>
              <a:gd name="adj2" fmla="val 109375"/>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362200" y="4191000"/>
            <a:ext cx="3733800" cy="381000"/>
          </a:xfrm>
          <a:prstGeom prst="rect">
            <a:avLst/>
          </a:prstGeom>
          <a:solidFill>
            <a:srgbClr val="FFFF9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solidFill>
                  <a:schemeClr val="tx1"/>
                </a:solidFill>
                <a:latin typeface="Arial" pitchFamily="34" charset="0"/>
                <a:cs typeface="Arial" pitchFamily="34" charset="0"/>
              </a:rPr>
              <a:t>Există </a:t>
            </a:r>
            <a:r>
              <a:rPr lang="ro-RO" b="1" i="1" smtClean="0">
                <a:solidFill>
                  <a:schemeClr val="accent6">
                    <a:lumMod val="50000"/>
                  </a:schemeClr>
                </a:solidFill>
                <a:latin typeface="Arial" pitchFamily="34" charset="0"/>
                <a:cs typeface="Arial" pitchFamily="34" charset="0"/>
              </a:rPr>
              <a:t>2 posibilități </a:t>
            </a:r>
            <a:r>
              <a:rPr lang="ro-RO" smtClean="0">
                <a:solidFill>
                  <a:schemeClr val="tx1"/>
                </a:solidFill>
                <a:latin typeface="Arial" pitchFamily="34" charset="0"/>
                <a:cs typeface="Arial" pitchFamily="34" charset="0"/>
              </a:rPr>
              <a:t>de rezolvare</a:t>
            </a:r>
            <a:endParaRPr lang="ro-RO" b="1" i="1" smtClean="0">
              <a:solidFill>
                <a:srgbClr val="C00000"/>
              </a:solidFill>
              <a:latin typeface="Arial" pitchFamily="34" charset="0"/>
              <a:cs typeface="Arial" pitchFamily="34" charset="0"/>
            </a:endParaRPr>
          </a:p>
        </p:txBody>
      </p:sp>
      <p:cxnSp>
        <p:nvCxnSpPr>
          <p:cNvPr id="13" name="Shape 12"/>
          <p:cNvCxnSpPr>
            <a:stCxn id="3" idx="2"/>
            <a:endCxn id="9" idx="1"/>
          </p:cNvCxnSpPr>
          <p:nvPr/>
        </p:nvCxnSpPr>
        <p:spPr>
          <a:xfrm rot="5400000">
            <a:off x="3123516" y="3009215"/>
            <a:ext cx="610969" cy="2133600"/>
          </a:xfrm>
          <a:prstGeom prst="bentConnector4">
            <a:avLst>
              <a:gd name="adj1" fmla="val 34410"/>
              <a:gd name="adj2" fmla="val 110714"/>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85800" y="5181600"/>
            <a:ext cx="3352800" cy="990600"/>
          </a:xfrm>
          <a:prstGeom prst="rect">
            <a:avLst/>
          </a:prstGeom>
          <a:solidFill>
            <a:schemeClr val="accent6">
              <a:lumMod val="60000"/>
              <a:lumOff val="4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tx1"/>
                </a:solidFill>
                <a:latin typeface="Arial" pitchFamily="34" charset="0"/>
                <a:cs typeface="Arial" pitchFamily="34" charset="0"/>
              </a:rPr>
              <a:t>b2.1 </a:t>
            </a:r>
            <a:r>
              <a:rPr lang="ro-RO" b="1" i="1" smtClean="0">
                <a:solidFill>
                  <a:schemeClr val="accent1">
                    <a:lumMod val="75000"/>
                  </a:schemeClr>
                </a:solidFill>
                <a:latin typeface="Arial" pitchFamily="34" charset="0"/>
                <a:cs typeface="Arial" pitchFamily="34" charset="0"/>
              </a:rPr>
              <a:t>Corelația liniară </a:t>
            </a:r>
            <a:r>
              <a:rPr lang="ro-RO" smtClean="0">
                <a:solidFill>
                  <a:schemeClr val="tx1"/>
                </a:solidFill>
                <a:latin typeface="Arial" pitchFamily="34" charset="0"/>
                <a:cs typeface="Arial" pitchFamily="34" charset="0"/>
              </a:rPr>
              <a:t>între </a:t>
            </a:r>
            <a:r>
              <a:rPr lang="ro-RO" b="1" i="1" smtClean="0">
                <a:solidFill>
                  <a:schemeClr val="accent6">
                    <a:lumMod val="50000"/>
                  </a:schemeClr>
                </a:solidFill>
                <a:latin typeface="Arial" pitchFamily="34" charset="0"/>
                <a:cs typeface="Arial" pitchFamily="34" charset="0"/>
              </a:rPr>
              <a:t>utilitate</a:t>
            </a:r>
            <a:r>
              <a:rPr lang="ro-RO" smtClean="0">
                <a:solidFill>
                  <a:schemeClr val="tx1"/>
                </a:solidFill>
                <a:latin typeface="Arial" pitchFamily="34" charset="0"/>
                <a:cs typeface="Arial" pitchFamily="34" charset="0"/>
              </a:rPr>
              <a:t> și </a:t>
            </a:r>
            <a:r>
              <a:rPr lang="ro-RO" b="1" i="1" smtClean="0">
                <a:solidFill>
                  <a:srgbClr val="C00000"/>
                </a:solidFill>
                <a:latin typeface="Arial" pitchFamily="34" charset="0"/>
                <a:cs typeface="Arial" pitchFamily="34" charset="0"/>
              </a:rPr>
              <a:t>dimensiunea tehnică </a:t>
            </a:r>
          </a:p>
        </p:txBody>
      </p:sp>
      <p:sp>
        <p:nvSpPr>
          <p:cNvPr id="18" name="Rectangle 17"/>
          <p:cNvSpPr/>
          <p:nvPr/>
        </p:nvSpPr>
        <p:spPr>
          <a:xfrm>
            <a:off x="4267200" y="5181600"/>
            <a:ext cx="3657600" cy="990600"/>
          </a:xfrm>
          <a:prstGeom prst="rect">
            <a:avLst/>
          </a:prstGeom>
          <a:solidFill>
            <a:schemeClr val="accent6">
              <a:lumMod val="60000"/>
              <a:lumOff val="4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tx1"/>
                </a:solidFill>
                <a:latin typeface="Arial" pitchFamily="34" charset="0"/>
                <a:cs typeface="Arial" pitchFamily="34" charset="0"/>
              </a:rPr>
              <a:t>b2.2 </a:t>
            </a:r>
            <a:r>
              <a:rPr lang="ro-RO" b="1" i="1" smtClean="0">
                <a:solidFill>
                  <a:schemeClr val="accent1">
                    <a:lumMod val="75000"/>
                  </a:schemeClr>
                </a:solidFill>
                <a:latin typeface="Arial" pitchFamily="34" charset="0"/>
                <a:cs typeface="Arial" pitchFamily="34" charset="0"/>
              </a:rPr>
              <a:t>Corelația de tip hiperbolic </a:t>
            </a:r>
            <a:r>
              <a:rPr lang="ro-RO" smtClean="0">
                <a:solidFill>
                  <a:schemeClr val="tx1"/>
                </a:solidFill>
                <a:latin typeface="Arial" pitchFamily="34" charset="0"/>
                <a:cs typeface="Arial" pitchFamily="34" charset="0"/>
              </a:rPr>
              <a:t>între </a:t>
            </a:r>
            <a:r>
              <a:rPr lang="ro-RO" b="1" i="1" smtClean="0">
                <a:solidFill>
                  <a:schemeClr val="accent6">
                    <a:lumMod val="50000"/>
                  </a:schemeClr>
                </a:solidFill>
                <a:latin typeface="Arial" pitchFamily="34" charset="0"/>
                <a:cs typeface="Arial" pitchFamily="34" charset="0"/>
              </a:rPr>
              <a:t>utilitate</a:t>
            </a:r>
            <a:r>
              <a:rPr lang="ro-RO" smtClean="0">
                <a:solidFill>
                  <a:schemeClr val="tx1"/>
                </a:solidFill>
                <a:latin typeface="Arial" pitchFamily="34" charset="0"/>
                <a:cs typeface="Arial" pitchFamily="34" charset="0"/>
              </a:rPr>
              <a:t> și </a:t>
            </a:r>
            <a:r>
              <a:rPr lang="ro-RO" b="1" i="1" smtClean="0">
                <a:solidFill>
                  <a:srgbClr val="C00000"/>
                </a:solidFill>
                <a:latin typeface="Arial" pitchFamily="34" charset="0"/>
                <a:cs typeface="Arial" pitchFamily="34" charset="0"/>
              </a:rPr>
              <a:t>dimensiunea tehnică </a:t>
            </a:r>
          </a:p>
        </p:txBody>
      </p:sp>
      <p:cxnSp>
        <p:nvCxnSpPr>
          <p:cNvPr id="20" name="Elbow Connector 19"/>
          <p:cNvCxnSpPr>
            <a:stCxn id="9" idx="2"/>
            <a:endCxn id="16" idx="0"/>
          </p:cNvCxnSpPr>
          <p:nvPr/>
        </p:nvCxnSpPr>
        <p:spPr>
          <a:xfrm rot="5400000">
            <a:off x="2990850" y="3943350"/>
            <a:ext cx="609600" cy="1866900"/>
          </a:xfrm>
          <a:prstGeom prst="bentConnector3">
            <a:avLst>
              <a:gd name="adj1" fmla="val 50000"/>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9" idx="2"/>
            <a:endCxn id="18" idx="0"/>
          </p:cNvCxnSpPr>
          <p:nvPr/>
        </p:nvCxnSpPr>
        <p:spPr>
          <a:xfrm rot="16200000" flipH="1">
            <a:off x="4857750" y="3943350"/>
            <a:ext cx="609600" cy="1866900"/>
          </a:xfrm>
          <a:prstGeom prst="bentConnector3">
            <a:avLst>
              <a:gd name="adj1" fmla="val 50000"/>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84</a:t>
            </a:fld>
            <a:endParaRPr lang="en-US"/>
          </a:p>
        </p:txBody>
      </p:sp>
      <p:sp>
        <p:nvSpPr>
          <p:cNvPr id="3" name="Rectangle 2"/>
          <p:cNvSpPr/>
          <p:nvPr/>
        </p:nvSpPr>
        <p:spPr>
          <a:xfrm>
            <a:off x="533400" y="990600"/>
            <a:ext cx="6553200" cy="457200"/>
          </a:xfrm>
          <a:prstGeom prst="rect">
            <a:avLst/>
          </a:prstGeom>
          <a:solidFill>
            <a:schemeClr val="accent6">
              <a:lumMod val="60000"/>
              <a:lumOff val="4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tx1"/>
                </a:solidFill>
                <a:latin typeface="Arial" pitchFamily="34" charset="0"/>
                <a:cs typeface="Arial" pitchFamily="34" charset="0"/>
              </a:rPr>
              <a:t>b2.1 </a:t>
            </a:r>
            <a:r>
              <a:rPr lang="ro-RO" b="1" i="1" smtClean="0">
                <a:solidFill>
                  <a:schemeClr val="accent1">
                    <a:lumMod val="75000"/>
                  </a:schemeClr>
                </a:solidFill>
                <a:latin typeface="Arial" pitchFamily="34" charset="0"/>
                <a:cs typeface="Arial" pitchFamily="34" charset="0"/>
              </a:rPr>
              <a:t>Corelația liniară </a:t>
            </a:r>
            <a:r>
              <a:rPr lang="ro-RO" smtClean="0">
                <a:solidFill>
                  <a:schemeClr val="tx1"/>
                </a:solidFill>
                <a:latin typeface="Arial" pitchFamily="34" charset="0"/>
                <a:cs typeface="Arial" pitchFamily="34" charset="0"/>
              </a:rPr>
              <a:t>între </a:t>
            </a:r>
            <a:r>
              <a:rPr lang="ro-RO" b="1" i="1" smtClean="0">
                <a:solidFill>
                  <a:schemeClr val="accent6">
                    <a:lumMod val="50000"/>
                  </a:schemeClr>
                </a:solidFill>
                <a:latin typeface="Arial" pitchFamily="34" charset="0"/>
                <a:cs typeface="Arial" pitchFamily="34" charset="0"/>
              </a:rPr>
              <a:t>utilitate</a:t>
            </a:r>
            <a:r>
              <a:rPr lang="ro-RO" smtClean="0">
                <a:solidFill>
                  <a:schemeClr val="tx1"/>
                </a:solidFill>
                <a:latin typeface="Arial" pitchFamily="34" charset="0"/>
                <a:cs typeface="Arial" pitchFamily="34" charset="0"/>
              </a:rPr>
              <a:t> și </a:t>
            </a:r>
            <a:r>
              <a:rPr lang="ro-RO" b="1" i="1" smtClean="0">
                <a:solidFill>
                  <a:srgbClr val="C00000"/>
                </a:solidFill>
                <a:latin typeface="Arial" pitchFamily="34" charset="0"/>
                <a:cs typeface="Arial" pitchFamily="34" charset="0"/>
              </a:rPr>
              <a:t>dimensiunea tehnică </a:t>
            </a:r>
          </a:p>
        </p:txBody>
      </p:sp>
      <p:sp>
        <p:nvSpPr>
          <p:cNvPr id="4" name="Rectangle 3"/>
          <p:cNvSpPr/>
          <p:nvPr/>
        </p:nvSpPr>
        <p:spPr>
          <a:xfrm>
            <a:off x="533400" y="1676400"/>
            <a:ext cx="7924800" cy="6858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Se consideră dreapta (cu panta negativă) între </a:t>
            </a:r>
            <a:r>
              <a:rPr lang="ro-RO" sz="2400" smtClean="0">
                <a:solidFill>
                  <a:schemeClr val="tx1"/>
                </a:solidFill>
                <a:latin typeface="Arial" pitchFamily="34" charset="0"/>
                <a:cs typeface="Arial" pitchFamily="34" charset="0"/>
              </a:rPr>
              <a:t>x</a:t>
            </a:r>
            <a:r>
              <a:rPr lang="ro-RO" sz="2400" baseline="-25000" smtClean="0">
                <a:solidFill>
                  <a:schemeClr val="tx1"/>
                </a:solidFill>
                <a:latin typeface="Arial" pitchFamily="34" charset="0"/>
                <a:cs typeface="Arial" pitchFamily="34" charset="0"/>
              </a:rPr>
              <a:t>min</a:t>
            </a:r>
            <a:r>
              <a:rPr lang="ro-RO" sz="2400" smtClean="0">
                <a:solidFill>
                  <a:schemeClr val="tx1"/>
                </a:solidFill>
                <a:latin typeface="Arial" pitchFamily="34" charset="0"/>
                <a:cs typeface="Arial" pitchFamily="34" charset="0"/>
              </a:rPr>
              <a:t> </a:t>
            </a:r>
            <a:r>
              <a:rPr lang="ro-RO" smtClean="0">
                <a:solidFill>
                  <a:schemeClr val="tx1"/>
                </a:solidFill>
                <a:latin typeface="Arial" pitchFamily="34" charset="0"/>
                <a:cs typeface="Arial" pitchFamily="34" charset="0"/>
              </a:rPr>
              <a:t>și</a:t>
            </a:r>
            <a:r>
              <a:rPr lang="ro-RO" sz="2400" smtClean="0">
                <a:solidFill>
                  <a:schemeClr val="tx1"/>
                </a:solidFill>
                <a:latin typeface="Arial" pitchFamily="34" charset="0"/>
                <a:cs typeface="Arial" pitchFamily="34" charset="0"/>
              </a:rPr>
              <a:t> x</a:t>
            </a:r>
            <a:r>
              <a:rPr lang="ro-RO" sz="2400" baseline="-25000" smtClean="0">
                <a:solidFill>
                  <a:schemeClr val="tx1"/>
                </a:solidFill>
                <a:latin typeface="Arial" pitchFamily="34" charset="0"/>
                <a:cs typeface="Arial" pitchFamily="34" charset="0"/>
              </a:rPr>
              <a:t>max</a:t>
            </a:r>
            <a:r>
              <a:rPr lang="ro-RO" sz="2400" smtClean="0">
                <a:solidFill>
                  <a:schemeClr val="tx1"/>
                </a:solidFill>
                <a:latin typeface="Arial" pitchFamily="34" charset="0"/>
                <a:cs typeface="Arial" pitchFamily="34" charset="0"/>
              </a:rPr>
              <a:t> </a:t>
            </a:r>
            <a:r>
              <a:rPr lang="ro-RO" smtClean="0">
                <a:solidFill>
                  <a:schemeClr val="tx1"/>
                </a:solidFill>
                <a:latin typeface="Arial" pitchFamily="34" charset="0"/>
                <a:cs typeface="Arial" pitchFamily="34" charset="0"/>
              </a:rPr>
              <a:t>de forma dată în relația (3.18) </a:t>
            </a:r>
            <a:endParaRPr lang="ro-RO" b="1" i="1" smtClean="0">
              <a:solidFill>
                <a:srgbClr val="C00000"/>
              </a:solidFill>
              <a:latin typeface="Arial" pitchFamily="34" charset="0"/>
              <a:cs typeface="Arial" pitchFamily="34" charset="0"/>
            </a:endParaRPr>
          </a:p>
        </p:txBody>
      </p:sp>
      <p:graphicFrame>
        <p:nvGraphicFramePr>
          <p:cNvPr id="6" name="Object 5"/>
          <p:cNvGraphicFramePr>
            <a:graphicFrameLocks noChangeAspect="1"/>
          </p:cNvGraphicFramePr>
          <p:nvPr/>
        </p:nvGraphicFramePr>
        <p:xfrm>
          <a:off x="2819400" y="2514600"/>
          <a:ext cx="2590800" cy="504702"/>
        </p:xfrm>
        <a:graphic>
          <a:graphicData uri="http://schemas.openxmlformats.org/presentationml/2006/ole">
            <p:oleObj spid="_x0000_s93186" name="Equation" r:id="rId3" imgW="1955520" imgH="380880" progId="Equation.3">
              <p:embed/>
            </p:oleObj>
          </a:graphicData>
        </a:graphic>
      </p:graphicFrame>
      <p:sp>
        <p:nvSpPr>
          <p:cNvPr id="7" name="Rectangle 6"/>
          <p:cNvSpPr/>
          <p:nvPr/>
        </p:nvSpPr>
        <p:spPr>
          <a:xfrm>
            <a:off x="6477000" y="25146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3.18)</a:t>
            </a:r>
            <a:endParaRPr lang="en-US" baseline="-25000">
              <a:solidFill>
                <a:schemeClr val="tx1"/>
              </a:solidFill>
              <a:latin typeface="Arial" pitchFamily="34" charset="0"/>
              <a:cs typeface="Arial" pitchFamily="34" charset="0"/>
            </a:endParaRPr>
          </a:p>
        </p:txBody>
      </p:sp>
      <p:sp>
        <p:nvSpPr>
          <p:cNvPr id="8" name="Rectangle 7"/>
          <p:cNvSpPr/>
          <p:nvPr/>
        </p:nvSpPr>
        <p:spPr>
          <a:xfrm>
            <a:off x="533400" y="3276600"/>
            <a:ext cx="8001000" cy="6858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Cu condiția limită: </a:t>
            </a:r>
            <a:r>
              <a:rPr lang="ro-RO" sz="2400" smtClean="0">
                <a:solidFill>
                  <a:schemeClr val="tx1"/>
                </a:solidFill>
                <a:latin typeface="Arial" pitchFamily="34" charset="0"/>
                <a:cs typeface="Arial" pitchFamily="34" charset="0"/>
              </a:rPr>
              <a:t>u (x</a:t>
            </a:r>
            <a:r>
              <a:rPr lang="ro-RO" sz="2400" baseline="-25000" smtClean="0">
                <a:solidFill>
                  <a:schemeClr val="tx1"/>
                </a:solidFill>
                <a:latin typeface="Arial" pitchFamily="34" charset="0"/>
                <a:cs typeface="Arial" pitchFamily="34" charset="0"/>
              </a:rPr>
              <a:t>min</a:t>
            </a:r>
            <a:r>
              <a:rPr lang="ro-RO" sz="2400" smtClean="0">
                <a:solidFill>
                  <a:schemeClr val="tx1"/>
                </a:solidFill>
                <a:latin typeface="Arial" pitchFamily="34" charset="0"/>
                <a:cs typeface="Arial" pitchFamily="34" charset="0"/>
              </a:rPr>
              <a:t>) = 1, </a:t>
            </a:r>
            <a:r>
              <a:rPr lang="ro-RO" smtClean="0">
                <a:solidFill>
                  <a:schemeClr val="tx1"/>
                </a:solidFill>
                <a:latin typeface="Arial" pitchFamily="34" charset="0"/>
                <a:cs typeface="Arial" pitchFamily="34" charset="0"/>
              </a:rPr>
              <a:t>care conduce la valoarea parametrului </a:t>
            </a:r>
            <a:r>
              <a:rPr lang="el-GR" sz="2400" smtClean="0">
                <a:solidFill>
                  <a:schemeClr val="tx1"/>
                </a:solidFill>
                <a:latin typeface="Arial" pitchFamily="34" charset="0"/>
                <a:cs typeface="Arial" pitchFamily="34" charset="0"/>
              </a:rPr>
              <a:t>β</a:t>
            </a:r>
            <a:r>
              <a:rPr lang="ro-RO" smtClean="0">
                <a:solidFill>
                  <a:schemeClr val="tx1"/>
                </a:solidFill>
                <a:latin typeface="Arial" pitchFamily="34" charset="0"/>
                <a:cs typeface="Arial" pitchFamily="34" charset="0"/>
              </a:rPr>
              <a:t>, conform relației (3.19)</a:t>
            </a:r>
            <a:endParaRPr lang="ro-RO" b="1" i="1" smtClean="0">
              <a:solidFill>
                <a:srgbClr val="C00000"/>
              </a:solidFill>
              <a:latin typeface="Arial" pitchFamily="34" charset="0"/>
              <a:cs typeface="Arial" pitchFamily="34" charset="0"/>
            </a:endParaRPr>
          </a:p>
        </p:txBody>
      </p:sp>
      <p:graphicFrame>
        <p:nvGraphicFramePr>
          <p:cNvPr id="9" name="Object 8"/>
          <p:cNvGraphicFramePr>
            <a:graphicFrameLocks noChangeAspect="1"/>
          </p:cNvGraphicFramePr>
          <p:nvPr/>
        </p:nvGraphicFramePr>
        <p:xfrm>
          <a:off x="2895600" y="3733800"/>
          <a:ext cx="2531533" cy="990600"/>
        </p:xfrm>
        <a:graphic>
          <a:graphicData uri="http://schemas.openxmlformats.org/presentationml/2006/ole">
            <p:oleObj spid="_x0000_s93187" name="Equation" r:id="rId4" imgW="2044440" imgH="799920" progId="Equation.3">
              <p:embed/>
            </p:oleObj>
          </a:graphicData>
        </a:graphic>
      </p:graphicFrame>
      <p:sp>
        <p:nvSpPr>
          <p:cNvPr id="10" name="Rectangle 9"/>
          <p:cNvSpPr/>
          <p:nvPr/>
        </p:nvSpPr>
        <p:spPr>
          <a:xfrm>
            <a:off x="6553200" y="56388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3.20)</a:t>
            </a:r>
            <a:endParaRPr lang="en-US" baseline="-25000">
              <a:solidFill>
                <a:schemeClr val="tx1"/>
              </a:solidFill>
              <a:latin typeface="Arial" pitchFamily="34" charset="0"/>
              <a:cs typeface="Arial" pitchFamily="34" charset="0"/>
            </a:endParaRPr>
          </a:p>
        </p:txBody>
      </p:sp>
      <p:sp>
        <p:nvSpPr>
          <p:cNvPr id="11" name="Rectangle 10"/>
          <p:cNvSpPr/>
          <p:nvPr/>
        </p:nvSpPr>
        <p:spPr>
          <a:xfrm>
            <a:off x="609600" y="4876800"/>
            <a:ext cx="8001000" cy="6858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Rezultă în final expresia </a:t>
            </a:r>
            <a:r>
              <a:rPr lang="ro-RO" b="1" i="1" smtClean="0">
                <a:solidFill>
                  <a:schemeClr val="accent6">
                    <a:lumMod val="50000"/>
                  </a:schemeClr>
                </a:solidFill>
                <a:latin typeface="Arial" pitchFamily="34" charset="0"/>
                <a:cs typeface="Arial" pitchFamily="34" charset="0"/>
              </a:rPr>
              <a:t>utilității</a:t>
            </a:r>
            <a:r>
              <a:rPr lang="ro-RO" smtClean="0">
                <a:solidFill>
                  <a:schemeClr val="tx1"/>
                </a:solidFill>
                <a:latin typeface="Arial" pitchFamily="34" charset="0"/>
                <a:cs typeface="Arial" pitchFamily="34" charset="0"/>
              </a:rPr>
              <a:t>, dată în relația (3.20)</a:t>
            </a:r>
            <a:endParaRPr lang="ro-RO" b="1" i="1" smtClean="0">
              <a:solidFill>
                <a:srgbClr val="C00000"/>
              </a:solidFill>
              <a:latin typeface="Arial" pitchFamily="34" charset="0"/>
              <a:cs typeface="Arial" pitchFamily="34" charset="0"/>
            </a:endParaRPr>
          </a:p>
        </p:txBody>
      </p:sp>
      <p:graphicFrame>
        <p:nvGraphicFramePr>
          <p:cNvPr id="12" name="Object 11"/>
          <p:cNvGraphicFramePr>
            <a:graphicFrameLocks noChangeAspect="1"/>
          </p:cNvGraphicFramePr>
          <p:nvPr/>
        </p:nvGraphicFramePr>
        <p:xfrm>
          <a:off x="3048000" y="5486400"/>
          <a:ext cx="2336800" cy="914400"/>
        </p:xfrm>
        <a:graphic>
          <a:graphicData uri="http://schemas.openxmlformats.org/presentationml/2006/ole">
            <p:oleObj spid="_x0000_s93188" name="Equation" r:id="rId5" imgW="2044440" imgH="799920" progId="Equation.3">
              <p:embed/>
            </p:oleObj>
          </a:graphicData>
        </a:graphic>
      </p:graphicFrame>
      <p:sp>
        <p:nvSpPr>
          <p:cNvPr id="13" name="Rectangle 12"/>
          <p:cNvSpPr/>
          <p:nvPr/>
        </p:nvSpPr>
        <p:spPr>
          <a:xfrm>
            <a:off x="6477000" y="41148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3.19)</a:t>
            </a:r>
            <a:endParaRPr lang="en-US" baseline="-25000">
              <a:solidFill>
                <a:schemeClr val="tx1"/>
              </a:solidFill>
              <a:latin typeface="Arial" pitchFamily="34" charset="0"/>
              <a:cs typeface="Arial"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85</a:t>
            </a:fld>
            <a:endParaRPr lang="en-US"/>
          </a:p>
        </p:txBody>
      </p:sp>
      <p:sp>
        <p:nvSpPr>
          <p:cNvPr id="3" name="Rectangle 2"/>
          <p:cNvSpPr/>
          <p:nvPr/>
        </p:nvSpPr>
        <p:spPr>
          <a:xfrm>
            <a:off x="457200" y="990600"/>
            <a:ext cx="7696200" cy="457200"/>
          </a:xfrm>
          <a:prstGeom prst="rect">
            <a:avLst/>
          </a:prstGeom>
          <a:solidFill>
            <a:schemeClr val="accent6">
              <a:lumMod val="60000"/>
              <a:lumOff val="4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tx1"/>
                </a:solidFill>
                <a:latin typeface="Arial" pitchFamily="34" charset="0"/>
                <a:cs typeface="Arial" pitchFamily="34" charset="0"/>
              </a:rPr>
              <a:t>b2.2 </a:t>
            </a:r>
            <a:r>
              <a:rPr lang="ro-RO" b="1" i="1" smtClean="0">
                <a:solidFill>
                  <a:schemeClr val="accent1">
                    <a:lumMod val="75000"/>
                  </a:schemeClr>
                </a:solidFill>
                <a:latin typeface="Arial" pitchFamily="34" charset="0"/>
                <a:cs typeface="Arial" pitchFamily="34" charset="0"/>
              </a:rPr>
              <a:t>Corelația de tip hiperbolic </a:t>
            </a:r>
            <a:r>
              <a:rPr lang="ro-RO" smtClean="0">
                <a:solidFill>
                  <a:schemeClr val="tx1"/>
                </a:solidFill>
                <a:latin typeface="Arial" pitchFamily="34" charset="0"/>
                <a:cs typeface="Arial" pitchFamily="34" charset="0"/>
              </a:rPr>
              <a:t>între </a:t>
            </a:r>
            <a:r>
              <a:rPr lang="ro-RO" b="1" i="1" smtClean="0">
                <a:solidFill>
                  <a:schemeClr val="accent6">
                    <a:lumMod val="50000"/>
                  </a:schemeClr>
                </a:solidFill>
                <a:latin typeface="Arial" pitchFamily="34" charset="0"/>
                <a:cs typeface="Arial" pitchFamily="34" charset="0"/>
              </a:rPr>
              <a:t>utilitate</a:t>
            </a:r>
            <a:r>
              <a:rPr lang="ro-RO" smtClean="0">
                <a:solidFill>
                  <a:schemeClr val="tx1"/>
                </a:solidFill>
                <a:latin typeface="Arial" pitchFamily="34" charset="0"/>
                <a:cs typeface="Arial" pitchFamily="34" charset="0"/>
              </a:rPr>
              <a:t> și </a:t>
            </a:r>
            <a:r>
              <a:rPr lang="ro-RO" b="1" i="1" smtClean="0">
                <a:solidFill>
                  <a:srgbClr val="C00000"/>
                </a:solidFill>
                <a:latin typeface="Arial" pitchFamily="34" charset="0"/>
                <a:cs typeface="Arial" pitchFamily="34" charset="0"/>
              </a:rPr>
              <a:t>dimensiunea tehnică </a:t>
            </a:r>
          </a:p>
        </p:txBody>
      </p:sp>
      <p:sp>
        <p:nvSpPr>
          <p:cNvPr id="4" name="Rectangle 3"/>
          <p:cNvSpPr/>
          <p:nvPr/>
        </p:nvSpPr>
        <p:spPr>
          <a:xfrm>
            <a:off x="533400" y="1676400"/>
            <a:ext cx="7924800" cy="6858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Se consideră relația (3.21)</a:t>
            </a:r>
            <a:endParaRPr lang="ro-RO" b="1" i="1" smtClean="0">
              <a:solidFill>
                <a:srgbClr val="C00000"/>
              </a:solidFill>
              <a:latin typeface="Arial" pitchFamily="34" charset="0"/>
              <a:cs typeface="Arial" pitchFamily="34" charset="0"/>
            </a:endParaRPr>
          </a:p>
        </p:txBody>
      </p:sp>
      <p:graphicFrame>
        <p:nvGraphicFramePr>
          <p:cNvPr id="5" name="Object 4"/>
          <p:cNvGraphicFramePr>
            <a:graphicFrameLocks noChangeAspect="1"/>
          </p:cNvGraphicFramePr>
          <p:nvPr/>
        </p:nvGraphicFramePr>
        <p:xfrm>
          <a:off x="3352800" y="2362200"/>
          <a:ext cx="1155700" cy="723900"/>
        </p:xfrm>
        <a:graphic>
          <a:graphicData uri="http://schemas.openxmlformats.org/presentationml/2006/ole">
            <p:oleObj spid="_x0000_s94210" name="Equation" r:id="rId3" imgW="1155600" imgH="723600" progId="Equation.3">
              <p:embed/>
            </p:oleObj>
          </a:graphicData>
        </a:graphic>
      </p:graphicFrame>
      <p:sp>
        <p:nvSpPr>
          <p:cNvPr id="6" name="Rectangle 5"/>
          <p:cNvSpPr/>
          <p:nvPr/>
        </p:nvSpPr>
        <p:spPr>
          <a:xfrm>
            <a:off x="6324600" y="25146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3.21)</a:t>
            </a:r>
            <a:endParaRPr lang="en-US" baseline="-25000">
              <a:solidFill>
                <a:schemeClr val="tx1"/>
              </a:solidFill>
              <a:latin typeface="Arial" pitchFamily="34" charset="0"/>
              <a:cs typeface="Arial" pitchFamily="34" charset="0"/>
            </a:endParaRPr>
          </a:p>
        </p:txBody>
      </p:sp>
      <p:sp>
        <p:nvSpPr>
          <p:cNvPr id="7" name="Rectangle 6"/>
          <p:cNvSpPr/>
          <p:nvPr/>
        </p:nvSpPr>
        <p:spPr>
          <a:xfrm>
            <a:off x="609600" y="3581400"/>
            <a:ext cx="8001000" cy="6858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Cu condiția limită: </a:t>
            </a:r>
            <a:r>
              <a:rPr lang="ro-RO" sz="2400" smtClean="0">
                <a:solidFill>
                  <a:schemeClr val="tx1"/>
                </a:solidFill>
                <a:latin typeface="Arial" pitchFamily="34" charset="0"/>
                <a:cs typeface="Arial" pitchFamily="34" charset="0"/>
              </a:rPr>
              <a:t>u (x</a:t>
            </a:r>
            <a:r>
              <a:rPr lang="ro-RO" sz="2400" baseline="-25000" smtClean="0">
                <a:solidFill>
                  <a:schemeClr val="tx1"/>
                </a:solidFill>
                <a:latin typeface="Arial" pitchFamily="34" charset="0"/>
                <a:cs typeface="Arial" pitchFamily="34" charset="0"/>
              </a:rPr>
              <a:t>max</a:t>
            </a:r>
            <a:r>
              <a:rPr lang="ro-RO" sz="2400" smtClean="0">
                <a:solidFill>
                  <a:schemeClr val="tx1"/>
                </a:solidFill>
                <a:latin typeface="Arial" pitchFamily="34" charset="0"/>
                <a:cs typeface="Arial" pitchFamily="34" charset="0"/>
              </a:rPr>
              <a:t>) = 0</a:t>
            </a:r>
            <a:r>
              <a:rPr lang="ro-RO" smtClean="0">
                <a:solidFill>
                  <a:schemeClr val="tx1"/>
                </a:solidFill>
                <a:latin typeface="Arial" pitchFamily="34" charset="0"/>
                <a:cs typeface="Arial" pitchFamily="34" charset="0"/>
              </a:rPr>
              <a:t> și </a:t>
            </a:r>
            <a:r>
              <a:rPr lang="ro-RO" sz="2400" smtClean="0">
                <a:solidFill>
                  <a:schemeClr val="tx1"/>
                </a:solidFill>
                <a:latin typeface="Arial" pitchFamily="34" charset="0"/>
                <a:cs typeface="Arial" pitchFamily="34" charset="0"/>
              </a:rPr>
              <a:t>u (x</a:t>
            </a:r>
            <a:r>
              <a:rPr lang="ro-RO" sz="2400" baseline="-25000" smtClean="0">
                <a:solidFill>
                  <a:schemeClr val="tx1"/>
                </a:solidFill>
                <a:latin typeface="Arial" pitchFamily="34" charset="0"/>
                <a:cs typeface="Arial" pitchFamily="34" charset="0"/>
              </a:rPr>
              <a:t>min</a:t>
            </a:r>
            <a:r>
              <a:rPr lang="ro-RO" sz="2400" smtClean="0">
                <a:solidFill>
                  <a:schemeClr val="tx1"/>
                </a:solidFill>
                <a:latin typeface="Arial" pitchFamily="34" charset="0"/>
                <a:cs typeface="Arial" pitchFamily="34" charset="0"/>
              </a:rPr>
              <a:t>) = 1, </a:t>
            </a:r>
            <a:r>
              <a:rPr lang="ro-RO" smtClean="0">
                <a:solidFill>
                  <a:schemeClr val="tx1"/>
                </a:solidFill>
                <a:latin typeface="Arial" pitchFamily="34" charset="0"/>
                <a:cs typeface="Arial" pitchFamily="34" charset="0"/>
              </a:rPr>
              <a:t>rezultă expresia </a:t>
            </a:r>
            <a:r>
              <a:rPr lang="ro-RO" b="1" i="1" smtClean="0">
                <a:solidFill>
                  <a:schemeClr val="accent6">
                    <a:lumMod val="50000"/>
                  </a:schemeClr>
                </a:solidFill>
                <a:latin typeface="Arial" pitchFamily="34" charset="0"/>
                <a:cs typeface="Arial" pitchFamily="34" charset="0"/>
              </a:rPr>
              <a:t>utilității</a:t>
            </a:r>
            <a:r>
              <a:rPr lang="ro-RO" smtClean="0">
                <a:solidFill>
                  <a:schemeClr val="tx1"/>
                </a:solidFill>
                <a:latin typeface="Arial" pitchFamily="34" charset="0"/>
                <a:cs typeface="Arial" pitchFamily="34" charset="0"/>
              </a:rPr>
              <a:t>, conform relației (3.22)</a:t>
            </a:r>
            <a:endParaRPr lang="ro-RO" b="1" i="1" smtClean="0">
              <a:solidFill>
                <a:srgbClr val="C00000"/>
              </a:solidFill>
              <a:latin typeface="Arial" pitchFamily="34" charset="0"/>
              <a:cs typeface="Arial" pitchFamily="34" charset="0"/>
            </a:endParaRPr>
          </a:p>
        </p:txBody>
      </p:sp>
      <p:graphicFrame>
        <p:nvGraphicFramePr>
          <p:cNvPr id="8" name="Object 7"/>
          <p:cNvGraphicFramePr>
            <a:graphicFrameLocks noChangeAspect="1"/>
          </p:cNvGraphicFramePr>
          <p:nvPr/>
        </p:nvGraphicFramePr>
        <p:xfrm>
          <a:off x="2590800" y="4724400"/>
          <a:ext cx="3416300" cy="812800"/>
        </p:xfrm>
        <a:graphic>
          <a:graphicData uri="http://schemas.openxmlformats.org/presentationml/2006/ole">
            <p:oleObj spid="_x0000_s94211" name="Equation" r:id="rId4" imgW="3416040" imgH="812520" progId="Equation.3">
              <p:embed/>
            </p:oleObj>
          </a:graphicData>
        </a:graphic>
      </p:graphicFrame>
      <p:sp>
        <p:nvSpPr>
          <p:cNvPr id="9" name="Rectangle 8"/>
          <p:cNvSpPr/>
          <p:nvPr/>
        </p:nvSpPr>
        <p:spPr>
          <a:xfrm>
            <a:off x="6400800" y="48768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3.22)</a:t>
            </a:r>
            <a:endParaRPr lang="en-US" baseline="-25000">
              <a:solidFill>
                <a:schemeClr val="tx1"/>
              </a:solidFill>
              <a:latin typeface="Arial" pitchFamily="34" charset="0"/>
              <a:cs typeface="Arial"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86</a:t>
            </a:fld>
            <a:endParaRPr lang="en-US"/>
          </a:p>
        </p:txBody>
      </p:sp>
      <p:sp>
        <p:nvSpPr>
          <p:cNvPr id="3" name="Rectangle 2"/>
          <p:cNvSpPr/>
          <p:nvPr/>
        </p:nvSpPr>
        <p:spPr>
          <a:xfrm>
            <a:off x="152400" y="914400"/>
            <a:ext cx="1146468" cy="36933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none">
            <a:spAutoFit/>
          </a:bodyPr>
          <a:lstStyle/>
          <a:p>
            <a:r>
              <a:rPr lang="ro-RO" b="1" smtClean="0">
                <a:solidFill>
                  <a:schemeClr val="accent6">
                    <a:lumMod val="50000"/>
                  </a:schemeClr>
                </a:solidFill>
                <a:latin typeface="Arial" pitchFamily="34" charset="0"/>
                <a:cs typeface="Arial" pitchFamily="34" charset="0"/>
              </a:rPr>
              <a:t>Exemplu</a:t>
            </a:r>
            <a:endParaRPr lang="en-US" b="1">
              <a:solidFill>
                <a:schemeClr val="accent6">
                  <a:lumMod val="50000"/>
                </a:schemeClr>
              </a:solidFill>
              <a:latin typeface="Arial" pitchFamily="34" charset="0"/>
              <a:cs typeface="Arial" pitchFamily="34" charset="0"/>
            </a:endParaRPr>
          </a:p>
        </p:txBody>
      </p:sp>
      <p:sp>
        <p:nvSpPr>
          <p:cNvPr id="4" name="Rectangle 3"/>
          <p:cNvSpPr/>
          <p:nvPr/>
        </p:nvSpPr>
        <p:spPr>
          <a:xfrm>
            <a:off x="990600" y="1600200"/>
            <a:ext cx="7848600" cy="369332"/>
          </a:xfrm>
          <a:prstGeom prst="rect">
            <a:avLst/>
          </a:prstGeom>
          <a:solidFill>
            <a:schemeClr val="accent3">
              <a:lumMod val="20000"/>
              <a:lumOff val="80000"/>
            </a:schemeClr>
          </a:solidFill>
          <a:ln>
            <a:solidFill>
              <a:srgbClr val="C00000"/>
            </a:solidFill>
          </a:ln>
        </p:spPr>
        <p:txBody>
          <a:bodyPr wrap="square">
            <a:spAutoFit/>
          </a:bodyPr>
          <a:lstStyle/>
          <a:p>
            <a:pPr algn="just"/>
            <a:r>
              <a:rPr lang="ro-RO" i="1" smtClean="0">
                <a:latin typeface="Arial" pitchFamily="34" charset="0"/>
                <a:cs typeface="Arial" pitchFamily="34" charset="0"/>
              </a:rPr>
              <a:t>Se consideră </a:t>
            </a:r>
            <a:r>
              <a:rPr lang="ro-RO" b="1" smtClean="0">
                <a:solidFill>
                  <a:schemeClr val="accent1">
                    <a:lumMod val="75000"/>
                  </a:schemeClr>
                </a:solidFill>
                <a:latin typeface="Arial" pitchFamily="34" charset="0"/>
                <a:cs typeface="Arial" pitchFamily="34" charset="0"/>
              </a:rPr>
              <a:t>funcția</a:t>
            </a:r>
            <a:r>
              <a:rPr lang="ro-RO" i="1" smtClean="0">
                <a:latin typeface="Arial" pitchFamily="34" charset="0"/>
                <a:cs typeface="Arial" pitchFamily="34" charset="0"/>
              </a:rPr>
              <a:t>: </a:t>
            </a:r>
            <a:r>
              <a:rPr lang="ro-RO" b="1" i="1" smtClean="0">
                <a:solidFill>
                  <a:schemeClr val="accent1">
                    <a:lumMod val="75000"/>
                  </a:schemeClr>
                </a:solidFill>
                <a:latin typeface="Arial" pitchFamily="34" charset="0"/>
                <a:cs typeface="Arial" pitchFamily="34" charset="0"/>
              </a:rPr>
              <a:t>„asigură precizie” </a:t>
            </a:r>
            <a:r>
              <a:rPr lang="ro-RO" i="1" smtClean="0">
                <a:latin typeface="Arial" pitchFamily="34" charset="0"/>
                <a:cs typeface="Arial" pitchFamily="34" charset="0"/>
              </a:rPr>
              <a:t>(de măsurare, de prelucrare etc.)</a:t>
            </a:r>
          </a:p>
        </p:txBody>
      </p:sp>
      <p:cxnSp>
        <p:nvCxnSpPr>
          <p:cNvPr id="6" name="Shape 5"/>
          <p:cNvCxnSpPr>
            <a:stCxn id="3" idx="2"/>
            <a:endCxn id="4" idx="1"/>
          </p:cNvCxnSpPr>
          <p:nvPr/>
        </p:nvCxnSpPr>
        <p:spPr>
          <a:xfrm rot="16200000" flipH="1">
            <a:off x="607550" y="1401816"/>
            <a:ext cx="501134" cy="264966"/>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90600" y="2438400"/>
            <a:ext cx="7848600" cy="738664"/>
          </a:xfrm>
          <a:prstGeom prst="rect">
            <a:avLst/>
          </a:prstGeom>
          <a:solidFill>
            <a:srgbClr val="FFFF99"/>
          </a:solidFill>
          <a:ln>
            <a:noFill/>
          </a:ln>
        </p:spPr>
        <p:txBody>
          <a:bodyPr wrap="square">
            <a:spAutoFit/>
          </a:bodyPr>
          <a:lstStyle/>
          <a:p>
            <a:pPr algn="just"/>
            <a:r>
              <a:rPr lang="ro-RO" b="1" smtClean="0">
                <a:solidFill>
                  <a:srgbClr val="C00000"/>
                </a:solidFill>
                <a:latin typeface="Arial" pitchFamily="34" charset="0"/>
                <a:cs typeface="Arial" pitchFamily="34" charset="0"/>
              </a:rPr>
              <a:t>Caracteristica tehnică </a:t>
            </a:r>
            <a:r>
              <a:rPr lang="ro-RO" i="1" smtClean="0">
                <a:latin typeface="Arial" pitchFamily="34" charset="0"/>
                <a:cs typeface="Arial" pitchFamily="34" charset="0"/>
              </a:rPr>
              <a:t>prin care se apreciază </a:t>
            </a:r>
            <a:r>
              <a:rPr lang="ro-RO" b="1" smtClean="0">
                <a:solidFill>
                  <a:schemeClr val="accent6">
                    <a:lumMod val="50000"/>
                  </a:schemeClr>
                </a:solidFill>
                <a:latin typeface="Arial" pitchFamily="34" charset="0"/>
                <a:cs typeface="Arial" pitchFamily="34" charset="0"/>
              </a:rPr>
              <a:t>utilitatea</a:t>
            </a:r>
            <a:r>
              <a:rPr lang="ro-RO" i="1" smtClean="0">
                <a:latin typeface="Arial" pitchFamily="34" charset="0"/>
                <a:cs typeface="Arial" pitchFamily="34" charset="0"/>
              </a:rPr>
              <a:t> este </a:t>
            </a:r>
            <a:r>
              <a:rPr lang="ro-RO" b="1" i="1" smtClean="0">
                <a:solidFill>
                  <a:srgbClr val="C00000"/>
                </a:solidFill>
                <a:latin typeface="Arial" pitchFamily="34" charset="0"/>
                <a:cs typeface="Arial" pitchFamily="34" charset="0"/>
              </a:rPr>
              <a:t>„eroarea de măsură” </a:t>
            </a:r>
            <a:r>
              <a:rPr lang="ro-RO" i="1" smtClean="0">
                <a:latin typeface="Arial" pitchFamily="34" charset="0"/>
                <a:cs typeface="Arial" pitchFamily="34" charset="0"/>
              </a:rPr>
              <a:t>– </a:t>
            </a:r>
            <a:r>
              <a:rPr lang="el-GR" sz="2400" b="1" smtClean="0">
                <a:latin typeface="Arial" pitchFamily="34" charset="0"/>
                <a:cs typeface="Arial" pitchFamily="34" charset="0"/>
              </a:rPr>
              <a:t>ε</a:t>
            </a:r>
            <a:r>
              <a:rPr lang="ro-RO" i="1" smtClean="0">
                <a:latin typeface="Arial" pitchFamily="34" charset="0"/>
                <a:cs typeface="Arial" pitchFamily="34" charset="0"/>
              </a:rPr>
              <a:t> (în procente din rezultatul exact)</a:t>
            </a:r>
          </a:p>
        </p:txBody>
      </p:sp>
      <p:sp>
        <p:nvSpPr>
          <p:cNvPr id="9" name="Rectangle 8"/>
          <p:cNvSpPr/>
          <p:nvPr/>
        </p:nvSpPr>
        <p:spPr>
          <a:xfrm>
            <a:off x="304800" y="45720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10" name="Rectangle 9"/>
          <p:cNvSpPr/>
          <p:nvPr/>
        </p:nvSpPr>
        <p:spPr>
          <a:xfrm>
            <a:off x="990600" y="3505200"/>
            <a:ext cx="7848600" cy="738664"/>
          </a:xfrm>
          <a:prstGeom prst="rect">
            <a:avLst/>
          </a:prstGeom>
          <a:solidFill>
            <a:srgbClr val="FFFF99"/>
          </a:solidFill>
          <a:ln>
            <a:noFill/>
          </a:ln>
        </p:spPr>
        <p:txBody>
          <a:bodyPr wrap="square">
            <a:spAutoFit/>
          </a:bodyPr>
          <a:lstStyle/>
          <a:p>
            <a:pPr algn="just"/>
            <a:r>
              <a:rPr lang="ro-RO" i="1" smtClean="0">
                <a:latin typeface="Arial" pitchFamily="34" charset="0"/>
                <a:cs typeface="Arial" pitchFamily="34" charset="0"/>
              </a:rPr>
              <a:t>Se poate, în opoziție, să se utilizeze drept </a:t>
            </a:r>
            <a:r>
              <a:rPr lang="ro-RO" b="1" smtClean="0">
                <a:solidFill>
                  <a:srgbClr val="C00000"/>
                </a:solidFill>
                <a:latin typeface="Arial" pitchFamily="34" charset="0"/>
                <a:cs typeface="Arial" pitchFamily="34" charset="0"/>
              </a:rPr>
              <a:t>caracteristică tehnică </a:t>
            </a:r>
            <a:r>
              <a:rPr lang="ro-RO" i="1" smtClean="0">
                <a:latin typeface="Arial" pitchFamily="34" charset="0"/>
                <a:cs typeface="Arial" pitchFamily="34" charset="0"/>
              </a:rPr>
              <a:t>, </a:t>
            </a:r>
            <a:r>
              <a:rPr lang="ro-RO" b="1" i="1" smtClean="0">
                <a:solidFill>
                  <a:srgbClr val="C00000"/>
                </a:solidFill>
                <a:latin typeface="Arial" pitchFamily="34" charset="0"/>
                <a:cs typeface="Arial" pitchFamily="34" charset="0"/>
              </a:rPr>
              <a:t>„gradul de precizie”</a:t>
            </a:r>
            <a:r>
              <a:rPr lang="ro-RO" i="1" smtClean="0">
                <a:latin typeface="Arial" pitchFamily="34" charset="0"/>
                <a:cs typeface="Arial" pitchFamily="34" charset="0"/>
              </a:rPr>
              <a:t> – </a:t>
            </a:r>
            <a:r>
              <a:rPr lang="ro-RO" sz="2400" b="1" smtClean="0">
                <a:latin typeface="Arial" pitchFamily="34" charset="0"/>
                <a:cs typeface="Arial" pitchFamily="34" charset="0"/>
              </a:rPr>
              <a:t>g</a:t>
            </a:r>
            <a:r>
              <a:rPr lang="ro-RO" i="1" smtClean="0">
                <a:latin typeface="Arial" pitchFamily="34" charset="0"/>
                <a:cs typeface="Arial" pitchFamily="34" charset="0"/>
              </a:rPr>
              <a:t> (în procente din rezultatul exact)</a:t>
            </a:r>
          </a:p>
        </p:txBody>
      </p:sp>
      <p:cxnSp>
        <p:nvCxnSpPr>
          <p:cNvPr id="13" name="Shape 12"/>
          <p:cNvCxnSpPr>
            <a:stCxn id="4" idx="2"/>
            <a:endCxn id="8" idx="1"/>
          </p:cNvCxnSpPr>
          <p:nvPr/>
        </p:nvCxnSpPr>
        <p:spPr>
          <a:xfrm rot="5400000">
            <a:off x="2533650" y="426482"/>
            <a:ext cx="838200" cy="3924300"/>
          </a:xfrm>
          <a:prstGeom prst="bentConnector4">
            <a:avLst>
              <a:gd name="adj1" fmla="val 34386"/>
              <a:gd name="adj2" fmla="val 105825"/>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hape 14"/>
          <p:cNvCxnSpPr>
            <a:stCxn id="4" idx="2"/>
            <a:endCxn id="10" idx="1"/>
          </p:cNvCxnSpPr>
          <p:nvPr/>
        </p:nvCxnSpPr>
        <p:spPr>
          <a:xfrm rot="5400000">
            <a:off x="2000250" y="959882"/>
            <a:ext cx="1905000" cy="3924300"/>
          </a:xfrm>
          <a:prstGeom prst="bentConnector4">
            <a:avLst>
              <a:gd name="adj1" fmla="val 14895"/>
              <a:gd name="adj2" fmla="val 105825"/>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914400" y="4572000"/>
            <a:ext cx="7924800" cy="6858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Evident, între cele două mărimi există relația:</a:t>
            </a:r>
            <a:endParaRPr lang="ro-RO" b="1" i="1" smtClean="0">
              <a:solidFill>
                <a:srgbClr val="C00000"/>
              </a:solidFill>
              <a:latin typeface="Arial" pitchFamily="34" charset="0"/>
              <a:cs typeface="Arial" pitchFamily="34" charset="0"/>
            </a:endParaRPr>
          </a:p>
        </p:txBody>
      </p:sp>
      <p:graphicFrame>
        <p:nvGraphicFramePr>
          <p:cNvPr id="24" name="Object 23"/>
          <p:cNvGraphicFramePr>
            <a:graphicFrameLocks noChangeAspect="1"/>
          </p:cNvGraphicFramePr>
          <p:nvPr/>
        </p:nvGraphicFramePr>
        <p:xfrm>
          <a:off x="3444875" y="5334000"/>
          <a:ext cx="2365375" cy="457200"/>
        </p:xfrm>
        <a:graphic>
          <a:graphicData uri="http://schemas.openxmlformats.org/presentationml/2006/ole">
            <p:oleObj spid="_x0000_s95234" name="Equation" r:id="rId3" imgW="1904760" imgH="368280" progId="Equation.3">
              <p:embed/>
            </p:oleObj>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87</a:t>
            </a:fld>
            <a:endParaRPr lang="en-US"/>
          </a:p>
        </p:txBody>
      </p:sp>
      <p:sp>
        <p:nvSpPr>
          <p:cNvPr id="3" name="Rectangle 2"/>
          <p:cNvSpPr/>
          <p:nvPr/>
        </p:nvSpPr>
        <p:spPr>
          <a:xfrm>
            <a:off x="457200" y="609600"/>
            <a:ext cx="7924800" cy="6858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Folosind aceste </a:t>
            </a:r>
            <a:r>
              <a:rPr lang="ro-RO" b="1" i="1" smtClean="0">
                <a:solidFill>
                  <a:srgbClr val="C00000"/>
                </a:solidFill>
                <a:latin typeface="Arial" pitchFamily="34" charset="0"/>
                <a:cs typeface="Arial" pitchFamily="34" charset="0"/>
              </a:rPr>
              <a:t>caracteristici</a:t>
            </a:r>
            <a:r>
              <a:rPr lang="ro-RO" smtClean="0">
                <a:solidFill>
                  <a:schemeClr val="tx1"/>
                </a:solidFill>
                <a:latin typeface="Arial" pitchFamily="34" charset="0"/>
                <a:cs typeface="Arial" pitchFamily="34" charset="0"/>
              </a:rPr>
              <a:t>, </a:t>
            </a:r>
            <a:r>
              <a:rPr lang="ro-RO" b="1" i="1" smtClean="0">
                <a:solidFill>
                  <a:schemeClr val="accent6">
                    <a:lumMod val="50000"/>
                  </a:schemeClr>
                </a:solidFill>
                <a:latin typeface="Arial" pitchFamily="34" charset="0"/>
                <a:cs typeface="Arial" pitchFamily="34" charset="0"/>
              </a:rPr>
              <a:t>utilitatea</a:t>
            </a:r>
            <a:r>
              <a:rPr lang="ro-RO" smtClean="0">
                <a:solidFill>
                  <a:schemeClr val="tx1"/>
                </a:solidFill>
                <a:latin typeface="Arial" pitchFamily="34" charset="0"/>
                <a:cs typeface="Arial" pitchFamily="34" charset="0"/>
              </a:rPr>
              <a:t> se exprimă cu relațiile:</a:t>
            </a:r>
            <a:endParaRPr lang="ro-RO" b="1" i="1" smtClean="0">
              <a:solidFill>
                <a:srgbClr val="C00000"/>
              </a:solidFill>
              <a:latin typeface="Arial" pitchFamily="34" charset="0"/>
              <a:cs typeface="Arial" pitchFamily="34" charset="0"/>
            </a:endParaRPr>
          </a:p>
        </p:txBody>
      </p:sp>
      <p:graphicFrame>
        <p:nvGraphicFramePr>
          <p:cNvPr id="4" name="Object 3"/>
          <p:cNvGraphicFramePr>
            <a:graphicFrameLocks noChangeAspect="1"/>
          </p:cNvGraphicFramePr>
          <p:nvPr/>
        </p:nvGraphicFramePr>
        <p:xfrm>
          <a:off x="2590800" y="1295400"/>
          <a:ext cx="3492500" cy="3048000"/>
        </p:xfrm>
        <a:graphic>
          <a:graphicData uri="http://schemas.openxmlformats.org/presentationml/2006/ole">
            <p:oleObj spid="_x0000_s96258" name="Equation" r:id="rId3" imgW="3492360" imgH="3047760" progId="Equation.3">
              <p:embed/>
            </p:oleObj>
          </a:graphicData>
        </a:graphic>
      </p:graphicFrame>
      <p:sp>
        <p:nvSpPr>
          <p:cNvPr id="5" name="Rectangle 4"/>
          <p:cNvSpPr/>
          <p:nvPr/>
        </p:nvSpPr>
        <p:spPr>
          <a:xfrm>
            <a:off x="381000" y="4114800"/>
            <a:ext cx="7924800" cy="6858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În tabelul 3.4, sunt prezentate valorile comparative pentru exemplul în care:</a:t>
            </a:r>
            <a:endParaRPr lang="ro-RO" b="1" i="1" smtClean="0">
              <a:solidFill>
                <a:srgbClr val="C00000"/>
              </a:solidFill>
              <a:latin typeface="Arial" pitchFamily="34" charset="0"/>
              <a:cs typeface="Arial" pitchFamily="34" charset="0"/>
            </a:endParaRPr>
          </a:p>
        </p:txBody>
      </p:sp>
      <p:graphicFrame>
        <p:nvGraphicFramePr>
          <p:cNvPr id="7" name="Object 6"/>
          <p:cNvGraphicFramePr>
            <a:graphicFrameLocks noChangeAspect="1"/>
          </p:cNvGraphicFramePr>
          <p:nvPr/>
        </p:nvGraphicFramePr>
        <p:xfrm>
          <a:off x="2438400" y="4876800"/>
          <a:ext cx="3873500" cy="863600"/>
        </p:xfrm>
        <a:graphic>
          <a:graphicData uri="http://schemas.openxmlformats.org/presentationml/2006/ole">
            <p:oleObj spid="_x0000_s96260" name="Equation" r:id="rId4" imgW="3873240" imgH="863280" progId="Equation.3">
              <p:embed/>
            </p:oleObj>
          </a:graphicData>
        </a:graphic>
      </p:graphicFrame>
      <p:sp>
        <p:nvSpPr>
          <p:cNvPr id="8" name="Rectangle 7"/>
          <p:cNvSpPr/>
          <p:nvPr/>
        </p:nvSpPr>
        <p:spPr>
          <a:xfrm>
            <a:off x="457200" y="5791200"/>
            <a:ext cx="7924800" cy="6858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În figura 3.3, sunt prezentate cele trei expresii ale </a:t>
            </a:r>
            <a:r>
              <a:rPr lang="ro-RO" b="1" i="1" smtClean="0">
                <a:solidFill>
                  <a:schemeClr val="accent6">
                    <a:lumMod val="50000"/>
                  </a:schemeClr>
                </a:solidFill>
                <a:latin typeface="Arial" pitchFamily="34" charset="0"/>
                <a:cs typeface="Arial" pitchFamily="34" charset="0"/>
              </a:rPr>
              <a:t>utilității</a:t>
            </a:r>
            <a:r>
              <a:rPr lang="ro-RO" smtClean="0">
                <a:solidFill>
                  <a:schemeClr val="tx1"/>
                </a:solidFill>
                <a:latin typeface="Arial" pitchFamily="34" charset="0"/>
                <a:cs typeface="Arial" pitchFamily="34" charset="0"/>
              </a:rPr>
              <a:t> :</a:t>
            </a:r>
            <a:endParaRPr lang="ro-RO" b="1" i="1" smtClean="0">
              <a:solidFill>
                <a:srgbClr val="C00000"/>
              </a:solidFill>
              <a:latin typeface="Arial" pitchFamily="34" charset="0"/>
              <a:cs typeface="Arial" pitchFamily="34"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88</a:t>
            </a:fld>
            <a:endParaRPr lang="en-US"/>
          </a:p>
        </p:txBody>
      </p:sp>
      <p:graphicFrame>
        <p:nvGraphicFramePr>
          <p:cNvPr id="4" name="Table 3"/>
          <p:cNvGraphicFramePr>
            <a:graphicFrameLocks noGrp="1"/>
          </p:cNvGraphicFramePr>
          <p:nvPr/>
        </p:nvGraphicFramePr>
        <p:xfrm>
          <a:off x="228600" y="1705128"/>
          <a:ext cx="8686808" cy="3656580"/>
        </p:xfrm>
        <a:graphic>
          <a:graphicData uri="http://schemas.openxmlformats.org/drawingml/2006/table">
            <a:tbl>
              <a:tblPr firstRow="1" bandRow="1">
                <a:tableStyleId>{5C22544A-7EE6-4342-B048-85BDC9FD1C3A}</a:tableStyleId>
              </a:tblPr>
              <a:tblGrid>
                <a:gridCol w="685800"/>
                <a:gridCol w="650632"/>
                <a:gridCol w="668216"/>
                <a:gridCol w="668216"/>
                <a:gridCol w="668216"/>
                <a:gridCol w="668216"/>
                <a:gridCol w="668216"/>
                <a:gridCol w="668216"/>
                <a:gridCol w="668216"/>
                <a:gridCol w="668216"/>
                <a:gridCol w="668216"/>
                <a:gridCol w="668216"/>
                <a:gridCol w="668216"/>
              </a:tblGrid>
              <a:tr h="507830">
                <a:tc>
                  <a:txBody>
                    <a:bodyPr/>
                    <a:lstStyle/>
                    <a:p>
                      <a:pPr algn="ctr"/>
                      <a:r>
                        <a:rPr lang="el-GR" sz="1700" b="1" smtClean="0">
                          <a:latin typeface="Arial" pitchFamily="34" charset="0"/>
                          <a:cs typeface="Arial" pitchFamily="34" charset="0"/>
                        </a:rPr>
                        <a:t>ε</a:t>
                      </a:r>
                      <a:endParaRPr lang="en-US" sz="1700" b="1">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0</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0,5</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1,0</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1,5</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2,0</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2,5</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3,0</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3,5</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4,0</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4,5</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5,0</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5,5</a:t>
                      </a:r>
                      <a:endParaRPr lang="en-US" sz="1500">
                        <a:latin typeface="Arial" pitchFamily="34" charset="0"/>
                        <a:cs typeface="Arial" pitchFamily="34" charset="0"/>
                      </a:endParaRPr>
                    </a:p>
                  </a:txBody>
                  <a:tcPr/>
                </a:tc>
              </a:tr>
              <a:tr h="507830">
                <a:tc>
                  <a:txBody>
                    <a:bodyPr/>
                    <a:lstStyle/>
                    <a:p>
                      <a:pPr algn="ctr"/>
                      <a:r>
                        <a:rPr lang="ro-RO" sz="1700" b="1" smtClean="0">
                          <a:latin typeface="Arial" pitchFamily="34" charset="0"/>
                          <a:cs typeface="Arial" pitchFamily="34" charset="0"/>
                        </a:rPr>
                        <a:t>g</a:t>
                      </a:r>
                      <a:endParaRPr lang="en-US" sz="1700" b="1">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100</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99,5</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99</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98,5</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98</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97,5</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97</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96,5</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96</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95,5</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95</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94,5</a:t>
                      </a:r>
                      <a:endParaRPr lang="en-US" sz="1500">
                        <a:latin typeface="Arial" pitchFamily="34" charset="0"/>
                        <a:cs typeface="Arial" pitchFamily="34" charset="0"/>
                      </a:endParaRPr>
                    </a:p>
                  </a:txBody>
                  <a:tcPr/>
                </a:tc>
              </a:tr>
              <a:tr h="507830">
                <a:tc>
                  <a:txBody>
                    <a:bodyPr/>
                    <a:lstStyle/>
                    <a:p>
                      <a:pPr algn="ctr"/>
                      <a:r>
                        <a:rPr lang="ro-RO" sz="1700" b="1" smtClean="0">
                          <a:latin typeface="Arial" pitchFamily="34" charset="0"/>
                          <a:cs typeface="Arial" pitchFamily="34" charset="0"/>
                        </a:rPr>
                        <a:t>u</a:t>
                      </a:r>
                      <a:r>
                        <a:rPr lang="ro-RO" sz="1700" b="1" baseline="-25000" smtClean="0">
                          <a:latin typeface="Arial" pitchFamily="34" charset="0"/>
                          <a:cs typeface="Arial" pitchFamily="34" charset="0"/>
                        </a:rPr>
                        <a:t>1</a:t>
                      </a:r>
                      <a:endParaRPr lang="en-US" sz="1700" b="1">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1</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1</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0,9</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0,8</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0,7</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0,6</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0,5</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0,4</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0,3</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0,2</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0,1</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0</a:t>
                      </a:r>
                      <a:endParaRPr lang="en-US" sz="1500">
                        <a:latin typeface="Arial" pitchFamily="34" charset="0"/>
                        <a:cs typeface="Arial" pitchFamily="34" charset="0"/>
                      </a:endParaRPr>
                    </a:p>
                  </a:txBody>
                  <a:tcPr/>
                </a:tc>
              </a:tr>
              <a:tr h="507830">
                <a:tc>
                  <a:txBody>
                    <a:bodyPr/>
                    <a:lstStyle/>
                    <a:p>
                      <a:pPr algn="ctr"/>
                      <a:r>
                        <a:rPr lang="ro-RO" sz="1700" b="1" smtClean="0">
                          <a:latin typeface="Arial" pitchFamily="34" charset="0"/>
                          <a:cs typeface="Arial" pitchFamily="34" charset="0"/>
                        </a:rPr>
                        <a:t>u</a:t>
                      </a:r>
                      <a:r>
                        <a:rPr lang="ro-RO" sz="1700" b="1" baseline="-25000" smtClean="0">
                          <a:latin typeface="Arial" pitchFamily="34" charset="0"/>
                          <a:cs typeface="Arial" pitchFamily="34" charset="0"/>
                        </a:rPr>
                        <a:t>2</a:t>
                      </a:r>
                      <a:endParaRPr lang="en-US" sz="1700" b="1">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1</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1</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0,9</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0,8</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0,7</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0,6</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0,5</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0,4</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0,3</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0,2</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0,1</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0</a:t>
                      </a:r>
                      <a:endParaRPr lang="en-US" sz="1500">
                        <a:latin typeface="Arial" pitchFamily="34" charset="0"/>
                        <a:cs typeface="Arial" pitchFamily="34" charset="0"/>
                      </a:endParaRPr>
                    </a:p>
                  </a:txBody>
                  <a:tcPr/>
                </a:tc>
              </a:tr>
              <a:tr h="507830">
                <a:tc>
                  <a:txBody>
                    <a:bodyPr/>
                    <a:lstStyle/>
                    <a:p>
                      <a:pPr algn="ctr"/>
                      <a:r>
                        <a:rPr lang="ro-RO" sz="1700" b="1" smtClean="0">
                          <a:latin typeface="Arial" pitchFamily="34" charset="0"/>
                          <a:cs typeface="Arial" pitchFamily="34" charset="0"/>
                        </a:rPr>
                        <a:t>u</a:t>
                      </a:r>
                      <a:r>
                        <a:rPr lang="ro-RO" sz="1700" b="1" baseline="-25000" smtClean="0">
                          <a:latin typeface="Arial" pitchFamily="34" charset="0"/>
                          <a:cs typeface="Arial" pitchFamily="34" charset="0"/>
                        </a:rPr>
                        <a:t>3</a:t>
                      </a:r>
                      <a:endParaRPr lang="en-US" sz="1700" b="1">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1</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1</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0,45</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0,266</a:t>
                      </a:r>
                      <a:endParaRPr lang="en-US" sz="1500">
                        <a:latin typeface="Arial" pitchFamily="34" charset="0"/>
                        <a:cs typeface="Arial" pitchFamily="34" charset="0"/>
                      </a:endParaRPr>
                    </a:p>
                  </a:txBody>
                  <a:tcPr/>
                </a:tc>
                <a:tc>
                  <a:txBody>
                    <a:bodyPr/>
                    <a:lstStyle/>
                    <a:p>
                      <a:pPr algn="ct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0,12</a:t>
                      </a:r>
                      <a:endParaRPr lang="en-US" sz="1500">
                        <a:latin typeface="Arial" pitchFamily="34" charset="0"/>
                        <a:cs typeface="Arial" pitchFamily="34" charset="0"/>
                      </a:endParaRPr>
                    </a:p>
                  </a:txBody>
                  <a:tcPr/>
                </a:tc>
                <a:tc>
                  <a:txBody>
                    <a:bodyPr/>
                    <a:lstStyle/>
                    <a:p>
                      <a:pPr algn="ct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0,057</a:t>
                      </a:r>
                      <a:endParaRPr lang="en-US" sz="1500">
                        <a:latin typeface="Arial" pitchFamily="34" charset="0"/>
                        <a:cs typeface="Arial" pitchFamily="34" charset="0"/>
                      </a:endParaRPr>
                    </a:p>
                  </a:txBody>
                  <a:tcPr/>
                </a:tc>
                <a:tc>
                  <a:txBody>
                    <a:bodyPr/>
                    <a:lstStyle/>
                    <a:p>
                      <a:pPr algn="ct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0,022</a:t>
                      </a:r>
                      <a:endParaRPr lang="en-US" sz="1500">
                        <a:latin typeface="Arial" pitchFamily="34" charset="0"/>
                        <a:cs typeface="Arial" pitchFamily="34" charset="0"/>
                      </a:endParaRPr>
                    </a:p>
                  </a:txBody>
                  <a:tcPr/>
                </a:tc>
                <a:tc>
                  <a:txBody>
                    <a:bodyPr/>
                    <a:lstStyle/>
                    <a:p>
                      <a:pPr algn="ct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0</a:t>
                      </a:r>
                      <a:endParaRPr lang="en-US" sz="1500">
                        <a:latin typeface="Arial" pitchFamily="34" charset="0"/>
                        <a:cs typeface="Arial" pitchFamily="34" charset="0"/>
                      </a:endParaRPr>
                    </a:p>
                  </a:txBody>
                  <a:tcPr/>
                </a:tc>
              </a:tr>
              <a:tr h="507830">
                <a:tc>
                  <a:txBody>
                    <a:bodyPr/>
                    <a:lstStyle/>
                    <a:p>
                      <a:pPr algn="ctr"/>
                      <a:r>
                        <a:rPr lang="ro-RO" sz="1700" b="1" smtClean="0">
                          <a:latin typeface="Arial" pitchFamily="34" charset="0"/>
                          <a:cs typeface="Arial" pitchFamily="34" charset="0"/>
                        </a:rPr>
                        <a:t>u</a:t>
                      </a:r>
                      <a:r>
                        <a:rPr lang="ro-RO" sz="1700" b="1" baseline="-25000" smtClean="0">
                          <a:latin typeface="Arial" pitchFamily="34" charset="0"/>
                          <a:cs typeface="Arial" pitchFamily="34" charset="0"/>
                        </a:rPr>
                        <a:t>1</a:t>
                      </a:r>
                      <a:r>
                        <a:rPr lang="ro-RO" sz="1700" b="1" smtClean="0">
                          <a:latin typeface="Arial" pitchFamily="34" charset="0"/>
                          <a:cs typeface="Arial" pitchFamily="34" charset="0"/>
                        </a:rPr>
                        <a:t>-u</a:t>
                      </a:r>
                      <a:r>
                        <a:rPr lang="ro-RO" sz="1700" b="1" baseline="-25000" smtClean="0">
                          <a:latin typeface="Arial" pitchFamily="34" charset="0"/>
                          <a:cs typeface="Arial" pitchFamily="34" charset="0"/>
                        </a:rPr>
                        <a:t>2</a:t>
                      </a:r>
                      <a:endParaRPr lang="en-US" sz="1700" b="1" baseline="-250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0</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0</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0</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0</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0</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0</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0</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0</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0</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0</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0</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0</a:t>
                      </a:r>
                      <a:endParaRPr lang="en-US" sz="1500">
                        <a:latin typeface="Arial" pitchFamily="34" charset="0"/>
                        <a:cs typeface="Arial" pitchFamily="34" charset="0"/>
                      </a:endParaRPr>
                    </a:p>
                  </a:txBody>
                  <a:tcPr/>
                </a:tc>
              </a:tr>
              <a:tr h="5621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700" b="1" smtClean="0">
                          <a:latin typeface="Arial" pitchFamily="34" charset="0"/>
                          <a:cs typeface="Arial" pitchFamily="34" charset="0"/>
                        </a:rPr>
                        <a:t>u</a:t>
                      </a:r>
                      <a:r>
                        <a:rPr lang="ro-RO" sz="1700" b="1" baseline="-25000" smtClean="0">
                          <a:latin typeface="Arial" pitchFamily="34" charset="0"/>
                          <a:cs typeface="Arial" pitchFamily="34" charset="0"/>
                        </a:rPr>
                        <a:t>1</a:t>
                      </a:r>
                      <a:r>
                        <a:rPr lang="ro-RO" sz="1700" b="1" smtClean="0">
                          <a:latin typeface="Arial" pitchFamily="34" charset="0"/>
                          <a:cs typeface="Arial" pitchFamily="34" charset="0"/>
                        </a:rPr>
                        <a:t>-u</a:t>
                      </a:r>
                      <a:r>
                        <a:rPr lang="ro-RO" sz="1700" b="1" baseline="-25000" smtClean="0">
                          <a:latin typeface="Arial" pitchFamily="34" charset="0"/>
                          <a:cs typeface="Arial" pitchFamily="34" charset="0"/>
                        </a:rPr>
                        <a:t>3</a:t>
                      </a:r>
                      <a:endParaRPr lang="en-US" sz="1700" b="1" baseline="-25000" smtClean="0">
                        <a:latin typeface="Arial" pitchFamily="34" charset="0"/>
                        <a:cs typeface="Arial" pitchFamily="34" charset="0"/>
                      </a:endParaRPr>
                    </a:p>
                    <a:p>
                      <a:pPr algn="ctr"/>
                      <a:endParaRPr lang="en-US" sz="1700" b="1">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0</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0</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0,45</a:t>
                      </a: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0,533</a:t>
                      </a:r>
                      <a:endParaRPr lang="en-US" sz="1500">
                        <a:latin typeface="Arial" pitchFamily="34" charset="0"/>
                        <a:cs typeface="Arial" pitchFamily="34" charset="0"/>
                      </a:endParaRPr>
                    </a:p>
                  </a:txBody>
                  <a:tcPr/>
                </a:tc>
                <a:tc>
                  <a:txBody>
                    <a:bodyPr/>
                    <a:lstStyle/>
                    <a:p>
                      <a:pPr algn="ct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0,48</a:t>
                      </a:r>
                      <a:endParaRPr lang="en-US" sz="1500">
                        <a:latin typeface="Arial" pitchFamily="34" charset="0"/>
                        <a:cs typeface="Arial" pitchFamily="34" charset="0"/>
                      </a:endParaRPr>
                    </a:p>
                  </a:txBody>
                  <a:tcPr/>
                </a:tc>
                <a:tc>
                  <a:txBody>
                    <a:bodyPr/>
                    <a:lstStyle/>
                    <a:p>
                      <a:pPr algn="ct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0.343</a:t>
                      </a:r>
                      <a:endParaRPr lang="en-US" sz="1500">
                        <a:latin typeface="Arial" pitchFamily="34" charset="0"/>
                        <a:cs typeface="Arial" pitchFamily="34" charset="0"/>
                      </a:endParaRPr>
                    </a:p>
                  </a:txBody>
                  <a:tcPr/>
                </a:tc>
                <a:tc>
                  <a:txBody>
                    <a:bodyPr/>
                    <a:lstStyle/>
                    <a:p>
                      <a:pPr algn="ct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0,178</a:t>
                      </a:r>
                      <a:endParaRPr lang="en-US" sz="1500">
                        <a:latin typeface="Arial" pitchFamily="34" charset="0"/>
                        <a:cs typeface="Arial" pitchFamily="34" charset="0"/>
                      </a:endParaRPr>
                    </a:p>
                  </a:txBody>
                  <a:tcPr/>
                </a:tc>
                <a:tc>
                  <a:txBody>
                    <a:bodyPr/>
                    <a:lstStyle/>
                    <a:p>
                      <a:pPr algn="ctr"/>
                      <a:endParaRPr lang="en-US" sz="1500">
                        <a:latin typeface="Arial" pitchFamily="34" charset="0"/>
                        <a:cs typeface="Arial" pitchFamily="34" charset="0"/>
                      </a:endParaRPr>
                    </a:p>
                  </a:txBody>
                  <a:tcPr/>
                </a:tc>
                <a:tc>
                  <a:txBody>
                    <a:bodyPr/>
                    <a:lstStyle/>
                    <a:p>
                      <a:pPr algn="ctr"/>
                      <a:r>
                        <a:rPr lang="ro-RO" sz="1500" smtClean="0">
                          <a:latin typeface="Arial" pitchFamily="34" charset="0"/>
                          <a:cs typeface="Arial" pitchFamily="34" charset="0"/>
                        </a:rPr>
                        <a:t>0</a:t>
                      </a:r>
                      <a:endParaRPr lang="en-US" sz="1500">
                        <a:latin typeface="Arial" pitchFamily="34" charset="0"/>
                        <a:cs typeface="Arial" pitchFamily="34" charset="0"/>
                      </a:endParaRPr>
                    </a:p>
                  </a:txBody>
                  <a:tcPr/>
                </a:tc>
              </a:tr>
            </a:tbl>
          </a:graphicData>
        </a:graphic>
      </p:graphicFrame>
      <p:sp>
        <p:nvSpPr>
          <p:cNvPr id="5" name="Rectangle 4"/>
          <p:cNvSpPr/>
          <p:nvPr/>
        </p:nvSpPr>
        <p:spPr>
          <a:xfrm>
            <a:off x="7467600" y="1219200"/>
            <a:ext cx="10668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tx1"/>
                </a:solidFill>
                <a:latin typeface="Arial" pitchFamily="34" charset="0"/>
                <a:cs typeface="Arial" pitchFamily="34" charset="0"/>
              </a:rPr>
              <a:t>Tab. 3.4</a:t>
            </a:r>
            <a:endParaRPr lang="en-US" b="1" baseline="-25000">
              <a:solidFill>
                <a:schemeClr val="tx1"/>
              </a:solidFill>
              <a:latin typeface="Arial" pitchFamily="34" charset="0"/>
              <a:cs typeface="Arial" pitchFamily="34"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89</a:t>
            </a:fld>
            <a:endParaRPr lang="en-US"/>
          </a:p>
        </p:txBody>
      </p:sp>
      <p:sp>
        <p:nvSpPr>
          <p:cNvPr id="3" name="Rectangle 2"/>
          <p:cNvSpPr/>
          <p:nvPr/>
        </p:nvSpPr>
        <p:spPr>
          <a:xfrm>
            <a:off x="1447800" y="5105400"/>
            <a:ext cx="5867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solidFill>
                  <a:schemeClr val="tx1"/>
                </a:solidFill>
                <a:latin typeface="Arial" pitchFamily="34" charset="0"/>
                <a:cs typeface="Arial" pitchFamily="34" charset="0"/>
              </a:rPr>
              <a:t> Fig. 3.3 Utilitatea funcției „</a:t>
            </a:r>
            <a:r>
              <a:rPr lang="ro-RO" i="1" smtClean="0">
                <a:solidFill>
                  <a:schemeClr val="tx1"/>
                </a:solidFill>
                <a:latin typeface="Arial" pitchFamily="34" charset="0"/>
                <a:cs typeface="Arial" pitchFamily="34" charset="0"/>
              </a:rPr>
              <a:t>asigură precizie</a:t>
            </a:r>
            <a:r>
              <a:rPr lang="ro-RO" smtClean="0">
                <a:solidFill>
                  <a:schemeClr val="tx1"/>
                </a:solidFill>
                <a:latin typeface="Arial" pitchFamily="34" charset="0"/>
                <a:cs typeface="Arial" pitchFamily="34" charset="0"/>
              </a:rPr>
              <a:t>”</a:t>
            </a:r>
            <a:endParaRPr lang="en-US" baseline="-25000">
              <a:solidFill>
                <a:schemeClr val="tx1"/>
              </a:solidFill>
              <a:latin typeface="Arial" pitchFamily="34" charset="0"/>
              <a:cs typeface="Arial" pitchFamily="34" charset="0"/>
            </a:endParaRPr>
          </a:p>
        </p:txBody>
      </p:sp>
      <p:cxnSp>
        <p:nvCxnSpPr>
          <p:cNvPr id="5" name="Straight Arrow Connector 4"/>
          <p:cNvCxnSpPr/>
          <p:nvPr/>
        </p:nvCxnSpPr>
        <p:spPr>
          <a:xfrm rot="5400000" flipH="1" flipV="1">
            <a:off x="75406" y="2514600"/>
            <a:ext cx="335359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752600" y="4191000"/>
            <a:ext cx="5257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219200" y="685800"/>
            <a:ext cx="477272" cy="461665"/>
          </a:xfrm>
          <a:prstGeom prst="rect">
            <a:avLst/>
          </a:prstGeom>
        </p:spPr>
        <p:txBody>
          <a:bodyPr wrap="square">
            <a:spAutoFit/>
          </a:bodyPr>
          <a:lstStyle/>
          <a:p>
            <a:pPr algn="ctr"/>
            <a:r>
              <a:rPr lang="ro-RO" sz="2400" smtClean="0">
                <a:latin typeface="Arial" pitchFamily="34" charset="0"/>
                <a:cs typeface="Arial" pitchFamily="34" charset="0"/>
              </a:rPr>
              <a:t>u</a:t>
            </a:r>
            <a:endParaRPr lang="en-US" sz="2400"/>
          </a:p>
        </p:txBody>
      </p:sp>
      <p:sp>
        <p:nvSpPr>
          <p:cNvPr id="9" name="Rectangle 8"/>
          <p:cNvSpPr/>
          <p:nvPr/>
        </p:nvSpPr>
        <p:spPr>
          <a:xfrm>
            <a:off x="1143000" y="1295400"/>
            <a:ext cx="629672" cy="461665"/>
          </a:xfrm>
          <a:prstGeom prst="rect">
            <a:avLst/>
          </a:prstGeom>
        </p:spPr>
        <p:txBody>
          <a:bodyPr wrap="square">
            <a:spAutoFit/>
          </a:bodyPr>
          <a:lstStyle/>
          <a:p>
            <a:pPr algn="ctr"/>
            <a:r>
              <a:rPr lang="ro-RO" sz="2400" smtClean="0">
                <a:latin typeface="Arial" pitchFamily="34" charset="0"/>
                <a:cs typeface="Arial" pitchFamily="34" charset="0"/>
              </a:rPr>
              <a:t>1,0</a:t>
            </a:r>
            <a:endParaRPr lang="en-US" sz="2400"/>
          </a:p>
        </p:txBody>
      </p:sp>
      <p:sp>
        <p:nvSpPr>
          <p:cNvPr id="10" name="Rectangle 9"/>
          <p:cNvSpPr/>
          <p:nvPr/>
        </p:nvSpPr>
        <p:spPr>
          <a:xfrm>
            <a:off x="6629400" y="4343400"/>
            <a:ext cx="1219200" cy="461665"/>
          </a:xfrm>
          <a:prstGeom prst="rect">
            <a:avLst/>
          </a:prstGeom>
        </p:spPr>
        <p:txBody>
          <a:bodyPr wrap="square">
            <a:spAutoFit/>
          </a:bodyPr>
          <a:lstStyle/>
          <a:p>
            <a:pPr algn="ctr"/>
            <a:r>
              <a:rPr lang="ro-RO" sz="2400" smtClean="0">
                <a:latin typeface="Arial" pitchFamily="34" charset="0"/>
                <a:cs typeface="Arial" pitchFamily="34" charset="0"/>
              </a:rPr>
              <a:t>g </a:t>
            </a:r>
            <a:r>
              <a:rPr lang="en-US" sz="2400" smtClean="0">
                <a:latin typeface="Arial" pitchFamily="34" charset="0"/>
                <a:cs typeface="Arial" pitchFamily="34" charset="0"/>
              </a:rPr>
              <a:t>[</a:t>
            </a:r>
            <a:r>
              <a:rPr lang="ro-RO" sz="2400" smtClean="0">
                <a:latin typeface="Arial" pitchFamily="34" charset="0"/>
                <a:cs typeface="Arial" pitchFamily="34" charset="0"/>
              </a:rPr>
              <a:t>%</a:t>
            </a:r>
            <a:r>
              <a:rPr lang="en-US" sz="2400" smtClean="0">
                <a:latin typeface="Arial" pitchFamily="34" charset="0"/>
                <a:cs typeface="Arial" pitchFamily="34" charset="0"/>
              </a:rPr>
              <a:t>]</a:t>
            </a:r>
            <a:endParaRPr lang="en-US" sz="2400"/>
          </a:p>
        </p:txBody>
      </p:sp>
      <p:sp>
        <p:nvSpPr>
          <p:cNvPr id="11" name="Rectangle 10"/>
          <p:cNvSpPr/>
          <p:nvPr/>
        </p:nvSpPr>
        <p:spPr>
          <a:xfrm>
            <a:off x="6629400" y="3657600"/>
            <a:ext cx="1219200" cy="461665"/>
          </a:xfrm>
          <a:prstGeom prst="rect">
            <a:avLst/>
          </a:prstGeom>
        </p:spPr>
        <p:txBody>
          <a:bodyPr wrap="square">
            <a:spAutoFit/>
          </a:bodyPr>
          <a:lstStyle/>
          <a:p>
            <a:pPr algn="ctr"/>
            <a:r>
              <a:rPr lang="ro-RO" sz="2400" smtClean="0">
                <a:latin typeface="Arial" pitchFamily="34" charset="0"/>
                <a:cs typeface="Arial" pitchFamily="34" charset="0"/>
              </a:rPr>
              <a:t>ε </a:t>
            </a:r>
            <a:r>
              <a:rPr lang="en-US" sz="2400" smtClean="0">
                <a:latin typeface="Arial" pitchFamily="34" charset="0"/>
                <a:cs typeface="Arial" pitchFamily="34" charset="0"/>
              </a:rPr>
              <a:t>[</a:t>
            </a:r>
            <a:r>
              <a:rPr lang="ro-RO" sz="2400" smtClean="0">
                <a:latin typeface="Arial" pitchFamily="34" charset="0"/>
                <a:cs typeface="Arial" pitchFamily="34" charset="0"/>
              </a:rPr>
              <a:t>%</a:t>
            </a:r>
            <a:r>
              <a:rPr lang="en-US" sz="2400" smtClean="0">
                <a:latin typeface="Arial" pitchFamily="34" charset="0"/>
                <a:cs typeface="Arial" pitchFamily="34" charset="0"/>
              </a:rPr>
              <a:t>]</a:t>
            </a:r>
            <a:endParaRPr lang="en-US" sz="2400"/>
          </a:p>
        </p:txBody>
      </p:sp>
      <p:sp>
        <p:nvSpPr>
          <p:cNvPr id="12" name="Rectangle 11"/>
          <p:cNvSpPr/>
          <p:nvPr/>
        </p:nvSpPr>
        <p:spPr>
          <a:xfrm>
            <a:off x="1066800" y="3733800"/>
            <a:ext cx="629672" cy="461665"/>
          </a:xfrm>
          <a:prstGeom prst="rect">
            <a:avLst/>
          </a:prstGeom>
        </p:spPr>
        <p:txBody>
          <a:bodyPr wrap="square">
            <a:spAutoFit/>
          </a:bodyPr>
          <a:lstStyle/>
          <a:p>
            <a:pPr algn="ctr"/>
            <a:r>
              <a:rPr lang="ro-RO" sz="2400" smtClean="0">
                <a:latin typeface="Arial" pitchFamily="34" charset="0"/>
                <a:cs typeface="Arial" pitchFamily="34" charset="0"/>
              </a:rPr>
              <a:t>0</a:t>
            </a:r>
            <a:endParaRPr lang="en-US" sz="2400"/>
          </a:p>
        </p:txBody>
      </p:sp>
      <p:cxnSp>
        <p:nvCxnSpPr>
          <p:cNvPr id="14" name="Straight Connector 13"/>
          <p:cNvCxnSpPr/>
          <p:nvPr/>
        </p:nvCxnSpPr>
        <p:spPr>
          <a:xfrm flipV="1">
            <a:off x="1752600" y="1447800"/>
            <a:ext cx="5237728" cy="22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685006" y="2819400"/>
            <a:ext cx="2743994" cy="794"/>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133600" y="3657600"/>
            <a:ext cx="629672" cy="461665"/>
          </a:xfrm>
          <a:prstGeom prst="rect">
            <a:avLst/>
          </a:prstGeom>
        </p:spPr>
        <p:txBody>
          <a:bodyPr wrap="square">
            <a:spAutoFit/>
          </a:bodyPr>
          <a:lstStyle/>
          <a:p>
            <a:pPr algn="ctr"/>
            <a:r>
              <a:rPr lang="ro-RO" sz="2400" smtClean="0">
                <a:latin typeface="Arial" pitchFamily="34" charset="0"/>
                <a:cs typeface="Arial" pitchFamily="34" charset="0"/>
              </a:rPr>
              <a:t>0,5</a:t>
            </a:r>
            <a:endParaRPr lang="en-US" sz="2400"/>
          </a:p>
        </p:txBody>
      </p:sp>
      <p:sp>
        <p:nvSpPr>
          <p:cNvPr id="18" name="Rectangle 17"/>
          <p:cNvSpPr/>
          <p:nvPr/>
        </p:nvSpPr>
        <p:spPr>
          <a:xfrm>
            <a:off x="2057400" y="4343400"/>
            <a:ext cx="838200" cy="461665"/>
          </a:xfrm>
          <a:prstGeom prst="rect">
            <a:avLst/>
          </a:prstGeom>
        </p:spPr>
        <p:txBody>
          <a:bodyPr wrap="square">
            <a:spAutoFit/>
          </a:bodyPr>
          <a:lstStyle/>
          <a:p>
            <a:pPr algn="ctr"/>
            <a:r>
              <a:rPr lang="ro-RO" sz="2400" smtClean="0">
                <a:latin typeface="Arial" pitchFamily="34" charset="0"/>
                <a:cs typeface="Arial" pitchFamily="34" charset="0"/>
              </a:rPr>
              <a:t>99,5</a:t>
            </a:r>
            <a:endParaRPr lang="en-US" sz="2400"/>
          </a:p>
        </p:txBody>
      </p:sp>
      <p:sp>
        <p:nvSpPr>
          <p:cNvPr id="20" name="Rectangle 19"/>
          <p:cNvSpPr/>
          <p:nvPr/>
        </p:nvSpPr>
        <p:spPr>
          <a:xfrm>
            <a:off x="914400" y="4343400"/>
            <a:ext cx="838200" cy="461665"/>
          </a:xfrm>
          <a:prstGeom prst="rect">
            <a:avLst/>
          </a:prstGeom>
        </p:spPr>
        <p:txBody>
          <a:bodyPr wrap="square">
            <a:spAutoFit/>
          </a:bodyPr>
          <a:lstStyle/>
          <a:p>
            <a:pPr algn="ctr"/>
            <a:r>
              <a:rPr lang="ro-RO" sz="2400" smtClean="0">
                <a:latin typeface="Arial" pitchFamily="34" charset="0"/>
                <a:cs typeface="Arial" pitchFamily="34" charset="0"/>
              </a:rPr>
              <a:t>100</a:t>
            </a:r>
            <a:endParaRPr lang="en-US" sz="2400"/>
          </a:p>
        </p:txBody>
      </p:sp>
      <p:cxnSp>
        <p:nvCxnSpPr>
          <p:cNvPr id="21" name="Straight Connector 20"/>
          <p:cNvCxnSpPr/>
          <p:nvPr/>
        </p:nvCxnSpPr>
        <p:spPr>
          <a:xfrm rot="5400000">
            <a:off x="4191000" y="2819400"/>
            <a:ext cx="2743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715000" y="3657600"/>
            <a:ext cx="629672" cy="461665"/>
          </a:xfrm>
          <a:prstGeom prst="rect">
            <a:avLst/>
          </a:prstGeom>
        </p:spPr>
        <p:txBody>
          <a:bodyPr wrap="square">
            <a:spAutoFit/>
          </a:bodyPr>
          <a:lstStyle/>
          <a:p>
            <a:pPr algn="ctr"/>
            <a:r>
              <a:rPr lang="ro-RO" sz="2400" smtClean="0">
                <a:latin typeface="Arial" pitchFamily="34" charset="0"/>
                <a:cs typeface="Arial" pitchFamily="34" charset="0"/>
              </a:rPr>
              <a:t>5,5</a:t>
            </a:r>
            <a:endParaRPr lang="en-US" sz="2400"/>
          </a:p>
        </p:txBody>
      </p:sp>
      <p:sp>
        <p:nvSpPr>
          <p:cNvPr id="23" name="Rectangle 22"/>
          <p:cNvSpPr/>
          <p:nvPr/>
        </p:nvSpPr>
        <p:spPr>
          <a:xfrm>
            <a:off x="5638800" y="4343400"/>
            <a:ext cx="838200" cy="461665"/>
          </a:xfrm>
          <a:prstGeom prst="rect">
            <a:avLst/>
          </a:prstGeom>
        </p:spPr>
        <p:txBody>
          <a:bodyPr wrap="square">
            <a:spAutoFit/>
          </a:bodyPr>
          <a:lstStyle/>
          <a:p>
            <a:pPr algn="ctr"/>
            <a:r>
              <a:rPr lang="ro-RO" sz="2400" smtClean="0">
                <a:latin typeface="Arial" pitchFamily="34" charset="0"/>
                <a:cs typeface="Arial" pitchFamily="34" charset="0"/>
              </a:rPr>
              <a:t>94,5</a:t>
            </a:r>
            <a:endParaRPr lang="en-US" sz="2400"/>
          </a:p>
        </p:txBody>
      </p:sp>
      <p:cxnSp>
        <p:nvCxnSpPr>
          <p:cNvPr id="25" name="Straight Connector 24"/>
          <p:cNvCxnSpPr/>
          <p:nvPr/>
        </p:nvCxnSpPr>
        <p:spPr>
          <a:xfrm>
            <a:off x="2057400" y="1447800"/>
            <a:ext cx="3505200" cy="266700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7" name="Freeform 26"/>
          <p:cNvSpPr/>
          <p:nvPr/>
        </p:nvSpPr>
        <p:spPr>
          <a:xfrm>
            <a:off x="2057399" y="1447800"/>
            <a:ext cx="3523129" cy="2747682"/>
          </a:xfrm>
          <a:custGeom>
            <a:avLst/>
            <a:gdLst>
              <a:gd name="connsiteX0" fmla="*/ 42582 w 3565711"/>
              <a:gd name="connsiteY0" fmla="*/ 132230 h 2808194"/>
              <a:gd name="connsiteX1" fmla="*/ 69476 w 3565711"/>
              <a:gd name="connsiteY1" fmla="*/ 226359 h 2808194"/>
              <a:gd name="connsiteX2" fmla="*/ 459441 w 3565711"/>
              <a:gd name="connsiteY2" fmla="*/ 1490383 h 2808194"/>
              <a:gd name="connsiteX3" fmla="*/ 1414182 w 3565711"/>
              <a:gd name="connsiteY3" fmla="*/ 2350994 h 2808194"/>
              <a:gd name="connsiteX4" fmla="*/ 3565711 w 3565711"/>
              <a:gd name="connsiteY4" fmla="*/ 2808194 h 2808194"/>
              <a:gd name="connsiteX0" fmla="*/ 42876 w 3566005"/>
              <a:gd name="connsiteY0" fmla="*/ 131495 h 2807459"/>
              <a:gd name="connsiteX1" fmla="*/ 41123 w 3566005"/>
              <a:gd name="connsiteY1" fmla="*/ 135905 h 2807459"/>
              <a:gd name="connsiteX2" fmla="*/ 69770 w 3566005"/>
              <a:gd name="connsiteY2" fmla="*/ 225624 h 2807459"/>
              <a:gd name="connsiteX3" fmla="*/ 459735 w 3566005"/>
              <a:gd name="connsiteY3" fmla="*/ 1489648 h 2807459"/>
              <a:gd name="connsiteX4" fmla="*/ 1414476 w 3566005"/>
              <a:gd name="connsiteY4" fmla="*/ 2350259 h 2807459"/>
              <a:gd name="connsiteX5" fmla="*/ 3566005 w 3566005"/>
              <a:gd name="connsiteY5" fmla="*/ 2807459 h 2807459"/>
              <a:gd name="connsiteX0" fmla="*/ 42875 w 3566004"/>
              <a:gd name="connsiteY0" fmla="*/ 131495 h 2807459"/>
              <a:gd name="connsiteX1" fmla="*/ 41122 w 3566004"/>
              <a:gd name="connsiteY1" fmla="*/ 135905 h 2807459"/>
              <a:gd name="connsiteX2" fmla="*/ 69769 w 3566004"/>
              <a:gd name="connsiteY2" fmla="*/ 225624 h 2807459"/>
              <a:gd name="connsiteX3" fmla="*/ 459734 w 3566004"/>
              <a:gd name="connsiteY3" fmla="*/ 1489648 h 2807459"/>
              <a:gd name="connsiteX4" fmla="*/ 1414475 w 3566004"/>
              <a:gd name="connsiteY4" fmla="*/ 2350259 h 2807459"/>
              <a:gd name="connsiteX5" fmla="*/ 3566004 w 3566004"/>
              <a:gd name="connsiteY5" fmla="*/ 2807459 h 2807459"/>
              <a:gd name="connsiteX0" fmla="*/ 42581 w 3565710"/>
              <a:gd name="connsiteY0" fmla="*/ 132230 h 2808194"/>
              <a:gd name="connsiteX1" fmla="*/ 69475 w 3565710"/>
              <a:gd name="connsiteY1" fmla="*/ 226359 h 2808194"/>
              <a:gd name="connsiteX2" fmla="*/ 459440 w 3565710"/>
              <a:gd name="connsiteY2" fmla="*/ 1490383 h 2808194"/>
              <a:gd name="connsiteX3" fmla="*/ 1414181 w 3565710"/>
              <a:gd name="connsiteY3" fmla="*/ 2350994 h 2808194"/>
              <a:gd name="connsiteX4" fmla="*/ 3565710 w 3565710"/>
              <a:gd name="connsiteY4" fmla="*/ 2808194 h 2808194"/>
              <a:gd name="connsiteX0" fmla="*/ 42809 w 3565938"/>
              <a:gd name="connsiteY0" fmla="*/ 149753 h 2825717"/>
              <a:gd name="connsiteX1" fmla="*/ 41450 w 3565938"/>
              <a:gd name="connsiteY1" fmla="*/ 44611 h 2825717"/>
              <a:gd name="connsiteX2" fmla="*/ 69703 w 3565938"/>
              <a:gd name="connsiteY2" fmla="*/ 243882 h 2825717"/>
              <a:gd name="connsiteX3" fmla="*/ 459668 w 3565938"/>
              <a:gd name="connsiteY3" fmla="*/ 1507906 h 2825717"/>
              <a:gd name="connsiteX4" fmla="*/ 1414409 w 3565938"/>
              <a:gd name="connsiteY4" fmla="*/ 2368517 h 2825717"/>
              <a:gd name="connsiteX5" fmla="*/ 3565938 w 3565938"/>
              <a:gd name="connsiteY5" fmla="*/ 2825717 h 2825717"/>
              <a:gd name="connsiteX0" fmla="*/ 55198 w 3578327"/>
              <a:gd name="connsiteY0" fmla="*/ 149753 h 2825717"/>
              <a:gd name="connsiteX1" fmla="*/ 53839 w 3578327"/>
              <a:gd name="connsiteY1" fmla="*/ 44611 h 2825717"/>
              <a:gd name="connsiteX2" fmla="*/ 82092 w 3578327"/>
              <a:gd name="connsiteY2" fmla="*/ 243882 h 2825717"/>
              <a:gd name="connsiteX3" fmla="*/ 472057 w 3578327"/>
              <a:gd name="connsiteY3" fmla="*/ 1507906 h 2825717"/>
              <a:gd name="connsiteX4" fmla="*/ 1426798 w 3578327"/>
              <a:gd name="connsiteY4" fmla="*/ 2368517 h 2825717"/>
              <a:gd name="connsiteX5" fmla="*/ 3578327 w 3578327"/>
              <a:gd name="connsiteY5" fmla="*/ 2825717 h 2825717"/>
              <a:gd name="connsiteX0" fmla="*/ 59695 w 3582824"/>
              <a:gd name="connsiteY0" fmla="*/ 149753 h 2825717"/>
              <a:gd name="connsiteX1" fmla="*/ 58336 w 3582824"/>
              <a:gd name="connsiteY1" fmla="*/ 44611 h 2825717"/>
              <a:gd name="connsiteX2" fmla="*/ 86589 w 3582824"/>
              <a:gd name="connsiteY2" fmla="*/ 243882 h 2825717"/>
              <a:gd name="connsiteX3" fmla="*/ 476554 w 3582824"/>
              <a:gd name="connsiteY3" fmla="*/ 1507906 h 2825717"/>
              <a:gd name="connsiteX4" fmla="*/ 1431295 w 3582824"/>
              <a:gd name="connsiteY4" fmla="*/ 2368517 h 2825717"/>
              <a:gd name="connsiteX5" fmla="*/ 3582824 w 3582824"/>
              <a:gd name="connsiteY5" fmla="*/ 2825717 h 2825717"/>
              <a:gd name="connsiteX0" fmla="*/ 42582 w 3565711"/>
              <a:gd name="connsiteY0" fmla="*/ 132230 h 2808194"/>
              <a:gd name="connsiteX1" fmla="*/ 69476 w 3565711"/>
              <a:gd name="connsiteY1" fmla="*/ 226359 h 2808194"/>
              <a:gd name="connsiteX2" fmla="*/ 459441 w 3565711"/>
              <a:gd name="connsiteY2" fmla="*/ 1490383 h 2808194"/>
              <a:gd name="connsiteX3" fmla="*/ 1414182 w 3565711"/>
              <a:gd name="connsiteY3" fmla="*/ 2350994 h 2808194"/>
              <a:gd name="connsiteX4" fmla="*/ 3565711 w 3565711"/>
              <a:gd name="connsiteY4" fmla="*/ 2808194 h 2808194"/>
              <a:gd name="connsiteX0" fmla="*/ 0 w 3523129"/>
              <a:gd name="connsiteY0" fmla="*/ 0 h 2675964"/>
              <a:gd name="connsiteX1" fmla="*/ 26894 w 3523129"/>
              <a:gd name="connsiteY1" fmla="*/ 94129 h 2675964"/>
              <a:gd name="connsiteX2" fmla="*/ 416859 w 3523129"/>
              <a:gd name="connsiteY2" fmla="*/ 1358153 h 2675964"/>
              <a:gd name="connsiteX3" fmla="*/ 1371600 w 3523129"/>
              <a:gd name="connsiteY3" fmla="*/ 2218764 h 2675964"/>
              <a:gd name="connsiteX4" fmla="*/ 3523129 w 3523129"/>
              <a:gd name="connsiteY4" fmla="*/ 2675964 h 2675964"/>
              <a:gd name="connsiteX0" fmla="*/ 0 w 3523129"/>
              <a:gd name="connsiteY0" fmla="*/ 0 h 2836163"/>
              <a:gd name="connsiteX1" fmla="*/ 26894 w 3523129"/>
              <a:gd name="connsiteY1" fmla="*/ 254328 h 2836163"/>
              <a:gd name="connsiteX2" fmla="*/ 416859 w 3523129"/>
              <a:gd name="connsiteY2" fmla="*/ 1518352 h 2836163"/>
              <a:gd name="connsiteX3" fmla="*/ 1371600 w 3523129"/>
              <a:gd name="connsiteY3" fmla="*/ 2378963 h 2836163"/>
              <a:gd name="connsiteX4" fmla="*/ 3523129 w 3523129"/>
              <a:gd name="connsiteY4" fmla="*/ 2836163 h 2836163"/>
              <a:gd name="connsiteX0" fmla="*/ 0 w 3600250"/>
              <a:gd name="connsiteY0" fmla="*/ 0 h 2836163"/>
              <a:gd name="connsiteX1" fmla="*/ 104015 w 3600250"/>
              <a:gd name="connsiteY1" fmla="*/ 254328 h 2836163"/>
              <a:gd name="connsiteX2" fmla="*/ 493980 w 3600250"/>
              <a:gd name="connsiteY2" fmla="*/ 1518352 h 2836163"/>
              <a:gd name="connsiteX3" fmla="*/ 1448721 w 3600250"/>
              <a:gd name="connsiteY3" fmla="*/ 2378963 h 2836163"/>
              <a:gd name="connsiteX4" fmla="*/ 3600250 w 3600250"/>
              <a:gd name="connsiteY4" fmla="*/ 2836163 h 2836163"/>
              <a:gd name="connsiteX0" fmla="*/ 1639 w 3601889"/>
              <a:gd name="connsiteY0" fmla="*/ 77763 h 2913926"/>
              <a:gd name="connsiteX1" fmla="*/ 0 w 3601889"/>
              <a:gd name="connsiteY1" fmla="*/ 0 h 2913926"/>
              <a:gd name="connsiteX2" fmla="*/ 105654 w 3601889"/>
              <a:gd name="connsiteY2" fmla="*/ 332091 h 2913926"/>
              <a:gd name="connsiteX3" fmla="*/ 495619 w 3601889"/>
              <a:gd name="connsiteY3" fmla="*/ 1596115 h 2913926"/>
              <a:gd name="connsiteX4" fmla="*/ 1450360 w 3601889"/>
              <a:gd name="connsiteY4" fmla="*/ 2456726 h 2913926"/>
              <a:gd name="connsiteX5" fmla="*/ 3601889 w 3601889"/>
              <a:gd name="connsiteY5" fmla="*/ 2913926 h 2913926"/>
              <a:gd name="connsiteX0" fmla="*/ 0 w 3601889"/>
              <a:gd name="connsiteY0" fmla="*/ 0 h 2913926"/>
              <a:gd name="connsiteX1" fmla="*/ 105654 w 3601889"/>
              <a:gd name="connsiteY1" fmla="*/ 332091 h 2913926"/>
              <a:gd name="connsiteX2" fmla="*/ 495619 w 3601889"/>
              <a:gd name="connsiteY2" fmla="*/ 1596115 h 2913926"/>
              <a:gd name="connsiteX3" fmla="*/ 1450360 w 3601889"/>
              <a:gd name="connsiteY3" fmla="*/ 2456726 h 2913926"/>
              <a:gd name="connsiteX4" fmla="*/ 3601889 w 3601889"/>
              <a:gd name="connsiteY4" fmla="*/ 2913926 h 2913926"/>
              <a:gd name="connsiteX0" fmla="*/ 0 w 3601889"/>
              <a:gd name="connsiteY0" fmla="*/ 0 h 2913926"/>
              <a:gd name="connsiteX1" fmla="*/ 105654 w 3601889"/>
              <a:gd name="connsiteY1" fmla="*/ 332091 h 2913926"/>
              <a:gd name="connsiteX2" fmla="*/ 495619 w 3601889"/>
              <a:gd name="connsiteY2" fmla="*/ 1596115 h 2913926"/>
              <a:gd name="connsiteX3" fmla="*/ 1450360 w 3601889"/>
              <a:gd name="connsiteY3" fmla="*/ 2456726 h 2913926"/>
              <a:gd name="connsiteX4" fmla="*/ 3601889 w 3601889"/>
              <a:gd name="connsiteY4" fmla="*/ 2913926 h 2913926"/>
              <a:gd name="connsiteX0" fmla="*/ 0 w 3601889"/>
              <a:gd name="connsiteY0" fmla="*/ 0 h 2913926"/>
              <a:gd name="connsiteX1" fmla="*/ 105654 w 3601889"/>
              <a:gd name="connsiteY1" fmla="*/ 332091 h 2913926"/>
              <a:gd name="connsiteX2" fmla="*/ 495619 w 3601889"/>
              <a:gd name="connsiteY2" fmla="*/ 1596115 h 2913926"/>
              <a:gd name="connsiteX3" fmla="*/ 1450360 w 3601889"/>
              <a:gd name="connsiteY3" fmla="*/ 2456726 h 2913926"/>
              <a:gd name="connsiteX4" fmla="*/ 3601889 w 3601889"/>
              <a:gd name="connsiteY4" fmla="*/ 2913926 h 2913926"/>
              <a:gd name="connsiteX0" fmla="*/ 0 w 3601889"/>
              <a:gd name="connsiteY0" fmla="*/ 0 h 2913926"/>
              <a:gd name="connsiteX1" fmla="*/ 105654 w 3601889"/>
              <a:gd name="connsiteY1" fmla="*/ 332091 h 2913926"/>
              <a:gd name="connsiteX2" fmla="*/ 495619 w 3601889"/>
              <a:gd name="connsiteY2" fmla="*/ 1596115 h 2913926"/>
              <a:gd name="connsiteX3" fmla="*/ 1450360 w 3601889"/>
              <a:gd name="connsiteY3" fmla="*/ 2456726 h 2913926"/>
              <a:gd name="connsiteX4" fmla="*/ 3601889 w 3601889"/>
              <a:gd name="connsiteY4" fmla="*/ 2913926 h 2913926"/>
              <a:gd name="connsiteX0" fmla="*/ 0 w 3601889"/>
              <a:gd name="connsiteY0" fmla="*/ 0 h 2913926"/>
              <a:gd name="connsiteX1" fmla="*/ 105654 w 3601889"/>
              <a:gd name="connsiteY1" fmla="*/ 332091 h 2913926"/>
              <a:gd name="connsiteX2" fmla="*/ 103872 w 3601889"/>
              <a:gd name="connsiteY2" fmla="*/ 330937 h 2913926"/>
              <a:gd name="connsiteX3" fmla="*/ 495619 w 3601889"/>
              <a:gd name="connsiteY3" fmla="*/ 1596115 h 2913926"/>
              <a:gd name="connsiteX4" fmla="*/ 1450360 w 3601889"/>
              <a:gd name="connsiteY4" fmla="*/ 2456726 h 2913926"/>
              <a:gd name="connsiteX5" fmla="*/ 3601889 w 3601889"/>
              <a:gd name="connsiteY5" fmla="*/ 2913926 h 2913926"/>
              <a:gd name="connsiteX0" fmla="*/ 0 w 3601889"/>
              <a:gd name="connsiteY0" fmla="*/ 0 h 2913926"/>
              <a:gd name="connsiteX1" fmla="*/ 105654 w 3601889"/>
              <a:gd name="connsiteY1" fmla="*/ 332091 h 2913926"/>
              <a:gd name="connsiteX2" fmla="*/ 103872 w 3601889"/>
              <a:gd name="connsiteY2" fmla="*/ 330937 h 2913926"/>
              <a:gd name="connsiteX3" fmla="*/ 495619 w 3601889"/>
              <a:gd name="connsiteY3" fmla="*/ 1596115 h 2913926"/>
              <a:gd name="connsiteX4" fmla="*/ 1450360 w 3601889"/>
              <a:gd name="connsiteY4" fmla="*/ 2456726 h 2913926"/>
              <a:gd name="connsiteX5" fmla="*/ 3601889 w 3601889"/>
              <a:gd name="connsiteY5" fmla="*/ 2913926 h 2913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1889" h="2913926">
                <a:moveTo>
                  <a:pt x="0" y="0"/>
                </a:moveTo>
                <a:cubicBezTo>
                  <a:pt x="35218" y="110697"/>
                  <a:pt x="36178" y="105732"/>
                  <a:pt x="105654" y="332091"/>
                </a:cubicBezTo>
                <a:cubicBezTo>
                  <a:pt x="122966" y="387247"/>
                  <a:pt x="38878" y="120266"/>
                  <a:pt x="103872" y="330937"/>
                </a:cubicBezTo>
                <a:cubicBezTo>
                  <a:pt x="168866" y="541608"/>
                  <a:pt x="271204" y="1241817"/>
                  <a:pt x="495619" y="1596115"/>
                </a:cubicBezTo>
                <a:cubicBezTo>
                  <a:pt x="720034" y="1950413"/>
                  <a:pt x="932648" y="2237091"/>
                  <a:pt x="1450360" y="2456726"/>
                </a:cubicBezTo>
                <a:cubicBezTo>
                  <a:pt x="1968072" y="2676361"/>
                  <a:pt x="2784980" y="2795143"/>
                  <a:pt x="3601889" y="2913926"/>
                </a:cubicBez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Rectangle 29"/>
          <p:cNvSpPr/>
          <p:nvPr/>
        </p:nvSpPr>
        <p:spPr>
          <a:xfrm>
            <a:off x="2819400" y="2895600"/>
            <a:ext cx="629672" cy="461665"/>
          </a:xfrm>
          <a:prstGeom prst="rect">
            <a:avLst/>
          </a:prstGeom>
        </p:spPr>
        <p:txBody>
          <a:bodyPr wrap="square">
            <a:spAutoFit/>
          </a:bodyPr>
          <a:lstStyle/>
          <a:p>
            <a:pPr algn="ctr"/>
            <a:r>
              <a:rPr lang="ro-RO" sz="2400" smtClean="0">
                <a:latin typeface="Arial" pitchFamily="34" charset="0"/>
                <a:cs typeface="Arial" pitchFamily="34" charset="0"/>
              </a:rPr>
              <a:t>u</a:t>
            </a:r>
            <a:r>
              <a:rPr lang="ro-RO" sz="2400" baseline="-25000" smtClean="0">
                <a:latin typeface="Arial" pitchFamily="34" charset="0"/>
                <a:cs typeface="Arial" pitchFamily="34" charset="0"/>
              </a:rPr>
              <a:t>3</a:t>
            </a:r>
            <a:endParaRPr lang="en-US" sz="2400" baseline="-25000"/>
          </a:p>
        </p:txBody>
      </p:sp>
      <p:sp>
        <p:nvSpPr>
          <p:cNvPr id="31" name="Rectangle 30"/>
          <p:cNvSpPr/>
          <p:nvPr/>
        </p:nvSpPr>
        <p:spPr>
          <a:xfrm>
            <a:off x="3505200" y="2057400"/>
            <a:ext cx="1143000" cy="461665"/>
          </a:xfrm>
          <a:prstGeom prst="rect">
            <a:avLst/>
          </a:prstGeom>
        </p:spPr>
        <p:txBody>
          <a:bodyPr wrap="square">
            <a:spAutoFit/>
          </a:bodyPr>
          <a:lstStyle/>
          <a:p>
            <a:pPr algn="ctr"/>
            <a:r>
              <a:rPr lang="ro-RO" sz="2400" smtClean="0">
                <a:latin typeface="Arial" pitchFamily="34" charset="0"/>
                <a:cs typeface="Arial" pitchFamily="34" charset="0"/>
              </a:rPr>
              <a:t>u</a:t>
            </a:r>
            <a:r>
              <a:rPr lang="ro-RO" sz="2400" baseline="-25000" smtClean="0">
                <a:latin typeface="Arial" pitchFamily="34" charset="0"/>
                <a:cs typeface="Arial" pitchFamily="34" charset="0"/>
              </a:rPr>
              <a:t>1</a:t>
            </a:r>
            <a:r>
              <a:rPr lang="ro-RO" sz="2400" smtClean="0">
                <a:latin typeface="Arial" pitchFamily="34" charset="0"/>
                <a:cs typeface="Arial" pitchFamily="34" charset="0"/>
              </a:rPr>
              <a:t>=u</a:t>
            </a:r>
            <a:r>
              <a:rPr lang="ro-RO" sz="2400" baseline="-25000" smtClean="0">
                <a:latin typeface="Arial" pitchFamily="34" charset="0"/>
                <a:cs typeface="Arial" pitchFamily="34" charset="0"/>
              </a:rPr>
              <a:t>2</a:t>
            </a:r>
            <a:endParaRPr lang="en-US" sz="2400" baseline="-25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9</a:t>
            </a:fld>
            <a:endParaRPr lang="en-US"/>
          </a:p>
        </p:txBody>
      </p:sp>
      <p:sp>
        <p:nvSpPr>
          <p:cNvPr id="3" name="Rectangle 2"/>
          <p:cNvSpPr/>
          <p:nvPr/>
        </p:nvSpPr>
        <p:spPr>
          <a:xfrm>
            <a:off x="533400" y="1066800"/>
            <a:ext cx="3733800" cy="5334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b="1" i="1" smtClean="0">
                <a:solidFill>
                  <a:srgbClr val="C00000"/>
                </a:solidFill>
                <a:latin typeface="Arial" pitchFamily="34" charset="0"/>
                <a:cs typeface="Arial" pitchFamily="34" charset="0"/>
              </a:rPr>
              <a:t>Obiectul de studiu al </a:t>
            </a:r>
            <a:r>
              <a:rPr lang="ro-RO" b="1" i="1" smtClean="0">
                <a:solidFill>
                  <a:schemeClr val="accent1">
                    <a:lumMod val="75000"/>
                  </a:schemeClr>
                </a:solidFill>
                <a:latin typeface="Arial" pitchFamily="34" charset="0"/>
                <a:cs typeface="Arial" pitchFamily="34" charset="0"/>
              </a:rPr>
              <a:t>IV </a:t>
            </a:r>
            <a:r>
              <a:rPr lang="ro-RO" b="1" i="1" smtClean="0">
                <a:solidFill>
                  <a:srgbClr val="C00000"/>
                </a:solidFill>
                <a:latin typeface="Arial" pitchFamily="34" charset="0"/>
                <a:cs typeface="Arial" pitchFamily="34" charset="0"/>
              </a:rPr>
              <a:t>poate fi:</a:t>
            </a:r>
            <a:endParaRPr lang="en-US" b="1" i="1">
              <a:solidFill>
                <a:srgbClr val="C00000"/>
              </a:solidFill>
              <a:latin typeface="Arial" pitchFamily="34" charset="0"/>
              <a:cs typeface="Arial" pitchFamily="34" charset="0"/>
            </a:endParaRPr>
          </a:p>
        </p:txBody>
      </p:sp>
      <p:sp>
        <p:nvSpPr>
          <p:cNvPr id="4" name="Rectangle 3"/>
          <p:cNvSpPr/>
          <p:nvPr/>
        </p:nvSpPr>
        <p:spPr>
          <a:xfrm>
            <a:off x="838200" y="2057400"/>
            <a:ext cx="7848600" cy="457200"/>
          </a:xfrm>
          <a:prstGeom prst="rect">
            <a:avLst/>
          </a:prstGeom>
          <a:solidFill>
            <a:srgbClr val="FFFF99"/>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Un </a:t>
            </a:r>
            <a:r>
              <a:rPr lang="ro-RO" b="1" i="1" smtClean="0">
                <a:solidFill>
                  <a:schemeClr val="accent1">
                    <a:lumMod val="75000"/>
                  </a:schemeClr>
                </a:solidFill>
                <a:latin typeface="Arial" pitchFamily="34" charset="0"/>
                <a:cs typeface="Arial" pitchFamily="34" charset="0"/>
              </a:rPr>
              <a:t>produs</a:t>
            </a:r>
            <a:r>
              <a:rPr lang="ro-RO" smtClean="0">
                <a:solidFill>
                  <a:schemeClr val="tx1"/>
                </a:solidFill>
                <a:latin typeface="Arial" pitchFamily="34" charset="0"/>
                <a:cs typeface="Arial" pitchFamily="34" charset="0"/>
              </a:rPr>
              <a:t> realizat pe baza unui </a:t>
            </a:r>
            <a:r>
              <a:rPr lang="ro-RO" b="1" i="1" smtClean="0">
                <a:solidFill>
                  <a:schemeClr val="accent6">
                    <a:lumMod val="50000"/>
                  </a:schemeClr>
                </a:solidFill>
                <a:latin typeface="Arial" pitchFamily="34" charset="0"/>
                <a:cs typeface="Arial" pitchFamily="34" charset="0"/>
              </a:rPr>
              <a:t>brevet de invenție </a:t>
            </a:r>
            <a:r>
              <a:rPr lang="ro-RO" smtClean="0">
                <a:solidFill>
                  <a:schemeClr val="tx1"/>
                </a:solidFill>
                <a:latin typeface="Arial" pitchFamily="34" charset="0"/>
                <a:cs typeface="Arial" pitchFamily="34" charset="0"/>
              </a:rPr>
              <a:t>sau după un </a:t>
            </a:r>
            <a:r>
              <a:rPr lang="ro-RO" b="1" i="1" smtClean="0">
                <a:solidFill>
                  <a:schemeClr val="accent6">
                    <a:lumMod val="50000"/>
                  </a:schemeClr>
                </a:solidFill>
                <a:latin typeface="Arial" pitchFamily="34" charset="0"/>
                <a:cs typeface="Arial" pitchFamily="34" charset="0"/>
              </a:rPr>
              <a:t>model </a:t>
            </a:r>
            <a:endParaRPr lang="en-US" b="1" i="1">
              <a:solidFill>
                <a:schemeClr val="accent6">
                  <a:lumMod val="50000"/>
                </a:schemeClr>
              </a:solidFill>
              <a:latin typeface="Arial" pitchFamily="34" charset="0"/>
              <a:cs typeface="Arial" pitchFamily="34" charset="0"/>
            </a:endParaRPr>
          </a:p>
        </p:txBody>
      </p:sp>
      <p:cxnSp>
        <p:nvCxnSpPr>
          <p:cNvPr id="6" name="Elbow Connector 5"/>
          <p:cNvCxnSpPr>
            <a:stCxn id="3" idx="1"/>
            <a:endCxn id="4" idx="1"/>
          </p:cNvCxnSpPr>
          <p:nvPr/>
        </p:nvCxnSpPr>
        <p:spPr>
          <a:xfrm rot="10800000" flipH="1" flipV="1">
            <a:off x="533400" y="1333500"/>
            <a:ext cx="304800" cy="952500"/>
          </a:xfrm>
          <a:prstGeom prst="bentConnector3">
            <a:avLst>
              <a:gd name="adj1" fmla="val -7500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38200" y="2971800"/>
            <a:ext cx="7848600" cy="457200"/>
          </a:xfrm>
          <a:prstGeom prst="rect">
            <a:avLst/>
          </a:prstGeom>
          <a:solidFill>
            <a:srgbClr val="FFFF99"/>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Un </a:t>
            </a:r>
            <a:r>
              <a:rPr lang="ro-RO" b="1" i="1" smtClean="0">
                <a:solidFill>
                  <a:schemeClr val="accent1">
                    <a:lumMod val="75000"/>
                  </a:schemeClr>
                </a:solidFill>
                <a:latin typeface="Arial" pitchFamily="34" charset="0"/>
                <a:cs typeface="Arial" pitchFamily="34" charset="0"/>
              </a:rPr>
              <a:t>produs</a:t>
            </a:r>
            <a:r>
              <a:rPr lang="ro-RO" smtClean="0">
                <a:solidFill>
                  <a:schemeClr val="tx1"/>
                </a:solidFill>
                <a:latin typeface="Arial" pitchFamily="34" charset="0"/>
                <a:cs typeface="Arial" pitchFamily="34" charset="0"/>
              </a:rPr>
              <a:t> </a:t>
            </a:r>
            <a:r>
              <a:rPr lang="ro-RO" b="1" i="1" smtClean="0">
                <a:solidFill>
                  <a:schemeClr val="accent1">
                    <a:lumMod val="75000"/>
                  </a:schemeClr>
                </a:solidFill>
                <a:latin typeface="Arial" pitchFamily="34" charset="0"/>
                <a:cs typeface="Arial" pitchFamily="34" charset="0"/>
              </a:rPr>
              <a:t>existent</a:t>
            </a:r>
            <a:r>
              <a:rPr lang="ro-RO" smtClean="0">
                <a:solidFill>
                  <a:schemeClr val="tx1"/>
                </a:solidFill>
                <a:latin typeface="Arial" pitchFamily="34" charset="0"/>
                <a:cs typeface="Arial" pitchFamily="34" charset="0"/>
              </a:rPr>
              <a:t> în vederea modernizării lui</a:t>
            </a:r>
            <a:r>
              <a:rPr lang="ro-RO" b="1" i="1" smtClean="0">
                <a:solidFill>
                  <a:schemeClr val="accent6">
                    <a:lumMod val="50000"/>
                  </a:schemeClr>
                </a:solidFill>
                <a:latin typeface="Arial" pitchFamily="34" charset="0"/>
                <a:cs typeface="Arial" pitchFamily="34" charset="0"/>
              </a:rPr>
              <a:t> </a:t>
            </a:r>
            <a:endParaRPr lang="en-US" b="1" i="1">
              <a:solidFill>
                <a:schemeClr val="accent6">
                  <a:lumMod val="50000"/>
                </a:schemeClr>
              </a:solidFill>
              <a:latin typeface="Arial" pitchFamily="34" charset="0"/>
              <a:cs typeface="Arial" pitchFamily="34" charset="0"/>
            </a:endParaRPr>
          </a:p>
        </p:txBody>
      </p:sp>
      <p:cxnSp>
        <p:nvCxnSpPr>
          <p:cNvPr id="9" name="Elbow Connector 8"/>
          <p:cNvCxnSpPr>
            <a:stCxn id="3" idx="1"/>
            <a:endCxn id="7" idx="1"/>
          </p:cNvCxnSpPr>
          <p:nvPr/>
        </p:nvCxnSpPr>
        <p:spPr>
          <a:xfrm rot="10800000" flipH="1" flipV="1">
            <a:off x="533400" y="1333500"/>
            <a:ext cx="304800" cy="1866900"/>
          </a:xfrm>
          <a:prstGeom prst="bentConnector3">
            <a:avLst>
              <a:gd name="adj1" fmla="val -7500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38200" y="3962400"/>
            <a:ext cx="7848600" cy="609600"/>
          </a:xfrm>
          <a:prstGeom prst="rect">
            <a:avLst/>
          </a:prstGeom>
          <a:solidFill>
            <a:srgbClr val="FFFF99"/>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Părți componente (module) ale unui </a:t>
            </a:r>
            <a:r>
              <a:rPr lang="ro-RO" b="1" i="1" smtClean="0">
                <a:solidFill>
                  <a:schemeClr val="accent1">
                    <a:lumMod val="75000"/>
                  </a:schemeClr>
                </a:solidFill>
                <a:latin typeface="Arial" pitchFamily="34" charset="0"/>
                <a:cs typeface="Arial" pitchFamily="34" charset="0"/>
              </a:rPr>
              <a:t>produs</a:t>
            </a:r>
            <a:r>
              <a:rPr lang="ro-RO" smtClean="0">
                <a:solidFill>
                  <a:schemeClr val="tx1"/>
                </a:solidFill>
                <a:latin typeface="Arial" pitchFamily="34" charset="0"/>
                <a:cs typeface="Arial" pitchFamily="34" charset="0"/>
              </a:rPr>
              <a:t> care îndeplinesc funcții distincte </a:t>
            </a:r>
            <a:endParaRPr lang="en-US" b="1" i="1">
              <a:solidFill>
                <a:schemeClr val="accent6">
                  <a:lumMod val="50000"/>
                </a:schemeClr>
              </a:solidFill>
              <a:latin typeface="Arial" pitchFamily="34" charset="0"/>
              <a:cs typeface="Arial" pitchFamily="34" charset="0"/>
            </a:endParaRPr>
          </a:p>
        </p:txBody>
      </p:sp>
      <p:cxnSp>
        <p:nvCxnSpPr>
          <p:cNvPr id="12" name="Elbow Connector 11"/>
          <p:cNvCxnSpPr>
            <a:stCxn id="3" idx="1"/>
            <a:endCxn id="10" idx="1"/>
          </p:cNvCxnSpPr>
          <p:nvPr/>
        </p:nvCxnSpPr>
        <p:spPr>
          <a:xfrm rot="10800000" flipH="1" flipV="1">
            <a:off x="533400" y="1333500"/>
            <a:ext cx="304800" cy="2933700"/>
          </a:xfrm>
          <a:prstGeom prst="bentConnector3">
            <a:avLst>
              <a:gd name="adj1" fmla="val -7500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38200" y="5105400"/>
            <a:ext cx="7848600" cy="609600"/>
          </a:xfrm>
          <a:prstGeom prst="rect">
            <a:avLst/>
          </a:prstGeom>
          <a:solidFill>
            <a:srgbClr val="FFFF99"/>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chemeClr val="accent6">
                    <a:lumMod val="50000"/>
                  </a:schemeClr>
                </a:solidFill>
                <a:latin typeface="Arial" pitchFamily="34" charset="0"/>
                <a:cs typeface="Arial" pitchFamily="34" charset="0"/>
              </a:rPr>
              <a:t>Tehnologia de fabricație </a:t>
            </a:r>
            <a:r>
              <a:rPr lang="ro-RO" smtClean="0">
                <a:solidFill>
                  <a:schemeClr val="tx1"/>
                </a:solidFill>
                <a:latin typeface="Arial" pitchFamily="34" charset="0"/>
                <a:cs typeface="Arial" pitchFamily="34" charset="0"/>
              </a:rPr>
              <a:t>a unui </a:t>
            </a:r>
            <a:r>
              <a:rPr lang="ro-RO" b="1" i="1" smtClean="0">
                <a:solidFill>
                  <a:schemeClr val="accent1">
                    <a:lumMod val="75000"/>
                  </a:schemeClr>
                </a:solidFill>
                <a:latin typeface="Arial" pitchFamily="34" charset="0"/>
                <a:cs typeface="Arial" pitchFamily="34" charset="0"/>
              </a:rPr>
              <a:t>produs</a:t>
            </a:r>
            <a:r>
              <a:rPr lang="ro-RO" smtClean="0">
                <a:solidFill>
                  <a:schemeClr val="tx1"/>
                </a:solidFill>
                <a:latin typeface="Arial" pitchFamily="34" charset="0"/>
                <a:cs typeface="Arial" pitchFamily="34" charset="0"/>
              </a:rPr>
              <a:t> sau părți ale unei </a:t>
            </a:r>
            <a:r>
              <a:rPr lang="ro-RO" b="1" i="1" smtClean="0">
                <a:solidFill>
                  <a:schemeClr val="accent6">
                    <a:lumMod val="50000"/>
                  </a:schemeClr>
                </a:solidFill>
                <a:latin typeface="Arial" pitchFamily="34" charset="0"/>
                <a:cs typeface="Arial" pitchFamily="34" charset="0"/>
              </a:rPr>
              <a:t>tehnologii de fabricație</a:t>
            </a:r>
            <a:endParaRPr lang="en-US" b="1" i="1">
              <a:solidFill>
                <a:schemeClr val="accent6">
                  <a:lumMod val="50000"/>
                </a:schemeClr>
              </a:solidFill>
              <a:latin typeface="Arial" pitchFamily="34" charset="0"/>
              <a:cs typeface="Arial" pitchFamily="34" charset="0"/>
            </a:endParaRPr>
          </a:p>
        </p:txBody>
      </p:sp>
      <p:cxnSp>
        <p:nvCxnSpPr>
          <p:cNvPr id="15" name="Elbow Connector 14"/>
          <p:cNvCxnSpPr>
            <a:stCxn id="3" idx="1"/>
            <a:endCxn id="13" idx="1"/>
          </p:cNvCxnSpPr>
          <p:nvPr/>
        </p:nvCxnSpPr>
        <p:spPr>
          <a:xfrm rot="10800000" flipH="1" flipV="1">
            <a:off x="533400" y="1333500"/>
            <a:ext cx="304800" cy="4076700"/>
          </a:xfrm>
          <a:prstGeom prst="bentConnector3">
            <a:avLst>
              <a:gd name="adj1" fmla="val -7500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838200" y="6096000"/>
            <a:ext cx="7848600" cy="457200"/>
          </a:xfrm>
          <a:prstGeom prst="rect">
            <a:avLst/>
          </a:prstGeom>
          <a:solidFill>
            <a:srgbClr val="FFFF99"/>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i="1" smtClean="0">
                <a:solidFill>
                  <a:srgbClr val="C00000"/>
                </a:solidFill>
                <a:latin typeface="Arial" pitchFamily="34" charset="0"/>
                <a:cs typeface="Arial" pitchFamily="34" charset="0"/>
              </a:rPr>
              <a:t>Procese</a:t>
            </a:r>
            <a:r>
              <a:rPr lang="ro-RO" smtClean="0">
                <a:solidFill>
                  <a:schemeClr val="tx1"/>
                </a:solidFill>
                <a:latin typeface="Arial" pitchFamily="34" charset="0"/>
                <a:cs typeface="Arial" pitchFamily="34" charset="0"/>
              </a:rPr>
              <a:t> de servire, auxiliare, de muncă etc.</a:t>
            </a:r>
            <a:r>
              <a:rPr lang="ro-RO" b="1" i="1" smtClean="0">
                <a:solidFill>
                  <a:schemeClr val="accent6">
                    <a:lumMod val="50000"/>
                  </a:schemeClr>
                </a:solidFill>
                <a:latin typeface="Arial" pitchFamily="34" charset="0"/>
                <a:cs typeface="Arial" pitchFamily="34" charset="0"/>
              </a:rPr>
              <a:t> </a:t>
            </a:r>
            <a:endParaRPr lang="en-US" b="1" i="1">
              <a:solidFill>
                <a:schemeClr val="accent6">
                  <a:lumMod val="50000"/>
                </a:schemeClr>
              </a:solidFill>
              <a:latin typeface="Arial" pitchFamily="34" charset="0"/>
              <a:cs typeface="Arial" pitchFamily="34" charset="0"/>
            </a:endParaRPr>
          </a:p>
        </p:txBody>
      </p:sp>
      <p:cxnSp>
        <p:nvCxnSpPr>
          <p:cNvPr id="18" name="Elbow Connector 17"/>
          <p:cNvCxnSpPr>
            <a:stCxn id="3" idx="1"/>
            <a:endCxn id="16" idx="1"/>
          </p:cNvCxnSpPr>
          <p:nvPr/>
        </p:nvCxnSpPr>
        <p:spPr>
          <a:xfrm rot="10800000" flipH="1" flipV="1">
            <a:off x="533400" y="1333500"/>
            <a:ext cx="304800" cy="4991100"/>
          </a:xfrm>
          <a:prstGeom prst="bentConnector3">
            <a:avLst>
              <a:gd name="adj1" fmla="val -75000"/>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90</a:t>
            </a:fld>
            <a:endParaRPr lang="en-US"/>
          </a:p>
        </p:txBody>
      </p:sp>
      <p:sp>
        <p:nvSpPr>
          <p:cNvPr id="3" name="Rectangle 2"/>
          <p:cNvSpPr/>
          <p:nvPr/>
        </p:nvSpPr>
        <p:spPr>
          <a:xfrm>
            <a:off x="228600" y="990600"/>
            <a:ext cx="1295400" cy="369332"/>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spAutoFit/>
          </a:bodyPr>
          <a:lstStyle/>
          <a:p>
            <a:r>
              <a:rPr lang="ro-RO" b="1" smtClean="0">
                <a:solidFill>
                  <a:schemeClr val="accent1">
                    <a:lumMod val="75000"/>
                  </a:schemeClr>
                </a:solidFill>
                <a:latin typeface="Arial" pitchFamily="34" charset="0"/>
                <a:cs typeface="Arial" pitchFamily="34" charset="0"/>
              </a:rPr>
              <a:t>Concluzii:</a:t>
            </a:r>
            <a:endParaRPr lang="en-US" b="1">
              <a:solidFill>
                <a:schemeClr val="accent1">
                  <a:lumMod val="75000"/>
                </a:schemeClr>
              </a:solidFill>
              <a:latin typeface="Arial" pitchFamily="34" charset="0"/>
              <a:cs typeface="Arial" pitchFamily="34" charset="0"/>
            </a:endParaRPr>
          </a:p>
        </p:txBody>
      </p:sp>
      <p:sp>
        <p:nvSpPr>
          <p:cNvPr id="4" name="Right Arrow 3"/>
          <p:cNvSpPr/>
          <p:nvPr/>
        </p:nvSpPr>
        <p:spPr>
          <a:xfrm>
            <a:off x="381000" y="16764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66800" y="1600200"/>
            <a:ext cx="6858000" cy="1200329"/>
          </a:xfrm>
          <a:prstGeom prst="rect">
            <a:avLst/>
          </a:prstGeom>
          <a:solidFill>
            <a:srgbClr val="FFFF99"/>
          </a:solidFill>
        </p:spPr>
        <p:txBody>
          <a:bodyPr wrap="square">
            <a:spAutoFit/>
          </a:bodyPr>
          <a:lstStyle/>
          <a:p>
            <a:pPr algn="just"/>
            <a:r>
              <a:rPr lang="ro-RO" b="1" i="1" smtClean="0">
                <a:solidFill>
                  <a:schemeClr val="accent1">
                    <a:lumMod val="75000"/>
                  </a:schemeClr>
                </a:solidFill>
                <a:latin typeface="Arial" pitchFamily="34" charset="0"/>
                <a:cs typeface="Arial" pitchFamily="34" charset="0"/>
              </a:rPr>
              <a:t>Primele două funcții sunt identice</a:t>
            </a:r>
            <a:r>
              <a:rPr lang="ro-RO" smtClean="0">
                <a:latin typeface="Arial" pitchFamily="34" charset="0"/>
                <a:cs typeface="Arial" pitchFamily="34" charset="0"/>
              </a:rPr>
              <a:t>, ceea ce conduce la concluzia  că </a:t>
            </a:r>
            <a:r>
              <a:rPr lang="ro-RO" b="1" i="1" smtClean="0">
                <a:solidFill>
                  <a:schemeClr val="accent1">
                    <a:lumMod val="75000"/>
                  </a:schemeClr>
                </a:solidFill>
                <a:latin typeface="Arial" pitchFamily="34" charset="0"/>
                <a:cs typeface="Arial" pitchFamily="34" charset="0"/>
              </a:rPr>
              <a:t>în cazul corelației liniare </a:t>
            </a:r>
            <a:r>
              <a:rPr lang="ro-RO" b="1" i="1" smtClean="0">
                <a:solidFill>
                  <a:srgbClr val="FF0000"/>
                </a:solidFill>
                <a:latin typeface="Arial" pitchFamily="34" charset="0"/>
                <a:cs typeface="Arial" pitchFamily="34" charset="0"/>
              </a:rPr>
              <a:t>nu este necesar să existe proporționalitate directă</a:t>
            </a:r>
            <a:r>
              <a:rPr lang="ro-RO" smtClean="0">
                <a:latin typeface="Arial" pitchFamily="34" charset="0"/>
                <a:cs typeface="Arial" pitchFamily="34" charset="0"/>
              </a:rPr>
              <a:t> între </a:t>
            </a:r>
            <a:r>
              <a:rPr lang="ro-RO" b="1" i="1" smtClean="0">
                <a:solidFill>
                  <a:schemeClr val="accent6">
                    <a:lumMod val="50000"/>
                  </a:schemeClr>
                </a:solidFill>
                <a:latin typeface="Arial" pitchFamily="34" charset="0"/>
                <a:cs typeface="Arial" pitchFamily="34" charset="0"/>
              </a:rPr>
              <a:t>utilitate</a:t>
            </a:r>
            <a:r>
              <a:rPr lang="ro-RO" smtClean="0">
                <a:latin typeface="Arial" pitchFamily="34" charset="0"/>
                <a:cs typeface="Arial" pitchFamily="34" charset="0"/>
              </a:rPr>
              <a:t> și </a:t>
            </a:r>
            <a:r>
              <a:rPr lang="ro-RO" b="1" i="1" smtClean="0">
                <a:solidFill>
                  <a:srgbClr val="C00000"/>
                </a:solidFill>
                <a:latin typeface="Arial" pitchFamily="34" charset="0"/>
                <a:cs typeface="Arial" pitchFamily="34" charset="0"/>
              </a:rPr>
              <a:t>dimensiunea tehnică</a:t>
            </a:r>
          </a:p>
        </p:txBody>
      </p:sp>
      <p:sp>
        <p:nvSpPr>
          <p:cNvPr id="6" name="Rectangle 5"/>
          <p:cNvSpPr/>
          <p:nvPr/>
        </p:nvSpPr>
        <p:spPr>
          <a:xfrm>
            <a:off x="1066800" y="4800600"/>
            <a:ext cx="6858000" cy="923330"/>
          </a:xfrm>
          <a:prstGeom prst="rect">
            <a:avLst/>
          </a:prstGeom>
          <a:solidFill>
            <a:srgbClr val="FFFF99"/>
          </a:solidFill>
        </p:spPr>
        <p:txBody>
          <a:bodyPr wrap="square">
            <a:spAutoFit/>
          </a:bodyPr>
          <a:lstStyle/>
          <a:p>
            <a:pPr algn="just"/>
            <a:r>
              <a:rPr lang="ro-RO" smtClean="0">
                <a:latin typeface="Arial" pitchFamily="34" charset="0"/>
                <a:cs typeface="Arial" pitchFamily="34" charset="0"/>
              </a:rPr>
              <a:t>Se constată o </a:t>
            </a:r>
            <a:r>
              <a:rPr lang="ro-RO" b="1" i="1" smtClean="0">
                <a:solidFill>
                  <a:srgbClr val="FF0000"/>
                </a:solidFill>
                <a:latin typeface="Arial" pitchFamily="34" charset="0"/>
                <a:cs typeface="Arial" pitchFamily="34" charset="0"/>
              </a:rPr>
              <a:t>diferență foarte mare </a:t>
            </a:r>
            <a:r>
              <a:rPr lang="ro-RO" smtClean="0">
                <a:latin typeface="Arial" pitchFamily="34" charset="0"/>
                <a:cs typeface="Arial" pitchFamily="34" charset="0"/>
              </a:rPr>
              <a:t>între </a:t>
            </a:r>
            <a:r>
              <a:rPr lang="ro-RO" b="1" i="1" smtClean="0">
                <a:solidFill>
                  <a:schemeClr val="accent6">
                    <a:lumMod val="50000"/>
                  </a:schemeClr>
                </a:solidFill>
                <a:latin typeface="Arial" pitchFamily="34" charset="0"/>
                <a:cs typeface="Arial" pitchFamily="34" charset="0"/>
              </a:rPr>
              <a:t>valorile utilității </a:t>
            </a:r>
            <a:r>
              <a:rPr lang="ro-RO" smtClean="0">
                <a:latin typeface="Arial" pitchFamily="34" charset="0"/>
                <a:cs typeface="Arial" pitchFamily="34" charset="0"/>
              </a:rPr>
              <a:t>pe </a:t>
            </a:r>
            <a:r>
              <a:rPr lang="ro-RO" b="1" i="1" smtClean="0">
                <a:solidFill>
                  <a:schemeClr val="accent1">
                    <a:lumMod val="75000"/>
                  </a:schemeClr>
                </a:solidFill>
                <a:latin typeface="Arial" pitchFamily="34" charset="0"/>
                <a:cs typeface="Arial" pitchFamily="34" charset="0"/>
              </a:rPr>
              <a:t>dreaptă</a:t>
            </a:r>
            <a:r>
              <a:rPr lang="ro-RO" smtClean="0">
                <a:latin typeface="Arial" pitchFamily="34" charset="0"/>
                <a:cs typeface="Arial" pitchFamily="34" charset="0"/>
              </a:rPr>
              <a:t> respectiv </a:t>
            </a:r>
            <a:r>
              <a:rPr lang="ro-RO" b="1" i="1" smtClean="0">
                <a:solidFill>
                  <a:srgbClr val="C00000"/>
                </a:solidFill>
                <a:latin typeface="Arial" pitchFamily="34" charset="0"/>
                <a:cs typeface="Arial" pitchFamily="34" charset="0"/>
              </a:rPr>
              <a:t>hiperbolă</a:t>
            </a:r>
            <a:r>
              <a:rPr lang="ro-RO" smtClean="0">
                <a:latin typeface="Arial" pitchFamily="34" charset="0"/>
                <a:cs typeface="Arial" pitchFamily="34" charset="0"/>
              </a:rPr>
              <a:t>. Există de fapt </a:t>
            </a:r>
            <a:r>
              <a:rPr lang="ro-RO" b="1" i="1" smtClean="0">
                <a:solidFill>
                  <a:srgbClr val="FF0000"/>
                </a:solidFill>
                <a:latin typeface="Arial" pitchFamily="34" charset="0"/>
                <a:cs typeface="Arial" pitchFamily="34" charset="0"/>
              </a:rPr>
              <a:t>două situații distincte</a:t>
            </a:r>
          </a:p>
        </p:txBody>
      </p:sp>
      <p:sp>
        <p:nvSpPr>
          <p:cNvPr id="7" name="Rectangle 6"/>
          <p:cNvSpPr/>
          <p:nvPr/>
        </p:nvSpPr>
        <p:spPr>
          <a:xfrm>
            <a:off x="2362200" y="3505200"/>
            <a:ext cx="4648200" cy="646331"/>
          </a:xfrm>
          <a:prstGeom prst="rect">
            <a:avLst/>
          </a:prstGeom>
          <a:solidFill>
            <a:schemeClr val="accent6">
              <a:lumMod val="60000"/>
              <a:lumOff val="40000"/>
            </a:schemeClr>
          </a:solidFill>
        </p:spPr>
        <p:txBody>
          <a:bodyPr wrap="square">
            <a:spAutoFit/>
          </a:bodyPr>
          <a:lstStyle/>
          <a:p>
            <a:pPr algn="just"/>
            <a:r>
              <a:rPr lang="ro-RO" smtClean="0">
                <a:latin typeface="Arial" pitchFamily="34" charset="0"/>
                <a:cs typeface="Arial" pitchFamily="34" charset="0"/>
              </a:rPr>
              <a:t>Dacă se folosește </a:t>
            </a:r>
            <a:r>
              <a:rPr lang="ro-RO" b="1" i="1" smtClean="0">
                <a:solidFill>
                  <a:schemeClr val="accent1">
                    <a:lumMod val="75000"/>
                  </a:schemeClr>
                </a:solidFill>
                <a:latin typeface="Arial" pitchFamily="34" charset="0"/>
                <a:cs typeface="Arial" pitchFamily="34" charset="0"/>
              </a:rPr>
              <a:t>proporționalitatea prin originea axelor</a:t>
            </a:r>
            <a:r>
              <a:rPr lang="ro-RO" smtClean="0">
                <a:latin typeface="Arial" pitchFamily="34" charset="0"/>
                <a:cs typeface="Arial" pitchFamily="34" charset="0"/>
              </a:rPr>
              <a:t>, concluzia rămâne valabilă</a:t>
            </a:r>
          </a:p>
        </p:txBody>
      </p:sp>
      <p:cxnSp>
        <p:nvCxnSpPr>
          <p:cNvPr id="9" name="Shape 8"/>
          <p:cNvCxnSpPr>
            <a:stCxn id="5" idx="2"/>
            <a:endCxn id="7" idx="1"/>
          </p:cNvCxnSpPr>
          <p:nvPr/>
        </p:nvCxnSpPr>
        <p:spPr>
          <a:xfrm rot="5400000">
            <a:off x="2915082" y="2247647"/>
            <a:ext cx="1027837" cy="2133600"/>
          </a:xfrm>
          <a:prstGeom prst="bentConnector4">
            <a:avLst>
              <a:gd name="adj1" fmla="val 34279"/>
              <a:gd name="adj2" fmla="val 110714"/>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Right Arrow 10"/>
          <p:cNvSpPr/>
          <p:nvPr/>
        </p:nvSpPr>
        <p:spPr>
          <a:xfrm>
            <a:off x="457200" y="48768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91</a:t>
            </a:fld>
            <a:endParaRPr lang="en-US"/>
          </a:p>
        </p:txBody>
      </p:sp>
      <p:sp>
        <p:nvSpPr>
          <p:cNvPr id="3" name="Rectangle 2"/>
          <p:cNvSpPr/>
          <p:nvPr/>
        </p:nvSpPr>
        <p:spPr>
          <a:xfrm>
            <a:off x="304800" y="914400"/>
            <a:ext cx="8001000" cy="400110"/>
          </a:xfrm>
          <a:prstGeom prst="rect">
            <a:avLst/>
          </a:prstGeom>
          <a:effectLst>
            <a:outerShdw blurRad="50800" dist="38100" algn="l" rotWithShape="0">
              <a:prstClr val="black">
                <a:alpha val="40000"/>
              </a:prstClr>
            </a:outerShdw>
          </a:effectLst>
        </p:spPr>
        <p:txBody>
          <a:bodyPr wrap="square">
            <a:spAutoFit/>
          </a:bodyPr>
          <a:lstStyle/>
          <a:p>
            <a:r>
              <a:rPr lang="ro-RO" sz="2000" b="1" smtClean="0">
                <a:solidFill>
                  <a:srgbClr val="7030A0"/>
                </a:solidFill>
                <a:latin typeface="Arial" pitchFamily="34" charset="0"/>
                <a:cs typeface="Arial" pitchFamily="34" charset="0"/>
              </a:rPr>
              <a:t>3.2.4 Utilitatea funcției – corelație multiplă de dimensiuni tehnice</a:t>
            </a:r>
            <a:endParaRPr lang="en-US" sz="2000">
              <a:solidFill>
                <a:srgbClr val="7030A0"/>
              </a:solidFill>
              <a:latin typeface="Arial" pitchFamily="34" charset="0"/>
              <a:cs typeface="Arial" pitchFamily="34" charset="0"/>
            </a:endParaRPr>
          </a:p>
        </p:txBody>
      </p:sp>
      <p:sp>
        <p:nvSpPr>
          <p:cNvPr id="4" name="Rectangle 3"/>
          <p:cNvSpPr/>
          <p:nvPr/>
        </p:nvSpPr>
        <p:spPr>
          <a:xfrm>
            <a:off x="990600" y="1676400"/>
            <a:ext cx="7391400" cy="9906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Deși </a:t>
            </a:r>
            <a:r>
              <a:rPr lang="ro-RO" b="1" i="1" smtClean="0">
                <a:solidFill>
                  <a:schemeClr val="accent1">
                    <a:lumMod val="75000"/>
                  </a:schemeClr>
                </a:solidFill>
                <a:latin typeface="Arial" pitchFamily="34" charset="0"/>
                <a:cs typeface="Arial" pitchFamily="34" charset="0"/>
              </a:rPr>
              <a:t>funcția</a:t>
            </a:r>
            <a:r>
              <a:rPr lang="ro-RO" smtClean="0">
                <a:solidFill>
                  <a:schemeClr val="tx1"/>
                </a:solidFill>
                <a:latin typeface="Arial" pitchFamily="34" charset="0"/>
                <a:cs typeface="Arial" pitchFamily="34" charset="0"/>
              </a:rPr>
              <a:t> a fost definită ca o </a:t>
            </a:r>
            <a:r>
              <a:rPr lang="ro-RO" b="1" i="1" smtClean="0">
                <a:solidFill>
                  <a:schemeClr val="accent1">
                    <a:lumMod val="75000"/>
                  </a:schemeClr>
                </a:solidFill>
                <a:latin typeface="Arial" pitchFamily="34" charset="0"/>
                <a:cs typeface="Arial" pitchFamily="34" charset="0"/>
              </a:rPr>
              <a:t>caracteristică elementară </a:t>
            </a:r>
            <a:r>
              <a:rPr lang="ro-RO" smtClean="0">
                <a:solidFill>
                  <a:schemeClr val="tx1"/>
                </a:solidFill>
                <a:latin typeface="Arial" pitchFamily="34" charset="0"/>
                <a:cs typeface="Arial" pitchFamily="34" charset="0"/>
              </a:rPr>
              <a:t>– ceea ce presupune descompunerea până în cele mai mici detalii a enunțurilor – </a:t>
            </a:r>
            <a:r>
              <a:rPr lang="ro-RO" b="1" i="1" smtClean="0">
                <a:solidFill>
                  <a:srgbClr val="FF0000"/>
                </a:solidFill>
                <a:latin typeface="Arial" pitchFamily="34" charset="0"/>
                <a:cs typeface="Arial" pitchFamily="34" charset="0"/>
              </a:rPr>
              <a:t>nu toate </a:t>
            </a:r>
            <a:r>
              <a:rPr lang="ro-RO" b="1" i="1" smtClean="0">
                <a:solidFill>
                  <a:schemeClr val="accent1">
                    <a:lumMod val="75000"/>
                  </a:schemeClr>
                </a:solidFill>
                <a:latin typeface="Arial" pitchFamily="34" charset="0"/>
                <a:cs typeface="Arial" pitchFamily="34" charset="0"/>
              </a:rPr>
              <a:t>funcțiile</a:t>
            </a:r>
            <a:r>
              <a:rPr lang="ro-RO" b="1" i="1" smtClean="0">
                <a:solidFill>
                  <a:srgbClr val="FF0000"/>
                </a:solidFill>
                <a:latin typeface="Arial" pitchFamily="34" charset="0"/>
                <a:cs typeface="Arial" pitchFamily="34" charset="0"/>
              </a:rPr>
              <a:t> pot fi apreciate printr-o singură </a:t>
            </a:r>
            <a:r>
              <a:rPr lang="ro-RO" b="1" i="1" smtClean="0">
                <a:solidFill>
                  <a:srgbClr val="C00000"/>
                </a:solidFill>
                <a:latin typeface="Arial" pitchFamily="34" charset="0"/>
                <a:cs typeface="Arial" pitchFamily="34" charset="0"/>
              </a:rPr>
              <a:t>caracteristică tehnică</a:t>
            </a:r>
          </a:p>
        </p:txBody>
      </p:sp>
      <p:sp>
        <p:nvSpPr>
          <p:cNvPr id="5" name="Rectangle 4"/>
          <p:cNvSpPr/>
          <p:nvPr/>
        </p:nvSpPr>
        <p:spPr>
          <a:xfrm>
            <a:off x="381000" y="14478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8" name="Rectangle 7"/>
          <p:cNvSpPr/>
          <p:nvPr/>
        </p:nvSpPr>
        <p:spPr>
          <a:xfrm>
            <a:off x="1066800" y="5562600"/>
            <a:ext cx="7391400" cy="5334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Există cel puțin 2 situații în care o </a:t>
            </a:r>
            <a:r>
              <a:rPr lang="ro-RO" b="1" i="1" smtClean="0">
                <a:solidFill>
                  <a:schemeClr val="accent1">
                    <a:lumMod val="75000"/>
                  </a:schemeClr>
                </a:solidFill>
                <a:latin typeface="Arial" pitchFamily="34" charset="0"/>
                <a:cs typeface="Arial" pitchFamily="34" charset="0"/>
              </a:rPr>
              <a:t>funcție</a:t>
            </a:r>
            <a:r>
              <a:rPr lang="ro-RO" smtClean="0">
                <a:solidFill>
                  <a:schemeClr val="tx1"/>
                </a:solidFill>
                <a:latin typeface="Arial" pitchFamily="34" charset="0"/>
                <a:cs typeface="Arial" pitchFamily="34" charset="0"/>
              </a:rPr>
              <a:t> trebuie să fie specificată prin </a:t>
            </a:r>
            <a:r>
              <a:rPr lang="ro-RO" b="1" i="1" smtClean="0">
                <a:solidFill>
                  <a:schemeClr val="accent6">
                    <a:lumMod val="50000"/>
                  </a:schemeClr>
                </a:solidFill>
                <a:latin typeface="Arial" pitchFamily="34" charset="0"/>
                <a:cs typeface="Arial" pitchFamily="34" charset="0"/>
              </a:rPr>
              <a:t>mai multe </a:t>
            </a:r>
            <a:r>
              <a:rPr lang="ro-RO" b="1" i="1" smtClean="0">
                <a:solidFill>
                  <a:srgbClr val="C00000"/>
                </a:solidFill>
                <a:latin typeface="Arial" pitchFamily="34" charset="0"/>
                <a:cs typeface="Arial" pitchFamily="34" charset="0"/>
              </a:rPr>
              <a:t>caracteristici tehnice:</a:t>
            </a:r>
          </a:p>
        </p:txBody>
      </p:sp>
      <p:sp>
        <p:nvSpPr>
          <p:cNvPr id="9" name="Rectangle 8"/>
          <p:cNvSpPr/>
          <p:nvPr/>
        </p:nvSpPr>
        <p:spPr>
          <a:xfrm>
            <a:off x="381000" y="28194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10" name="Rectangle 9"/>
          <p:cNvSpPr/>
          <p:nvPr/>
        </p:nvSpPr>
        <p:spPr>
          <a:xfrm>
            <a:off x="990600" y="2971800"/>
            <a:ext cx="7391400" cy="9144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În general, pentru a stabili legătura dintre </a:t>
            </a:r>
            <a:r>
              <a:rPr lang="ro-RO" b="1" i="1" smtClean="0">
                <a:solidFill>
                  <a:schemeClr val="accent6">
                    <a:lumMod val="50000"/>
                  </a:schemeClr>
                </a:solidFill>
                <a:latin typeface="Arial" pitchFamily="34" charset="0"/>
                <a:cs typeface="Arial" pitchFamily="34" charset="0"/>
              </a:rPr>
              <a:t>utilitatea</a:t>
            </a:r>
            <a:r>
              <a:rPr lang="ro-RO" smtClean="0">
                <a:solidFill>
                  <a:schemeClr val="tx1"/>
                </a:solidFill>
                <a:latin typeface="Arial" pitchFamily="34" charset="0"/>
                <a:cs typeface="Arial" pitchFamily="34" charset="0"/>
              </a:rPr>
              <a:t> </a:t>
            </a:r>
            <a:r>
              <a:rPr lang="ro-RO" b="1" i="1" smtClean="0">
                <a:solidFill>
                  <a:schemeClr val="accent1">
                    <a:lumMod val="75000"/>
                  </a:schemeClr>
                </a:solidFill>
                <a:latin typeface="Arial" pitchFamily="34" charset="0"/>
                <a:cs typeface="Arial" pitchFamily="34" charset="0"/>
              </a:rPr>
              <a:t>funcției</a:t>
            </a:r>
            <a:r>
              <a:rPr lang="ro-RO" smtClean="0">
                <a:solidFill>
                  <a:schemeClr val="tx1"/>
                </a:solidFill>
                <a:latin typeface="Arial" pitchFamily="34" charset="0"/>
                <a:cs typeface="Arial" pitchFamily="34" charset="0"/>
              </a:rPr>
              <a:t> și </a:t>
            </a:r>
            <a:r>
              <a:rPr lang="ro-RO" b="1" i="1" smtClean="0">
                <a:solidFill>
                  <a:srgbClr val="C00000"/>
                </a:solidFill>
                <a:latin typeface="Arial" pitchFamily="34" charset="0"/>
                <a:cs typeface="Arial" pitchFamily="34" charset="0"/>
              </a:rPr>
              <a:t>dimensiunile caracteristicilor tehnice </a:t>
            </a:r>
            <a:r>
              <a:rPr lang="ro-RO" smtClean="0">
                <a:solidFill>
                  <a:schemeClr val="tx1"/>
                </a:solidFill>
                <a:latin typeface="Arial" pitchFamily="34" charset="0"/>
                <a:cs typeface="Arial" pitchFamily="34" charset="0"/>
              </a:rPr>
              <a:t>care o determină, se poate utiliza o </a:t>
            </a:r>
            <a:r>
              <a:rPr lang="ro-RO" b="1" i="1" smtClean="0">
                <a:solidFill>
                  <a:srgbClr val="FF0000"/>
                </a:solidFill>
                <a:latin typeface="Arial" pitchFamily="34" charset="0"/>
                <a:cs typeface="Arial" pitchFamily="34" charset="0"/>
              </a:rPr>
              <a:t>corelație multiplă</a:t>
            </a:r>
          </a:p>
        </p:txBody>
      </p:sp>
      <p:sp>
        <p:nvSpPr>
          <p:cNvPr id="11" name="Rectangle 10"/>
          <p:cNvSpPr/>
          <p:nvPr/>
        </p:nvSpPr>
        <p:spPr>
          <a:xfrm>
            <a:off x="1066800" y="4191000"/>
            <a:ext cx="7391400" cy="9144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Având în vedere dificultatea analizei, impusă de numărul de dimensiuni, se consideră că </a:t>
            </a:r>
            <a:r>
              <a:rPr lang="ro-RO" b="1" i="1" smtClean="0">
                <a:solidFill>
                  <a:srgbClr val="FF0000"/>
                </a:solidFill>
                <a:latin typeface="Arial" pitchFamily="34" charset="0"/>
                <a:cs typeface="Arial" pitchFamily="34" charset="0"/>
              </a:rPr>
              <a:t>este suficient de bună aproximarea </a:t>
            </a:r>
            <a:r>
              <a:rPr lang="ro-RO" b="1" i="1" smtClean="0">
                <a:solidFill>
                  <a:schemeClr val="accent6">
                    <a:lumMod val="50000"/>
                  </a:schemeClr>
                </a:solidFill>
                <a:latin typeface="Arial" pitchFamily="34" charset="0"/>
                <a:cs typeface="Arial" pitchFamily="34" charset="0"/>
              </a:rPr>
              <a:t>utilității</a:t>
            </a:r>
            <a:r>
              <a:rPr lang="ro-RO" b="1" i="1" smtClean="0">
                <a:solidFill>
                  <a:srgbClr val="FF0000"/>
                </a:solidFill>
                <a:latin typeface="Arial" pitchFamily="34" charset="0"/>
                <a:cs typeface="Arial" pitchFamily="34" charset="0"/>
              </a:rPr>
              <a:t> cu ajutorul corelației liniare</a:t>
            </a:r>
          </a:p>
        </p:txBody>
      </p:sp>
      <p:sp>
        <p:nvSpPr>
          <p:cNvPr id="12" name="Rectangle 11"/>
          <p:cNvSpPr/>
          <p:nvPr/>
        </p:nvSpPr>
        <p:spPr>
          <a:xfrm>
            <a:off x="457200" y="41148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
        <p:nvSpPr>
          <p:cNvPr id="13" name="Rectangle 12"/>
          <p:cNvSpPr/>
          <p:nvPr/>
        </p:nvSpPr>
        <p:spPr>
          <a:xfrm>
            <a:off x="457200" y="54102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92</a:t>
            </a:fld>
            <a:endParaRPr lang="en-US"/>
          </a:p>
        </p:txBody>
      </p:sp>
      <p:sp>
        <p:nvSpPr>
          <p:cNvPr id="3" name="Rectangle 2"/>
          <p:cNvSpPr/>
          <p:nvPr/>
        </p:nvSpPr>
        <p:spPr>
          <a:xfrm>
            <a:off x="762000" y="1676400"/>
            <a:ext cx="7848600" cy="923330"/>
          </a:xfrm>
          <a:prstGeom prst="rect">
            <a:avLst/>
          </a:prstGeom>
          <a:solidFill>
            <a:schemeClr val="accent3">
              <a:lumMod val="20000"/>
              <a:lumOff val="80000"/>
            </a:schemeClr>
          </a:solidFill>
          <a:ln>
            <a:solidFill>
              <a:srgbClr val="C00000"/>
            </a:solidFill>
          </a:ln>
        </p:spPr>
        <p:txBody>
          <a:bodyPr wrap="square">
            <a:spAutoFit/>
          </a:bodyPr>
          <a:lstStyle/>
          <a:p>
            <a:pPr algn="just"/>
            <a:r>
              <a:rPr lang="ro-RO" i="1" smtClean="0">
                <a:latin typeface="Arial" pitchFamily="34" charset="0"/>
                <a:cs typeface="Arial" pitchFamily="34" charset="0"/>
              </a:rPr>
              <a:t>Se consideră </a:t>
            </a:r>
            <a:r>
              <a:rPr lang="ro-RO" b="1" smtClean="0">
                <a:solidFill>
                  <a:schemeClr val="accent1">
                    <a:lumMod val="75000"/>
                  </a:schemeClr>
                </a:solidFill>
                <a:latin typeface="Arial" pitchFamily="34" charset="0"/>
                <a:cs typeface="Arial" pitchFamily="34" charset="0"/>
              </a:rPr>
              <a:t>funcția</a:t>
            </a:r>
            <a:r>
              <a:rPr lang="ro-RO" i="1" smtClean="0">
                <a:latin typeface="Arial" pitchFamily="34" charset="0"/>
                <a:cs typeface="Arial" pitchFamily="34" charset="0"/>
              </a:rPr>
              <a:t>: </a:t>
            </a:r>
            <a:r>
              <a:rPr lang="ro-RO" b="1" i="1" smtClean="0">
                <a:solidFill>
                  <a:schemeClr val="accent1">
                    <a:lumMod val="75000"/>
                  </a:schemeClr>
                </a:solidFill>
                <a:latin typeface="Arial" pitchFamily="34" charset="0"/>
                <a:cs typeface="Arial" pitchFamily="34" charset="0"/>
              </a:rPr>
              <a:t>„rezistă la temperatură” </a:t>
            </a:r>
            <a:r>
              <a:rPr lang="ro-RO" i="1" smtClean="0">
                <a:latin typeface="Arial" pitchFamily="34" charset="0"/>
                <a:cs typeface="Arial" pitchFamily="34" charset="0"/>
              </a:rPr>
              <a:t>care</a:t>
            </a:r>
            <a:r>
              <a:rPr lang="ro-RO" b="1" i="1" smtClean="0">
                <a:solidFill>
                  <a:schemeClr val="accent1">
                    <a:lumMod val="75000"/>
                  </a:schemeClr>
                </a:solidFill>
                <a:latin typeface="Arial" pitchFamily="34" charset="0"/>
                <a:cs typeface="Arial" pitchFamily="34" charset="0"/>
              </a:rPr>
              <a:t> </a:t>
            </a:r>
            <a:r>
              <a:rPr lang="ro-RO" i="1" smtClean="0">
                <a:latin typeface="Arial" pitchFamily="34" charset="0"/>
                <a:cs typeface="Arial" pitchFamily="34" charset="0"/>
              </a:rPr>
              <a:t>are </a:t>
            </a:r>
            <a:r>
              <a:rPr lang="ro-RO" b="1" i="1" smtClean="0">
                <a:solidFill>
                  <a:srgbClr val="C00000"/>
                </a:solidFill>
                <a:latin typeface="Arial" pitchFamily="34" charset="0"/>
                <a:cs typeface="Arial" pitchFamily="34" charset="0"/>
              </a:rPr>
              <a:t>dimensiunea tehnică</a:t>
            </a:r>
            <a:r>
              <a:rPr lang="ro-RO" i="1" smtClean="0">
                <a:latin typeface="Arial" pitchFamily="34" charset="0"/>
                <a:cs typeface="Arial" pitchFamily="34" charset="0"/>
              </a:rPr>
              <a:t> exprimată printr-un </a:t>
            </a:r>
            <a:r>
              <a:rPr lang="ro-RO" b="1" i="1" smtClean="0">
                <a:solidFill>
                  <a:srgbClr val="C00000"/>
                </a:solidFill>
                <a:latin typeface="Arial" pitchFamily="34" charset="0"/>
                <a:cs typeface="Arial" pitchFamily="34" charset="0"/>
              </a:rPr>
              <a:t>interval de temperatură </a:t>
            </a:r>
            <a:r>
              <a:rPr lang="ro-RO" i="1" smtClean="0">
                <a:latin typeface="Arial" pitchFamily="34" charset="0"/>
                <a:cs typeface="Arial" pitchFamily="34" charset="0"/>
              </a:rPr>
              <a:t>(care are o anumită mărime dar și o anumită poziție pe scara de temperaturi)</a:t>
            </a:r>
          </a:p>
        </p:txBody>
      </p:sp>
      <p:sp>
        <p:nvSpPr>
          <p:cNvPr id="4" name="Rectangle 3"/>
          <p:cNvSpPr/>
          <p:nvPr/>
        </p:nvSpPr>
        <p:spPr>
          <a:xfrm>
            <a:off x="228600" y="914400"/>
            <a:ext cx="1479892" cy="36933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none">
            <a:spAutoFit/>
          </a:bodyPr>
          <a:lstStyle/>
          <a:p>
            <a:r>
              <a:rPr lang="ro-RO" b="1" smtClean="0">
                <a:solidFill>
                  <a:schemeClr val="accent6">
                    <a:lumMod val="50000"/>
                  </a:schemeClr>
                </a:solidFill>
                <a:latin typeface="Arial" pitchFamily="34" charset="0"/>
                <a:cs typeface="Arial" pitchFamily="34" charset="0"/>
              </a:rPr>
              <a:t>Exemplul 1:</a:t>
            </a:r>
            <a:endParaRPr lang="en-US" b="1" i="1">
              <a:solidFill>
                <a:srgbClr val="C00000"/>
              </a:solidFill>
              <a:latin typeface="Arial" pitchFamily="34" charset="0"/>
              <a:cs typeface="Arial" pitchFamily="34" charset="0"/>
            </a:endParaRPr>
          </a:p>
        </p:txBody>
      </p:sp>
      <p:cxnSp>
        <p:nvCxnSpPr>
          <p:cNvPr id="6" name="Shape 5"/>
          <p:cNvCxnSpPr>
            <a:stCxn id="4" idx="2"/>
            <a:endCxn id="3" idx="1"/>
          </p:cNvCxnSpPr>
          <p:nvPr/>
        </p:nvCxnSpPr>
        <p:spPr>
          <a:xfrm rot="5400000">
            <a:off x="438107" y="1607625"/>
            <a:ext cx="854333" cy="206546"/>
          </a:xfrm>
          <a:prstGeom prst="bentConnector4">
            <a:avLst>
              <a:gd name="adj1" fmla="val 22981"/>
              <a:gd name="adj2" fmla="val 210678"/>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 name="Down Arrow 7"/>
          <p:cNvSpPr/>
          <p:nvPr/>
        </p:nvSpPr>
        <p:spPr>
          <a:xfrm>
            <a:off x="4267200" y="2667000"/>
            <a:ext cx="3810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38200" y="3352800"/>
            <a:ext cx="7848600" cy="1384995"/>
          </a:xfrm>
          <a:prstGeom prst="rect">
            <a:avLst/>
          </a:prstGeom>
          <a:solidFill>
            <a:srgbClr val="FFFF99"/>
          </a:solidFill>
        </p:spPr>
        <p:txBody>
          <a:bodyPr wrap="square">
            <a:spAutoFit/>
          </a:bodyPr>
          <a:lstStyle/>
          <a:p>
            <a:pPr algn="just"/>
            <a:r>
              <a:rPr lang="ro-RO" smtClean="0">
                <a:latin typeface="Arial" pitchFamily="34" charset="0"/>
                <a:cs typeface="Arial" pitchFamily="34" charset="0"/>
              </a:rPr>
              <a:t>Nu este același lucru să „</a:t>
            </a:r>
            <a:r>
              <a:rPr lang="ro-RO" b="1" i="1" smtClean="0">
                <a:solidFill>
                  <a:schemeClr val="accent1">
                    <a:lumMod val="75000"/>
                  </a:schemeClr>
                </a:solidFill>
                <a:latin typeface="Arial" pitchFamily="34" charset="0"/>
                <a:cs typeface="Arial" pitchFamily="34" charset="0"/>
              </a:rPr>
              <a:t>reziste</a:t>
            </a:r>
            <a:r>
              <a:rPr lang="ro-RO" smtClean="0">
                <a:latin typeface="Arial" pitchFamily="34" charset="0"/>
                <a:cs typeface="Arial" pitchFamily="34" charset="0"/>
              </a:rPr>
              <a:t>” la intervalul </a:t>
            </a:r>
            <a:r>
              <a:rPr lang="ro-RO" sz="2400" smtClean="0">
                <a:latin typeface="Arial" pitchFamily="34" charset="0"/>
                <a:cs typeface="Arial" pitchFamily="34" charset="0"/>
              </a:rPr>
              <a:t>(+20°C ÷ +100°C) </a:t>
            </a:r>
            <a:r>
              <a:rPr lang="ro-RO" smtClean="0">
                <a:latin typeface="Arial" pitchFamily="34" charset="0"/>
                <a:cs typeface="Arial" pitchFamily="34" charset="0"/>
              </a:rPr>
              <a:t>sau </a:t>
            </a:r>
            <a:r>
              <a:rPr lang="ro-RO" sz="2400" smtClean="0">
                <a:latin typeface="Arial" pitchFamily="34" charset="0"/>
                <a:cs typeface="Arial" pitchFamily="34" charset="0"/>
              </a:rPr>
              <a:t>(-20°C ÷ +60°C)</a:t>
            </a:r>
            <a:r>
              <a:rPr lang="ro-RO" smtClean="0">
                <a:latin typeface="Arial" pitchFamily="34" charset="0"/>
                <a:cs typeface="Arial" pitchFamily="34" charset="0"/>
              </a:rPr>
              <a:t>,</a:t>
            </a:r>
            <a:r>
              <a:rPr lang="ro-RO" sz="2400" smtClean="0">
                <a:latin typeface="Arial" pitchFamily="34" charset="0"/>
                <a:cs typeface="Arial" pitchFamily="34" charset="0"/>
              </a:rPr>
              <a:t> </a:t>
            </a:r>
            <a:r>
              <a:rPr lang="ro-RO" smtClean="0">
                <a:latin typeface="Arial" pitchFamily="34" charset="0"/>
                <a:cs typeface="Arial" pitchFamily="34" charset="0"/>
              </a:rPr>
              <a:t>cu toate că </a:t>
            </a:r>
            <a:r>
              <a:rPr lang="ro-RO" b="1" i="1" smtClean="0">
                <a:solidFill>
                  <a:schemeClr val="accent6">
                    <a:lumMod val="50000"/>
                  </a:schemeClr>
                </a:solidFill>
                <a:latin typeface="Arial" pitchFamily="34" charset="0"/>
                <a:cs typeface="Arial" pitchFamily="34" charset="0"/>
              </a:rPr>
              <a:t>cele două intervale sunt egale</a:t>
            </a:r>
            <a:r>
              <a:rPr lang="ro-RO" smtClean="0">
                <a:latin typeface="Arial" pitchFamily="34" charset="0"/>
                <a:cs typeface="Arial" pitchFamily="34" charset="0"/>
              </a:rPr>
              <a:t>, </a:t>
            </a:r>
            <a:r>
              <a:rPr lang="ro-RO" b="1" i="1" smtClean="0">
                <a:solidFill>
                  <a:srgbClr val="C00000"/>
                </a:solidFill>
                <a:latin typeface="Arial" pitchFamily="34" charset="0"/>
                <a:cs typeface="Arial" pitchFamily="34" charset="0"/>
              </a:rPr>
              <a:t>nefiind plasate în același loc pe scara temperaturilor</a:t>
            </a:r>
            <a:r>
              <a:rPr lang="ro-RO" smtClean="0">
                <a:latin typeface="Arial" pitchFamily="34" charset="0"/>
                <a:cs typeface="Arial" pitchFamily="34" charset="0"/>
              </a:rPr>
              <a:t>, </a:t>
            </a:r>
            <a:r>
              <a:rPr lang="ro-RO" b="1" i="1" smtClean="0">
                <a:solidFill>
                  <a:srgbClr val="FF0000"/>
                </a:solidFill>
                <a:latin typeface="Arial" pitchFamily="34" charset="0"/>
                <a:cs typeface="Arial" pitchFamily="34" charset="0"/>
              </a:rPr>
              <a:t>au semnificație diferită pentru utilizator</a:t>
            </a:r>
          </a:p>
        </p:txBody>
      </p:sp>
      <p:sp>
        <p:nvSpPr>
          <p:cNvPr id="10" name="Rectangle 9"/>
          <p:cNvSpPr/>
          <p:nvPr/>
        </p:nvSpPr>
        <p:spPr>
          <a:xfrm>
            <a:off x="2667000" y="914400"/>
            <a:ext cx="4134465"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ro-RO" b="1" smtClean="0">
                <a:solidFill>
                  <a:schemeClr val="accent6">
                    <a:lumMod val="50000"/>
                  </a:schemeClr>
                </a:solidFill>
                <a:latin typeface="Arial" pitchFamily="34" charset="0"/>
                <a:cs typeface="Arial" pitchFamily="34" charset="0"/>
              </a:rPr>
              <a:t>Cazul </a:t>
            </a:r>
            <a:r>
              <a:rPr lang="ro-RO" b="1" i="1" smtClean="0">
                <a:solidFill>
                  <a:srgbClr val="C00000"/>
                </a:solidFill>
                <a:latin typeface="Arial" pitchFamily="34" charset="0"/>
                <a:cs typeface="Arial" pitchFamily="34" charset="0"/>
              </a:rPr>
              <a:t>dimensiunii tehnice „interval”</a:t>
            </a:r>
            <a:endParaRPr lang="en-US"/>
          </a:p>
        </p:txBody>
      </p:sp>
      <p:sp>
        <p:nvSpPr>
          <p:cNvPr id="11" name="Right Arrow 10"/>
          <p:cNvSpPr/>
          <p:nvPr/>
        </p:nvSpPr>
        <p:spPr>
          <a:xfrm>
            <a:off x="1905000" y="9906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8200" y="4953000"/>
            <a:ext cx="7848600" cy="13716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Pentru</a:t>
            </a:r>
            <a:r>
              <a:rPr lang="ro-RO" b="1" smtClean="0">
                <a:solidFill>
                  <a:schemeClr val="accent1">
                    <a:lumMod val="75000"/>
                  </a:schemeClr>
                </a:solidFill>
                <a:latin typeface="Arial" pitchFamily="34" charset="0"/>
                <a:cs typeface="Arial" pitchFamily="34" charset="0"/>
              </a:rPr>
              <a:t> funcția: </a:t>
            </a:r>
            <a:r>
              <a:rPr lang="ro-RO" b="1" i="1" smtClean="0">
                <a:solidFill>
                  <a:schemeClr val="accent1">
                    <a:lumMod val="75000"/>
                  </a:schemeClr>
                </a:solidFill>
                <a:latin typeface="Arial" pitchFamily="34" charset="0"/>
                <a:cs typeface="Arial" pitchFamily="34" charset="0"/>
              </a:rPr>
              <a:t>„rezistă la temperatură”</a:t>
            </a:r>
            <a:r>
              <a:rPr lang="ro-RO" smtClean="0">
                <a:solidFill>
                  <a:schemeClr val="tx1"/>
                </a:solidFill>
                <a:latin typeface="Arial" pitchFamily="34" charset="0"/>
                <a:cs typeface="Arial" pitchFamily="34" charset="0"/>
              </a:rPr>
              <a:t>,</a:t>
            </a:r>
            <a:r>
              <a:rPr lang="ro-RO" b="1" smtClean="0">
                <a:solidFill>
                  <a:schemeClr val="accent1">
                    <a:lumMod val="75000"/>
                  </a:schemeClr>
                </a:solidFill>
                <a:latin typeface="Arial" pitchFamily="34" charset="0"/>
                <a:cs typeface="Arial" pitchFamily="34" charset="0"/>
              </a:rPr>
              <a:t> </a:t>
            </a:r>
            <a:r>
              <a:rPr lang="ro-RO" smtClean="0">
                <a:solidFill>
                  <a:schemeClr val="tx1"/>
                </a:solidFill>
                <a:latin typeface="Arial" pitchFamily="34" charset="0"/>
                <a:cs typeface="Arial" pitchFamily="34" charset="0"/>
              </a:rPr>
              <a:t>se constată că </a:t>
            </a:r>
            <a:r>
              <a:rPr lang="ro-RO" b="1" i="1" smtClean="0">
                <a:solidFill>
                  <a:schemeClr val="accent6">
                    <a:lumMod val="50000"/>
                  </a:schemeClr>
                </a:solidFill>
                <a:latin typeface="Arial" pitchFamily="34" charset="0"/>
                <a:cs typeface="Arial" pitchFamily="34" charset="0"/>
              </a:rPr>
              <a:t>utilitatea</a:t>
            </a:r>
            <a:r>
              <a:rPr lang="ro-RO" smtClean="0">
                <a:solidFill>
                  <a:schemeClr val="tx1"/>
                </a:solidFill>
                <a:latin typeface="Arial" pitchFamily="34" charset="0"/>
                <a:cs typeface="Arial" pitchFamily="34" charset="0"/>
              </a:rPr>
              <a:t> acesteia </a:t>
            </a:r>
            <a:r>
              <a:rPr lang="ro-RO" b="1" i="1" smtClean="0">
                <a:solidFill>
                  <a:srgbClr val="FF0000"/>
                </a:solidFill>
                <a:latin typeface="Arial" pitchFamily="34" charset="0"/>
                <a:cs typeface="Arial" pitchFamily="34" charset="0"/>
              </a:rPr>
              <a:t>crește odată cu creșterea intervalului de temperatură </a:t>
            </a:r>
            <a:r>
              <a:rPr lang="ro-RO" smtClean="0">
                <a:solidFill>
                  <a:schemeClr val="tx1"/>
                </a:solidFill>
                <a:latin typeface="Arial" pitchFamily="34" charset="0"/>
                <a:cs typeface="Arial" pitchFamily="34" charset="0"/>
              </a:rPr>
              <a:t>și </a:t>
            </a:r>
            <a:r>
              <a:rPr lang="ro-RO" b="1" i="1" smtClean="0">
                <a:solidFill>
                  <a:srgbClr val="FF0000"/>
                </a:solidFill>
                <a:latin typeface="Arial" pitchFamily="34" charset="0"/>
                <a:cs typeface="Arial" pitchFamily="34" charset="0"/>
              </a:rPr>
              <a:t>cu cât fiecare limită de temperatură (minimă și maximă) </a:t>
            </a:r>
            <a:r>
              <a:rPr lang="ro-RO" b="1" i="1" smtClean="0">
                <a:solidFill>
                  <a:srgbClr val="C00000"/>
                </a:solidFill>
                <a:latin typeface="Arial" pitchFamily="34" charset="0"/>
                <a:cs typeface="Arial" pitchFamily="34" charset="0"/>
              </a:rPr>
              <a:t>este mai departe de temperatura ambiantă</a:t>
            </a:r>
          </a:p>
        </p:txBody>
      </p:sp>
      <p:sp>
        <p:nvSpPr>
          <p:cNvPr id="13" name="Rectangle 12"/>
          <p:cNvSpPr/>
          <p:nvPr/>
        </p:nvSpPr>
        <p:spPr>
          <a:xfrm>
            <a:off x="228600" y="48768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93</a:t>
            </a:fld>
            <a:endParaRPr lang="en-US"/>
          </a:p>
        </p:txBody>
      </p:sp>
      <p:sp>
        <p:nvSpPr>
          <p:cNvPr id="3" name="Rectangle 2"/>
          <p:cNvSpPr/>
          <p:nvPr/>
        </p:nvSpPr>
        <p:spPr>
          <a:xfrm>
            <a:off x="304800" y="990600"/>
            <a:ext cx="5715000" cy="4572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Fie o expresie liniară de forma dată în relația (3.23) </a:t>
            </a:r>
            <a:endParaRPr lang="ro-RO" b="1" i="1" smtClean="0">
              <a:solidFill>
                <a:srgbClr val="C00000"/>
              </a:solidFill>
              <a:latin typeface="Arial" pitchFamily="34" charset="0"/>
              <a:cs typeface="Arial" pitchFamily="34" charset="0"/>
            </a:endParaRPr>
          </a:p>
        </p:txBody>
      </p:sp>
      <p:graphicFrame>
        <p:nvGraphicFramePr>
          <p:cNvPr id="4" name="Object 3"/>
          <p:cNvGraphicFramePr>
            <a:graphicFrameLocks noChangeAspect="1"/>
          </p:cNvGraphicFramePr>
          <p:nvPr/>
        </p:nvGraphicFramePr>
        <p:xfrm>
          <a:off x="2438400" y="1905000"/>
          <a:ext cx="3581400" cy="409564"/>
        </p:xfrm>
        <a:graphic>
          <a:graphicData uri="http://schemas.openxmlformats.org/presentationml/2006/ole">
            <p:oleObj spid="_x0000_s97282" name="Equation" r:id="rId3" imgW="3111480" imgH="355320" progId="Equation.3">
              <p:embed/>
            </p:oleObj>
          </a:graphicData>
        </a:graphic>
      </p:graphicFrame>
      <p:sp>
        <p:nvSpPr>
          <p:cNvPr id="5" name="Rectangle 4"/>
          <p:cNvSpPr/>
          <p:nvPr/>
        </p:nvSpPr>
        <p:spPr>
          <a:xfrm>
            <a:off x="6705600" y="18288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3.23)</a:t>
            </a:r>
            <a:endParaRPr lang="en-US" baseline="-25000">
              <a:solidFill>
                <a:schemeClr val="tx1"/>
              </a:solidFill>
              <a:latin typeface="Arial" pitchFamily="34" charset="0"/>
              <a:cs typeface="Arial" pitchFamily="34" charset="0"/>
            </a:endParaRPr>
          </a:p>
        </p:txBody>
      </p:sp>
      <p:sp>
        <p:nvSpPr>
          <p:cNvPr id="6" name="Rectangle 5"/>
          <p:cNvSpPr/>
          <p:nvPr/>
        </p:nvSpPr>
        <p:spPr>
          <a:xfrm>
            <a:off x="304800" y="2590800"/>
            <a:ext cx="7848600" cy="7620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unde: </a:t>
            </a:r>
            <a:r>
              <a:rPr lang="ro-RO" sz="2400" smtClean="0">
                <a:solidFill>
                  <a:schemeClr val="tx1"/>
                </a:solidFill>
                <a:latin typeface="Arial" pitchFamily="34" charset="0"/>
                <a:cs typeface="Arial" pitchFamily="34" charset="0"/>
              </a:rPr>
              <a:t>T</a:t>
            </a:r>
            <a:r>
              <a:rPr lang="ro-RO"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rPr>
              <a:t>t</a:t>
            </a:r>
            <a:r>
              <a:rPr lang="ro-RO" smtClean="0">
                <a:solidFill>
                  <a:schemeClr val="tx1"/>
                </a:solidFill>
                <a:latin typeface="Arial" pitchFamily="34" charset="0"/>
                <a:cs typeface="Arial" pitchFamily="34" charset="0"/>
              </a:rPr>
              <a:t> – reprezintă limitele maximă respectiv minimă de temperatură;</a:t>
            </a:r>
          </a:p>
          <a:p>
            <a:pPr algn="just"/>
            <a:r>
              <a:rPr lang="ro-RO"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rPr>
              <a:t>a</a:t>
            </a:r>
            <a:r>
              <a:rPr lang="ro-RO"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rPr>
              <a:t>b</a:t>
            </a:r>
            <a:r>
              <a:rPr lang="ro-RO"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rPr>
              <a:t>c</a:t>
            </a:r>
            <a:r>
              <a:rPr lang="ro-RO" smtClean="0">
                <a:solidFill>
                  <a:schemeClr val="tx1"/>
                </a:solidFill>
                <a:latin typeface="Arial" pitchFamily="34" charset="0"/>
                <a:cs typeface="Arial" pitchFamily="34" charset="0"/>
              </a:rPr>
              <a:t> – reprezintă parametrii curbei </a:t>
            </a:r>
            <a:endParaRPr lang="ro-RO" b="1" i="1" smtClean="0">
              <a:solidFill>
                <a:srgbClr val="C00000"/>
              </a:solidFill>
              <a:latin typeface="Arial" pitchFamily="34" charset="0"/>
              <a:cs typeface="Arial" pitchFamily="34" charset="0"/>
            </a:endParaRPr>
          </a:p>
        </p:txBody>
      </p:sp>
      <p:sp>
        <p:nvSpPr>
          <p:cNvPr id="7" name="Rectangle 6"/>
          <p:cNvSpPr/>
          <p:nvPr/>
        </p:nvSpPr>
        <p:spPr>
          <a:xfrm>
            <a:off x="381000" y="3810000"/>
            <a:ext cx="5715000" cy="4572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Prelucrând relația (3.23), se obține relația (3.24) </a:t>
            </a:r>
            <a:endParaRPr lang="ro-RO" b="1" i="1" smtClean="0">
              <a:solidFill>
                <a:srgbClr val="C00000"/>
              </a:solidFill>
              <a:latin typeface="Arial" pitchFamily="34" charset="0"/>
              <a:cs typeface="Arial" pitchFamily="34" charset="0"/>
            </a:endParaRPr>
          </a:p>
        </p:txBody>
      </p:sp>
      <p:graphicFrame>
        <p:nvGraphicFramePr>
          <p:cNvPr id="8" name="Object 7"/>
          <p:cNvGraphicFramePr>
            <a:graphicFrameLocks noChangeAspect="1"/>
          </p:cNvGraphicFramePr>
          <p:nvPr/>
        </p:nvGraphicFramePr>
        <p:xfrm>
          <a:off x="2514600" y="4419600"/>
          <a:ext cx="3581401" cy="423119"/>
        </p:xfrm>
        <a:graphic>
          <a:graphicData uri="http://schemas.openxmlformats.org/presentationml/2006/ole">
            <p:oleObj spid="_x0000_s97283" name="Equation" r:id="rId4" imgW="3009600" imgH="355320" progId="Equation.3">
              <p:embed/>
            </p:oleObj>
          </a:graphicData>
        </a:graphic>
      </p:graphicFrame>
      <p:sp>
        <p:nvSpPr>
          <p:cNvPr id="9" name="Rectangle 8"/>
          <p:cNvSpPr/>
          <p:nvPr/>
        </p:nvSpPr>
        <p:spPr>
          <a:xfrm>
            <a:off x="6781800" y="43434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3.24)</a:t>
            </a:r>
            <a:endParaRPr lang="en-US" baseline="-25000">
              <a:solidFill>
                <a:schemeClr val="tx1"/>
              </a:solidFill>
              <a:latin typeface="Arial" pitchFamily="34" charset="0"/>
              <a:cs typeface="Arial" pitchFamily="34" charset="0"/>
            </a:endParaRPr>
          </a:p>
        </p:txBody>
      </p:sp>
      <p:sp>
        <p:nvSpPr>
          <p:cNvPr id="10" name="Rectangle 9"/>
          <p:cNvSpPr/>
          <p:nvPr/>
        </p:nvSpPr>
        <p:spPr>
          <a:xfrm>
            <a:off x="457200" y="5105400"/>
            <a:ext cx="6400800" cy="4572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sau sub forma din relația (3.25), deci o relație dublu liniară </a:t>
            </a:r>
            <a:endParaRPr lang="ro-RO" b="1" i="1" smtClean="0">
              <a:solidFill>
                <a:srgbClr val="C00000"/>
              </a:solidFill>
              <a:latin typeface="Arial" pitchFamily="34" charset="0"/>
              <a:cs typeface="Arial" pitchFamily="34" charset="0"/>
            </a:endParaRPr>
          </a:p>
        </p:txBody>
      </p:sp>
      <p:graphicFrame>
        <p:nvGraphicFramePr>
          <p:cNvPr id="11" name="Object 10"/>
          <p:cNvGraphicFramePr>
            <a:graphicFrameLocks noChangeAspect="1"/>
          </p:cNvGraphicFramePr>
          <p:nvPr/>
        </p:nvGraphicFramePr>
        <p:xfrm>
          <a:off x="3124200" y="5715000"/>
          <a:ext cx="2353733" cy="457200"/>
        </p:xfrm>
        <a:graphic>
          <a:graphicData uri="http://schemas.openxmlformats.org/presentationml/2006/ole">
            <p:oleObj spid="_x0000_s97284" name="Equation" r:id="rId5" imgW="1765080" imgH="342720" progId="Equation.3">
              <p:embed/>
            </p:oleObj>
          </a:graphicData>
        </a:graphic>
      </p:graphicFrame>
      <p:sp>
        <p:nvSpPr>
          <p:cNvPr id="12" name="Rectangle 11"/>
          <p:cNvSpPr/>
          <p:nvPr/>
        </p:nvSpPr>
        <p:spPr>
          <a:xfrm>
            <a:off x="6781800" y="56388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3.25)</a:t>
            </a:r>
            <a:endParaRPr lang="en-US" baseline="-25000">
              <a:solidFill>
                <a:schemeClr val="tx1"/>
              </a:solidFill>
              <a:latin typeface="Arial" pitchFamily="34" charset="0"/>
              <a:cs typeface="Arial" pitchFamily="34"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94</a:t>
            </a:fld>
            <a:endParaRPr lang="en-US"/>
          </a:p>
        </p:txBody>
      </p:sp>
      <p:sp>
        <p:nvSpPr>
          <p:cNvPr id="3" name="Rectangle 2"/>
          <p:cNvSpPr/>
          <p:nvPr/>
        </p:nvSpPr>
        <p:spPr>
          <a:xfrm>
            <a:off x="381000" y="990600"/>
            <a:ext cx="6248400" cy="4572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Condițiile limită pentru determinarea parametrilor </a:t>
            </a:r>
            <a:r>
              <a:rPr lang="el-GR" sz="2400" smtClean="0">
                <a:solidFill>
                  <a:schemeClr val="tx1"/>
                </a:solidFill>
                <a:latin typeface="Arial" pitchFamily="34" charset="0"/>
                <a:cs typeface="Arial" pitchFamily="34" charset="0"/>
              </a:rPr>
              <a:t>α</a:t>
            </a:r>
            <a:r>
              <a:rPr lang="ro-RO" smtClean="0">
                <a:solidFill>
                  <a:schemeClr val="tx1"/>
                </a:solidFill>
                <a:latin typeface="Arial" pitchFamily="34" charset="0"/>
                <a:cs typeface="Arial" pitchFamily="34" charset="0"/>
              </a:rPr>
              <a:t> și </a:t>
            </a:r>
            <a:r>
              <a:rPr lang="el-GR" sz="2400" smtClean="0">
                <a:solidFill>
                  <a:schemeClr val="tx1"/>
                </a:solidFill>
                <a:latin typeface="Arial" pitchFamily="34" charset="0"/>
                <a:cs typeface="Arial" pitchFamily="34" charset="0"/>
              </a:rPr>
              <a:t>β</a:t>
            </a:r>
            <a:r>
              <a:rPr lang="ro-RO" sz="2400" smtClean="0">
                <a:solidFill>
                  <a:schemeClr val="tx1"/>
                </a:solidFill>
                <a:latin typeface="Arial" pitchFamily="34" charset="0"/>
                <a:cs typeface="Arial" pitchFamily="34" charset="0"/>
              </a:rPr>
              <a:t>  </a:t>
            </a:r>
            <a:endParaRPr lang="ro-RO" sz="2400" b="1" i="1" smtClean="0">
              <a:solidFill>
                <a:srgbClr val="C00000"/>
              </a:solidFill>
              <a:latin typeface="Arial" pitchFamily="34" charset="0"/>
              <a:cs typeface="Arial" pitchFamily="34" charset="0"/>
            </a:endParaRPr>
          </a:p>
        </p:txBody>
      </p:sp>
      <p:sp>
        <p:nvSpPr>
          <p:cNvPr id="4" name="Rectangle 3"/>
          <p:cNvSpPr/>
          <p:nvPr/>
        </p:nvSpPr>
        <p:spPr>
          <a:xfrm>
            <a:off x="457200" y="1752600"/>
            <a:ext cx="6248400" cy="12192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Pentru </a:t>
            </a:r>
            <a:r>
              <a:rPr lang="ro-RO" sz="2400" smtClean="0">
                <a:solidFill>
                  <a:schemeClr val="tx1"/>
                </a:solidFill>
                <a:latin typeface="Arial" pitchFamily="34" charset="0"/>
                <a:cs typeface="Arial" pitchFamily="34" charset="0"/>
              </a:rPr>
              <a:t>T = T</a:t>
            </a:r>
            <a:r>
              <a:rPr lang="ro-RO" sz="2400" baseline="-25000" smtClean="0">
                <a:solidFill>
                  <a:schemeClr val="tx1"/>
                </a:solidFill>
                <a:latin typeface="Arial" pitchFamily="34" charset="0"/>
                <a:cs typeface="Arial" pitchFamily="34" charset="0"/>
              </a:rPr>
              <a:t>max</a:t>
            </a:r>
            <a:r>
              <a:rPr lang="ro-RO" sz="2400" smtClean="0">
                <a:solidFill>
                  <a:schemeClr val="tx1"/>
                </a:solidFill>
                <a:latin typeface="Arial" pitchFamily="34" charset="0"/>
                <a:cs typeface="Arial" pitchFamily="34" charset="0"/>
              </a:rPr>
              <a:t>  </a:t>
            </a:r>
            <a:r>
              <a:rPr lang="ro-RO" smtClean="0">
                <a:solidFill>
                  <a:schemeClr val="tx1"/>
                </a:solidFill>
                <a:latin typeface="Arial" pitchFamily="34" charset="0"/>
                <a:cs typeface="Arial" pitchFamily="34" charset="0"/>
              </a:rPr>
              <a:t>și  </a:t>
            </a:r>
            <a:r>
              <a:rPr lang="ro-RO" sz="2400" smtClean="0">
                <a:solidFill>
                  <a:schemeClr val="tx1"/>
                </a:solidFill>
                <a:latin typeface="Arial" pitchFamily="34" charset="0"/>
                <a:cs typeface="Arial" pitchFamily="34" charset="0"/>
              </a:rPr>
              <a:t>t = t</a:t>
            </a:r>
            <a:r>
              <a:rPr lang="ro-RO" sz="2400" baseline="-25000" smtClean="0">
                <a:solidFill>
                  <a:schemeClr val="tx1"/>
                </a:solidFill>
                <a:latin typeface="Arial" pitchFamily="34" charset="0"/>
                <a:cs typeface="Arial" pitchFamily="34" charset="0"/>
              </a:rPr>
              <a:t>min</a:t>
            </a:r>
            <a:r>
              <a:rPr lang="ro-RO" sz="2400"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sym typeface="Wingdings 3"/>
              </a:rPr>
              <a:t> u = 1</a:t>
            </a:r>
          </a:p>
          <a:p>
            <a:pPr algn="just"/>
            <a:endParaRPr lang="ro-RO" sz="2400" smtClean="0">
              <a:solidFill>
                <a:schemeClr val="tx1"/>
              </a:solidFill>
              <a:latin typeface="Arial" pitchFamily="34" charset="0"/>
              <a:cs typeface="Arial" pitchFamily="34" charset="0"/>
              <a:sym typeface="Wingdings 3"/>
            </a:endParaRPr>
          </a:p>
          <a:p>
            <a:pPr algn="just"/>
            <a:r>
              <a:rPr lang="ro-RO" smtClean="0">
                <a:solidFill>
                  <a:schemeClr val="tx1"/>
                </a:solidFill>
                <a:latin typeface="Arial" pitchFamily="34" charset="0"/>
                <a:cs typeface="Arial" pitchFamily="34" charset="0"/>
                <a:sym typeface="Wingdings 3"/>
              </a:rPr>
              <a:t>Pentru</a:t>
            </a:r>
            <a:r>
              <a:rPr lang="ro-RO"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rPr>
              <a:t>T</a:t>
            </a:r>
            <a:r>
              <a:rPr lang="ro-RO" sz="2400" baseline="-25000" smtClean="0">
                <a:solidFill>
                  <a:schemeClr val="tx1"/>
                </a:solidFill>
                <a:latin typeface="Arial" pitchFamily="34" charset="0"/>
                <a:cs typeface="Arial" pitchFamily="34" charset="0"/>
              </a:rPr>
              <a:t>min</a:t>
            </a:r>
            <a:r>
              <a:rPr lang="ro-RO" smtClean="0">
                <a:solidFill>
                  <a:schemeClr val="tx1"/>
                </a:solidFill>
                <a:latin typeface="Arial" pitchFamily="34" charset="0"/>
                <a:cs typeface="Arial" pitchFamily="34" charset="0"/>
              </a:rPr>
              <a:t>  și </a:t>
            </a:r>
            <a:r>
              <a:rPr lang="ro-RO" sz="2400" smtClean="0">
                <a:solidFill>
                  <a:schemeClr val="tx1"/>
                </a:solidFill>
                <a:latin typeface="Arial" pitchFamily="34" charset="0"/>
                <a:cs typeface="Arial" pitchFamily="34" charset="0"/>
              </a:rPr>
              <a:t> t = t</a:t>
            </a:r>
            <a:r>
              <a:rPr lang="ro-RO" sz="2400" baseline="-25000" smtClean="0">
                <a:solidFill>
                  <a:schemeClr val="tx1"/>
                </a:solidFill>
                <a:latin typeface="Arial" pitchFamily="34" charset="0"/>
                <a:cs typeface="Arial" pitchFamily="34" charset="0"/>
              </a:rPr>
              <a:t>max</a:t>
            </a:r>
            <a:r>
              <a:rPr lang="ro-RO" sz="2400" smtClean="0">
                <a:solidFill>
                  <a:schemeClr val="tx1"/>
                </a:solidFill>
                <a:latin typeface="Arial" pitchFamily="34" charset="0"/>
                <a:cs typeface="Arial" pitchFamily="34" charset="0"/>
              </a:rPr>
              <a:t> </a:t>
            </a:r>
            <a:r>
              <a:rPr lang="ro-RO" sz="2400" smtClean="0">
                <a:solidFill>
                  <a:schemeClr val="tx1"/>
                </a:solidFill>
                <a:latin typeface="Arial" pitchFamily="34" charset="0"/>
                <a:cs typeface="Arial" pitchFamily="34" charset="0"/>
                <a:sym typeface="Wingdings 3"/>
              </a:rPr>
              <a:t> u = 0</a:t>
            </a:r>
            <a:endParaRPr lang="ro-RO" sz="2400" b="1" i="1" smtClean="0">
              <a:solidFill>
                <a:srgbClr val="C00000"/>
              </a:solidFill>
              <a:latin typeface="Arial" pitchFamily="34" charset="0"/>
              <a:cs typeface="Arial" pitchFamily="34" charset="0"/>
            </a:endParaRPr>
          </a:p>
        </p:txBody>
      </p:sp>
      <p:sp>
        <p:nvSpPr>
          <p:cNvPr id="5" name="Rectangle 4"/>
          <p:cNvSpPr/>
          <p:nvPr/>
        </p:nvSpPr>
        <p:spPr>
          <a:xfrm>
            <a:off x="533400" y="3200400"/>
            <a:ext cx="6248400" cy="4572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Înlocuind în relația (3.25) și rezolvând sistemul se obține:</a:t>
            </a:r>
            <a:r>
              <a:rPr lang="ro-RO" sz="2400" smtClean="0">
                <a:solidFill>
                  <a:schemeClr val="tx1"/>
                </a:solidFill>
                <a:latin typeface="Arial" pitchFamily="34" charset="0"/>
                <a:cs typeface="Arial" pitchFamily="34" charset="0"/>
              </a:rPr>
              <a:t>  </a:t>
            </a:r>
            <a:endParaRPr lang="ro-RO" sz="2400" b="1" i="1" smtClean="0">
              <a:solidFill>
                <a:srgbClr val="C00000"/>
              </a:solidFill>
              <a:latin typeface="Arial" pitchFamily="34" charset="0"/>
              <a:cs typeface="Arial" pitchFamily="34" charset="0"/>
            </a:endParaRPr>
          </a:p>
        </p:txBody>
      </p:sp>
      <p:graphicFrame>
        <p:nvGraphicFramePr>
          <p:cNvPr id="6" name="Object 5"/>
          <p:cNvGraphicFramePr>
            <a:graphicFrameLocks noChangeAspect="1"/>
          </p:cNvGraphicFramePr>
          <p:nvPr/>
        </p:nvGraphicFramePr>
        <p:xfrm>
          <a:off x="2209800" y="3962400"/>
          <a:ext cx="4038600" cy="2465672"/>
        </p:xfrm>
        <a:graphic>
          <a:graphicData uri="http://schemas.openxmlformats.org/presentationml/2006/ole">
            <p:oleObj spid="_x0000_s98306" name="Equation" r:id="rId3" imgW="3619440" imgH="2209680" progId="Equation.3">
              <p:embed/>
            </p:oleObj>
          </a:graphicData>
        </a:graphic>
      </p:graphicFrame>
      <p:sp>
        <p:nvSpPr>
          <p:cNvPr id="7" name="Rectangle 6"/>
          <p:cNvSpPr/>
          <p:nvPr/>
        </p:nvSpPr>
        <p:spPr>
          <a:xfrm>
            <a:off x="6858000" y="49530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3.26)</a:t>
            </a:r>
            <a:endParaRPr lang="en-US" baseline="-25000">
              <a:solidFill>
                <a:schemeClr val="tx1"/>
              </a:solidFill>
              <a:latin typeface="Arial" pitchFamily="34" charset="0"/>
              <a:cs typeface="Arial" pitchFamily="34"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95</a:t>
            </a:fld>
            <a:endParaRPr lang="en-US"/>
          </a:p>
        </p:txBody>
      </p:sp>
      <p:sp>
        <p:nvSpPr>
          <p:cNvPr id="3" name="Rectangle 2"/>
          <p:cNvSpPr/>
          <p:nvPr/>
        </p:nvSpPr>
        <p:spPr>
          <a:xfrm>
            <a:off x="457200" y="762000"/>
            <a:ext cx="7696200" cy="6858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În figura 3.4 se prezintă rezultatul grafic pentru </a:t>
            </a:r>
            <a:r>
              <a:rPr lang="ro-RO" b="1" smtClean="0">
                <a:solidFill>
                  <a:schemeClr val="accent1">
                    <a:lumMod val="75000"/>
                  </a:schemeClr>
                </a:solidFill>
                <a:latin typeface="Arial" pitchFamily="34" charset="0"/>
                <a:cs typeface="Arial" pitchFamily="34" charset="0"/>
              </a:rPr>
              <a:t>funcția</a:t>
            </a:r>
            <a:r>
              <a:rPr lang="ro-RO" smtClean="0">
                <a:solidFill>
                  <a:schemeClr val="tx1"/>
                </a:solidFill>
                <a:latin typeface="Arial" pitchFamily="34" charset="0"/>
                <a:cs typeface="Arial" pitchFamily="34" charset="0"/>
              </a:rPr>
              <a:t>: </a:t>
            </a:r>
            <a:r>
              <a:rPr lang="ro-RO" b="1" i="1" smtClean="0">
                <a:solidFill>
                  <a:schemeClr val="accent1">
                    <a:lumMod val="75000"/>
                  </a:schemeClr>
                </a:solidFill>
                <a:latin typeface="Arial" pitchFamily="34" charset="0"/>
                <a:cs typeface="Arial" pitchFamily="34" charset="0"/>
              </a:rPr>
              <a:t>„rezistă la temperatură”</a:t>
            </a:r>
            <a:r>
              <a:rPr lang="ro-RO" smtClean="0">
                <a:solidFill>
                  <a:schemeClr val="tx1"/>
                </a:solidFill>
                <a:latin typeface="Arial" pitchFamily="34" charset="0"/>
                <a:cs typeface="Arial" pitchFamily="34" charset="0"/>
              </a:rPr>
              <a:t>, pentru următoarele date:</a:t>
            </a:r>
            <a:r>
              <a:rPr lang="ro-RO" sz="2400" smtClean="0">
                <a:solidFill>
                  <a:schemeClr val="tx1"/>
                </a:solidFill>
                <a:latin typeface="Arial" pitchFamily="34" charset="0"/>
                <a:cs typeface="Arial" pitchFamily="34" charset="0"/>
              </a:rPr>
              <a:t>  </a:t>
            </a:r>
            <a:endParaRPr lang="ro-RO" sz="2400" b="1" i="1" smtClean="0">
              <a:solidFill>
                <a:srgbClr val="C00000"/>
              </a:solidFill>
              <a:latin typeface="Arial" pitchFamily="34" charset="0"/>
              <a:cs typeface="Arial" pitchFamily="34" charset="0"/>
            </a:endParaRPr>
          </a:p>
        </p:txBody>
      </p:sp>
      <p:graphicFrame>
        <p:nvGraphicFramePr>
          <p:cNvPr id="4" name="Object 3"/>
          <p:cNvGraphicFramePr>
            <a:graphicFrameLocks noChangeAspect="1"/>
          </p:cNvGraphicFramePr>
          <p:nvPr/>
        </p:nvGraphicFramePr>
        <p:xfrm>
          <a:off x="1981200" y="1143000"/>
          <a:ext cx="2536726" cy="1066800"/>
        </p:xfrm>
        <a:graphic>
          <a:graphicData uri="http://schemas.openxmlformats.org/presentationml/2006/ole">
            <p:oleObj spid="_x0000_s99330" name="Equation" r:id="rId3" imgW="3149280" imgH="1282680" progId="Equation.3">
              <p:embed/>
            </p:oleObj>
          </a:graphicData>
        </a:graphic>
      </p:graphicFrame>
      <p:graphicFrame>
        <p:nvGraphicFramePr>
          <p:cNvPr id="7" name="Object 6"/>
          <p:cNvGraphicFramePr>
            <a:graphicFrameLocks noChangeAspect="1"/>
          </p:cNvGraphicFramePr>
          <p:nvPr/>
        </p:nvGraphicFramePr>
        <p:xfrm>
          <a:off x="4724400" y="1447800"/>
          <a:ext cx="2851482" cy="685800"/>
        </p:xfrm>
        <a:graphic>
          <a:graphicData uri="http://schemas.openxmlformats.org/presentationml/2006/ole">
            <p:oleObj spid="_x0000_s99331" name="Equation" r:id="rId4" imgW="3009600" imgH="723600" progId="Equation.3">
              <p:embed/>
            </p:oleObj>
          </a:graphicData>
        </a:graphic>
      </p:graphicFrame>
      <p:sp>
        <p:nvSpPr>
          <p:cNvPr id="8" name="Rectangle 7"/>
          <p:cNvSpPr/>
          <p:nvPr/>
        </p:nvSpPr>
        <p:spPr>
          <a:xfrm>
            <a:off x="1371600" y="5791200"/>
            <a:ext cx="5867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solidFill>
                  <a:schemeClr val="tx1"/>
                </a:solidFill>
                <a:latin typeface="Arial" pitchFamily="34" charset="0"/>
                <a:cs typeface="Arial" pitchFamily="34" charset="0"/>
              </a:rPr>
              <a:t> Fig. 3.4 Utilitatea funcției „</a:t>
            </a:r>
            <a:r>
              <a:rPr lang="ro-RO" i="1" smtClean="0">
                <a:solidFill>
                  <a:schemeClr val="tx1"/>
                </a:solidFill>
                <a:latin typeface="Arial" pitchFamily="34" charset="0"/>
                <a:cs typeface="Arial" pitchFamily="34" charset="0"/>
              </a:rPr>
              <a:t>rezistă la temperatură</a:t>
            </a:r>
            <a:r>
              <a:rPr lang="ro-RO" smtClean="0">
                <a:solidFill>
                  <a:schemeClr val="tx1"/>
                </a:solidFill>
                <a:latin typeface="Arial" pitchFamily="34" charset="0"/>
                <a:cs typeface="Arial" pitchFamily="34" charset="0"/>
              </a:rPr>
              <a:t>”</a:t>
            </a:r>
            <a:endParaRPr lang="en-US" baseline="-25000">
              <a:solidFill>
                <a:schemeClr val="tx1"/>
              </a:solidFill>
              <a:latin typeface="Arial" pitchFamily="34" charset="0"/>
              <a:cs typeface="Arial" pitchFamily="34" charset="0"/>
            </a:endParaRPr>
          </a:p>
        </p:txBody>
      </p:sp>
      <p:cxnSp>
        <p:nvCxnSpPr>
          <p:cNvPr id="10" name="Straight Arrow Connector 9"/>
          <p:cNvCxnSpPr/>
          <p:nvPr/>
        </p:nvCxnSpPr>
        <p:spPr>
          <a:xfrm rot="5400000" flipH="1" flipV="1">
            <a:off x="-153194" y="3657600"/>
            <a:ext cx="289639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38200" y="1981200"/>
            <a:ext cx="477272" cy="461665"/>
          </a:xfrm>
          <a:prstGeom prst="rect">
            <a:avLst/>
          </a:prstGeom>
        </p:spPr>
        <p:txBody>
          <a:bodyPr wrap="square">
            <a:spAutoFit/>
          </a:bodyPr>
          <a:lstStyle/>
          <a:p>
            <a:pPr algn="ctr"/>
            <a:r>
              <a:rPr lang="ro-RO" sz="2400" smtClean="0">
                <a:latin typeface="Arial" pitchFamily="34" charset="0"/>
                <a:cs typeface="Arial" pitchFamily="34" charset="0"/>
              </a:rPr>
              <a:t>u</a:t>
            </a:r>
            <a:endParaRPr lang="en-US" sz="2400"/>
          </a:p>
        </p:txBody>
      </p:sp>
      <p:sp>
        <p:nvSpPr>
          <p:cNvPr id="15" name="Rectangle 14"/>
          <p:cNvSpPr/>
          <p:nvPr/>
        </p:nvSpPr>
        <p:spPr>
          <a:xfrm>
            <a:off x="609600" y="2438400"/>
            <a:ext cx="629672" cy="461665"/>
          </a:xfrm>
          <a:prstGeom prst="rect">
            <a:avLst/>
          </a:prstGeom>
        </p:spPr>
        <p:txBody>
          <a:bodyPr wrap="square">
            <a:spAutoFit/>
          </a:bodyPr>
          <a:lstStyle/>
          <a:p>
            <a:pPr algn="ctr"/>
            <a:r>
              <a:rPr lang="ro-RO" sz="2400" smtClean="0">
                <a:latin typeface="Arial" pitchFamily="34" charset="0"/>
                <a:cs typeface="Arial" pitchFamily="34" charset="0"/>
              </a:rPr>
              <a:t>1,0</a:t>
            </a:r>
            <a:endParaRPr lang="en-US" sz="2400"/>
          </a:p>
        </p:txBody>
      </p:sp>
      <p:sp>
        <p:nvSpPr>
          <p:cNvPr id="16" name="Rectangle 15"/>
          <p:cNvSpPr/>
          <p:nvPr/>
        </p:nvSpPr>
        <p:spPr>
          <a:xfrm>
            <a:off x="609600" y="4876800"/>
            <a:ext cx="629672" cy="461665"/>
          </a:xfrm>
          <a:prstGeom prst="rect">
            <a:avLst/>
          </a:prstGeom>
        </p:spPr>
        <p:txBody>
          <a:bodyPr wrap="square">
            <a:spAutoFit/>
          </a:bodyPr>
          <a:lstStyle/>
          <a:p>
            <a:pPr algn="ctr"/>
            <a:r>
              <a:rPr lang="ro-RO" sz="2400" smtClean="0">
                <a:latin typeface="Arial" pitchFamily="34" charset="0"/>
                <a:cs typeface="Arial" pitchFamily="34" charset="0"/>
              </a:rPr>
              <a:t>0</a:t>
            </a:r>
            <a:endParaRPr lang="en-US" sz="2400"/>
          </a:p>
        </p:txBody>
      </p:sp>
      <p:cxnSp>
        <p:nvCxnSpPr>
          <p:cNvPr id="18" name="Straight Arrow Connector 17"/>
          <p:cNvCxnSpPr/>
          <p:nvPr/>
        </p:nvCxnSpPr>
        <p:spPr>
          <a:xfrm>
            <a:off x="1295400" y="5105400"/>
            <a:ext cx="5715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295400" y="2743200"/>
            <a:ext cx="5257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981200" y="5181600"/>
            <a:ext cx="838200" cy="461665"/>
          </a:xfrm>
          <a:prstGeom prst="rect">
            <a:avLst/>
          </a:prstGeom>
        </p:spPr>
        <p:txBody>
          <a:bodyPr wrap="square">
            <a:spAutoFit/>
          </a:bodyPr>
          <a:lstStyle/>
          <a:p>
            <a:pPr algn="ctr"/>
            <a:r>
              <a:rPr lang="ro-RO" sz="2400" smtClean="0">
                <a:latin typeface="Arial" pitchFamily="34" charset="0"/>
                <a:cs typeface="Arial" pitchFamily="34" charset="0"/>
              </a:rPr>
              <a:t>500</a:t>
            </a:r>
            <a:endParaRPr lang="en-US" sz="2400"/>
          </a:p>
        </p:txBody>
      </p:sp>
      <p:sp>
        <p:nvSpPr>
          <p:cNvPr id="23" name="Rectangle 22"/>
          <p:cNvSpPr/>
          <p:nvPr/>
        </p:nvSpPr>
        <p:spPr>
          <a:xfrm>
            <a:off x="5105400" y="5181600"/>
            <a:ext cx="838200" cy="461665"/>
          </a:xfrm>
          <a:prstGeom prst="rect">
            <a:avLst/>
          </a:prstGeom>
        </p:spPr>
        <p:txBody>
          <a:bodyPr wrap="square">
            <a:spAutoFit/>
          </a:bodyPr>
          <a:lstStyle/>
          <a:p>
            <a:pPr algn="ctr"/>
            <a:r>
              <a:rPr lang="ro-RO" sz="2400" smtClean="0">
                <a:latin typeface="Arial" pitchFamily="34" charset="0"/>
                <a:cs typeface="Arial" pitchFamily="34" charset="0"/>
              </a:rPr>
              <a:t>900</a:t>
            </a:r>
            <a:endParaRPr lang="en-US" sz="2400"/>
          </a:p>
        </p:txBody>
      </p:sp>
      <p:sp>
        <p:nvSpPr>
          <p:cNvPr id="24" name="Rectangle 23"/>
          <p:cNvSpPr/>
          <p:nvPr/>
        </p:nvSpPr>
        <p:spPr>
          <a:xfrm>
            <a:off x="6934200" y="5181600"/>
            <a:ext cx="838200" cy="461665"/>
          </a:xfrm>
          <a:prstGeom prst="rect">
            <a:avLst/>
          </a:prstGeom>
        </p:spPr>
        <p:txBody>
          <a:bodyPr wrap="square">
            <a:spAutoFit/>
          </a:bodyPr>
          <a:lstStyle/>
          <a:p>
            <a:pPr algn="ctr"/>
            <a:r>
              <a:rPr lang="ro-RO" sz="2400" smtClean="0">
                <a:latin typeface="Arial" pitchFamily="34" charset="0"/>
                <a:cs typeface="Arial" pitchFamily="34" charset="0"/>
              </a:rPr>
              <a:t>T</a:t>
            </a:r>
            <a:r>
              <a:rPr lang="ro-RO" sz="2400" baseline="-25000" smtClean="0">
                <a:latin typeface="Arial" pitchFamily="34" charset="0"/>
                <a:cs typeface="Arial" pitchFamily="34" charset="0"/>
              </a:rPr>
              <a:t>max</a:t>
            </a:r>
            <a:endParaRPr lang="en-US" sz="2400" baseline="-25000"/>
          </a:p>
        </p:txBody>
      </p:sp>
      <p:cxnSp>
        <p:nvCxnSpPr>
          <p:cNvPr id="26" name="Straight Connector 25"/>
          <p:cNvCxnSpPr/>
          <p:nvPr/>
        </p:nvCxnSpPr>
        <p:spPr>
          <a:xfrm rot="5400000" flipH="1" flipV="1">
            <a:off x="1181100" y="3924300"/>
            <a:ext cx="2362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4304506" y="3924300"/>
            <a:ext cx="236299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2362200" y="2743200"/>
            <a:ext cx="3124200" cy="2362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flipV="1">
            <a:off x="1447800" y="4191000"/>
            <a:ext cx="1828800" cy="1588"/>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362200" y="2743200"/>
            <a:ext cx="3124200" cy="5334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2362200" y="4572000"/>
            <a:ext cx="3124200" cy="5334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flipH="1" flipV="1">
            <a:off x="4572000" y="3657600"/>
            <a:ext cx="1828800" cy="1588"/>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96</a:t>
            </a:fld>
            <a:endParaRPr lang="en-US"/>
          </a:p>
        </p:txBody>
      </p:sp>
      <p:sp>
        <p:nvSpPr>
          <p:cNvPr id="3" name="Rectangle 2"/>
          <p:cNvSpPr/>
          <p:nvPr/>
        </p:nvSpPr>
        <p:spPr>
          <a:xfrm>
            <a:off x="381000" y="990600"/>
            <a:ext cx="1295400" cy="369332"/>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spAutoFit/>
          </a:bodyPr>
          <a:lstStyle/>
          <a:p>
            <a:r>
              <a:rPr lang="ro-RO" b="1" smtClean="0">
                <a:solidFill>
                  <a:schemeClr val="accent1">
                    <a:lumMod val="75000"/>
                  </a:schemeClr>
                </a:solidFill>
                <a:latin typeface="Arial" pitchFamily="34" charset="0"/>
                <a:cs typeface="Arial" pitchFamily="34" charset="0"/>
              </a:rPr>
              <a:t>Concluzii:</a:t>
            </a:r>
            <a:endParaRPr lang="en-US" b="1">
              <a:solidFill>
                <a:schemeClr val="accent1">
                  <a:lumMod val="75000"/>
                </a:schemeClr>
              </a:solidFill>
              <a:latin typeface="Arial" pitchFamily="34" charset="0"/>
              <a:cs typeface="Arial" pitchFamily="34" charset="0"/>
            </a:endParaRPr>
          </a:p>
        </p:txBody>
      </p:sp>
      <p:sp>
        <p:nvSpPr>
          <p:cNvPr id="4" name="Rectangle 3"/>
          <p:cNvSpPr/>
          <p:nvPr/>
        </p:nvSpPr>
        <p:spPr>
          <a:xfrm>
            <a:off x="1066800" y="1828800"/>
            <a:ext cx="7315200" cy="646331"/>
          </a:xfrm>
          <a:prstGeom prst="rect">
            <a:avLst/>
          </a:prstGeom>
          <a:solidFill>
            <a:srgbClr val="FFFF99"/>
          </a:solidFill>
        </p:spPr>
        <p:txBody>
          <a:bodyPr wrap="square">
            <a:spAutoFit/>
          </a:bodyPr>
          <a:lstStyle/>
          <a:p>
            <a:pPr algn="just"/>
            <a:r>
              <a:rPr lang="ro-RO" b="1" i="1" smtClean="0">
                <a:solidFill>
                  <a:schemeClr val="accent6">
                    <a:lumMod val="50000"/>
                  </a:schemeClr>
                </a:solidFill>
                <a:latin typeface="Arial" pitchFamily="34" charset="0"/>
                <a:cs typeface="Arial" pitchFamily="34" charset="0"/>
              </a:rPr>
              <a:t>Domeniul util </a:t>
            </a:r>
            <a:r>
              <a:rPr lang="ro-RO" smtClean="0">
                <a:latin typeface="Arial" pitchFamily="34" charset="0"/>
                <a:cs typeface="Arial" pitchFamily="34" charset="0"/>
              </a:rPr>
              <a:t>pentru </a:t>
            </a:r>
            <a:r>
              <a:rPr lang="ro-RO" b="1" i="1" smtClean="0">
                <a:solidFill>
                  <a:schemeClr val="accent1">
                    <a:lumMod val="75000"/>
                  </a:schemeClr>
                </a:solidFill>
                <a:latin typeface="Arial" pitchFamily="34" charset="0"/>
                <a:cs typeface="Arial" pitchFamily="34" charset="0"/>
              </a:rPr>
              <a:t>funcție</a:t>
            </a:r>
            <a:r>
              <a:rPr lang="ro-RO" smtClean="0">
                <a:latin typeface="Arial" pitchFamily="34" charset="0"/>
                <a:cs typeface="Arial" pitchFamily="34" charset="0"/>
              </a:rPr>
              <a:t> este reprezentat de </a:t>
            </a:r>
            <a:r>
              <a:rPr lang="ro-RO" b="1" i="1" smtClean="0">
                <a:solidFill>
                  <a:srgbClr val="FF0000"/>
                </a:solidFill>
                <a:latin typeface="Arial" pitchFamily="34" charset="0"/>
                <a:cs typeface="Arial" pitchFamily="34" charset="0"/>
              </a:rPr>
              <a:t>mulțimea punctelor dintr-o suprafață plană</a:t>
            </a:r>
          </a:p>
        </p:txBody>
      </p:sp>
      <p:sp>
        <p:nvSpPr>
          <p:cNvPr id="5" name="Right Arrow 4"/>
          <p:cNvSpPr/>
          <p:nvPr/>
        </p:nvSpPr>
        <p:spPr>
          <a:xfrm>
            <a:off x="381000" y="19050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0600" y="3276600"/>
            <a:ext cx="7315200" cy="646331"/>
          </a:xfrm>
          <a:prstGeom prst="rect">
            <a:avLst/>
          </a:prstGeom>
          <a:solidFill>
            <a:srgbClr val="FFFF99"/>
          </a:solidFill>
        </p:spPr>
        <p:txBody>
          <a:bodyPr wrap="square">
            <a:spAutoFit/>
          </a:bodyPr>
          <a:lstStyle/>
          <a:p>
            <a:pPr algn="just"/>
            <a:r>
              <a:rPr lang="ro-RO" b="1" i="1" smtClean="0">
                <a:solidFill>
                  <a:schemeClr val="accent6">
                    <a:lumMod val="50000"/>
                  </a:schemeClr>
                </a:solidFill>
                <a:latin typeface="Arial" pitchFamily="34" charset="0"/>
                <a:cs typeface="Arial" pitchFamily="34" charset="0"/>
              </a:rPr>
              <a:t>Aceeași valoare a utilității</a:t>
            </a:r>
            <a:r>
              <a:rPr lang="ro-RO" smtClean="0">
                <a:latin typeface="Arial" pitchFamily="34" charset="0"/>
                <a:cs typeface="Arial" pitchFamily="34" charset="0"/>
              </a:rPr>
              <a:t> poate fi obținută pentru o </a:t>
            </a:r>
            <a:r>
              <a:rPr lang="ro-RO" b="1" i="1" smtClean="0">
                <a:solidFill>
                  <a:srgbClr val="FF0000"/>
                </a:solidFill>
                <a:latin typeface="Arial" pitchFamily="34" charset="0"/>
                <a:cs typeface="Arial" pitchFamily="34" charset="0"/>
              </a:rPr>
              <a:t>infinitate de combinații</a:t>
            </a:r>
            <a:r>
              <a:rPr lang="ro-RO" smtClean="0">
                <a:latin typeface="Arial" pitchFamily="34" charset="0"/>
                <a:cs typeface="Arial" pitchFamily="34" charset="0"/>
              </a:rPr>
              <a:t> între cele două </a:t>
            </a:r>
            <a:r>
              <a:rPr lang="ro-RO" b="1" i="1" smtClean="0">
                <a:solidFill>
                  <a:srgbClr val="C00000"/>
                </a:solidFill>
                <a:latin typeface="Arial" pitchFamily="34" charset="0"/>
                <a:cs typeface="Arial" pitchFamily="34" charset="0"/>
              </a:rPr>
              <a:t>caracteristici </a:t>
            </a:r>
          </a:p>
        </p:txBody>
      </p:sp>
      <p:sp>
        <p:nvSpPr>
          <p:cNvPr id="7" name="Right Arrow 6"/>
          <p:cNvSpPr/>
          <p:nvPr/>
        </p:nvSpPr>
        <p:spPr>
          <a:xfrm>
            <a:off x="381000" y="32766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4648200"/>
            <a:ext cx="7315200" cy="923330"/>
          </a:xfrm>
          <a:prstGeom prst="rect">
            <a:avLst/>
          </a:prstGeom>
          <a:solidFill>
            <a:srgbClr val="FFFF99"/>
          </a:solidFill>
        </p:spPr>
        <p:txBody>
          <a:bodyPr wrap="square">
            <a:spAutoFit/>
          </a:bodyPr>
          <a:lstStyle/>
          <a:p>
            <a:pPr algn="just"/>
            <a:r>
              <a:rPr lang="ro-RO" smtClean="0">
                <a:latin typeface="Arial" pitchFamily="34" charset="0"/>
                <a:cs typeface="Arial" pitchFamily="34" charset="0"/>
              </a:rPr>
              <a:t>Dacă în locul </a:t>
            </a:r>
            <a:r>
              <a:rPr lang="ro-RO" b="1" i="1" smtClean="0">
                <a:solidFill>
                  <a:schemeClr val="accent1">
                    <a:lumMod val="75000"/>
                  </a:schemeClr>
                </a:solidFill>
                <a:latin typeface="Arial" pitchFamily="34" charset="0"/>
                <a:cs typeface="Arial" pitchFamily="34" charset="0"/>
              </a:rPr>
              <a:t>corelației liniare </a:t>
            </a:r>
            <a:r>
              <a:rPr lang="ro-RO" smtClean="0">
                <a:latin typeface="Arial" pitchFamily="34" charset="0"/>
                <a:cs typeface="Arial" pitchFamily="34" charset="0"/>
              </a:rPr>
              <a:t>se folosește o </a:t>
            </a:r>
            <a:r>
              <a:rPr lang="ro-RO" b="1" i="1" smtClean="0">
                <a:solidFill>
                  <a:srgbClr val="FF0000"/>
                </a:solidFill>
                <a:latin typeface="Arial" pitchFamily="34" charset="0"/>
                <a:cs typeface="Arial" pitchFamily="34" charset="0"/>
              </a:rPr>
              <a:t>corelație neliniară de tip Cobb-Douglas</a:t>
            </a:r>
            <a:r>
              <a:rPr lang="ro-RO" smtClean="0">
                <a:latin typeface="Arial" pitchFamily="34" charset="0"/>
                <a:cs typeface="Arial" pitchFamily="34" charset="0"/>
              </a:rPr>
              <a:t>, domeniul se modifică luând forma din figura 3.5, care </a:t>
            </a:r>
            <a:r>
              <a:rPr lang="ro-RO" b="1" i="1" smtClean="0">
                <a:solidFill>
                  <a:srgbClr val="C00000"/>
                </a:solidFill>
                <a:latin typeface="Arial" pitchFamily="34" charset="0"/>
                <a:cs typeface="Arial" pitchFamily="34" charset="0"/>
              </a:rPr>
              <a:t>generalizează</a:t>
            </a:r>
            <a:r>
              <a:rPr lang="ro-RO" smtClean="0">
                <a:latin typeface="Arial" pitchFamily="34" charset="0"/>
                <a:cs typeface="Arial" pitchFamily="34" charset="0"/>
              </a:rPr>
              <a:t> forma inițială a </a:t>
            </a:r>
            <a:r>
              <a:rPr lang="ro-RO" b="1" i="1" smtClean="0">
                <a:solidFill>
                  <a:schemeClr val="accent6">
                    <a:lumMod val="50000"/>
                  </a:schemeClr>
                </a:solidFill>
                <a:latin typeface="Arial" pitchFamily="34" charset="0"/>
                <a:cs typeface="Arial" pitchFamily="34" charset="0"/>
              </a:rPr>
              <a:t>curbei utilității </a:t>
            </a:r>
            <a:r>
              <a:rPr lang="ro-RO" smtClean="0">
                <a:latin typeface="Arial" pitchFamily="34" charset="0"/>
                <a:cs typeface="Arial" pitchFamily="34" charset="0"/>
              </a:rPr>
              <a:t>din figura 3.1</a:t>
            </a:r>
          </a:p>
        </p:txBody>
      </p:sp>
      <p:sp>
        <p:nvSpPr>
          <p:cNvPr id="9" name="Right Arrow 8"/>
          <p:cNvSpPr/>
          <p:nvPr/>
        </p:nvSpPr>
        <p:spPr>
          <a:xfrm>
            <a:off x="457200" y="46482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97</a:t>
            </a:fld>
            <a:endParaRPr lang="en-US"/>
          </a:p>
        </p:txBody>
      </p:sp>
      <p:sp>
        <p:nvSpPr>
          <p:cNvPr id="3" name="Rectangle 2"/>
          <p:cNvSpPr/>
          <p:nvPr/>
        </p:nvSpPr>
        <p:spPr>
          <a:xfrm>
            <a:off x="1447800" y="5486400"/>
            <a:ext cx="5867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solidFill>
                  <a:schemeClr val="tx1"/>
                </a:solidFill>
                <a:latin typeface="Arial" pitchFamily="34" charset="0"/>
                <a:cs typeface="Arial" pitchFamily="34" charset="0"/>
              </a:rPr>
              <a:t> Fig. 3.5 Utilitatea unei funcții cu două variabile</a:t>
            </a:r>
            <a:endParaRPr lang="en-US" baseline="-25000">
              <a:solidFill>
                <a:schemeClr val="tx1"/>
              </a:solidFill>
              <a:latin typeface="Arial" pitchFamily="34" charset="0"/>
              <a:cs typeface="Arial" pitchFamily="34" charset="0"/>
            </a:endParaRPr>
          </a:p>
        </p:txBody>
      </p:sp>
      <p:cxnSp>
        <p:nvCxnSpPr>
          <p:cNvPr id="4" name="Straight Arrow Connector 3"/>
          <p:cNvCxnSpPr/>
          <p:nvPr/>
        </p:nvCxnSpPr>
        <p:spPr>
          <a:xfrm rot="5400000" flipH="1" flipV="1">
            <a:off x="153194" y="2894806"/>
            <a:ext cx="3200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1752600" y="4495800"/>
            <a:ext cx="5715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066800" y="1752600"/>
            <a:ext cx="629672" cy="461665"/>
          </a:xfrm>
          <a:prstGeom prst="rect">
            <a:avLst/>
          </a:prstGeom>
        </p:spPr>
        <p:txBody>
          <a:bodyPr wrap="square">
            <a:spAutoFit/>
          </a:bodyPr>
          <a:lstStyle/>
          <a:p>
            <a:pPr algn="ctr"/>
            <a:r>
              <a:rPr lang="ro-RO" sz="2400" smtClean="0">
                <a:latin typeface="Arial" pitchFamily="34" charset="0"/>
                <a:cs typeface="Arial" pitchFamily="34" charset="0"/>
              </a:rPr>
              <a:t>1,0</a:t>
            </a:r>
            <a:endParaRPr lang="en-US" sz="2400"/>
          </a:p>
        </p:txBody>
      </p:sp>
      <p:sp>
        <p:nvSpPr>
          <p:cNvPr id="7" name="Rectangle 6"/>
          <p:cNvSpPr/>
          <p:nvPr/>
        </p:nvSpPr>
        <p:spPr>
          <a:xfrm>
            <a:off x="1143000" y="1143000"/>
            <a:ext cx="477272" cy="461665"/>
          </a:xfrm>
          <a:prstGeom prst="rect">
            <a:avLst/>
          </a:prstGeom>
        </p:spPr>
        <p:txBody>
          <a:bodyPr wrap="square">
            <a:spAutoFit/>
          </a:bodyPr>
          <a:lstStyle/>
          <a:p>
            <a:pPr algn="ctr"/>
            <a:r>
              <a:rPr lang="ro-RO" sz="2400" smtClean="0">
                <a:latin typeface="Arial" pitchFamily="34" charset="0"/>
                <a:cs typeface="Arial" pitchFamily="34" charset="0"/>
              </a:rPr>
              <a:t>u</a:t>
            </a:r>
            <a:endParaRPr lang="en-US" sz="2400"/>
          </a:p>
        </p:txBody>
      </p:sp>
      <p:sp>
        <p:nvSpPr>
          <p:cNvPr id="8" name="Freeform 7"/>
          <p:cNvSpPr/>
          <p:nvPr/>
        </p:nvSpPr>
        <p:spPr>
          <a:xfrm>
            <a:off x="2590799" y="1981200"/>
            <a:ext cx="2971801" cy="2514600"/>
          </a:xfrm>
          <a:custGeom>
            <a:avLst/>
            <a:gdLst>
              <a:gd name="connsiteX0" fmla="*/ 0 w 4410635"/>
              <a:gd name="connsiteY0" fmla="*/ 2501153 h 2501153"/>
              <a:gd name="connsiteX1" fmla="*/ 941294 w 4410635"/>
              <a:gd name="connsiteY1" fmla="*/ 2380130 h 2501153"/>
              <a:gd name="connsiteX2" fmla="*/ 2151529 w 4410635"/>
              <a:gd name="connsiteY2" fmla="*/ 1788459 h 2501153"/>
              <a:gd name="connsiteX3" fmla="*/ 2380129 w 4410635"/>
              <a:gd name="connsiteY3" fmla="*/ 1048871 h 2501153"/>
              <a:gd name="connsiteX4" fmla="*/ 2716306 w 4410635"/>
              <a:gd name="connsiteY4" fmla="*/ 510989 h 2501153"/>
              <a:gd name="connsiteX5" fmla="*/ 3307977 w 4410635"/>
              <a:gd name="connsiteY5" fmla="*/ 188259 h 2501153"/>
              <a:gd name="connsiteX6" fmla="*/ 4410635 w 4410635"/>
              <a:gd name="connsiteY6" fmla="*/ 0 h 2501153"/>
              <a:gd name="connsiteX0" fmla="*/ 0 w 4410635"/>
              <a:gd name="connsiteY0" fmla="*/ 2501153 h 2501153"/>
              <a:gd name="connsiteX1" fmla="*/ 941294 w 4410635"/>
              <a:gd name="connsiteY1" fmla="*/ 2380130 h 2501153"/>
              <a:gd name="connsiteX2" fmla="*/ 1999129 w 4410635"/>
              <a:gd name="connsiteY2" fmla="*/ 1788459 h 2501153"/>
              <a:gd name="connsiteX3" fmla="*/ 2380129 w 4410635"/>
              <a:gd name="connsiteY3" fmla="*/ 1048871 h 2501153"/>
              <a:gd name="connsiteX4" fmla="*/ 2716306 w 4410635"/>
              <a:gd name="connsiteY4" fmla="*/ 510989 h 2501153"/>
              <a:gd name="connsiteX5" fmla="*/ 3307977 w 4410635"/>
              <a:gd name="connsiteY5" fmla="*/ 188259 h 2501153"/>
              <a:gd name="connsiteX6" fmla="*/ 4410635 w 4410635"/>
              <a:gd name="connsiteY6" fmla="*/ 0 h 2501153"/>
              <a:gd name="connsiteX0" fmla="*/ 0 w 4410635"/>
              <a:gd name="connsiteY0" fmla="*/ 2501153 h 2501153"/>
              <a:gd name="connsiteX1" fmla="*/ 941294 w 4410635"/>
              <a:gd name="connsiteY1" fmla="*/ 2380130 h 2501153"/>
              <a:gd name="connsiteX2" fmla="*/ 1999129 w 4410635"/>
              <a:gd name="connsiteY2" fmla="*/ 1788459 h 2501153"/>
              <a:gd name="connsiteX3" fmla="*/ 2380129 w 4410635"/>
              <a:gd name="connsiteY3" fmla="*/ 1048871 h 2501153"/>
              <a:gd name="connsiteX4" fmla="*/ 2716306 w 4410635"/>
              <a:gd name="connsiteY4" fmla="*/ 510989 h 2501153"/>
              <a:gd name="connsiteX5" fmla="*/ 3307977 w 4410635"/>
              <a:gd name="connsiteY5" fmla="*/ 188259 h 2501153"/>
              <a:gd name="connsiteX6" fmla="*/ 4410635 w 4410635"/>
              <a:gd name="connsiteY6" fmla="*/ 0 h 2501153"/>
              <a:gd name="connsiteX0" fmla="*/ 0 w 4410635"/>
              <a:gd name="connsiteY0" fmla="*/ 2501153 h 2501153"/>
              <a:gd name="connsiteX1" fmla="*/ 941294 w 4410635"/>
              <a:gd name="connsiteY1" fmla="*/ 2380130 h 2501153"/>
              <a:gd name="connsiteX2" fmla="*/ 1999129 w 4410635"/>
              <a:gd name="connsiteY2" fmla="*/ 1788459 h 2501153"/>
              <a:gd name="connsiteX3" fmla="*/ 2380129 w 4410635"/>
              <a:gd name="connsiteY3" fmla="*/ 1048871 h 2501153"/>
              <a:gd name="connsiteX4" fmla="*/ 2716306 w 4410635"/>
              <a:gd name="connsiteY4" fmla="*/ 510989 h 2501153"/>
              <a:gd name="connsiteX5" fmla="*/ 3307977 w 4410635"/>
              <a:gd name="connsiteY5" fmla="*/ 188259 h 2501153"/>
              <a:gd name="connsiteX6" fmla="*/ 4410635 w 4410635"/>
              <a:gd name="connsiteY6" fmla="*/ 0 h 2501153"/>
              <a:gd name="connsiteX0" fmla="*/ 0 w 4410635"/>
              <a:gd name="connsiteY0" fmla="*/ 2501153 h 2501153"/>
              <a:gd name="connsiteX1" fmla="*/ 941294 w 4410635"/>
              <a:gd name="connsiteY1" fmla="*/ 2380130 h 2501153"/>
              <a:gd name="connsiteX2" fmla="*/ 1999129 w 4410635"/>
              <a:gd name="connsiteY2" fmla="*/ 1788459 h 2501153"/>
              <a:gd name="connsiteX3" fmla="*/ 2017059 w 4410635"/>
              <a:gd name="connsiteY3" fmla="*/ 1788459 h 2501153"/>
              <a:gd name="connsiteX4" fmla="*/ 2380129 w 4410635"/>
              <a:gd name="connsiteY4" fmla="*/ 1048871 h 2501153"/>
              <a:gd name="connsiteX5" fmla="*/ 2716306 w 4410635"/>
              <a:gd name="connsiteY5" fmla="*/ 510989 h 2501153"/>
              <a:gd name="connsiteX6" fmla="*/ 3307977 w 4410635"/>
              <a:gd name="connsiteY6" fmla="*/ 188259 h 2501153"/>
              <a:gd name="connsiteX7" fmla="*/ 4410635 w 4410635"/>
              <a:gd name="connsiteY7" fmla="*/ 0 h 2501153"/>
              <a:gd name="connsiteX0" fmla="*/ 0 w 4410635"/>
              <a:gd name="connsiteY0" fmla="*/ 2501153 h 2501153"/>
              <a:gd name="connsiteX1" fmla="*/ 941294 w 4410635"/>
              <a:gd name="connsiteY1" fmla="*/ 2380130 h 2501153"/>
              <a:gd name="connsiteX2" fmla="*/ 1999129 w 4410635"/>
              <a:gd name="connsiteY2" fmla="*/ 1788459 h 2501153"/>
              <a:gd name="connsiteX3" fmla="*/ 2380129 w 4410635"/>
              <a:gd name="connsiteY3" fmla="*/ 1048871 h 2501153"/>
              <a:gd name="connsiteX4" fmla="*/ 2716306 w 4410635"/>
              <a:gd name="connsiteY4" fmla="*/ 510989 h 2501153"/>
              <a:gd name="connsiteX5" fmla="*/ 3307977 w 4410635"/>
              <a:gd name="connsiteY5" fmla="*/ 188259 h 2501153"/>
              <a:gd name="connsiteX6" fmla="*/ 4410635 w 4410635"/>
              <a:gd name="connsiteY6" fmla="*/ 0 h 2501153"/>
              <a:gd name="connsiteX0" fmla="*/ 217394 w 3637429"/>
              <a:gd name="connsiteY0" fmla="*/ 2501153 h 2501153"/>
              <a:gd name="connsiteX1" fmla="*/ 168088 w 3637429"/>
              <a:gd name="connsiteY1" fmla="*/ 2380130 h 2501153"/>
              <a:gd name="connsiteX2" fmla="*/ 1225923 w 3637429"/>
              <a:gd name="connsiteY2" fmla="*/ 1788459 h 2501153"/>
              <a:gd name="connsiteX3" fmla="*/ 1606923 w 3637429"/>
              <a:gd name="connsiteY3" fmla="*/ 1048871 h 2501153"/>
              <a:gd name="connsiteX4" fmla="*/ 1943100 w 3637429"/>
              <a:gd name="connsiteY4" fmla="*/ 510989 h 2501153"/>
              <a:gd name="connsiteX5" fmla="*/ 2534771 w 3637429"/>
              <a:gd name="connsiteY5" fmla="*/ 188259 h 2501153"/>
              <a:gd name="connsiteX6" fmla="*/ 3637429 w 3637429"/>
              <a:gd name="connsiteY6" fmla="*/ 0 h 2501153"/>
              <a:gd name="connsiteX0" fmla="*/ 0 w 3420035"/>
              <a:gd name="connsiteY0" fmla="*/ 2501153 h 2501153"/>
              <a:gd name="connsiteX1" fmla="*/ 1008529 w 3420035"/>
              <a:gd name="connsiteY1" fmla="*/ 1788459 h 2501153"/>
              <a:gd name="connsiteX2" fmla="*/ 1389529 w 3420035"/>
              <a:gd name="connsiteY2" fmla="*/ 1048871 h 2501153"/>
              <a:gd name="connsiteX3" fmla="*/ 1725706 w 3420035"/>
              <a:gd name="connsiteY3" fmla="*/ 510989 h 2501153"/>
              <a:gd name="connsiteX4" fmla="*/ 2317377 w 3420035"/>
              <a:gd name="connsiteY4" fmla="*/ 188259 h 2501153"/>
              <a:gd name="connsiteX5" fmla="*/ 3420035 w 3420035"/>
              <a:gd name="connsiteY5" fmla="*/ 0 h 2501153"/>
              <a:gd name="connsiteX0" fmla="*/ 383241 w 3803276"/>
              <a:gd name="connsiteY0" fmla="*/ 2501153 h 2628900"/>
              <a:gd name="connsiteX1" fmla="*/ 168088 w 3803276"/>
              <a:gd name="connsiteY1" fmla="*/ 2510118 h 2628900"/>
              <a:gd name="connsiteX2" fmla="*/ 1391770 w 3803276"/>
              <a:gd name="connsiteY2" fmla="*/ 1788459 h 2628900"/>
              <a:gd name="connsiteX3" fmla="*/ 1772770 w 3803276"/>
              <a:gd name="connsiteY3" fmla="*/ 1048871 h 2628900"/>
              <a:gd name="connsiteX4" fmla="*/ 2108947 w 3803276"/>
              <a:gd name="connsiteY4" fmla="*/ 510989 h 2628900"/>
              <a:gd name="connsiteX5" fmla="*/ 2700618 w 3803276"/>
              <a:gd name="connsiteY5" fmla="*/ 188259 h 2628900"/>
              <a:gd name="connsiteX6" fmla="*/ 3803276 w 3803276"/>
              <a:gd name="connsiteY6" fmla="*/ 0 h 2628900"/>
              <a:gd name="connsiteX0" fmla="*/ 383241 w 3803276"/>
              <a:gd name="connsiteY0" fmla="*/ 2501153 h 2628900"/>
              <a:gd name="connsiteX1" fmla="*/ 168088 w 3803276"/>
              <a:gd name="connsiteY1" fmla="*/ 2510118 h 2628900"/>
              <a:gd name="connsiteX2" fmla="*/ 1028700 w 3803276"/>
              <a:gd name="connsiteY2" fmla="*/ 2147046 h 2628900"/>
              <a:gd name="connsiteX3" fmla="*/ 1391770 w 3803276"/>
              <a:gd name="connsiteY3" fmla="*/ 1788459 h 2628900"/>
              <a:gd name="connsiteX4" fmla="*/ 1772770 w 3803276"/>
              <a:gd name="connsiteY4" fmla="*/ 1048871 h 2628900"/>
              <a:gd name="connsiteX5" fmla="*/ 2108947 w 3803276"/>
              <a:gd name="connsiteY5" fmla="*/ 510989 h 2628900"/>
              <a:gd name="connsiteX6" fmla="*/ 2700618 w 3803276"/>
              <a:gd name="connsiteY6" fmla="*/ 188259 h 2628900"/>
              <a:gd name="connsiteX7" fmla="*/ 3803276 w 3803276"/>
              <a:gd name="connsiteY7" fmla="*/ 0 h 2628900"/>
              <a:gd name="connsiteX0" fmla="*/ 0 w 3635188"/>
              <a:gd name="connsiteY0" fmla="*/ 2510118 h 2510118"/>
              <a:gd name="connsiteX1" fmla="*/ 860612 w 3635188"/>
              <a:gd name="connsiteY1" fmla="*/ 2147046 h 2510118"/>
              <a:gd name="connsiteX2" fmla="*/ 1223682 w 3635188"/>
              <a:gd name="connsiteY2" fmla="*/ 1788459 h 2510118"/>
              <a:gd name="connsiteX3" fmla="*/ 1604682 w 3635188"/>
              <a:gd name="connsiteY3" fmla="*/ 1048871 h 2510118"/>
              <a:gd name="connsiteX4" fmla="*/ 1940859 w 3635188"/>
              <a:gd name="connsiteY4" fmla="*/ 510989 h 2510118"/>
              <a:gd name="connsiteX5" fmla="*/ 2532530 w 3635188"/>
              <a:gd name="connsiteY5" fmla="*/ 188259 h 2510118"/>
              <a:gd name="connsiteX6" fmla="*/ 3635188 w 3635188"/>
              <a:gd name="connsiteY6" fmla="*/ 0 h 251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5188" h="2510118">
                <a:moveTo>
                  <a:pt x="0" y="2510118"/>
                </a:moveTo>
                <a:cubicBezTo>
                  <a:pt x="69477" y="2451100"/>
                  <a:pt x="656665" y="2267322"/>
                  <a:pt x="860612" y="2147046"/>
                </a:cubicBezTo>
                <a:cubicBezTo>
                  <a:pt x="1064559" y="2026770"/>
                  <a:pt x="1099670" y="1971488"/>
                  <a:pt x="1223682" y="1788459"/>
                </a:cubicBezTo>
                <a:cubicBezTo>
                  <a:pt x="1347694" y="1605430"/>
                  <a:pt x="1485153" y="1261783"/>
                  <a:pt x="1604682" y="1048871"/>
                </a:cubicBezTo>
                <a:cubicBezTo>
                  <a:pt x="1724211" y="835959"/>
                  <a:pt x="1786218" y="654424"/>
                  <a:pt x="1940859" y="510989"/>
                </a:cubicBezTo>
                <a:cubicBezTo>
                  <a:pt x="2095500" y="367554"/>
                  <a:pt x="2250142" y="273424"/>
                  <a:pt x="2532530" y="188259"/>
                </a:cubicBezTo>
                <a:cubicBezTo>
                  <a:pt x="2814918" y="103094"/>
                  <a:pt x="3225053" y="51547"/>
                  <a:pt x="3635188" y="0"/>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Connector 8"/>
          <p:cNvCxnSpPr/>
          <p:nvPr/>
        </p:nvCxnSpPr>
        <p:spPr>
          <a:xfrm>
            <a:off x="1752600" y="1981200"/>
            <a:ext cx="3810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4306094" y="3237706"/>
            <a:ext cx="2514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2590800" y="1981200"/>
            <a:ext cx="2971801" cy="2514600"/>
          </a:xfrm>
          <a:custGeom>
            <a:avLst/>
            <a:gdLst>
              <a:gd name="connsiteX0" fmla="*/ 0 w 4410635"/>
              <a:gd name="connsiteY0" fmla="*/ 2501153 h 2501153"/>
              <a:gd name="connsiteX1" fmla="*/ 941294 w 4410635"/>
              <a:gd name="connsiteY1" fmla="*/ 2380130 h 2501153"/>
              <a:gd name="connsiteX2" fmla="*/ 2151529 w 4410635"/>
              <a:gd name="connsiteY2" fmla="*/ 1788459 h 2501153"/>
              <a:gd name="connsiteX3" fmla="*/ 2380129 w 4410635"/>
              <a:gd name="connsiteY3" fmla="*/ 1048871 h 2501153"/>
              <a:gd name="connsiteX4" fmla="*/ 2716306 w 4410635"/>
              <a:gd name="connsiteY4" fmla="*/ 510989 h 2501153"/>
              <a:gd name="connsiteX5" fmla="*/ 3307977 w 4410635"/>
              <a:gd name="connsiteY5" fmla="*/ 188259 h 2501153"/>
              <a:gd name="connsiteX6" fmla="*/ 4410635 w 4410635"/>
              <a:gd name="connsiteY6" fmla="*/ 0 h 2501153"/>
              <a:gd name="connsiteX0" fmla="*/ 0 w 4410635"/>
              <a:gd name="connsiteY0" fmla="*/ 2501153 h 2501153"/>
              <a:gd name="connsiteX1" fmla="*/ 941294 w 4410635"/>
              <a:gd name="connsiteY1" fmla="*/ 2380130 h 2501153"/>
              <a:gd name="connsiteX2" fmla="*/ 1999129 w 4410635"/>
              <a:gd name="connsiteY2" fmla="*/ 1788459 h 2501153"/>
              <a:gd name="connsiteX3" fmla="*/ 2380129 w 4410635"/>
              <a:gd name="connsiteY3" fmla="*/ 1048871 h 2501153"/>
              <a:gd name="connsiteX4" fmla="*/ 2716306 w 4410635"/>
              <a:gd name="connsiteY4" fmla="*/ 510989 h 2501153"/>
              <a:gd name="connsiteX5" fmla="*/ 3307977 w 4410635"/>
              <a:gd name="connsiteY5" fmla="*/ 188259 h 2501153"/>
              <a:gd name="connsiteX6" fmla="*/ 4410635 w 4410635"/>
              <a:gd name="connsiteY6" fmla="*/ 0 h 2501153"/>
              <a:gd name="connsiteX0" fmla="*/ 0 w 4410635"/>
              <a:gd name="connsiteY0" fmla="*/ 2501153 h 2501153"/>
              <a:gd name="connsiteX1" fmla="*/ 941294 w 4410635"/>
              <a:gd name="connsiteY1" fmla="*/ 2380130 h 2501153"/>
              <a:gd name="connsiteX2" fmla="*/ 1999129 w 4410635"/>
              <a:gd name="connsiteY2" fmla="*/ 1788459 h 2501153"/>
              <a:gd name="connsiteX3" fmla="*/ 2380129 w 4410635"/>
              <a:gd name="connsiteY3" fmla="*/ 1048871 h 2501153"/>
              <a:gd name="connsiteX4" fmla="*/ 2716306 w 4410635"/>
              <a:gd name="connsiteY4" fmla="*/ 510989 h 2501153"/>
              <a:gd name="connsiteX5" fmla="*/ 3307977 w 4410635"/>
              <a:gd name="connsiteY5" fmla="*/ 188259 h 2501153"/>
              <a:gd name="connsiteX6" fmla="*/ 4410635 w 4410635"/>
              <a:gd name="connsiteY6" fmla="*/ 0 h 2501153"/>
              <a:gd name="connsiteX0" fmla="*/ 0 w 4410635"/>
              <a:gd name="connsiteY0" fmla="*/ 2501153 h 2501153"/>
              <a:gd name="connsiteX1" fmla="*/ 941294 w 4410635"/>
              <a:gd name="connsiteY1" fmla="*/ 2380130 h 2501153"/>
              <a:gd name="connsiteX2" fmla="*/ 1999129 w 4410635"/>
              <a:gd name="connsiteY2" fmla="*/ 1788459 h 2501153"/>
              <a:gd name="connsiteX3" fmla="*/ 2380129 w 4410635"/>
              <a:gd name="connsiteY3" fmla="*/ 1048871 h 2501153"/>
              <a:gd name="connsiteX4" fmla="*/ 2716306 w 4410635"/>
              <a:gd name="connsiteY4" fmla="*/ 510989 h 2501153"/>
              <a:gd name="connsiteX5" fmla="*/ 3307977 w 4410635"/>
              <a:gd name="connsiteY5" fmla="*/ 188259 h 2501153"/>
              <a:gd name="connsiteX6" fmla="*/ 4410635 w 4410635"/>
              <a:gd name="connsiteY6" fmla="*/ 0 h 2501153"/>
              <a:gd name="connsiteX0" fmla="*/ 0 w 4410635"/>
              <a:gd name="connsiteY0" fmla="*/ 2501153 h 2501153"/>
              <a:gd name="connsiteX1" fmla="*/ 941294 w 4410635"/>
              <a:gd name="connsiteY1" fmla="*/ 2380130 h 2501153"/>
              <a:gd name="connsiteX2" fmla="*/ 1999129 w 4410635"/>
              <a:gd name="connsiteY2" fmla="*/ 1788459 h 2501153"/>
              <a:gd name="connsiteX3" fmla="*/ 2017059 w 4410635"/>
              <a:gd name="connsiteY3" fmla="*/ 1788459 h 2501153"/>
              <a:gd name="connsiteX4" fmla="*/ 2380129 w 4410635"/>
              <a:gd name="connsiteY4" fmla="*/ 1048871 h 2501153"/>
              <a:gd name="connsiteX5" fmla="*/ 2716306 w 4410635"/>
              <a:gd name="connsiteY5" fmla="*/ 510989 h 2501153"/>
              <a:gd name="connsiteX6" fmla="*/ 3307977 w 4410635"/>
              <a:gd name="connsiteY6" fmla="*/ 188259 h 2501153"/>
              <a:gd name="connsiteX7" fmla="*/ 4410635 w 4410635"/>
              <a:gd name="connsiteY7" fmla="*/ 0 h 2501153"/>
              <a:gd name="connsiteX0" fmla="*/ 0 w 4410635"/>
              <a:gd name="connsiteY0" fmla="*/ 2501153 h 2501153"/>
              <a:gd name="connsiteX1" fmla="*/ 941294 w 4410635"/>
              <a:gd name="connsiteY1" fmla="*/ 2380130 h 2501153"/>
              <a:gd name="connsiteX2" fmla="*/ 1999129 w 4410635"/>
              <a:gd name="connsiteY2" fmla="*/ 1788459 h 2501153"/>
              <a:gd name="connsiteX3" fmla="*/ 2380129 w 4410635"/>
              <a:gd name="connsiteY3" fmla="*/ 1048871 h 2501153"/>
              <a:gd name="connsiteX4" fmla="*/ 2716306 w 4410635"/>
              <a:gd name="connsiteY4" fmla="*/ 510989 h 2501153"/>
              <a:gd name="connsiteX5" fmla="*/ 3307977 w 4410635"/>
              <a:gd name="connsiteY5" fmla="*/ 188259 h 2501153"/>
              <a:gd name="connsiteX6" fmla="*/ 4410635 w 4410635"/>
              <a:gd name="connsiteY6" fmla="*/ 0 h 2501153"/>
              <a:gd name="connsiteX0" fmla="*/ 217394 w 3637429"/>
              <a:gd name="connsiteY0" fmla="*/ 2501153 h 2501153"/>
              <a:gd name="connsiteX1" fmla="*/ 168088 w 3637429"/>
              <a:gd name="connsiteY1" fmla="*/ 2380130 h 2501153"/>
              <a:gd name="connsiteX2" fmla="*/ 1225923 w 3637429"/>
              <a:gd name="connsiteY2" fmla="*/ 1788459 h 2501153"/>
              <a:gd name="connsiteX3" fmla="*/ 1606923 w 3637429"/>
              <a:gd name="connsiteY3" fmla="*/ 1048871 h 2501153"/>
              <a:gd name="connsiteX4" fmla="*/ 1943100 w 3637429"/>
              <a:gd name="connsiteY4" fmla="*/ 510989 h 2501153"/>
              <a:gd name="connsiteX5" fmla="*/ 2534771 w 3637429"/>
              <a:gd name="connsiteY5" fmla="*/ 188259 h 2501153"/>
              <a:gd name="connsiteX6" fmla="*/ 3637429 w 3637429"/>
              <a:gd name="connsiteY6" fmla="*/ 0 h 2501153"/>
              <a:gd name="connsiteX0" fmla="*/ 0 w 3420035"/>
              <a:gd name="connsiteY0" fmla="*/ 2501153 h 2501153"/>
              <a:gd name="connsiteX1" fmla="*/ 1008529 w 3420035"/>
              <a:gd name="connsiteY1" fmla="*/ 1788459 h 2501153"/>
              <a:gd name="connsiteX2" fmla="*/ 1389529 w 3420035"/>
              <a:gd name="connsiteY2" fmla="*/ 1048871 h 2501153"/>
              <a:gd name="connsiteX3" fmla="*/ 1725706 w 3420035"/>
              <a:gd name="connsiteY3" fmla="*/ 510989 h 2501153"/>
              <a:gd name="connsiteX4" fmla="*/ 2317377 w 3420035"/>
              <a:gd name="connsiteY4" fmla="*/ 188259 h 2501153"/>
              <a:gd name="connsiteX5" fmla="*/ 3420035 w 3420035"/>
              <a:gd name="connsiteY5" fmla="*/ 0 h 2501153"/>
              <a:gd name="connsiteX0" fmla="*/ 383241 w 3803276"/>
              <a:gd name="connsiteY0" fmla="*/ 2501153 h 2628900"/>
              <a:gd name="connsiteX1" fmla="*/ 168088 w 3803276"/>
              <a:gd name="connsiteY1" fmla="*/ 2510118 h 2628900"/>
              <a:gd name="connsiteX2" fmla="*/ 1391770 w 3803276"/>
              <a:gd name="connsiteY2" fmla="*/ 1788459 h 2628900"/>
              <a:gd name="connsiteX3" fmla="*/ 1772770 w 3803276"/>
              <a:gd name="connsiteY3" fmla="*/ 1048871 h 2628900"/>
              <a:gd name="connsiteX4" fmla="*/ 2108947 w 3803276"/>
              <a:gd name="connsiteY4" fmla="*/ 510989 h 2628900"/>
              <a:gd name="connsiteX5" fmla="*/ 2700618 w 3803276"/>
              <a:gd name="connsiteY5" fmla="*/ 188259 h 2628900"/>
              <a:gd name="connsiteX6" fmla="*/ 3803276 w 3803276"/>
              <a:gd name="connsiteY6" fmla="*/ 0 h 2628900"/>
              <a:gd name="connsiteX0" fmla="*/ 383241 w 3803276"/>
              <a:gd name="connsiteY0" fmla="*/ 2501153 h 2628900"/>
              <a:gd name="connsiteX1" fmla="*/ 168088 w 3803276"/>
              <a:gd name="connsiteY1" fmla="*/ 2510118 h 2628900"/>
              <a:gd name="connsiteX2" fmla="*/ 1028700 w 3803276"/>
              <a:gd name="connsiteY2" fmla="*/ 2147046 h 2628900"/>
              <a:gd name="connsiteX3" fmla="*/ 1391770 w 3803276"/>
              <a:gd name="connsiteY3" fmla="*/ 1788459 h 2628900"/>
              <a:gd name="connsiteX4" fmla="*/ 1772770 w 3803276"/>
              <a:gd name="connsiteY4" fmla="*/ 1048871 h 2628900"/>
              <a:gd name="connsiteX5" fmla="*/ 2108947 w 3803276"/>
              <a:gd name="connsiteY5" fmla="*/ 510989 h 2628900"/>
              <a:gd name="connsiteX6" fmla="*/ 2700618 w 3803276"/>
              <a:gd name="connsiteY6" fmla="*/ 188259 h 2628900"/>
              <a:gd name="connsiteX7" fmla="*/ 3803276 w 3803276"/>
              <a:gd name="connsiteY7" fmla="*/ 0 h 2628900"/>
              <a:gd name="connsiteX0" fmla="*/ 0 w 3635188"/>
              <a:gd name="connsiteY0" fmla="*/ 2510118 h 2510118"/>
              <a:gd name="connsiteX1" fmla="*/ 860612 w 3635188"/>
              <a:gd name="connsiteY1" fmla="*/ 2147046 h 2510118"/>
              <a:gd name="connsiteX2" fmla="*/ 1223682 w 3635188"/>
              <a:gd name="connsiteY2" fmla="*/ 1788459 h 2510118"/>
              <a:gd name="connsiteX3" fmla="*/ 1604682 w 3635188"/>
              <a:gd name="connsiteY3" fmla="*/ 1048871 h 2510118"/>
              <a:gd name="connsiteX4" fmla="*/ 1940859 w 3635188"/>
              <a:gd name="connsiteY4" fmla="*/ 510989 h 2510118"/>
              <a:gd name="connsiteX5" fmla="*/ 2532530 w 3635188"/>
              <a:gd name="connsiteY5" fmla="*/ 188259 h 2510118"/>
              <a:gd name="connsiteX6" fmla="*/ 3635188 w 3635188"/>
              <a:gd name="connsiteY6" fmla="*/ 0 h 2510118"/>
              <a:gd name="connsiteX0" fmla="*/ 0 w 3635188"/>
              <a:gd name="connsiteY0" fmla="*/ 2510118 h 2510118"/>
              <a:gd name="connsiteX1" fmla="*/ 860612 w 3635188"/>
              <a:gd name="connsiteY1" fmla="*/ 2147046 h 2510118"/>
              <a:gd name="connsiteX2" fmla="*/ 1223682 w 3635188"/>
              <a:gd name="connsiteY2" fmla="*/ 1788459 h 2510118"/>
              <a:gd name="connsiteX3" fmla="*/ 1604682 w 3635188"/>
              <a:gd name="connsiteY3" fmla="*/ 1048872 h 2510118"/>
              <a:gd name="connsiteX4" fmla="*/ 1940859 w 3635188"/>
              <a:gd name="connsiteY4" fmla="*/ 510989 h 2510118"/>
              <a:gd name="connsiteX5" fmla="*/ 2532530 w 3635188"/>
              <a:gd name="connsiteY5" fmla="*/ 188259 h 2510118"/>
              <a:gd name="connsiteX6" fmla="*/ 3635188 w 3635188"/>
              <a:gd name="connsiteY6" fmla="*/ 0 h 2510118"/>
              <a:gd name="connsiteX0" fmla="*/ 0 w 3369199"/>
              <a:gd name="connsiteY0" fmla="*/ 2510118 h 2510118"/>
              <a:gd name="connsiteX1" fmla="*/ 860612 w 3369199"/>
              <a:gd name="connsiteY1" fmla="*/ 2147046 h 2510118"/>
              <a:gd name="connsiteX2" fmla="*/ 1223682 w 3369199"/>
              <a:gd name="connsiteY2" fmla="*/ 1788459 h 2510118"/>
              <a:gd name="connsiteX3" fmla="*/ 1604682 w 3369199"/>
              <a:gd name="connsiteY3" fmla="*/ 1048872 h 2510118"/>
              <a:gd name="connsiteX4" fmla="*/ 1940859 w 3369199"/>
              <a:gd name="connsiteY4" fmla="*/ 510989 h 2510118"/>
              <a:gd name="connsiteX5" fmla="*/ 2532530 w 3369199"/>
              <a:gd name="connsiteY5" fmla="*/ 188259 h 2510118"/>
              <a:gd name="connsiteX6" fmla="*/ 3369199 w 3369199"/>
              <a:gd name="connsiteY6" fmla="*/ 0 h 2510118"/>
              <a:gd name="connsiteX0" fmla="*/ 0 w 3369199"/>
              <a:gd name="connsiteY0" fmla="*/ 2672061 h 2672061"/>
              <a:gd name="connsiteX1" fmla="*/ 860612 w 3369199"/>
              <a:gd name="connsiteY1" fmla="*/ 2308989 h 2672061"/>
              <a:gd name="connsiteX2" fmla="*/ 1223682 w 3369199"/>
              <a:gd name="connsiteY2" fmla="*/ 1950402 h 2672061"/>
              <a:gd name="connsiteX3" fmla="*/ 1604682 w 3369199"/>
              <a:gd name="connsiteY3" fmla="*/ 1210815 h 2672061"/>
              <a:gd name="connsiteX4" fmla="*/ 1940859 w 3369199"/>
              <a:gd name="connsiteY4" fmla="*/ 672932 h 2672061"/>
              <a:gd name="connsiteX5" fmla="*/ 2532530 w 3369199"/>
              <a:gd name="connsiteY5" fmla="*/ 350202 h 2672061"/>
              <a:gd name="connsiteX6" fmla="*/ 3369199 w 3369199"/>
              <a:gd name="connsiteY6" fmla="*/ 0 h 2672061"/>
              <a:gd name="connsiteX0" fmla="*/ 0 w 3369199"/>
              <a:gd name="connsiteY0" fmla="*/ 2672061 h 2672061"/>
              <a:gd name="connsiteX1" fmla="*/ 860612 w 3369199"/>
              <a:gd name="connsiteY1" fmla="*/ 2308989 h 2672061"/>
              <a:gd name="connsiteX2" fmla="*/ 1223682 w 3369199"/>
              <a:gd name="connsiteY2" fmla="*/ 1950402 h 2672061"/>
              <a:gd name="connsiteX3" fmla="*/ 1604682 w 3369199"/>
              <a:gd name="connsiteY3" fmla="*/ 1210815 h 2672061"/>
              <a:gd name="connsiteX4" fmla="*/ 1940859 w 3369199"/>
              <a:gd name="connsiteY4" fmla="*/ 672932 h 2672061"/>
              <a:gd name="connsiteX5" fmla="*/ 2532530 w 3369199"/>
              <a:gd name="connsiteY5" fmla="*/ 350202 h 2672061"/>
              <a:gd name="connsiteX6" fmla="*/ 3369199 w 3369199"/>
              <a:gd name="connsiteY6" fmla="*/ 0 h 2672061"/>
              <a:gd name="connsiteX0" fmla="*/ 0 w 3457862"/>
              <a:gd name="connsiteY0" fmla="*/ 2672061 h 2672061"/>
              <a:gd name="connsiteX1" fmla="*/ 860612 w 3457862"/>
              <a:gd name="connsiteY1" fmla="*/ 2308989 h 2672061"/>
              <a:gd name="connsiteX2" fmla="*/ 1223682 w 3457862"/>
              <a:gd name="connsiteY2" fmla="*/ 1950402 h 2672061"/>
              <a:gd name="connsiteX3" fmla="*/ 1604682 w 3457862"/>
              <a:gd name="connsiteY3" fmla="*/ 1210815 h 2672061"/>
              <a:gd name="connsiteX4" fmla="*/ 1940859 w 3457862"/>
              <a:gd name="connsiteY4" fmla="*/ 672932 h 2672061"/>
              <a:gd name="connsiteX5" fmla="*/ 2532530 w 3457862"/>
              <a:gd name="connsiteY5" fmla="*/ 350202 h 2672061"/>
              <a:gd name="connsiteX6" fmla="*/ 3457862 w 3457862"/>
              <a:gd name="connsiteY6" fmla="*/ 0 h 2672061"/>
              <a:gd name="connsiteX0" fmla="*/ 0 w 3457862"/>
              <a:gd name="connsiteY0" fmla="*/ 2672061 h 2672061"/>
              <a:gd name="connsiteX1" fmla="*/ 860612 w 3457862"/>
              <a:gd name="connsiteY1" fmla="*/ 2308989 h 2672061"/>
              <a:gd name="connsiteX2" fmla="*/ 1223682 w 3457862"/>
              <a:gd name="connsiteY2" fmla="*/ 1950402 h 2672061"/>
              <a:gd name="connsiteX3" fmla="*/ 1604682 w 3457862"/>
              <a:gd name="connsiteY3" fmla="*/ 1210815 h 2672061"/>
              <a:gd name="connsiteX4" fmla="*/ 1940859 w 3457862"/>
              <a:gd name="connsiteY4" fmla="*/ 672932 h 2672061"/>
              <a:gd name="connsiteX5" fmla="*/ 2209818 w 3457862"/>
              <a:gd name="connsiteY5" fmla="*/ 500352 h 2672061"/>
              <a:gd name="connsiteX6" fmla="*/ 2532530 w 3457862"/>
              <a:gd name="connsiteY6" fmla="*/ 350202 h 2672061"/>
              <a:gd name="connsiteX7" fmla="*/ 3457862 w 3457862"/>
              <a:gd name="connsiteY7" fmla="*/ 0 h 2672061"/>
              <a:gd name="connsiteX0" fmla="*/ 0 w 3457862"/>
              <a:gd name="connsiteY0" fmla="*/ 2672061 h 2672061"/>
              <a:gd name="connsiteX1" fmla="*/ 860612 w 3457862"/>
              <a:gd name="connsiteY1" fmla="*/ 2308989 h 2672061"/>
              <a:gd name="connsiteX2" fmla="*/ 1223682 w 3457862"/>
              <a:gd name="connsiteY2" fmla="*/ 1950402 h 2672061"/>
              <a:gd name="connsiteX3" fmla="*/ 1379646 w 3457862"/>
              <a:gd name="connsiteY3" fmla="*/ 1681158 h 2672061"/>
              <a:gd name="connsiteX4" fmla="*/ 1604682 w 3457862"/>
              <a:gd name="connsiteY4" fmla="*/ 1210815 h 2672061"/>
              <a:gd name="connsiteX5" fmla="*/ 1940859 w 3457862"/>
              <a:gd name="connsiteY5" fmla="*/ 672932 h 2672061"/>
              <a:gd name="connsiteX6" fmla="*/ 2209818 w 3457862"/>
              <a:gd name="connsiteY6" fmla="*/ 500352 h 2672061"/>
              <a:gd name="connsiteX7" fmla="*/ 2532530 w 3457862"/>
              <a:gd name="connsiteY7" fmla="*/ 350202 h 2672061"/>
              <a:gd name="connsiteX8" fmla="*/ 3457862 w 3457862"/>
              <a:gd name="connsiteY8" fmla="*/ 0 h 2672061"/>
              <a:gd name="connsiteX0" fmla="*/ 0 w 3457862"/>
              <a:gd name="connsiteY0" fmla="*/ 2672061 h 2672061"/>
              <a:gd name="connsiteX1" fmla="*/ 860612 w 3457862"/>
              <a:gd name="connsiteY1" fmla="*/ 2308989 h 2672061"/>
              <a:gd name="connsiteX2" fmla="*/ 1223682 w 3457862"/>
              <a:gd name="connsiteY2" fmla="*/ 1950402 h 2672061"/>
              <a:gd name="connsiteX3" fmla="*/ 1379646 w 3457862"/>
              <a:gd name="connsiteY3" fmla="*/ 1681158 h 2672061"/>
              <a:gd name="connsiteX4" fmla="*/ 1604682 w 3457862"/>
              <a:gd name="connsiteY4" fmla="*/ 1210815 h 2672061"/>
              <a:gd name="connsiteX5" fmla="*/ 1940859 w 3457862"/>
              <a:gd name="connsiteY5" fmla="*/ 672932 h 2672061"/>
              <a:gd name="connsiteX6" fmla="*/ 2532530 w 3457862"/>
              <a:gd name="connsiteY6" fmla="*/ 350202 h 2672061"/>
              <a:gd name="connsiteX7" fmla="*/ 3457862 w 3457862"/>
              <a:gd name="connsiteY7" fmla="*/ 0 h 2672061"/>
              <a:gd name="connsiteX0" fmla="*/ 0 w 3457862"/>
              <a:gd name="connsiteY0" fmla="*/ 2672061 h 2672061"/>
              <a:gd name="connsiteX1" fmla="*/ 860612 w 3457862"/>
              <a:gd name="connsiteY1" fmla="*/ 2308989 h 2672061"/>
              <a:gd name="connsiteX2" fmla="*/ 1223682 w 3457862"/>
              <a:gd name="connsiteY2" fmla="*/ 1950402 h 2672061"/>
              <a:gd name="connsiteX3" fmla="*/ 1379646 w 3457862"/>
              <a:gd name="connsiteY3" fmla="*/ 1681158 h 2672061"/>
              <a:gd name="connsiteX4" fmla="*/ 1604682 w 3457862"/>
              <a:gd name="connsiteY4" fmla="*/ 1210815 h 2672061"/>
              <a:gd name="connsiteX5" fmla="*/ 1940859 w 3457862"/>
              <a:gd name="connsiteY5" fmla="*/ 672932 h 2672061"/>
              <a:gd name="connsiteX6" fmla="*/ 2443867 w 3457862"/>
              <a:gd name="connsiteY6" fmla="*/ 269230 h 2672061"/>
              <a:gd name="connsiteX7" fmla="*/ 3457862 w 3457862"/>
              <a:gd name="connsiteY7" fmla="*/ 0 h 267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7862" h="2672061">
                <a:moveTo>
                  <a:pt x="0" y="2672061"/>
                </a:moveTo>
                <a:cubicBezTo>
                  <a:pt x="69477" y="2613043"/>
                  <a:pt x="656665" y="2429265"/>
                  <a:pt x="860612" y="2308989"/>
                </a:cubicBezTo>
                <a:cubicBezTo>
                  <a:pt x="1064559" y="2188713"/>
                  <a:pt x="1137176" y="2055040"/>
                  <a:pt x="1223682" y="1950402"/>
                </a:cubicBezTo>
                <a:cubicBezTo>
                  <a:pt x="1310188" y="1845764"/>
                  <a:pt x="1316146" y="1804423"/>
                  <a:pt x="1379646" y="1681158"/>
                </a:cubicBezTo>
                <a:cubicBezTo>
                  <a:pt x="1443146" y="1557894"/>
                  <a:pt x="1511147" y="1378853"/>
                  <a:pt x="1604682" y="1210815"/>
                </a:cubicBezTo>
                <a:cubicBezTo>
                  <a:pt x="1698217" y="1042777"/>
                  <a:pt x="1800995" y="829863"/>
                  <a:pt x="1940859" y="672932"/>
                </a:cubicBezTo>
                <a:cubicBezTo>
                  <a:pt x="2080723" y="516001"/>
                  <a:pt x="2191033" y="381385"/>
                  <a:pt x="2443867" y="269230"/>
                </a:cubicBezTo>
                <a:cubicBezTo>
                  <a:pt x="2651874" y="185838"/>
                  <a:pt x="3047727" y="51547"/>
                  <a:pt x="3457862" y="0"/>
                </a:cubicBezTo>
              </a:path>
            </a:pathLst>
          </a:cu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590800" y="1981200"/>
            <a:ext cx="2971800" cy="2514600"/>
          </a:xfrm>
          <a:custGeom>
            <a:avLst/>
            <a:gdLst>
              <a:gd name="connsiteX0" fmla="*/ 0 w 4410635"/>
              <a:gd name="connsiteY0" fmla="*/ 2501153 h 2501153"/>
              <a:gd name="connsiteX1" fmla="*/ 941294 w 4410635"/>
              <a:gd name="connsiteY1" fmla="*/ 2380130 h 2501153"/>
              <a:gd name="connsiteX2" fmla="*/ 2151529 w 4410635"/>
              <a:gd name="connsiteY2" fmla="*/ 1788459 h 2501153"/>
              <a:gd name="connsiteX3" fmla="*/ 2380129 w 4410635"/>
              <a:gd name="connsiteY3" fmla="*/ 1048871 h 2501153"/>
              <a:gd name="connsiteX4" fmla="*/ 2716306 w 4410635"/>
              <a:gd name="connsiteY4" fmla="*/ 510989 h 2501153"/>
              <a:gd name="connsiteX5" fmla="*/ 3307977 w 4410635"/>
              <a:gd name="connsiteY5" fmla="*/ 188259 h 2501153"/>
              <a:gd name="connsiteX6" fmla="*/ 4410635 w 4410635"/>
              <a:gd name="connsiteY6" fmla="*/ 0 h 2501153"/>
              <a:gd name="connsiteX0" fmla="*/ 0 w 4410635"/>
              <a:gd name="connsiteY0" fmla="*/ 2501153 h 2501153"/>
              <a:gd name="connsiteX1" fmla="*/ 941294 w 4410635"/>
              <a:gd name="connsiteY1" fmla="*/ 2380130 h 2501153"/>
              <a:gd name="connsiteX2" fmla="*/ 1999129 w 4410635"/>
              <a:gd name="connsiteY2" fmla="*/ 1788459 h 2501153"/>
              <a:gd name="connsiteX3" fmla="*/ 2380129 w 4410635"/>
              <a:gd name="connsiteY3" fmla="*/ 1048871 h 2501153"/>
              <a:gd name="connsiteX4" fmla="*/ 2716306 w 4410635"/>
              <a:gd name="connsiteY4" fmla="*/ 510989 h 2501153"/>
              <a:gd name="connsiteX5" fmla="*/ 3307977 w 4410635"/>
              <a:gd name="connsiteY5" fmla="*/ 188259 h 2501153"/>
              <a:gd name="connsiteX6" fmla="*/ 4410635 w 4410635"/>
              <a:gd name="connsiteY6" fmla="*/ 0 h 2501153"/>
              <a:gd name="connsiteX0" fmla="*/ 0 w 4410635"/>
              <a:gd name="connsiteY0" fmla="*/ 2501153 h 2501153"/>
              <a:gd name="connsiteX1" fmla="*/ 941294 w 4410635"/>
              <a:gd name="connsiteY1" fmla="*/ 2380130 h 2501153"/>
              <a:gd name="connsiteX2" fmla="*/ 1999129 w 4410635"/>
              <a:gd name="connsiteY2" fmla="*/ 1788459 h 2501153"/>
              <a:gd name="connsiteX3" fmla="*/ 2380129 w 4410635"/>
              <a:gd name="connsiteY3" fmla="*/ 1048871 h 2501153"/>
              <a:gd name="connsiteX4" fmla="*/ 2716306 w 4410635"/>
              <a:gd name="connsiteY4" fmla="*/ 510989 h 2501153"/>
              <a:gd name="connsiteX5" fmla="*/ 3307977 w 4410635"/>
              <a:gd name="connsiteY5" fmla="*/ 188259 h 2501153"/>
              <a:gd name="connsiteX6" fmla="*/ 4410635 w 4410635"/>
              <a:gd name="connsiteY6" fmla="*/ 0 h 2501153"/>
              <a:gd name="connsiteX0" fmla="*/ 0 w 4410635"/>
              <a:gd name="connsiteY0" fmla="*/ 2501153 h 2501153"/>
              <a:gd name="connsiteX1" fmla="*/ 941294 w 4410635"/>
              <a:gd name="connsiteY1" fmla="*/ 2380130 h 2501153"/>
              <a:gd name="connsiteX2" fmla="*/ 1999129 w 4410635"/>
              <a:gd name="connsiteY2" fmla="*/ 1788459 h 2501153"/>
              <a:gd name="connsiteX3" fmla="*/ 2380129 w 4410635"/>
              <a:gd name="connsiteY3" fmla="*/ 1048871 h 2501153"/>
              <a:gd name="connsiteX4" fmla="*/ 2716306 w 4410635"/>
              <a:gd name="connsiteY4" fmla="*/ 510989 h 2501153"/>
              <a:gd name="connsiteX5" fmla="*/ 3307977 w 4410635"/>
              <a:gd name="connsiteY5" fmla="*/ 188259 h 2501153"/>
              <a:gd name="connsiteX6" fmla="*/ 4410635 w 4410635"/>
              <a:gd name="connsiteY6" fmla="*/ 0 h 2501153"/>
              <a:gd name="connsiteX0" fmla="*/ 0 w 4410635"/>
              <a:gd name="connsiteY0" fmla="*/ 2501153 h 2501153"/>
              <a:gd name="connsiteX1" fmla="*/ 941294 w 4410635"/>
              <a:gd name="connsiteY1" fmla="*/ 2380130 h 2501153"/>
              <a:gd name="connsiteX2" fmla="*/ 1999129 w 4410635"/>
              <a:gd name="connsiteY2" fmla="*/ 1788459 h 2501153"/>
              <a:gd name="connsiteX3" fmla="*/ 2017059 w 4410635"/>
              <a:gd name="connsiteY3" fmla="*/ 1788459 h 2501153"/>
              <a:gd name="connsiteX4" fmla="*/ 2380129 w 4410635"/>
              <a:gd name="connsiteY4" fmla="*/ 1048871 h 2501153"/>
              <a:gd name="connsiteX5" fmla="*/ 2716306 w 4410635"/>
              <a:gd name="connsiteY5" fmla="*/ 510989 h 2501153"/>
              <a:gd name="connsiteX6" fmla="*/ 3307977 w 4410635"/>
              <a:gd name="connsiteY6" fmla="*/ 188259 h 2501153"/>
              <a:gd name="connsiteX7" fmla="*/ 4410635 w 4410635"/>
              <a:gd name="connsiteY7" fmla="*/ 0 h 2501153"/>
              <a:gd name="connsiteX0" fmla="*/ 0 w 4410635"/>
              <a:gd name="connsiteY0" fmla="*/ 2501153 h 2501153"/>
              <a:gd name="connsiteX1" fmla="*/ 941294 w 4410635"/>
              <a:gd name="connsiteY1" fmla="*/ 2380130 h 2501153"/>
              <a:gd name="connsiteX2" fmla="*/ 1999129 w 4410635"/>
              <a:gd name="connsiteY2" fmla="*/ 1788459 h 2501153"/>
              <a:gd name="connsiteX3" fmla="*/ 2380129 w 4410635"/>
              <a:gd name="connsiteY3" fmla="*/ 1048871 h 2501153"/>
              <a:gd name="connsiteX4" fmla="*/ 2716306 w 4410635"/>
              <a:gd name="connsiteY4" fmla="*/ 510989 h 2501153"/>
              <a:gd name="connsiteX5" fmla="*/ 3307977 w 4410635"/>
              <a:gd name="connsiteY5" fmla="*/ 188259 h 2501153"/>
              <a:gd name="connsiteX6" fmla="*/ 4410635 w 4410635"/>
              <a:gd name="connsiteY6" fmla="*/ 0 h 2501153"/>
              <a:gd name="connsiteX0" fmla="*/ 217394 w 3637429"/>
              <a:gd name="connsiteY0" fmla="*/ 2501153 h 2501153"/>
              <a:gd name="connsiteX1" fmla="*/ 168088 w 3637429"/>
              <a:gd name="connsiteY1" fmla="*/ 2380130 h 2501153"/>
              <a:gd name="connsiteX2" fmla="*/ 1225923 w 3637429"/>
              <a:gd name="connsiteY2" fmla="*/ 1788459 h 2501153"/>
              <a:gd name="connsiteX3" fmla="*/ 1606923 w 3637429"/>
              <a:gd name="connsiteY3" fmla="*/ 1048871 h 2501153"/>
              <a:gd name="connsiteX4" fmla="*/ 1943100 w 3637429"/>
              <a:gd name="connsiteY4" fmla="*/ 510989 h 2501153"/>
              <a:gd name="connsiteX5" fmla="*/ 2534771 w 3637429"/>
              <a:gd name="connsiteY5" fmla="*/ 188259 h 2501153"/>
              <a:gd name="connsiteX6" fmla="*/ 3637429 w 3637429"/>
              <a:gd name="connsiteY6" fmla="*/ 0 h 2501153"/>
              <a:gd name="connsiteX0" fmla="*/ 0 w 3420035"/>
              <a:gd name="connsiteY0" fmla="*/ 2501153 h 2501153"/>
              <a:gd name="connsiteX1" fmla="*/ 1008529 w 3420035"/>
              <a:gd name="connsiteY1" fmla="*/ 1788459 h 2501153"/>
              <a:gd name="connsiteX2" fmla="*/ 1389529 w 3420035"/>
              <a:gd name="connsiteY2" fmla="*/ 1048871 h 2501153"/>
              <a:gd name="connsiteX3" fmla="*/ 1725706 w 3420035"/>
              <a:gd name="connsiteY3" fmla="*/ 510989 h 2501153"/>
              <a:gd name="connsiteX4" fmla="*/ 2317377 w 3420035"/>
              <a:gd name="connsiteY4" fmla="*/ 188259 h 2501153"/>
              <a:gd name="connsiteX5" fmla="*/ 3420035 w 3420035"/>
              <a:gd name="connsiteY5" fmla="*/ 0 h 2501153"/>
              <a:gd name="connsiteX0" fmla="*/ 383241 w 3803276"/>
              <a:gd name="connsiteY0" fmla="*/ 2501153 h 2628900"/>
              <a:gd name="connsiteX1" fmla="*/ 168088 w 3803276"/>
              <a:gd name="connsiteY1" fmla="*/ 2510118 h 2628900"/>
              <a:gd name="connsiteX2" fmla="*/ 1391770 w 3803276"/>
              <a:gd name="connsiteY2" fmla="*/ 1788459 h 2628900"/>
              <a:gd name="connsiteX3" fmla="*/ 1772770 w 3803276"/>
              <a:gd name="connsiteY3" fmla="*/ 1048871 h 2628900"/>
              <a:gd name="connsiteX4" fmla="*/ 2108947 w 3803276"/>
              <a:gd name="connsiteY4" fmla="*/ 510989 h 2628900"/>
              <a:gd name="connsiteX5" fmla="*/ 2700618 w 3803276"/>
              <a:gd name="connsiteY5" fmla="*/ 188259 h 2628900"/>
              <a:gd name="connsiteX6" fmla="*/ 3803276 w 3803276"/>
              <a:gd name="connsiteY6" fmla="*/ 0 h 2628900"/>
              <a:gd name="connsiteX0" fmla="*/ 383241 w 3803276"/>
              <a:gd name="connsiteY0" fmla="*/ 2501153 h 2628900"/>
              <a:gd name="connsiteX1" fmla="*/ 168088 w 3803276"/>
              <a:gd name="connsiteY1" fmla="*/ 2510118 h 2628900"/>
              <a:gd name="connsiteX2" fmla="*/ 1028700 w 3803276"/>
              <a:gd name="connsiteY2" fmla="*/ 2147046 h 2628900"/>
              <a:gd name="connsiteX3" fmla="*/ 1391770 w 3803276"/>
              <a:gd name="connsiteY3" fmla="*/ 1788459 h 2628900"/>
              <a:gd name="connsiteX4" fmla="*/ 1772770 w 3803276"/>
              <a:gd name="connsiteY4" fmla="*/ 1048871 h 2628900"/>
              <a:gd name="connsiteX5" fmla="*/ 2108947 w 3803276"/>
              <a:gd name="connsiteY5" fmla="*/ 510989 h 2628900"/>
              <a:gd name="connsiteX6" fmla="*/ 2700618 w 3803276"/>
              <a:gd name="connsiteY6" fmla="*/ 188259 h 2628900"/>
              <a:gd name="connsiteX7" fmla="*/ 3803276 w 3803276"/>
              <a:gd name="connsiteY7" fmla="*/ 0 h 2628900"/>
              <a:gd name="connsiteX0" fmla="*/ 0 w 3635188"/>
              <a:gd name="connsiteY0" fmla="*/ 2510118 h 2510118"/>
              <a:gd name="connsiteX1" fmla="*/ 860612 w 3635188"/>
              <a:gd name="connsiteY1" fmla="*/ 2147046 h 2510118"/>
              <a:gd name="connsiteX2" fmla="*/ 1223682 w 3635188"/>
              <a:gd name="connsiteY2" fmla="*/ 1788459 h 2510118"/>
              <a:gd name="connsiteX3" fmla="*/ 1604682 w 3635188"/>
              <a:gd name="connsiteY3" fmla="*/ 1048871 h 2510118"/>
              <a:gd name="connsiteX4" fmla="*/ 1940859 w 3635188"/>
              <a:gd name="connsiteY4" fmla="*/ 510989 h 2510118"/>
              <a:gd name="connsiteX5" fmla="*/ 2532530 w 3635188"/>
              <a:gd name="connsiteY5" fmla="*/ 188259 h 2510118"/>
              <a:gd name="connsiteX6" fmla="*/ 3635188 w 3635188"/>
              <a:gd name="connsiteY6" fmla="*/ 0 h 2510118"/>
              <a:gd name="connsiteX0" fmla="*/ 0 w 3635188"/>
              <a:gd name="connsiteY0" fmla="*/ 2510118 h 2510118"/>
              <a:gd name="connsiteX1" fmla="*/ 860612 w 3635188"/>
              <a:gd name="connsiteY1" fmla="*/ 2147046 h 2510118"/>
              <a:gd name="connsiteX2" fmla="*/ 1223682 w 3635188"/>
              <a:gd name="connsiteY2" fmla="*/ 1788459 h 2510118"/>
              <a:gd name="connsiteX3" fmla="*/ 1604682 w 3635188"/>
              <a:gd name="connsiteY3" fmla="*/ 1048872 h 2510118"/>
              <a:gd name="connsiteX4" fmla="*/ 1940859 w 3635188"/>
              <a:gd name="connsiteY4" fmla="*/ 510989 h 2510118"/>
              <a:gd name="connsiteX5" fmla="*/ 2532530 w 3635188"/>
              <a:gd name="connsiteY5" fmla="*/ 188259 h 2510118"/>
              <a:gd name="connsiteX6" fmla="*/ 3635188 w 3635188"/>
              <a:gd name="connsiteY6" fmla="*/ 0 h 2510118"/>
              <a:gd name="connsiteX0" fmla="*/ 0 w 3369199"/>
              <a:gd name="connsiteY0" fmla="*/ 2510118 h 2510118"/>
              <a:gd name="connsiteX1" fmla="*/ 860612 w 3369199"/>
              <a:gd name="connsiteY1" fmla="*/ 2147046 h 2510118"/>
              <a:gd name="connsiteX2" fmla="*/ 1223682 w 3369199"/>
              <a:gd name="connsiteY2" fmla="*/ 1788459 h 2510118"/>
              <a:gd name="connsiteX3" fmla="*/ 1604682 w 3369199"/>
              <a:gd name="connsiteY3" fmla="*/ 1048872 h 2510118"/>
              <a:gd name="connsiteX4" fmla="*/ 1940859 w 3369199"/>
              <a:gd name="connsiteY4" fmla="*/ 510989 h 2510118"/>
              <a:gd name="connsiteX5" fmla="*/ 2532530 w 3369199"/>
              <a:gd name="connsiteY5" fmla="*/ 188259 h 2510118"/>
              <a:gd name="connsiteX6" fmla="*/ 3369199 w 3369199"/>
              <a:gd name="connsiteY6" fmla="*/ 0 h 2510118"/>
              <a:gd name="connsiteX0" fmla="*/ 0 w 3369199"/>
              <a:gd name="connsiteY0" fmla="*/ 2672061 h 2672061"/>
              <a:gd name="connsiteX1" fmla="*/ 860612 w 3369199"/>
              <a:gd name="connsiteY1" fmla="*/ 2308989 h 2672061"/>
              <a:gd name="connsiteX2" fmla="*/ 1223682 w 3369199"/>
              <a:gd name="connsiteY2" fmla="*/ 1950402 h 2672061"/>
              <a:gd name="connsiteX3" fmla="*/ 1604682 w 3369199"/>
              <a:gd name="connsiteY3" fmla="*/ 1210815 h 2672061"/>
              <a:gd name="connsiteX4" fmla="*/ 1940859 w 3369199"/>
              <a:gd name="connsiteY4" fmla="*/ 672932 h 2672061"/>
              <a:gd name="connsiteX5" fmla="*/ 2532530 w 3369199"/>
              <a:gd name="connsiteY5" fmla="*/ 350202 h 2672061"/>
              <a:gd name="connsiteX6" fmla="*/ 3369199 w 3369199"/>
              <a:gd name="connsiteY6" fmla="*/ 0 h 2672061"/>
              <a:gd name="connsiteX0" fmla="*/ 0 w 3369199"/>
              <a:gd name="connsiteY0" fmla="*/ 2672061 h 2672061"/>
              <a:gd name="connsiteX1" fmla="*/ 860612 w 3369199"/>
              <a:gd name="connsiteY1" fmla="*/ 2308989 h 2672061"/>
              <a:gd name="connsiteX2" fmla="*/ 1223682 w 3369199"/>
              <a:gd name="connsiteY2" fmla="*/ 1950402 h 2672061"/>
              <a:gd name="connsiteX3" fmla="*/ 1604682 w 3369199"/>
              <a:gd name="connsiteY3" fmla="*/ 1210815 h 2672061"/>
              <a:gd name="connsiteX4" fmla="*/ 1940859 w 3369199"/>
              <a:gd name="connsiteY4" fmla="*/ 672932 h 2672061"/>
              <a:gd name="connsiteX5" fmla="*/ 2532530 w 3369199"/>
              <a:gd name="connsiteY5" fmla="*/ 350202 h 2672061"/>
              <a:gd name="connsiteX6" fmla="*/ 3369199 w 3369199"/>
              <a:gd name="connsiteY6" fmla="*/ 0 h 2672061"/>
              <a:gd name="connsiteX0" fmla="*/ 0 w 3457862"/>
              <a:gd name="connsiteY0" fmla="*/ 2672061 h 2672061"/>
              <a:gd name="connsiteX1" fmla="*/ 860612 w 3457862"/>
              <a:gd name="connsiteY1" fmla="*/ 2308989 h 2672061"/>
              <a:gd name="connsiteX2" fmla="*/ 1223682 w 3457862"/>
              <a:gd name="connsiteY2" fmla="*/ 1950402 h 2672061"/>
              <a:gd name="connsiteX3" fmla="*/ 1604682 w 3457862"/>
              <a:gd name="connsiteY3" fmla="*/ 1210815 h 2672061"/>
              <a:gd name="connsiteX4" fmla="*/ 1940859 w 3457862"/>
              <a:gd name="connsiteY4" fmla="*/ 672932 h 2672061"/>
              <a:gd name="connsiteX5" fmla="*/ 2532530 w 3457862"/>
              <a:gd name="connsiteY5" fmla="*/ 350202 h 2672061"/>
              <a:gd name="connsiteX6" fmla="*/ 3457862 w 3457862"/>
              <a:gd name="connsiteY6" fmla="*/ 0 h 2672061"/>
              <a:gd name="connsiteX0" fmla="*/ 0 w 3457862"/>
              <a:gd name="connsiteY0" fmla="*/ 2672061 h 2672061"/>
              <a:gd name="connsiteX1" fmla="*/ 860612 w 3457862"/>
              <a:gd name="connsiteY1" fmla="*/ 2308989 h 2672061"/>
              <a:gd name="connsiteX2" fmla="*/ 1223682 w 3457862"/>
              <a:gd name="connsiteY2" fmla="*/ 1950402 h 2672061"/>
              <a:gd name="connsiteX3" fmla="*/ 1604682 w 3457862"/>
              <a:gd name="connsiteY3" fmla="*/ 1210815 h 2672061"/>
              <a:gd name="connsiteX4" fmla="*/ 1940859 w 3457862"/>
              <a:gd name="connsiteY4" fmla="*/ 672932 h 2672061"/>
              <a:gd name="connsiteX5" fmla="*/ 2209818 w 3457862"/>
              <a:gd name="connsiteY5" fmla="*/ 500352 h 2672061"/>
              <a:gd name="connsiteX6" fmla="*/ 2532530 w 3457862"/>
              <a:gd name="connsiteY6" fmla="*/ 350202 h 2672061"/>
              <a:gd name="connsiteX7" fmla="*/ 3457862 w 3457862"/>
              <a:gd name="connsiteY7" fmla="*/ 0 h 2672061"/>
              <a:gd name="connsiteX0" fmla="*/ 0 w 3457862"/>
              <a:gd name="connsiteY0" fmla="*/ 2672061 h 2672061"/>
              <a:gd name="connsiteX1" fmla="*/ 860612 w 3457862"/>
              <a:gd name="connsiteY1" fmla="*/ 2308989 h 2672061"/>
              <a:gd name="connsiteX2" fmla="*/ 1223682 w 3457862"/>
              <a:gd name="connsiteY2" fmla="*/ 1950402 h 2672061"/>
              <a:gd name="connsiteX3" fmla="*/ 1379646 w 3457862"/>
              <a:gd name="connsiteY3" fmla="*/ 1681158 h 2672061"/>
              <a:gd name="connsiteX4" fmla="*/ 1604682 w 3457862"/>
              <a:gd name="connsiteY4" fmla="*/ 1210815 h 2672061"/>
              <a:gd name="connsiteX5" fmla="*/ 1940859 w 3457862"/>
              <a:gd name="connsiteY5" fmla="*/ 672932 h 2672061"/>
              <a:gd name="connsiteX6" fmla="*/ 2209818 w 3457862"/>
              <a:gd name="connsiteY6" fmla="*/ 500352 h 2672061"/>
              <a:gd name="connsiteX7" fmla="*/ 2532530 w 3457862"/>
              <a:gd name="connsiteY7" fmla="*/ 350202 h 2672061"/>
              <a:gd name="connsiteX8" fmla="*/ 3457862 w 3457862"/>
              <a:gd name="connsiteY8" fmla="*/ 0 h 2672061"/>
              <a:gd name="connsiteX0" fmla="*/ 0 w 3457862"/>
              <a:gd name="connsiteY0" fmla="*/ 2672061 h 2672061"/>
              <a:gd name="connsiteX1" fmla="*/ 860612 w 3457862"/>
              <a:gd name="connsiteY1" fmla="*/ 2308989 h 2672061"/>
              <a:gd name="connsiteX2" fmla="*/ 1223682 w 3457862"/>
              <a:gd name="connsiteY2" fmla="*/ 1950402 h 2672061"/>
              <a:gd name="connsiteX3" fmla="*/ 1379646 w 3457862"/>
              <a:gd name="connsiteY3" fmla="*/ 1681158 h 2672061"/>
              <a:gd name="connsiteX4" fmla="*/ 1604682 w 3457862"/>
              <a:gd name="connsiteY4" fmla="*/ 1210815 h 2672061"/>
              <a:gd name="connsiteX5" fmla="*/ 1940859 w 3457862"/>
              <a:gd name="connsiteY5" fmla="*/ 672932 h 2672061"/>
              <a:gd name="connsiteX6" fmla="*/ 2532530 w 3457862"/>
              <a:gd name="connsiteY6" fmla="*/ 350202 h 2672061"/>
              <a:gd name="connsiteX7" fmla="*/ 3457862 w 3457862"/>
              <a:gd name="connsiteY7" fmla="*/ 0 h 2672061"/>
              <a:gd name="connsiteX0" fmla="*/ 0 w 3457862"/>
              <a:gd name="connsiteY0" fmla="*/ 2672061 h 2672061"/>
              <a:gd name="connsiteX1" fmla="*/ 860612 w 3457862"/>
              <a:gd name="connsiteY1" fmla="*/ 2308989 h 2672061"/>
              <a:gd name="connsiteX2" fmla="*/ 1223682 w 3457862"/>
              <a:gd name="connsiteY2" fmla="*/ 1950402 h 2672061"/>
              <a:gd name="connsiteX3" fmla="*/ 1379646 w 3457862"/>
              <a:gd name="connsiteY3" fmla="*/ 1681158 h 2672061"/>
              <a:gd name="connsiteX4" fmla="*/ 1604682 w 3457862"/>
              <a:gd name="connsiteY4" fmla="*/ 1210815 h 2672061"/>
              <a:gd name="connsiteX5" fmla="*/ 1940859 w 3457862"/>
              <a:gd name="connsiteY5" fmla="*/ 672932 h 2672061"/>
              <a:gd name="connsiteX6" fmla="*/ 2443867 w 3457862"/>
              <a:gd name="connsiteY6" fmla="*/ 269230 h 2672061"/>
              <a:gd name="connsiteX7" fmla="*/ 3457862 w 3457862"/>
              <a:gd name="connsiteY7" fmla="*/ 0 h 2672061"/>
              <a:gd name="connsiteX0" fmla="*/ 0 w 3457862"/>
              <a:gd name="connsiteY0" fmla="*/ 2672061 h 2672061"/>
              <a:gd name="connsiteX1" fmla="*/ 860612 w 3457862"/>
              <a:gd name="connsiteY1" fmla="*/ 2308989 h 2672061"/>
              <a:gd name="connsiteX2" fmla="*/ 1223682 w 3457862"/>
              <a:gd name="connsiteY2" fmla="*/ 1950402 h 2672061"/>
              <a:gd name="connsiteX3" fmla="*/ 1379646 w 3457862"/>
              <a:gd name="connsiteY3" fmla="*/ 1681158 h 2672061"/>
              <a:gd name="connsiteX4" fmla="*/ 1604682 w 3457862"/>
              <a:gd name="connsiteY4" fmla="*/ 1210815 h 2672061"/>
              <a:gd name="connsiteX5" fmla="*/ 2027305 w 3457862"/>
              <a:gd name="connsiteY5" fmla="*/ 672933 h 2672061"/>
              <a:gd name="connsiteX6" fmla="*/ 2443867 w 3457862"/>
              <a:gd name="connsiteY6" fmla="*/ 269230 h 2672061"/>
              <a:gd name="connsiteX7" fmla="*/ 3457862 w 3457862"/>
              <a:gd name="connsiteY7" fmla="*/ 0 h 2672061"/>
              <a:gd name="connsiteX0" fmla="*/ 0 w 3457862"/>
              <a:gd name="connsiteY0" fmla="*/ 2672061 h 2672061"/>
              <a:gd name="connsiteX1" fmla="*/ 860612 w 3457862"/>
              <a:gd name="connsiteY1" fmla="*/ 2308989 h 2672061"/>
              <a:gd name="connsiteX2" fmla="*/ 1223682 w 3457862"/>
              <a:gd name="connsiteY2" fmla="*/ 1950402 h 2672061"/>
              <a:gd name="connsiteX3" fmla="*/ 1379646 w 3457862"/>
              <a:gd name="connsiteY3" fmla="*/ 1681158 h 2672061"/>
              <a:gd name="connsiteX4" fmla="*/ 1604682 w 3457862"/>
              <a:gd name="connsiteY4" fmla="*/ 1210815 h 2672061"/>
              <a:gd name="connsiteX5" fmla="*/ 2027305 w 3457862"/>
              <a:gd name="connsiteY5" fmla="*/ 672933 h 2672061"/>
              <a:gd name="connsiteX6" fmla="*/ 2616760 w 3457862"/>
              <a:gd name="connsiteY6" fmla="*/ 269231 h 2672061"/>
              <a:gd name="connsiteX7" fmla="*/ 3457862 w 3457862"/>
              <a:gd name="connsiteY7" fmla="*/ 0 h 2672061"/>
              <a:gd name="connsiteX0" fmla="*/ 0 w 3371415"/>
              <a:gd name="connsiteY0" fmla="*/ 2939267 h 2939267"/>
              <a:gd name="connsiteX1" fmla="*/ 860612 w 3371415"/>
              <a:gd name="connsiteY1" fmla="*/ 2576195 h 2939267"/>
              <a:gd name="connsiteX2" fmla="*/ 1223682 w 3371415"/>
              <a:gd name="connsiteY2" fmla="*/ 2217608 h 2939267"/>
              <a:gd name="connsiteX3" fmla="*/ 1379646 w 3371415"/>
              <a:gd name="connsiteY3" fmla="*/ 1948364 h 2939267"/>
              <a:gd name="connsiteX4" fmla="*/ 1604682 w 3371415"/>
              <a:gd name="connsiteY4" fmla="*/ 1478021 h 2939267"/>
              <a:gd name="connsiteX5" fmla="*/ 2027305 w 3371415"/>
              <a:gd name="connsiteY5" fmla="*/ 940139 h 2939267"/>
              <a:gd name="connsiteX6" fmla="*/ 2616760 w 3371415"/>
              <a:gd name="connsiteY6" fmla="*/ 536437 h 2939267"/>
              <a:gd name="connsiteX7" fmla="*/ 3371415 w 3371415"/>
              <a:gd name="connsiteY7" fmla="*/ 0 h 2939267"/>
              <a:gd name="connsiteX0" fmla="*/ 0 w 3371415"/>
              <a:gd name="connsiteY0" fmla="*/ 2939267 h 2939267"/>
              <a:gd name="connsiteX1" fmla="*/ 860612 w 3371415"/>
              <a:gd name="connsiteY1" fmla="*/ 2576195 h 2939267"/>
              <a:gd name="connsiteX2" fmla="*/ 1223682 w 3371415"/>
              <a:gd name="connsiteY2" fmla="*/ 2217608 h 2939267"/>
              <a:gd name="connsiteX3" fmla="*/ 1379646 w 3371415"/>
              <a:gd name="connsiteY3" fmla="*/ 1948364 h 2939267"/>
              <a:gd name="connsiteX4" fmla="*/ 1604682 w 3371415"/>
              <a:gd name="connsiteY4" fmla="*/ 1478021 h 2939267"/>
              <a:gd name="connsiteX5" fmla="*/ 2027305 w 3371415"/>
              <a:gd name="connsiteY5" fmla="*/ 940139 h 2939267"/>
              <a:gd name="connsiteX6" fmla="*/ 2616760 w 3371415"/>
              <a:gd name="connsiteY6" fmla="*/ 536437 h 2939267"/>
              <a:gd name="connsiteX7" fmla="*/ 2633712 w 3371415"/>
              <a:gd name="connsiteY7" fmla="*/ 437355 h 2939267"/>
              <a:gd name="connsiteX8" fmla="*/ 3371415 w 3371415"/>
              <a:gd name="connsiteY8" fmla="*/ 0 h 2939267"/>
              <a:gd name="connsiteX0" fmla="*/ 0 w 3371415"/>
              <a:gd name="connsiteY0" fmla="*/ 2939267 h 2939267"/>
              <a:gd name="connsiteX1" fmla="*/ 860612 w 3371415"/>
              <a:gd name="connsiteY1" fmla="*/ 2576195 h 2939267"/>
              <a:gd name="connsiteX2" fmla="*/ 1223682 w 3371415"/>
              <a:gd name="connsiteY2" fmla="*/ 2217608 h 2939267"/>
              <a:gd name="connsiteX3" fmla="*/ 1379646 w 3371415"/>
              <a:gd name="connsiteY3" fmla="*/ 1948364 h 2939267"/>
              <a:gd name="connsiteX4" fmla="*/ 1604682 w 3371415"/>
              <a:gd name="connsiteY4" fmla="*/ 1478021 h 2939267"/>
              <a:gd name="connsiteX5" fmla="*/ 2027305 w 3371415"/>
              <a:gd name="connsiteY5" fmla="*/ 940139 h 2939267"/>
              <a:gd name="connsiteX6" fmla="*/ 2616760 w 3371415"/>
              <a:gd name="connsiteY6" fmla="*/ 536437 h 2939267"/>
              <a:gd name="connsiteX7" fmla="*/ 2624408 w 3371415"/>
              <a:gd name="connsiteY7" fmla="*/ 536010 h 2939267"/>
              <a:gd name="connsiteX8" fmla="*/ 2633712 w 3371415"/>
              <a:gd name="connsiteY8" fmla="*/ 437355 h 2939267"/>
              <a:gd name="connsiteX9" fmla="*/ 3371415 w 3371415"/>
              <a:gd name="connsiteY9" fmla="*/ 0 h 2939267"/>
              <a:gd name="connsiteX0" fmla="*/ 0 w 3371415"/>
              <a:gd name="connsiteY0" fmla="*/ 2939267 h 2939267"/>
              <a:gd name="connsiteX1" fmla="*/ 860612 w 3371415"/>
              <a:gd name="connsiteY1" fmla="*/ 2576195 h 2939267"/>
              <a:gd name="connsiteX2" fmla="*/ 1223682 w 3371415"/>
              <a:gd name="connsiteY2" fmla="*/ 2217608 h 2939267"/>
              <a:gd name="connsiteX3" fmla="*/ 1379646 w 3371415"/>
              <a:gd name="connsiteY3" fmla="*/ 1948364 h 2939267"/>
              <a:gd name="connsiteX4" fmla="*/ 1604682 w 3371415"/>
              <a:gd name="connsiteY4" fmla="*/ 1478021 h 2939267"/>
              <a:gd name="connsiteX5" fmla="*/ 2027305 w 3371415"/>
              <a:gd name="connsiteY5" fmla="*/ 940139 h 2939267"/>
              <a:gd name="connsiteX6" fmla="*/ 2616760 w 3371415"/>
              <a:gd name="connsiteY6" fmla="*/ 536437 h 2939267"/>
              <a:gd name="connsiteX7" fmla="*/ 2633712 w 3371415"/>
              <a:gd name="connsiteY7" fmla="*/ 437355 h 2939267"/>
              <a:gd name="connsiteX8" fmla="*/ 3371415 w 3371415"/>
              <a:gd name="connsiteY8" fmla="*/ 0 h 2939267"/>
              <a:gd name="connsiteX0" fmla="*/ 0 w 3371415"/>
              <a:gd name="connsiteY0" fmla="*/ 2939267 h 2939267"/>
              <a:gd name="connsiteX1" fmla="*/ 860612 w 3371415"/>
              <a:gd name="connsiteY1" fmla="*/ 2576195 h 2939267"/>
              <a:gd name="connsiteX2" fmla="*/ 1223682 w 3371415"/>
              <a:gd name="connsiteY2" fmla="*/ 2217608 h 2939267"/>
              <a:gd name="connsiteX3" fmla="*/ 1379646 w 3371415"/>
              <a:gd name="connsiteY3" fmla="*/ 1948364 h 2939267"/>
              <a:gd name="connsiteX4" fmla="*/ 1604682 w 3371415"/>
              <a:gd name="connsiteY4" fmla="*/ 1478021 h 2939267"/>
              <a:gd name="connsiteX5" fmla="*/ 2027305 w 3371415"/>
              <a:gd name="connsiteY5" fmla="*/ 940139 h 2939267"/>
              <a:gd name="connsiteX6" fmla="*/ 2633712 w 3371415"/>
              <a:gd name="connsiteY6" fmla="*/ 437355 h 2939267"/>
              <a:gd name="connsiteX7" fmla="*/ 3371415 w 3371415"/>
              <a:gd name="connsiteY7" fmla="*/ 0 h 2939267"/>
              <a:gd name="connsiteX0" fmla="*/ 0 w 3371415"/>
              <a:gd name="connsiteY0" fmla="*/ 2939267 h 2939267"/>
              <a:gd name="connsiteX1" fmla="*/ 860612 w 3371415"/>
              <a:gd name="connsiteY1" fmla="*/ 2576195 h 2939267"/>
              <a:gd name="connsiteX2" fmla="*/ 1223682 w 3371415"/>
              <a:gd name="connsiteY2" fmla="*/ 2217608 h 2939267"/>
              <a:gd name="connsiteX3" fmla="*/ 1379646 w 3371415"/>
              <a:gd name="connsiteY3" fmla="*/ 1948364 h 2939267"/>
              <a:gd name="connsiteX4" fmla="*/ 1604682 w 3371415"/>
              <a:gd name="connsiteY4" fmla="*/ 1478021 h 2939267"/>
              <a:gd name="connsiteX5" fmla="*/ 2027305 w 3371415"/>
              <a:gd name="connsiteY5" fmla="*/ 940139 h 2939267"/>
              <a:gd name="connsiteX6" fmla="*/ 2633712 w 3371415"/>
              <a:gd name="connsiteY6" fmla="*/ 348287 h 2939267"/>
              <a:gd name="connsiteX7" fmla="*/ 3371415 w 3371415"/>
              <a:gd name="connsiteY7" fmla="*/ 0 h 2939267"/>
              <a:gd name="connsiteX0" fmla="*/ 0 w 3371415"/>
              <a:gd name="connsiteY0" fmla="*/ 2939267 h 2939267"/>
              <a:gd name="connsiteX1" fmla="*/ 860612 w 3371415"/>
              <a:gd name="connsiteY1" fmla="*/ 2576195 h 2939267"/>
              <a:gd name="connsiteX2" fmla="*/ 1223682 w 3371415"/>
              <a:gd name="connsiteY2" fmla="*/ 2217608 h 2939267"/>
              <a:gd name="connsiteX3" fmla="*/ 1379646 w 3371415"/>
              <a:gd name="connsiteY3" fmla="*/ 1948364 h 2939267"/>
              <a:gd name="connsiteX4" fmla="*/ 1604682 w 3371415"/>
              <a:gd name="connsiteY4" fmla="*/ 1478021 h 2939267"/>
              <a:gd name="connsiteX5" fmla="*/ 2027305 w 3371415"/>
              <a:gd name="connsiteY5" fmla="*/ 940139 h 2939267"/>
              <a:gd name="connsiteX6" fmla="*/ 2349950 w 3371415"/>
              <a:gd name="connsiteY6" fmla="*/ 494870 h 2939267"/>
              <a:gd name="connsiteX7" fmla="*/ 2633712 w 3371415"/>
              <a:gd name="connsiteY7" fmla="*/ 348287 h 2939267"/>
              <a:gd name="connsiteX8" fmla="*/ 3371415 w 3371415"/>
              <a:gd name="connsiteY8" fmla="*/ 0 h 2939267"/>
              <a:gd name="connsiteX0" fmla="*/ 0 w 3371415"/>
              <a:gd name="connsiteY0" fmla="*/ 2939267 h 2939267"/>
              <a:gd name="connsiteX1" fmla="*/ 860612 w 3371415"/>
              <a:gd name="connsiteY1" fmla="*/ 2576195 h 2939267"/>
              <a:gd name="connsiteX2" fmla="*/ 1223682 w 3371415"/>
              <a:gd name="connsiteY2" fmla="*/ 2217608 h 2939267"/>
              <a:gd name="connsiteX3" fmla="*/ 1379646 w 3371415"/>
              <a:gd name="connsiteY3" fmla="*/ 1948364 h 2939267"/>
              <a:gd name="connsiteX4" fmla="*/ 1604682 w 3371415"/>
              <a:gd name="connsiteY4" fmla="*/ 1478021 h 2939267"/>
              <a:gd name="connsiteX5" fmla="*/ 2027305 w 3371415"/>
              <a:gd name="connsiteY5" fmla="*/ 940139 h 2939267"/>
              <a:gd name="connsiteX6" fmla="*/ 2349950 w 3371415"/>
              <a:gd name="connsiteY6" fmla="*/ 494870 h 2939267"/>
              <a:gd name="connsiteX7" fmla="*/ 2633712 w 3371415"/>
              <a:gd name="connsiteY7" fmla="*/ 259218 h 2939267"/>
              <a:gd name="connsiteX8" fmla="*/ 3371415 w 3371415"/>
              <a:gd name="connsiteY8" fmla="*/ 0 h 2939267"/>
              <a:gd name="connsiteX0" fmla="*/ 0 w 3371415"/>
              <a:gd name="connsiteY0" fmla="*/ 2939267 h 2939267"/>
              <a:gd name="connsiteX1" fmla="*/ 860612 w 3371415"/>
              <a:gd name="connsiteY1" fmla="*/ 2576195 h 2939267"/>
              <a:gd name="connsiteX2" fmla="*/ 1223682 w 3371415"/>
              <a:gd name="connsiteY2" fmla="*/ 2217608 h 2939267"/>
              <a:gd name="connsiteX3" fmla="*/ 1379646 w 3371415"/>
              <a:gd name="connsiteY3" fmla="*/ 1948364 h 2939267"/>
              <a:gd name="connsiteX4" fmla="*/ 1604682 w 3371415"/>
              <a:gd name="connsiteY4" fmla="*/ 1478021 h 2939267"/>
              <a:gd name="connsiteX5" fmla="*/ 2027305 w 3371415"/>
              <a:gd name="connsiteY5" fmla="*/ 940139 h 2939267"/>
              <a:gd name="connsiteX6" fmla="*/ 2108056 w 3371415"/>
              <a:gd name="connsiteY6" fmla="*/ 739310 h 2939267"/>
              <a:gd name="connsiteX7" fmla="*/ 2349950 w 3371415"/>
              <a:gd name="connsiteY7" fmla="*/ 494870 h 2939267"/>
              <a:gd name="connsiteX8" fmla="*/ 2633712 w 3371415"/>
              <a:gd name="connsiteY8" fmla="*/ 259218 h 2939267"/>
              <a:gd name="connsiteX9" fmla="*/ 3371415 w 3371415"/>
              <a:gd name="connsiteY9" fmla="*/ 0 h 2939267"/>
              <a:gd name="connsiteX0" fmla="*/ 0 w 3371415"/>
              <a:gd name="connsiteY0" fmla="*/ 2939267 h 2939267"/>
              <a:gd name="connsiteX1" fmla="*/ 860612 w 3371415"/>
              <a:gd name="connsiteY1" fmla="*/ 2576195 h 2939267"/>
              <a:gd name="connsiteX2" fmla="*/ 1223682 w 3371415"/>
              <a:gd name="connsiteY2" fmla="*/ 2217608 h 2939267"/>
              <a:gd name="connsiteX3" fmla="*/ 1379646 w 3371415"/>
              <a:gd name="connsiteY3" fmla="*/ 1948364 h 2939267"/>
              <a:gd name="connsiteX4" fmla="*/ 1604682 w 3371415"/>
              <a:gd name="connsiteY4" fmla="*/ 1478021 h 2939267"/>
              <a:gd name="connsiteX5" fmla="*/ 2027305 w 3371415"/>
              <a:gd name="connsiteY5" fmla="*/ 940139 h 2939267"/>
              <a:gd name="connsiteX6" fmla="*/ 1947179 w 3371415"/>
              <a:gd name="connsiteY6" fmla="*/ 849547 h 2939267"/>
              <a:gd name="connsiteX7" fmla="*/ 2108056 w 3371415"/>
              <a:gd name="connsiteY7" fmla="*/ 739310 h 2939267"/>
              <a:gd name="connsiteX8" fmla="*/ 2349950 w 3371415"/>
              <a:gd name="connsiteY8" fmla="*/ 494870 h 2939267"/>
              <a:gd name="connsiteX9" fmla="*/ 2633712 w 3371415"/>
              <a:gd name="connsiteY9" fmla="*/ 259218 h 2939267"/>
              <a:gd name="connsiteX10" fmla="*/ 3371415 w 3371415"/>
              <a:gd name="connsiteY10" fmla="*/ 0 h 2939267"/>
              <a:gd name="connsiteX0" fmla="*/ 0 w 3371415"/>
              <a:gd name="connsiteY0" fmla="*/ 2939267 h 2939267"/>
              <a:gd name="connsiteX1" fmla="*/ 860612 w 3371415"/>
              <a:gd name="connsiteY1" fmla="*/ 2576195 h 2939267"/>
              <a:gd name="connsiteX2" fmla="*/ 1223682 w 3371415"/>
              <a:gd name="connsiteY2" fmla="*/ 2217608 h 2939267"/>
              <a:gd name="connsiteX3" fmla="*/ 1379646 w 3371415"/>
              <a:gd name="connsiteY3" fmla="*/ 1948364 h 2939267"/>
              <a:gd name="connsiteX4" fmla="*/ 1604682 w 3371415"/>
              <a:gd name="connsiteY4" fmla="*/ 1478021 h 2939267"/>
              <a:gd name="connsiteX5" fmla="*/ 2027305 w 3371415"/>
              <a:gd name="connsiteY5" fmla="*/ 940139 h 2939267"/>
              <a:gd name="connsiteX6" fmla="*/ 1947179 w 3371415"/>
              <a:gd name="connsiteY6" fmla="*/ 849547 h 2939267"/>
              <a:gd name="connsiteX7" fmla="*/ 2108056 w 3371415"/>
              <a:gd name="connsiteY7" fmla="*/ 739310 h 2939267"/>
              <a:gd name="connsiteX8" fmla="*/ 2349950 w 3371415"/>
              <a:gd name="connsiteY8" fmla="*/ 494870 h 2939267"/>
              <a:gd name="connsiteX9" fmla="*/ 2633712 w 3371415"/>
              <a:gd name="connsiteY9" fmla="*/ 259218 h 2939267"/>
              <a:gd name="connsiteX10" fmla="*/ 3371415 w 3371415"/>
              <a:gd name="connsiteY10" fmla="*/ 0 h 2939267"/>
              <a:gd name="connsiteX0" fmla="*/ 0 w 3371415"/>
              <a:gd name="connsiteY0" fmla="*/ 2939267 h 2939267"/>
              <a:gd name="connsiteX1" fmla="*/ 860612 w 3371415"/>
              <a:gd name="connsiteY1" fmla="*/ 2576195 h 2939267"/>
              <a:gd name="connsiteX2" fmla="*/ 1223682 w 3371415"/>
              <a:gd name="connsiteY2" fmla="*/ 2217608 h 2939267"/>
              <a:gd name="connsiteX3" fmla="*/ 1379646 w 3371415"/>
              <a:gd name="connsiteY3" fmla="*/ 1948364 h 2939267"/>
              <a:gd name="connsiteX4" fmla="*/ 1604682 w 3371415"/>
              <a:gd name="connsiteY4" fmla="*/ 1478021 h 2939267"/>
              <a:gd name="connsiteX5" fmla="*/ 1947179 w 3371415"/>
              <a:gd name="connsiteY5" fmla="*/ 849547 h 2939267"/>
              <a:gd name="connsiteX6" fmla="*/ 2108056 w 3371415"/>
              <a:gd name="connsiteY6" fmla="*/ 739310 h 2939267"/>
              <a:gd name="connsiteX7" fmla="*/ 2349950 w 3371415"/>
              <a:gd name="connsiteY7" fmla="*/ 494870 h 2939267"/>
              <a:gd name="connsiteX8" fmla="*/ 2633712 w 3371415"/>
              <a:gd name="connsiteY8" fmla="*/ 259218 h 2939267"/>
              <a:gd name="connsiteX9" fmla="*/ 3371415 w 3371415"/>
              <a:gd name="connsiteY9" fmla="*/ 0 h 2939267"/>
              <a:gd name="connsiteX0" fmla="*/ 0 w 3371415"/>
              <a:gd name="connsiteY0" fmla="*/ 2939267 h 2939267"/>
              <a:gd name="connsiteX1" fmla="*/ 860612 w 3371415"/>
              <a:gd name="connsiteY1" fmla="*/ 2576195 h 2939267"/>
              <a:gd name="connsiteX2" fmla="*/ 1223682 w 3371415"/>
              <a:gd name="connsiteY2" fmla="*/ 2217608 h 2939267"/>
              <a:gd name="connsiteX3" fmla="*/ 1379646 w 3371415"/>
              <a:gd name="connsiteY3" fmla="*/ 1948364 h 2939267"/>
              <a:gd name="connsiteX4" fmla="*/ 1604682 w 3371415"/>
              <a:gd name="connsiteY4" fmla="*/ 1478021 h 2939267"/>
              <a:gd name="connsiteX5" fmla="*/ 1947179 w 3371415"/>
              <a:gd name="connsiteY5" fmla="*/ 849547 h 2939267"/>
              <a:gd name="connsiteX6" fmla="*/ 2108056 w 3371415"/>
              <a:gd name="connsiteY6" fmla="*/ 739310 h 2939267"/>
              <a:gd name="connsiteX7" fmla="*/ 2349950 w 3371415"/>
              <a:gd name="connsiteY7" fmla="*/ 494870 h 2939267"/>
              <a:gd name="connsiteX8" fmla="*/ 2633712 w 3371415"/>
              <a:gd name="connsiteY8" fmla="*/ 259218 h 2939267"/>
              <a:gd name="connsiteX9" fmla="*/ 3371415 w 3371415"/>
              <a:gd name="connsiteY9" fmla="*/ 0 h 2939267"/>
              <a:gd name="connsiteX0" fmla="*/ 0 w 3371415"/>
              <a:gd name="connsiteY0" fmla="*/ 2939267 h 2939267"/>
              <a:gd name="connsiteX1" fmla="*/ 860612 w 3371415"/>
              <a:gd name="connsiteY1" fmla="*/ 2576195 h 2939267"/>
              <a:gd name="connsiteX2" fmla="*/ 1223682 w 3371415"/>
              <a:gd name="connsiteY2" fmla="*/ 2217608 h 2939267"/>
              <a:gd name="connsiteX3" fmla="*/ 1379646 w 3371415"/>
              <a:gd name="connsiteY3" fmla="*/ 1948364 h 2939267"/>
              <a:gd name="connsiteX4" fmla="*/ 1604682 w 3371415"/>
              <a:gd name="connsiteY4" fmla="*/ 1478021 h 2939267"/>
              <a:gd name="connsiteX5" fmla="*/ 1947179 w 3371415"/>
              <a:gd name="connsiteY5" fmla="*/ 849547 h 2939267"/>
              <a:gd name="connsiteX6" fmla="*/ 2349950 w 3371415"/>
              <a:gd name="connsiteY6" fmla="*/ 494870 h 2939267"/>
              <a:gd name="connsiteX7" fmla="*/ 2633712 w 3371415"/>
              <a:gd name="connsiteY7" fmla="*/ 259218 h 2939267"/>
              <a:gd name="connsiteX8" fmla="*/ 3371415 w 3371415"/>
              <a:gd name="connsiteY8" fmla="*/ 0 h 2939267"/>
              <a:gd name="connsiteX0" fmla="*/ 0 w 3371415"/>
              <a:gd name="connsiteY0" fmla="*/ 2939267 h 2939267"/>
              <a:gd name="connsiteX1" fmla="*/ 860612 w 3371415"/>
              <a:gd name="connsiteY1" fmla="*/ 2576195 h 2939267"/>
              <a:gd name="connsiteX2" fmla="*/ 1223682 w 3371415"/>
              <a:gd name="connsiteY2" fmla="*/ 2217608 h 2939267"/>
              <a:gd name="connsiteX3" fmla="*/ 1379646 w 3371415"/>
              <a:gd name="connsiteY3" fmla="*/ 1948364 h 2939267"/>
              <a:gd name="connsiteX4" fmla="*/ 1604682 w 3371415"/>
              <a:gd name="connsiteY4" fmla="*/ 1478021 h 2939267"/>
              <a:gd name="connsiteX5" fmla="*/ 1947179 w 3371415"/>
              <a:gd name="connsiteY5" fmla="*/ 849547 h 2939267"/>
              <a:gd name="connsiteX6" fmla="*/ 2349950 w 3371415"/>
              <a:gd name="connsiteY6" fmla="*/ 405801 h 2939267"/>
              <a:gd name="connsiteX7" fmla="*/ 2633712 w 3371415"/>
              <a:gd name="connsiteY7" fmla="*/ 259218 h 2939267"/>
              <a:gd name="connsiteX8" fmla="*/ 3371415 w 3371415"/>
              <a:gd name="connsiteY8" fmla="*/ 0 h 2939267"/>
              <a:gd name="connsiteX0" fmla="*/ 0 w 3371415"/>
              <a:gd name="connsiteY0" fmla="*/ 2939267 h 2939267"/>
              <a:gd name="connsiteX1" fmla="*/ 860612 w 3371415"/>
              <a:gd name="connsiteY1" fmla="*/ 2576195 h 2939267"/>
              <a:gd name="connsiteX2" fmla="*/ 1223682 w 3371415"/>
              <a:gd name="connsiteY2" fmla="*/ 2217608 h 2939267"/>
              <a:gd name="connsiteX3" fmla="*/ 1379646 w 3371415"/>
              <a:gd name="connsiteY3" fmla="*/ 1948364 h 2939267"/>
              <a:gd name="connsiteX4" fmla="*/ 1604682 w 3371415"/>
              <a:gd name="connsiteY4" fmla="*/ 1478021 h 2939267"/>
              <a:gd name="connsiteX5" fmla="*/ 1947179 w 3371415"/>
              <a:gd name="connsiteY5" fmla="*/ 849547 h 2939267"/>
              <a:gd name="connsiteX6" fmla="*/ 2436397 w 3371415"/>
              <a:gd name="connsiteY6" fmla="*/ 405801 h 2939267"/>
              <a:gd name="connsiteX7" fmla="*/ 2633712 w 3371415"/>
              <a:gd name="connsiteY7" fmla="*/ 259218 h 2939267"/>
              <a:gd name="connsiteX8" fmla="*/ 3371415 w 3371415"/>
              <a:gd name="connsiteY8" fmla="*/ 0 h 2939267"/>
              <a:gd name="connsiteX0" fmla="*/ 0 w 3371415"/>
              <a:gd name="connsiteY0" fmla="*/ 2939267 h 2939267"/>
              <a:gd name="connsiteX1" fmla="*/ 860612 w 3371415"/>
              <a:gd name="connsiteY1" fmla="*/ 2576195 h 2939267"/>
              <a:gd name="connsiteX2" fmla="*/ 1223682 w 3371415"/>
              <a:gd name="connsiteY2" fmla="*/ 2217608 h 2939267"/>
              <a:gd name="connsiteX3" fmla="*/ 1379646 w 3371415"/>
              <a:gd name="connsiteY3" fmla="*/ 1948364 h 2939267"/>
              <a:gd name="connsiteX4" fmla="*/ 1604682 w 3371415"/>
              <a:gd name="connsiteY4" fmla="*/ 1478021 h 2939267"/>
              <a:gd name="connsiteX5" fmla="*/ 1947179 w 3371415"/>
              <a:gd name="connsiteY5" fmla="*/ 849547 h 2939267"/>
              <a:gd name="connsiteX6" fmla="*/ 1954545 w 3371415"/>
              <a:gd name="connsiteY6" fmla="*/ 852343 h 2939267"/>
              <a:gd name="connsiteX7" fmla="*/ 2436397 w 3371415"/>
              <a:gd name="connsiteY7" fmla="*/ 405801 h 2939267"/>
              <a:gd name="connsiteX8" fmla="*/ 2633712 w 3371415"/>
              <a:gd name="connsiteY8" fmla="*/ 259218 h 2939267"/>
              <a:gd name="connsiteX9" fmla="*/ 3371415 w 3371415"/>
              <a:gd name="connsiteY9" fmla="*/ 0 h 2939267"/>
              <a:gd name="connsiteX0" fmla="*/ 0 w 3371415"/>
              <a:gd name="connsiteY0" fmla="*/ 2939267 h 2939267"/>
              <a:gd name="connsiteX1" fmla="*/ 860612 w 3371415"/>
              <a:gd name="connsiteY1" fmla="*/ 2576195 h 2939267"/>
              <a:gd name="connsiteX2" fmla="*/ 1223682 w 3371415"/>
              <a:gd name="connsiteY2" fmla="*/ 2217608 h 2939267"/>
              <a:gd name="connsiteX3" fmla="*/ 1379646 w 3371415"/>
              <a:gd name="connsiteY3" fmla="*/ 1948364 h 2939267"/>
              <a:gd name="connsiteX4" fmla="*/ 1604682 w 3371415"/>
              <a:gd name="connsiteY4" fmla="*/ 1478021 h 2939267"/>
              <a:gd name="connsiteX5" fmla="*/ 1947179 w 3371415"/>
              <a:gd name="connsiteY5" fmla="*/ 849547 h 2939267"/>
              <a:gd name="connsiteX6" fmla="*/ 2436397 w 3371415"/>
              <a:gd name="connsiteY6" fmla="*/ 405801 h 2939267"/>
              <a:gd name="connsiteX7" fmla="*/ 2633712 w 3371415"/>
              <a:gd name="connsiteY7" fmla="*/ 259218 h 2939267"/>
              <a:gd name="connsiteX8" fmla="*/ 3371415 w 3371415"/>
              <a:gd name="connsiteY8" fmla="*/ 0 h 2939267"/>
              <a:gd name="connsiteX0" fmla="*/ 0 w 3371415"/>
              <a:gd name="connsiteY0" fmla="*/ 2939267 h 2939267"/>
              <a:gd name="connsiteX1" fmla="*/ 860612 w 3371415"/>
              <a:gd name="connsiteY1" fmla="*/ 2576195 h 2939267"/>
              <a:gd name="connsiteX2" fmla="*/ 1223682 w 3371415"/>
              <a:gd name="connsiteY2" fmla="*/ 2217608 h 2939267"/>
              <a:gd name="connsiteX3" fmla="*/ 1379646 w 3371415"/>
              <a:gd name="connsiteY3" fmla="*/ 1948364 h 2939267"/>
              <a:gd name="connsiteX4" fmla="*/ 1604682 w 3371415"/>
              <a:gd name="connsiteY4" fmla="*/ 1478021 h 2939267"/>
              <a:gd name="connsiteX5" fmla="*/ 1947179 w 3371415"/>
              <a:gd name="connsiteY5" fmla="*/ 849547 h 2939267"/>
              <a:gd name="connsiteX6" fmla="*/ 2436397 w 3371415"/>
              <a:gd name="connsiteY6" fmla="*/ 405801 h 2939267"/>
              <a:gd name="connsiteX7" fmla="*/ 2720158 w 3371415"/>
              <a:gd name="connsiteY7" fmla="*/ 259218 h 2939267"/>
              <a:gd name="connsiteX8" fmla="*/ 3371415 w 3371415"/>
              <a:gd name="connsiteY8" fmla="*/ 0 h 2939267"/>
              <a:gd name="connsiteX0" fmla="*/ 0 w 3371415"/>
              <a:gd name="connsiteY0" fmla="*/ 2939267 h 2939267"/>
              <a:gd name="connsiteX1" fmla="*/ 860612 w 3371415"/>
              <a:gd name="connsiteY1" fmla="*/ 2576195 h 2939267"/>
              <a:gd name="connsiteX2" fmla="*/ 1223682 w 3371415"/>
              <a:gd name="connsiteY2" fmla="*/ 2217608 h 2939267"/>
              <a:gd name="connsiteX3" fmla="*/ 1379646 w 3371415"/>
              <a:gd name="connsiteY3" fmla="*/ 1948364 h 2939267"/>
              <a:gd name="connsiteX4" fmla="*/ 1604682 w 3371415"/>
              <a:gd name="connsiteY4" fmla="*/ 1478021 h 2939267"/>
              <a:gd name="connsiteX5" fmla="*/ 1947179 w 3371415"/>
              <a:gd name="connsiteY5" fmla="*/ 849547 h 2939267"/>
              <a:gd name="connsiteX6" fmla="*/ 2436397 w 3371415"/>
              <a:gd name="connsiteY6" fmla="*/ 405801 h 2939267"/>
              <a:gd name="connsiteX7" fmla="*/ 2720158 w 3371415"/>
              <a:gd name="connsiteY7" fmla="*/ 259218 h 2939267"/>
              <a:gd name="connsiteX8" fmla="*/ 3371415 w 3371415"/>
              <a:gd name="connsiteY8" fmla="*/ 0 h 2939267"/>
              <a:gd name="connsiteX0" fmla="*/ 0 w 3371415"/>
              <a:gd name="connsiteY0" fmla="*/ 2939267 h 2939267"/>
              <a:gd name="connsiteX1" fmla="*/ 860612 w 3371415"/>
              <a:gd name="connsiteY1" fmla="*/ 2576195 h 2939267"/>
              <a:gd name="connsiteX2" fmla="*/ 1223682 w 3371415"/>
              <a:gd name="connsiteY2" fmla="*/ 2217608 h 2939267"/>
              <a:gd name="connsiteX3" fmla="*/ 1379646 w 3371415"/>
              <a:gd name="connsiteY3" fmla="*/ 1948364 h 2939267"/>
              <a:gd name="connsiteX4" fmla="*/ 1604682 w 3371415"/>
              <a:gd name="connsiteY4" fmla="*/ 1478021 h 2939267"/>
              <a:gd name="connsiteX5" fmla="*/ 1947179 w 3371415"/>
              <a:gd name="connsiteY5" fmla="*/ 849547 h 2939267"/>
              <a:gd name="connsiteX6" fmla="*/ 2720158 w 3371415"/>
              <a:gd name="connsiteY6" fmla="*/ 259218 h 2939267"/>
              <a:gd name="connsiteX7" fmla="*/ 3371415 w 3371415"/>
              <a:gd name="connsiteY7" fmla="*/ 0 h 2939267"/>
              <a:gd name="connsiteX0" fmla="*/ 0 w 3371415"/>
              <a:gd name="connsiteY0" fmla="*/ 2939267 h 2939267"/>
              <a:gd name="connsiteX1" fmla="*/ 860612 w 3371415"/>
              <a:gd name="connsiteY1" fmla="*/ 2576195 h 2939267"/>
              <a:gd name="connsiteX2" fmla="*/ 1223682 w 3371415"/>
              <a:gd name="connsiteY2" fmla="*/ 2217608 h 2939267"/>
              <a:gd name="connsiteX3" fmla="*/ 1379646 w 3371415"/>
              <a:gd name="connsiteY3" fmla="*/ 1948364 h 2939267"/>
              <a:gd name="connsiteX4" fmla="*/ 1604682 w 3371415"/>
              <a:gd name="connsiteY4" fmla="*/ 1478021 h 2939267"/>
              <a:gd name="connsiteX5" fmla="*/ 1947179 w 3371415"/>
              <a:gd name="connsiteY5" fmla="*/ 849547 h 2939267"/>
              <a:gd name="connsiteX6" fmla="*/ 2354602 w 3371415"/>
              <a:gd name="connsiteY6" fmla="*/ 413391 h 2939267"/>
              <a:gd name="connsiteX7" fmla="*/ 2720158 w 3371415"/>
              <a:gd name="connsiteY7" fmla="*/ 259218 h 2939267"/>
              <a:gd name="connsiteX8" fmla="*/ 3371415 w 3371415"/>
              <a:gd name="connsiteY8" fmla="*/ 0 h 2939267"/>
              <a:gd name="connsiteX0" fmla="*/ 0 w 3371415"/>
              <a:gd name="connsiteY0" fmla="*/ 2939267 h 2939267"/>
              <a:gd name="connsiteX1" fmla="*/ 860612 w 3371415"/>
              <a:gd name="connsiteY1" fmla="*/ 2576195 h 2939267"/>
              <a:gd name="connsiteX2" fmla="*/ 1223682 w 3371415"/>
              <a:gd name="connsiteY2" fmla="*/ 2217608 h 2939267"/>
              <a:gd name="connsiteX3" fmla="*/ 1379646 w 3371415"/>
              <a:gd name="connsiteY3" fmla="*/ 1948364 h 2939267"/>
              <a:gd name="connsiteX4" fmla="*/ 1604682 w 3371415"/>
              <a:gd name="connsiteY4" fmla="*/ 1478021 h 2939267"/>
              <a:gd name="connsiteX5" fmla="*/ 1947179 w 3371415"/>
              <a:gd name="connsiteY5" fmla="*/ 849547 h 2939267"/>
              <a:gd name="connsiteX6" fmla="*/ 2354602 w 3371415"/>
              <a:gd name="connsiteY6" fmla="*/ 413391 h 2939267"/>
              <a:gd name="connsiteX7" fmla="*/ 3371415 w 3371415"/>
              <a:gd name="connsiteY7" fmla="*/ 0 h 2939267"/>
              <a:gd name="connsiteX0" fmla="*/ 0 w 3371415"/>
              <a:gd name="connsiteY0" fmla="*/ 2939267 h 2939267"/>
              <a:gd name="connsiteX1" fmla="*/ 860612 w 3371415"/>
              <a:gd name="connsiteY1" fmla="*/ 2576195 h 2939267"/>
              <a:gd name="connsiteX2" fmla="*/ 1223682 w 3371415"/>
              <a:gd name="connsiteY2" fmla="*/ 2217608 h 2939267"/>
              <a:gd name="connsiteX3" fmla="*/ 1379646 w 3371415"/>
              <a:gd name="connsiteY3" fmla="*/ 1948364 h 2939267"/>
              <a:gd name="connsiteX4" fmla="*/ 1604683 w 3371415"/>
              <a:gd name="connsiteY4" fmla="*/ 1478021 h 2939267"/>
              <a:gd name="connsiteX5" fmla="*/ 1947179 w 3371415"/>
              <a:gd name="connsiteY5" fmla="*/ 849547 h 2939267"/>
              <a:gd name="connsiteX6" fmla="*/ 2354602 w 3371415"/>
              <a:gd name="connsiteY6" fmla="*/ 413391 h 2939267"/>
              <a:gd name="connsiteX7" fmla="*/ 3371415 w 3371415"/>
              <a:gd name="connsiteY7" fmla="*/ 0 h 2939267"/>
              <a:gd name="connsiteX0" fmla="*/ 0 w 3371415"/>
              <a:gd name="connsiteY0" fmla="*/ 2939267 h 2939267"/>
              <a:gd name="connsiteX1" fmla="*/ 860612 w 3371415"/>
              <a:gd name="connsiteY1" fmla="*/ 2576195 h 2939267"/>
              <a:gd name="connsiteX2" fmla="*/ 1223682 w 3371415"/>
              <a:gd name="connsiteY2" fmla="*/ 2217608 h 2939267"/>
              <a:gd name="connsiteX3" fmla="*/ 1379646 w 3371415"/>
              <a:gd name="connsiteY3" fmla="*/ 1948364 h 2939267"/>
              <a:gd name="connsiteX4" fmla="*/ 1604683 w 3371415"/>
              <a:gd name="connsiteY4" fmla="*/ 1478021 h 2939267"/>
              <a:gd name="connsiteX5" fmla="*/ 1947179 w 3371415"/>
              <a:gd name="connsiteY5" fmla="*/ 849547 h 2939267"/>
              <a:gd name="connsiteX6" fmla="*/ 1962240 w 3371415"/>
              <a:gd name="connsiteY6" fmla="*/ 843007 h 2939267"/>
              <a:gd name="connsiteX7" fmla="*/ 2354602 w 3371415"/>
              <a:gd name="connsiteY7" fmla="*/ 413391 h 2939267"/>
              <a:gd name="connsiteX8" fmla="*/ 3371415 w 3371415"/>
              <a:gd name="connsiteY8" fmla="*/ 0 h 2939267"/>
              <a:gd name="connsiteX0" fmla="*/ 0 w 3371415"/>
              <a:gd name="connsiteY0" fmla="*/ 2939267 h 2939267"/>
              <a:gd name="connsiteX1" fmla="*/ 860612 w 3371415"/>
              <a:gd name="connsiteY1" fmla="*/ 2576195 h 2939267"/>
              <a:gd name="connsiteX2" fmla="*/ 1223682 w 3371415"/>
              <a:gd name="connsiteY2" fmla="*/ 2217608 h 2939267"/>
              <a:gd name="connsiteX3" fmla="*/ 1379646 w 3371415"/>
              <a:gd name="connsiteY3" fmla="*/ 1948364 h 2939267"/>
              <a:gd name="connsiteX4" fmla="*/ 1604683 w 3371415"/>
              <a:gd name="connsiteY4" fmla="*/ 1478021 h 2939267"/>
              <a:gd name="connsiteX5" fmla="*/ 1947179 w 3371415"/>
              <a:gd name="connsiteY5" fmla="*/ 849547 h 2939267"/>
              <a:gd name="connsiteX6" fmla="*/ 2354602 w 3371415"/>
              <a:gd name="connsiteY6" fmla="*/ 413391 h 2939267"/>
              <a:gd name="connsiteX7" fmla="*/ 3371415 w 3371415"/>
              <a:gd name="connsiteY7" fmla="*/ 0 h 2939267"/>
              <a:gd name="connsiteX0" fmla="*/ 0 w 3371415"/>
              <a:gd name="connsiteY0" fmla="*/ 2939267 h 2939267"/>
              <a:gd name="connsiteX1" fmla="*/ 860612 w 3371415"/>
              <a:gd name="connsiteY1" fmla="*/ 2576195 h 2939267"/>
              <a:gd name="connsiteX2" fmla="*/ 1223682 w 3371415"/>
              <a:gd name="connsiteY2" fmla="*/ 2217608 h 2939267"/>
              <a:gd name="connsiteX3" fmla="*/ 1379646 w 3371415"/>
              <a:gd name="connsiteY3" fmla="*/ 1948364 h 2939267"/>
              <a:gd name="connsiteX4" fmla="*/ 1604683 w 3371415"/>
              <a:gd name="connsiteY4" fmla="*/ 1478021 h 2939267"/>
              <a:gd name="connsiteX5" fmla="*/ 1947179 w 3371415"/>
              <a:gd name="connsiteY5" fmla="*/ 849547 h 2939267"/>
              <a:gd name="connsiteX6" fmla="*/ 2249216 w 3371415"/>
              <a:gd name="connsiteY6" fmla="*/ 657916 h 2939267"/>
              <a:gd name="connsiteX7" fmla="*/ 2354602 w 3371415"/>
              <a:gd name="connsiteY7" fmla="*/ 413391 h 2939267"/>
              <a:gd name="connsiteX8" fmla="*/ 3371415 w 3371415"/>
              <a:gd name="connsiteY8" fmla="*/ 0 h 2939267"/>
              <a:gd name="connsiteX0" fmla="*/ 0 w 3371415"/>
              <a:gd name="connsiteY0" fmla="*/ 2939267 h 2939267"/>
              <a:gd name="connsiteX1" fmla="*/ 860612 w 3371415"/>
              <a:gd name="connsiteY1" fmla="*/ 2576195 h 2939267"/>
              <a:gd name="connsiteX2" fmla="*/ 1223682 w 3371415"/>
              <a:gd name="connsiteY2" fmla="*/ 2217608 h 2939267"/>
              <a:gd name="connsiteX3" fmla="*/ 1379646 w 3371415"/>
              <a:gd name="connsiteY3" fmla="*/ 1948364 h 2939267"/>
              <a:gd name="connsiteX4" fmla="*/ 1604683 w 3371415"/>
              <a:gd name="connsiteY4" fmla="*/ 1478021 h 2939267"/>
              <a:gd name="connsiteX5" fmla="*/ 1947179 w 3371415"/>
              <a:gd name="connsiteY5" fmla="*/ 849547 h 2939267"/>
              <a:gd name="connsiteX6" fmla="*/ 2249216 w 3371415"/>
              <a:gd name="connsiteY6" fmla="*/ 657916 h 2939267"/>
              <a:gd name="connsiteX7" fmla="*/ 2527495 w 3371415"/>
              <a:gd name="connsiteY7" fmla="*/ 413391 h 2939267"/>
              <a:gd name="connsiteX8" fmla="*/ 3371415 w 3371415"/>
              <a:gd name="connsiteY8" fmla="*/ 0 h 2939267"/>
              <a:gd name="connsiteX0" fmla="*/ 0 w 3371415"/>
              <a:gd name="connsiteY0" fmla="*/ 2939267 h 2939267"/>
              <a:gd name="connsiteX1" fmla="*/ 860612 w 3371415"/>
              <a:gd name="connsiteY1" fmla="*/ 2576195 h 2939267"/>
              <a:gd name="connsiteX2" fmla="*/ 1223682 w 3371415"/>
              <a:gd name="connsiteY2" fmla="*/ 2217608 h 2939267"/>
              <a:gd name="connsiteX3" fmla="*/ 1379646 w 3371415"/>
              <a:gd name="connsiteY3" fmla="*/ 1948364 h 2939267"/>
              <a:gd name="connsiteX4" fmla="*/ 1604683 w 3371415"/>
              <a:gd name="connsiteY4" fmla="*/ 1478021 h 2939267"/>
              <a:gd name="connsiteX5" fmla="*/ 1947179 w 3371415"/>
              <a:gd name="connsiteY5" fmla="*/ 849547 h 2939267"/>
              <a:gd name="connsiteX6" fmla="*/ 2249216 w 3371415"/>
              <a:gd name="connsiteY6" fmla="*/ 657916 h 2939267"/>
              <a:gd name="connsiteX7" fmla="*/ 2345626 w 3371415"/>
              <a:gd name="connsiteY7" fmla="*/ 559245 h 2939267"/>
              <a:gd name="connsiteX8" fmla="*/ 2527495 w 3371415"/>
              <a:gd name="connsiteY8" fmla="*/ 413391 h 2939267"/>
              <a:gd name="connsiteX9" fmla="*/ 3371415 w 3371415"/>
              <a:gd name="connsiteY9" fmla="*/ 0 h 2939267"/>
              <a:gd name="connsiteX0" fmla="*/ 0 w 3371415"/>
              <a:gd name="connsiteY0" fmla="*/ 2939267 h 2939267"/>
              <a:gd name="connsiteX1" fmla="*/ 860612 w 3371415"/>
              <a:gd name="connsiteY1" fmla="*/ 2576195 h 2939267"/>
              <a:gd name="connsiteX2" fmla="*/ 1223682 w 3371415"/>
              <a:gd name="connsiteY2" fmla="*/ 2217608 h 2939267"/>
              <a:gd name="connsiteX3" fmla="*/ 1379646 w 3371415"/>
              <a:gd name="connsiteY3" fmla="*/ 1948364 h 2939267"/>
              <a:gd name="connsiteX4" fmla="*/ 1604683 w 3371415"/>
              <a:gd name="connsiteY4" fmla="*/ 1478021 h 2939267"/>
              <a:gd name="connsiteX5" fmla="*/ 1947179 w 3371415"/>
              <a:gd name="connsiteY5" fmla="*/ 849547 h 2939267"/>
              <a:gd name="connsiteX6" fmla="*/ 2249216 w 3371415"/>
              <a:gd name="connsiteY6" fmla="*/ 657916 h 2939267"/>
              <a:gd name="connsiteX7" fmla="*/ 2345626 w 3371415"/>
              <a:gd name="connsiteY7" fmla="*/ 559245 h 2939267"/>
              <a:gd name="connsiteX8" fmla="*/ 2351732 w 3371415"/>
              <a:gd name="connsiteY8" fmla="*/ 560901 h 2939267"/>
              <a:gd name="connsiteX9" fmla="*/ 2527495 w 3371415"/>
              <a:gd name="connsiteY9" fmla="*/ 413391 h 2939267"/>
              <a:gd name="connsiteX10" fmla="*/ 3371415 w 3371415"/>
              <a:gd name="connsiteY10" fmla="*/ 0 h 2939267"/>
              <a:gd name="connsiteX0" fmla="*/ 0 w 3371415"/>
              <a:gd name="connsiteY0" fmla="*/ 2939267 h 2939267"/>
              <a:gd name="connsiteX1" fmla="*/ 860612 w 3371415"/>
              <a:gd name="connsiteY1" fmla="*/ 2576195 h 2939267"/>
              <a:gd name="connsiteX2" fmla="*/ 1223682 w 3371415"/>
              <a:gd name="connsiteY2" fmla="*/ 2217608 h 2939267"/>
              <a:gd name="connsiteX3" fmla="*/ 1379646 w 3371415"/>
              <a:gd name="connsiteY3" fmla="*/ 1948364 h 2939267"/>
              <a:gd name="connsiteX4" fmla="*/ 1604683 w 3371415"/>
              <a:gd name="connsiteY4" fmla="*/ 1478021 h 2939267"/>
              <a:gd name="connsiteX5" fmla="*/ 2249216 w 3371415"/>
              <a:gd name="connsiteY5" fmla="*/ 657916 h 2939267"/>
              <a:gd name="connsiteX6" fmla="*/ 2345626 w 3371415"/>
              <a:gd name="connsiteY6" fmla="*/ 559245 h 2939267"/>
              <a:gd name="connsiteX7" fmla="*/ 2351732 w 3371415"/>
              <a:gd name="connsiteY7" fmla="*/ 560901 h 2939267"/>
              <a:gd name="connsiteX8" fmla="*/ 2527495 w 3371415"/>
              <a:gd name="connsiteY8" fmla="*/ 413391 h 2939267"/>
              <a:gd name="connsiteX9" fmla="*/ 3371415 w 3371415"/>
              <a:gd name="connsiteY9" fmla="*/ 0 h 2939267"/>
              <a:gd name="connsiteX0" fmla="*/ 0 w 3371415"/>
              <a:gd name="connsiteY0" fmla="*/ 2939267 h 2939267"/>
              <a:gd name="connsiteX1" fmla="*/ 860612 w 3371415"/>
              <a:gd name="connsiteY1" fmla="*/ 2576195 h 2939267"/>
              <a:gd name="connsiteX2" fmla="*/ 1223682 w 3371415"/>
              <a:gd name="connsiteY2" fmla="*/ 2217608 h 2939267"/>
              <a:gd name="connsiteX3" fmla="*/ 1379646 w 3371415"/>
              <a:gd name="connsiteY3" fmla="*/ 1948364 h 2939267"/>
              <a:gd name="connsiteX4" fmla="*/ 1604683 w 3371415"/>
              <a:gd name="connsiteY4" fmla="*/ 1478021 h 2939267"/>
              <a:gd name="connsiteX5" fmla="*/ 2249216 w 3371415"/>
              <a:gd name="connsiteY5" fmla="*/ 657916 h 2939267"/>
              <a:gd name="connsiteX6" fmla="*/ 2345626 w 3371415"/>
              <a:gd name="connsiteY6" fmla="*/ 559245 h 2939267"/>
              <a:gd name="connsiteX7" fmla="*/ 2527495 w 3371415"/>
              <a:gd name="connsiteY7" fmla="*/ 413391 h 2939267"/>
              <a:gd name="connsiteX8" fmla="*/ 3371415 w 3371415"/>
              <a:gd name="connsiteY8" fmla="*/ 0 h 2939267"/>
              <a:gd name="connsiteX0" fmla="*/ 0 w 3371415"/>
              <a:gd name="connsiteY0" fmla="*/ 2939267 h 2939267"/>
              <a:gd name="connsiteX1" fmla="*/ 860612 w 3371415"/>
              <a:gd name="connsiteY1" fmla="*/ 2576195 h 2939267"/>
              <a:gd name="connsiteX2" fmla="*/ 1223682 w 3371415"/>
              <a:gd name="connsiteY2" fmla="*/ 2217608 h 2939267"/>
              <a:gd name="connsiteX3" fmla="*/ 1379646 w 3371415"/>
              <a:gd name="connsiteY3" fmla="*/ 1948364 h 2939267"/>
              <a:gd name="connsiteX4" fmla="*/ 1604683 w 3371415"/>
              <a:gd name="connsiteY4" fmla="*/ 1478021 h 2939267"/>
              <a:gd name="connsiteX5" fmla="*/ 2249216 w 3371415"/>
              <a:gd name="connsiteY5" fmla="*/ 657916 h 2939267"/>
              <a:gd name="connsiteX6" fmla="*/ 2527495 w 3371415"/>
              <a:gd name="connsiteY6" fmla="*/ 413391 h 2939267"/>
              <a:gd name="connsiteX7" fmla="*/ 3371415 w 3371415"/>
              <a:gd name="connsiteY7" fmla="*/ 0 h 2939267"/>
              <a:gd name="connsiteX0" fmla="*/ 0 w 3371415"/>
              <a:gd name="connsiteY0" fmla="*/ 2939267 h 2939267"/>
              <a:gd name="connsiteX1" fmla="*/ 860612 w 3371415"/>
              <a:gd name="connsiteY1" fmla="*/ 2576195 h 2939267"/>
              <a:gd name="connsiteX2" fmla="*/ 1223682 w 3371415"/>
              <a:gd name="connsiteY2" fmla="*/ 2217608 h 2939267"/>
              <a:gd name="connsiteX3" fmla="*/ 1379646 w 3371415"/>
              <a:gd name="connsiteY3" fmla="*/ 1948364 h 2939267"/>
              <a:gd name="connsiteX4" fmla="*/ 1604683 w 3371415"/>
              <a:gd name="connsiteY4" fmla="*/ 1478021 h 2939267"/>
              <a:gd name="connsiteX5" fmla="*/ 2249216 w 3371415"/>
              <a:gd name="connsiteY5" fmla="*/ 657916 h 2939267"/>
              <a:gd name="connsiteX6" fmla="*/ 2259179 w 3371415"/>
              <a:gd name="connsiteY6" fmla="*/ 660234 h 2939267"/>
              <a:gd name="connsiteX7" fmla="*/ 2527495 w 3371415"/>
              <a:gd name="connsiteY7" fmla="*/ 413391 h 2939267"/>
              <a:gd name="connsiteX8" fmla="*/ 3371415 w 3371415"/>
              <a:gd name="connsiteY8" fmla="*/ 0 h 2939267"/>
              <a:gd name="connsiteX0" fmla="*/ 0 w 3371415"/>
              <a:gd name="connsiteY0" fmla="*/ 2939267 h 2939267"/>
              <a:gd name="connsiteX1" fmla="*/ 860612 w 3371415"/>
              <a:gd name="connsiteY1" fmla="*/ 2576195 h 2939267"/>
              <a:gd name="connsiteX2" fmla="*/ 1223682 w 3371415"/>
              <a:gd name="connsiteY2" fmla="*/ 2217608 h 2939267"/>
              <a:gd name="connsiteX3" fmla="*/ 1379646 w 3371415"/>
              <a:gd name="connsiteY3" fmla="*/ 1948364 h 2939267"/>
              <a:gd name="connsiteX4" fmla="*/ 1604683 w 3371415"/>
              <a:gd name="connsiteY4" fmla="*/ 1478021 h 2939267"/>
              <a:gd name="connsiteX5" fmla="*/ 2249216 w 3371415"/>
              <a:gd name="connsiteY5" fmla="*/ 657916 h 2939267"/>
              <a:gd name="connsiteX6" fmla="*/ 2527495 w 3371415"/>
              <a:gd name="connsiteY6" fmla="*/ 413391 h 2939267"/>
              <a:gd name="connsiteX7" fmla="*/ 3371415 w 3371415"/>
              <a:gd name="connsiteY7" fmla="*/ 0 h 2939267"/>
              <a:gd name="connsiteX0" fmla="*/ 0 w 3371415"/>
              <a:gd name="connsiteY0" fmla="*/ 2939267 h 2939267"/>
              <a:gd name="connsiteX1" fmla="*/ 860612 w 3371415"/>
              <a:gd name="connsiteY1" fmla="*/ 2576195 h 2939267"/>
              <a:gd name="connsiteX2" fmla="*/ 1223682 w 3371415"/>
              <a:gd name="connsiteY2" fmla="*/ 2217608 h 2939267"/>
              <a:gd name="connsiteX3" fmla="*/ 1379646 w 3371415"/>
              <a:gd name="connsiteY3" fmla="*/ 1948364 h 2939267"/>
              <a:gd name="connsiteX4" fmla="*/ 1604683 w 3371415"/>
              <a:gd name="connsiteY4" fmla="*/ 1478021 h 2939267"/>
              <a:gd name="connsiteX5" fmla="*/ 2162770 w 3371415"/>
              <a:gd name="connsiteY5" fmla="*/ 657916 h 2939267"/>
              <a:gd name="connsiteX6" fmla="*/ 2527495 w 3371415"/>
              <a:gd name="connsiteY6" fmla="*/ 413391 h 2939267"/>
              <a:gd name="connsiteX7" fmla="*/ 3371415 w 3371415"/>
              <a:gd name="connsiteY7" fmla="*/ 0 h 2939267"/>
              <a:gd name="connsiteX0" fmla="*/ 0 w 3371415"/>
              <a:gd name="connsiteY0" fmla="*/ 2939267 h 2939267"/>
              <a:gd name="connsiteX1" fmla="*/ 860612 w 3371415"/>
              <a:gd name="connsiteY1" fmla="*/ 2576195 h 2939267"/>
              <a:gd name="connsiteX2" fmla="*/ 1223682 w 3371415"/>
              <a:gd name="connsiteY2" fmla="*/ 2217608 h 2939267"/>
              <a:gd name="connsiteX3" fmla="*/ 1379646 w 3371415"/>
              <a:gd name="connsiteY3" fmla="*/ 1948364 h 2939267"/>
              <a:gd name="connsiteX4" fmla="*/ 1604683 w 3371415"/>
              <a:gd name="connsiteY4" fmla="*/ 1478021 h 2939267"/>
              <a:gd name="connsiteX5" fmla="*/ 2162770 w 3371415"/>
              <a:gd name="connsiteY5" fmla="*/ 657916 h 2939267"/>
              <a:gd name="connsiteX6" fmla="*/ 2527495 w 3371415"/>
              <a:gd name="connsiteY6" fmla="*/ 413391 h 2939267"/>
              <a:gd name="connsiteX7" fmla="*/ 2702017 w 3371415"/>
              <a:gd name="connsiteY7" fmla="*/ 324819 h 2939267"/>
              <a:gd name="connsiteX8" fmla="*/ 3371415 w 3371415"/>
              <a:gd name="connsiteY8" fmla="*/ 0 h 2939267"/>
              <a:gd name="connsiteX0" fmla="*/ 0 w 3371415"/>
              <a:gd name="connsiteY0" fmla="*/ 2939267 h 2939267"/>
              <a:gd name="connsiteX1" fmla="*/ 860612 w 3371415"/>
              <a:gd name="connsiteY1" fmla="*/ 2576195 h 2939267"/>
              <a:gd name="connsiteX2" fmla="*/ 1223682 w 3371415"/>
              <a:gd name="connsiteY2" fmla="*/ 2217608 h 2939267"/>
              <a:gd name="connsiteX3" fmla="*/ 1379646 w 3371415"/>
              <a:gd name="connsiteY3" fmla="*/ 1948364 h 2939267"/>
              <a:gd name="connsiteX4" fmla="*/ 1604683 w 3371415"/>
              <a:gd name="connsiteY4" fmla="*/ 1478021 h 2939267"/>
              <a:gd name="connsiteX5" fmla="*/ 2162770 w 3371415"/>
              <a:gd name="connsiteY5" fmla="*/ 657916 h 2939267"/>
              <a:gd name="connsiteX6" fmla="*/ 2702017 w 3371415"/>
              <a:gd name="connsiteY6" fmla="*/ 324819 h 2939267"/>
              <a:gd name="connsiteX7" fmla="*/ 3371415 w 3371415"/>
              <a:gd name="connsiteY7" fmla="*/ 0 h 29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1415" h="2939267">
                <a:moveTo>
                  <a:pt x="0" y="2939267"/>
                </a:moveTo>
                <a:cubicBezTo>
                  <a:pt x="69477" y="2880249"/>
                  <a:pt x="656665" y="2696471"/>
                  <a:pt x="860612" y="2576195"/>
                </a:cubicBezTo>
                <a:cubicBezTo>
                  <a:pt x="1064559" y="2455919"/>
                  <a:pt x="1137176" y="2322246"/>
                  <a:pt x="1223682" y="2217608"/>
                </a:cubicBezTo>
                <a:cubicBezTo>
                  <a:pt x="1310188" y="2112970"/>
                  <a:pt x="1316146" y="2071628"/>
                  <a:pt x="1379646" y="1948364"/>
                </a:cubicBezTo>
                <a:cubicBezTo>
                  <a:pt x="1443146" y="1825100"/>
                  <a:pt x="1474162" y="1693096"/>
                  <a:pt x="1604683" y="1478021"/>
                </a:cubicBezTo>
                <a:cubicBezTo>
                  <a:pt x="1735204" y="1262946"/>
                  <a:pt x="1979881" y="850116"/>
                  <a:pt x="2162770" y="657916"/>
                </a:cubicBezTo>
                <a:cubicBezTo>
                  <a:pt x="2345659" y="465716"/>
                  <a:pt x="2500576" y="434472"/>
                  <a:pt x="2702017" y="324819"/>
                </a:cubicBezTo>
                <a:lnTo>
                  <a:pt x="3371415" y="0"/>
                </a:lnTo>
              </a:path>
            </a:pathLst>
          </a:cu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Connector 14"/>
          <p:cNvCxnSpPr/>
          <p:nvPr/>
        </p:nvCxnSpPr>
        <p:spPr>
          <a:xfrm rot="5400000" flipH="1" flipV="1">
            <a:off x="1333500" y="3238500"/>
            <a:ext cx="2514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010400" y="4648200"/>
            <a:ext cx="1219200" cy="461665"/>
          </a:xfrm>
          <a:prstGeom prst="rect">
            <a:avLst/>
          </a:prstGeom>
        </p:spPr>
        <p:txBody>
          <a:bodyPr wrap="square">
            <a:spAutoFit/>
          </a:bodyPr>
          <a:lstStyle/>
          <a:p>
            <a:pPr algn="ctr"/>
            <a:r>
              <a:rPr lang="ro-RO" sz="2400" smtClean="0">
                <a:latin typeface="Arial" pitchFamily="34" charset="0"/>
                <a:cs typeface="Arial" pitchFamily="34" charset="0"/>
              </a:rPr>
              <a:t>D1</a:t>
            </a:r>
            <a:endParaRPr lang="en-US" sz="2400"/>
          </a:p>
        </p:txBody>
      </p:sp>
      <p:sp>
        <p:nvSpPr>
          <p:cNvPr id="17" name="Rectangle 16"/>
          <p:cNvSpPr/>
          <p:nvPr/>
        </p:nvSpPr>
        <p:spPr>
          <a:xfrm>
            <a:off x="4953000" y="4572000"/>
            <a:ext cx="1219200" cy="461665"/>
          </a:xfrm>
          <a:prstGeom prst="rect">
            <a:avLst/>
          </a:prstGeom>
        </p:spPr>
        <p:txBody>
          <a:bodyPr wrap="square">
            <a:spAutoFit/>
          </a:bodyPr>
          <a:lstStyle/>
          <a:p>
            <a:pPr algn="ctr"/>
            <a:r>
              <a:rPr lang="ro-RO" sz="2400" smtClean="0">
                <a:latin typeface="Arial" pitchFamily="34" charset="0"/>
                <a:cs typeface="Arial" pitchFamily="34" charset="0"/>
              </a:rPr>
              <a:t>D1</a:t>
            </a:r>
            <a:r>
              <a:rPr lang="ro-RO" sz="2400" baseline="-25000" smtClean="0">
                <a:latin typeface="Arial" pitchFamily="34" charset="0"/>
                <a:cs typeface="Arial" pitchFamily="34" charset="0"/>
              </a:rPr>
              <a:t>max</a:t>
            </a:r>
            <a:endParaRPr lang="en-US" sz="2400" baseline="-25000"/>
          </a:p>
        </p:txBody>
      </p:sp>
      <p:sp>
        <p:nvSpPr>
          <p:cNvPr id="18" name="Rectangle 17"/>
          <p:cNvSpPr/>
          <p:nvPr/>
        </p:nvSpPr>
        <p:spPr>
          <a:xfrm>
            <a:off x="1981200" y="4572000"/>
            <a:ext cx="1219200" cy="461665"/>
          </a:xfrm>
          <a:prstGeom prst="rect">
            <a:avLst/>
          </a:prstGeom>
        </p:spPr>
        <p:txBody>
          <a:bodyPr wrap="square">
            <a:spAutoFit/>
          </a:bodyPr>
          <a:lstStyle/>
          <a:p>
            <a:pPr algn="ctr"/>
            <a:r>
              <a:rPr lang="ro-RO" sz="2400" smtClean="0">
                <a:latin typeface="Arial" pitchFamily="34" charset="0"/>
                <a:cs typeface="Arial" pitchFamily="34" charset="0"/>
              </a:rPr>
              <a:t>D1</a:t>
            </a:r>
            <a:r>
              <a:rPr lang="ro-RO" sz="2400" baseline="-25000" smtClean="0">
                <a:latin typeface="Arial" pitchFamily="34" charset="0"/>
                <a:cs typeface="Arial" pitchFamily="34" charset="0"/>
              </a:rPr>
              <a:t>min</a:t>
            </a:r>
            <a:endParaRPr lang="en-US" sz="2400" baseline="-25000"/>
          </a:p>
        </p:txBody>
      </p:sp>
      <p:sp>
        <p:nvSpPr>
          <p:cNvPr id="19" name="Rectangle 18"/>
          <p:cNvSpPr/>
          <p:nvPr/>
        </p:nvSpPr>
        <p:spPr>
          <a:xfrm>
            <a:off x="3886200" y="3733800"/>
            <a:ext cx="1219200" cy="461665"/>
          </a:xfrm>
          <a:prstGeom prst="rect">
            <a:avLst/>
          </a:prstGeom>
        </p:spPr>
        <p:txBody>
          <a:bodyPr wrap="square">
            <a:spAutoFit/>
          </a:bodyPr>
          <a:lstStyle/>
          <a:p>
            <a:pPr algn="ctr"/>
            <a:r>
              <a:rPr lang="ro-RO" sz="2400" smtClean="0">
                <a:latin typeface="Arial" pitchFamily="34" charset="0"/>
                <a:cs typeface="Arial" pitchFamily="34" charset="0"/>
              </a:rPr>
              <a:t>D2</a:t>
            </a:r>
            <a:r>
              <a:rPr lang="ro-RO" sz="2400" baseline="-25000" smtClean="0">
                <a:latin typeface="Arial" pitchFamily="34" charset="0"/>
                <a:cs typeface="Arial" pitchFamily="34" charset="0"/>
              </a:rPr>
              <a:t>min</a:t>
            </a:r>
            <a:endParaRPr lang="en-US" sz="2400" baseline="-25000"/>
          </a:p>
        </p:txBody>
      </p:sp>
      <p:cxnSp>
        <p:nvCxnSpPr>
          <p:cNvPr id="21" name="Straight Connector 20"/>
          <p:cNvCxnSpPr/>
          <p:nvPr/>
        </p:nvCxnSpPr>
        <p:spPr>
          <a:xfrm rot="16200000" flipV="1">
            <a:off x="3771900" y="3619500"/>
            <a:ext cx="381000" cy="15240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743200" y="2209800"/>
            <a:ext cx="1219200" cy="461665"/>
          </a:xfrm>
          <a:prstGeom prst="rect">
            <a:avLst/>
          </a:prstGeom>
        </p:spPr>
        <p:txBody>
          <a:bodyPr wrap="square">
            <a:spAutoFit/>
          </a:bodyPr>
          <a:lstStyle/>
          <a:p>
            <a:pPr algn="ctr"/>
            <a:r>
              <a:rPr lang="ro-RO" sz="2400" smtClean="0">
                <a:latin typeface="Arial" pitchFamily="34" charset="0"/>
                <a:cs typeface="Arial" pitchFamily="34" charset="0"/>
              </a:rPr>
              <a:t>D2</a:t>
            </a:r>
            <a:r>
              <a:rPr lang="ro-RO" sz="2400" baseline="-25000" smtClean="0">
                <a:latin typeface="Arial" pitchFamily="34" charset="0"/>
                <a:cs typeface="Arial" pitchFamily="34" charset="0"/>
              </a:rPr>
              <a:t>max</a:t>
            </a:r>
            <a:endParaRPr lang="en-US" sz="2400" baseline="-25000"/>
          </a:p>
        </p:txBody>
      </p:sp>
      <p:cxnSp>
        <p:nvCxnSpPr>
          <p:cNvPr id="25" name="Straight Connector 24"/>
          <p:cNvCxnSpPr>
            <a:stCxn id="22" idx="2"/>
            <a:endCxn id="8" idx="3"/>
          </p:cNvCxnSpPr>
          <p:nvPr/>
        </p:nvCxnSpPr>
        <p:spPr>
          <a:xfrm rot="16200000" flipH="1">
            <a:off x="3447482" y="2576783"/>
            <a:ext cx="360479" cy="54984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419600" y="2743200"/>
            <a:ext cx="1219200" cy="461665"/>
          </a:xfrm>
          <a:prstGeom prst="rect">
            <a:avLst/>
          </a:prstGeom>
        </p:spPr>
        <p:txBody>
          <a:bodyPr wrap="square">
            <a:spAutoFit/>
          </a:bodyPr>
          <a:lstStyle/>
          <a:p>
            <a:pPr algn="ctr"/>
            <a:r>
              <a:rPr lang="ro-RO" sz="2400" smtClean="0">
                <a:latin typeface="Arial" pitchFamily="34" charset="0"/>
                <a:cs typeface="Arial" pitchFamily="34" charset="0"/>
              </a:rPr>
              <a:t>D2</a:t>
            </a:r>
            <a:r>
              <a:rPr lang="ro-RO" sz="2400" baseline="-25000" smtClean="0">
                <a:latin typeface="Arial" pitchFamily="34" charset="0"/>
                <a:cs typeface="Arial" pitchFamily="34" charset="0"/>
              </a:rPr>
              <a:t>med</a:t>
            </a:r>
            <a:endParaRPr lang="en-US" sz="2400" baseline="-25000"/>
          </a:p>
        </p:txBody>
      </p:sp>
      <p:cxnSp>
        <p:nvCxnSpPr>
          <p:cNvPr id="28" name="Straight Connector 27"/>
          <p:cNvCxnSpPr/>
          <p:nvPr/>
        </p:nvCxnSpPr>
        <p:spPr>
          <a:xfrm rot="16200000" flipV="1">
            <a:off x="4229100" y="2628900"/>
            <a:ext cx="533400" cy="152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98</a:t>
            </a:fld>
            <a:endParaRPr lang="en-US"/>
          </a:p>
        </p:txBody>
      </p:sp>
      <p:sp>
        <p:nvSpPr>
          <p:cNvPr id="3" name="Rectangle 2"/>
          <p:cNvSpPr/>
          <p:nvPr/>
        </p:nvSpPr>
        <p:spPr>
          <a:xfrm>
            <a:off x="228600" y="914400"/>
            <a:ext cx="1479892" cy="36933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none">
            <a:spAutoFit/>
          </a:bodyPr>
          <a:lstStyle/>
          <a:p>
            <a:r>
              <a:rPr lang="ro-RO" b="1" smtClean="0">
                <a:solidFill>
                  <a:schemeClr val="accent6">
                    <a:lumMod val="50000"/>
                  </a:schemeClr>
                </a:solidFill>
                <a:latin typeface="Arial" pitchFamily="34" charset="0"/>
                <a:cs typeface="Arial" pitchFamily="34" charset="0"/>
              </a:rPr>
              <a:t>Exemplul 2:</a:t>
            </a:r>
            <a:endParaRPr lang="en-US" b="1" i="1">
              <a:solidFill>
                <a:srgbClr val="C00000"/>
              </a:solidFill>
              <a:latin typeface="Arial" pitchFamily="34" charset="0"/>
              <a:cs typeface="Arial" pitchFamily="34" charset="0"/>
            </a:endParaRPr>
          </a:p>
        </p:txBody>
      </p:sp>
      <p:sp>
        <p:nvSpPr>
          <p:cNvPr id="4" name="Right Arrow 3"/>
          <p:cNvSpPr/>
          <p:nvPr/>
        </p:nvSpPr>
        <p:spPr>
          <a:xfrm>
            <a:off x="1905000" y="990600"/>
            <a:ext cx="533400" cy="228600"/>
          </a:xfrm>
          <a:prstGeom prst="rightArrow">
            <a:avLst/>
          </a:prstGeom>
          <a:solidFill>
            <a:srgbClr val="FFFF0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667000" y="914400"/>
            <a:ext cx="5583580"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ro-RO" b="1" smtClean="0">
                <a:solidFill>
                  <a:schemeClr val="accent6">
                    <a:lumMod val="50000"/>
                  </a:schemeClr>
                </a:solidFill>
                <a:latin typeface="Arial" pitchFamily="34" charset="0"/>
                <a:cs typeface="Arial" pitchFamily="34" charset="0"/>
              </a:rPr>
              <a:t>Cazul mai multor factori care definesc fenomenul</a:t>
            </a:r>
            <a:endParaRPr lang="en-US">
              <a:solidFill>
                <a:schemeClr val="accent6">
                  <a:lumMod val="50000"/>
                </a:schemeClr>
              </a:solidFill>
            </a:endParaRPr>
          </a:p>
        </p:txBody>
      </p:sp>
      <p:sp>
        <p:nvSpPr>
          <p:cNvPr id="6" name="Rectangle 5"/>
          <p:cNvSpPr/>
          <p:nvPr/>
        </p:nvSpPr>
        <p:spPr>
          <a:xfrm>
            <a:off x="762000" y="1676400"/>
            <a:ext cx="7848600" cy="646331"/>
          </a:xfrm>
          <a:prstGeom prst="rect">
            <a:avLst/>
          </a:prstGeom>
          <a:solidFill>
            <a:schemeClr val="accent3">
              <a:lumMod val="20000"/>
              <a:lumOff val="80000"/>
            </a:schemeClr>
          </a:solidFill>
          <a:ln>
            <a:solidFill>
              <a:srgbClr val="C00000"/>
            </a:solidFill>
          </a:ln>
        </p:spPr>
        <p:txBody>
          <a:bodyPr wrap="square">
            <a:spAutoFit/>
          </a:bodyPr>
          <a:lstStyle/>
          <a:p>
            <a:pPr algn="just"/>
            <a:r>
              <a:rPr lang="ro-RO" i="1" smtClean="0">
                <a:latin typeface="Arial" pitchFamily="34" charset="0"/>
                <a:cs typeface="Arial" pitchFamily="34" charset="0"/>
              </a:rPr>
              <a:t>Se consideră </a:t>
            </a:r>
            <a:r>
              <a:rPr lang="ro-RO" b="1" smtClean="0">
                <a:solidFill>
                  <a:schemeClr val="accent1">
                    <a:lumMod val="75000"/>
                  </a:schemeClr>
                </a:solidFill>
                <a:latin typeface="Arial" pitchFamily="34" charset="0"/>
                <a:cs typeface="Arial" pitchFamily="34" charset="0"/>
              </a:rPr>
              <a:t>funcția</a:t>
            </a:r>
            <a:r>
              <a:rPr lang="ro-RO" i="1" smtClean="0">
                <a:latin typeface="Arial" pitchFamily="34" charset="0"/>
                <a:cs typeface="Arial" pitchFamily="34" charset="0"/>
              </a:rPr>
              <a:t>: </a:t>
            </a:r>
            <a:r>
              <a:rPr lang="ro-RO" b="1" i="1" smtClean="0">
                <a:solidFill>
                  <a:schemeClr val="accent1">
                    <a:lumMod val="75000"/>
                  </a:schemeClr>
                </a:solidFill>
                <a:latin typeface="Arial" pitchFamily="34" charset="0"/>
                <a:cs typeface="Arial" pitchFamily="34" charset="0"/>
              </a:rPr>
              <a:t>„rezistă la zdruncinături” </a:t>
            </a:r>
            <a:r>
              <a:rPr lang="ro-RO" i="1" smtClean="0">
                <a:latin typeface="Arial" pitchFamily="34" charset="0"/>
                <a:cs typeface="Arial" pitchFamily="34" charset="0"/>
              </a:rPr>
              <a:t>care</a:t>
            </a:r>
            <a:r>
              <a:rPr lang="ro-RO" b="1" i="1" smtClean="0">
                <a:solidFill>
                  <a:schemeClr val="accent1">
                    <a:lumMod val="75000"/>
                  </a:schemeClr>
                </a:solidFill>
                <a:latin typeface="Arial" pitchFamily="34" charset="0"/>
                <a:cs typeface="Arial" pitchFamily="34" charset="0"/>
              </a:rPr>
              <a:t> </a:t>
            </a:r>
            <a:r>
              <a:rPr lang="ro-RO" i="1" smtClean="0">
                <a:latin typeface="Arial" pitchFamily="34" charset="0"/>
                <a:cs typeface="Arial" pitchFamily="34" charset="0"/>
              </a:rPr>
              <a:t>poate fi apreciată prin: </a:t>
            </a:r>
            <a:r>
              <a:rPr lang="ro-RO" b="1" i="1" smtClean="0">
                <a:solidFill>
                  <a:srgbClr val="C00000"/>
                </a:solidFill>
                <a:latin typeface="Arial" pitchFamily="34" charset="0"/>
                <a:cs typeface="Arial" pitchFamily="34" charset="0"/>
              </a:rPr>
              <a:t>mărimea, numărul, frecvența și accelerația </a:t>
            </a:r>
            <a:r>
              <a:rPr lang="ro-RO" i="1" smtClean="0">
                <a:latin typeface="Arial" pitchFamily="34" charset="0"/>
                <a:cs typeface="Arial" pitchFamily="34" charset="0"/>
              </a:rPr>
              <a:t>zdruncinăturilor.</a:t>
            </a:r>
          </a:p>
        </p:txBody>
      </p:sp>
      <p:sp>
        <p:nvSpPr>
          <p:cNvPr id="7" name="Down Arrow 6"/>
          <p:cNvSpPr/>
          <p:nvPr/>
        </p:nvSpPr>
        <p:spPr>
          <a:xfrm>
            <a:off x="4267200" y="2667000"/>
            <a:ext cx="3810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38200" y="3352800"/>
            <a:ext cx="7848600" cy="923330"/>
          </a:xfrm>
          <a:prstGeom prst="rect">
            <a:avLst/>
          </a:prstGeom>
          <a:solidFill>
            <a:srgbClr val="FFFF99"/>
          </a:solidFill>
        </p:spPr>
        <p:txBody>
          <a:bodyPr wrap="square">
            <a:spAutoFit/>
          </a:bodyPr>
          <a:lstStyle/>
          <a:p>
            <a:pPr algn="just"/>
            <a:r>
              <a:rPr lang="ro-RO" smtClean="0">
                <a:latin typeface="Arial" pitchFamily="34" charset="0"/>
                <a:cs typeface="Arial" pitchFamily="34" charset="0"/>
              </a:rPr>
              <a:t>Nu pot fi delimitate </a:t>
            </a:r>
            <a:r>
              <a:rPr lang="ro-RO" b="1" smtClean="0">
                <a:solidFill>
                  <a:schemeClr val="accent1">
                    <a:lumMod val="75000"/>
                  </a:schemeClr>
                </a:solidFill>
                <a:latin typeface="Arial" pitchFamily="34" charset="0"/>
                <a:cs typeface="Arial" pitchFamily="34" charset="0"/>
              </a:rPr>
              <a:t>funcții</a:t>
            </a:r>
            <a:r>
              <a:rPr lang="ro-RO" smtClean="0">
                <a:latin typeface="Arial" pitchFamily="34" charset="0"/>
                <a:cs typeface="Arial" pitchFamily="34" charset="0"/>
              </a:rPr>
              <a:t> care să fie apreciate fie în raport cu </a:t>
            </a:r>
            <a:r>
              <a:rPr lang="ro-RO" b="1" i="1" smtClean="0">
                <a:solidFill>
                  <a:srgbClr val="C00000"/>
                </a:solidFill>
                <a:latin typeface="Arial" pitchFamily="34" charset="0"/>
                <a:cs typeface="Arial" pitchFamily="34" charset="0"/>
              </a:rPr>
              <a:t>mărimea</a:t>
            </a:r>
            <a:r>
              <a:rPr lang="ro-RO" smtClean="0">
                <a:latin typeface="Arial" pitchFamily="34" charset="0"/>
                <a:cs typeface="Arial" pitchFamily="34" charset="0"/>
              </a:rPr>
              <a:t> zdruncinăturilor, fie prin </a:t>
            </a:r>
            <a:r>
              <a:rPr lang="ro-RO" b="1" i="1" smtClean="0">
                <a:solidFill>
                  <a:srgbClr val="C00000"/>
                </a:solidFill>
                <a:latin typeface="Arial" pitchFamily="34" charset="0"/>
                <a:cs typeface="Arial" pitchFamily="34" charset="0"/>
              </a:rPr>
              <a:t>numărul</a:t>
            </a:r>
            <a:r>
              <a:rPr lang="ro-RO" smtClean="0">
                <a:latin typeface="Arial" pitchFamily="34" charset="0"/>
                <a:cs typeface="Arial" pitchFamily="34" charset="0"/>
              </a:rPr>
              <a:t> sau </a:t>
            </a:r>
            <a:r>
              <a:rPr lang="ro-RO" b="1" i="1" smtClean="0">
                <a:solidFill>
                  <a:srgbClr val="C00000"/>
                </a:solidFill>
                <a:latin typeface="Arial" pitchFamily="34" charset="0"/>
                <a:cs typeface="Arial" pitchFamily="34" charset="0"/>
              </a:rPr>
              <a:t>frecvența</a:t>
            </a:r>
            <a:r>
              <a:rPr lang="ro-RO" smtClean="0">
                <a:latin typeface="Arial" pitchFamily="34" charset="0"/>
                <a:cs typeface="Arial" pitchFamily="34" charset="0"/>
              </a:rPr>
              <a:t> de producere a lor. Trebuie luate în considerare toate acesta elemente </a:t>
            </a:r>
            <a:r>
              <a:rPr lang="ro-RO" b="1" i="1" smtClean="0">
                <a:solidFill>
                  <a:srgbClr val="FF0000"/>
                </a:solidFill>
                <a:latin typeface="Arial" pitchFamily="34" charset="0"/>
                <a:cs typeface="Arial" pitchFamily="34" charset="0"/>
              </a:rPr>
              <a:t>simultan</a:t>
            </a:r>
          </a:p>
        </p:txBody>
      </p:sp>
      <p:sp>
        <p:nvSpPr>
          <p:cNvPr id="9" name="Rectangle 8"/>
          <p:cNvSpPr/>
          <p:nvPr/>
        </p:nvSpPr>
        <p:spPr>
          <a:xfrm>
            <a:off x="838200" y="4724400"/>
            <a:ext cx="7848600" cy="13716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Pornind de la performanțele la care răspunde un aparat oarecare: </a:t>
            </a:r>
            <a:r>
              <a:rPr lang="ro-RO" b="1" smtClean="0">
                <a:solidFill>
                  <a:srgbClr val="C00000"/>
                </a:solidFill>
                <a:latin typeface="Arial" pitchFamily="34" charset="0"/>
                <a:cs typeface="Arial" pitchFamily="34" charset="0"/>
              </a:rPr>
              <a:t>durata șocului – 10 ms</a:t>
            </a:r>
            <a:r>
              <a:rPr lang="ro-RO" smtClean="0">
                <a:solidFill>
                  <a:schemeClr val="tx1"/>
                </a:solidFill>
                <a:latin typeface="Arial" pitchFamily="34" charset="0"/>
                <a:cs typeface="Arial" pitchFamily="34" charset="0"/>
              </a:rPr>
              <a:t>, </a:t>
            </a:r>
            <a:r>
              <a:rPr lang="ro-RO" b="1" smtClean="0">
                <a:solidFill>
                  <a:srgbClr val="C00000"/>
                </a:solidFill>
                <a:latin typeface="Arial" pitchFamily="34" charset="0"/>
                <a:cs typeface="Arial" pitchFamily="34" charset="0"/>
              </a:rPr>
              <a:t>accelerația maximă – 3g</a:t>
            </a:r>
            <a:r>
              <a:rPr lang="ro-RO" smtClean="0">
                <a:solidFill>
                  <a:schemeClr val="tx1"/>
                </a:solidFill>
                <a:latin typeface="Arial" pitchFamily="34" charset="0"/>
                <a:cs typeface="Arial" pitchFamily="34" charset="0"/>
              </a:rPr>
              <a:t>, </a:t>
            </a:r>
            <a:r>
              <a:rPr lang="ro-RO" b="1" smtClean="0">
                <a:solidFill>
                  <a:srgbClr val="C00000"/>
                </a:solidFill>
                <a:latin typeface="Arial" pitchFamily="34" charset="0"/>
                <a:cs typeface="Arial" pitchFamily="34" charset="0"/>
              </a:rPr>
              <a:t>numărul șocurilor – 1000</a:t>
            </a:r>
            <a:r>
              <a:rPr lang="ro-RO" smtClean="0">
                <a:solidFill>
                  <a:schemeClr val="tx1"/>
                </a:solidFill>
                <a:latin typeface="Arial" pitchFamily="34" charset="0"/>
                <a:cs typeface="Arial" pitchFamily="34" charset="0"/>
              </a:rPr>
              <a:t>, </a:t>
            </a:r>
            <a:r>
              <a:rPr lang="ro-RO" b="1" smtClean="0">
                <a:solidFill>
                  <a:srgbClr val="C00000"/>
                </a:solidFill>
                <a:latin typeface="Arial" pitchFamily="34" charset="0"/>
                <a:cs typeface="Arial" pitchFamily="34" charset="0"/>
              </a:rPr>
              <a:t>frecvența – 1Hz</a:t>
            </a:r>
            <a:r>
              <a:rPr lang="ro-RO" smtClean="0">
                <a:solidFill>
                  <a:schemeClr val="tx1"/>
                </a:solidFill>
                <a:latin typeface="Arial" pitchFamily="34" charset="0"/>
                <a:cs typeface="Arial" pitchFamily="34" charset="0"/>
              </a:rPr>
              <a:t>, se simulează următoarea situație:</a:t>
            </a:r>
            <a:endParaRPr lang="ro-RO" b="1" i="1" smtClean="0">
              <a:solidFill>
                <a:srgbClr val="C00000"/>
              </a:solidFill>
              <a:latin typeface="Arial" pitchFamily="34" charset="0"/>
              <a:cs typeface="Arial" pitchFamily="34" charset="0"/>
            </a:endParaRPr>
          </a:p>
        </p:txBody>
      </p:sp>
      <p:sp>
        <p:nvSpPr>
          <p:cNvPr id="10" name="Rectangle 9"/>
          <p:cNvSpPr/>
          <p:nvPr/>
        </p:nvSpPr>
        <p:spPr>
          <a:xfrm>
            <a:off x="228600" y="48768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FBC372-BFC0-44F3-A2AE-833ECC6DEBAB}" type="slidenum">
              <a:rPr lang="en-US" smtClean="0"/>
              <a:pPr/>
              <a:t>99</a:t>
            </a:fld>
            <a:endParaRPr lang="en-US"/>
          </a:p>
        </p:txBody>
      </p:sp>
      <p:graphicFrame>
        <p:nvGraphicFramePr>
          <p:cNvPr id="3" name="Object 2"/>
          <p:cNvGraphicFramePr>
            <a:graphicFrameLocks noChangeAspect="1"/>
          </p:cNvGraphicFramePr>
          <p:nvPr/>
        </p:nvGraphicFramePr>
        <p:xfrm>
          <a:off x="1143000" y="838200"/>
          <a:ext cx="2374900" cy="1828800"/>
        </p:xfrm>
        <a:graphic>
          <a:graphicData uri="http://schemas.openxmlformats.org/presentationml/2006/ole">
            <p:oleObj spid="_x0000_s100354" name="Equation" r:id="rId3" imgW="2374560" imgH="1828800" progId="Equation.3">
              <p:embed/>
            </p:oleObj>
          </a:graphicData>
        </a:graphic>
      </p:graphicFrame>
      <p:sp>
        <p:nvSpPr>
          <p:cNvPr id="4" name="Rectangle 3"/>
          <p:cNvSpPr/>
          <p:nvPr/>
        </p:nvSpPr>
        <p:spPr>
          <a:xfrm>
            <a:off x="4419600" y="838200"/>
            <a:ext cx="3048000" cy="3810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 - </a:t>
            </a:r>
            <a:r>
              <a:rPr lang="ro-RO" i="1" smtClean="0">
                <a:solidFill>
                  <a:schemeClr val="tx1"/>
                </a:solidFill>
                <a:latin typeface="Arial" pitchFamily="34" charset="0"/>
                <a:cs typeface="Arial" pitchFamily="34" charset="0"/>
              </a:rPr>
              <a:t>durata zdruncinăturii</a:t>
            </a:r>
            <a:endParaRPr lang="ro-RO" b="1" i="1" smtClean="0">
              <a:solidFill>
                <a:srgbClr val="C00000"/>
              </a:solidFill>
              <a:latin typeface="Arial" pitchFamily="34" charset="0"/>
              <a:cs typeface="Arial" pitchFamily="34" charset="0"/>
            </a:endParaRPr>
          </a:p>
        </p:txBody>
      </p:sp>
      <p:sp>
        <p:nvSpPr>
          <p:cNvPr id="5" name="Rectangle 4"/>
          <p:cNvSpPr/>
          <p:nvPr/>
        </p:nvSpPr>
        <p:spPr>
          <a:xfrm>
            <a:off x="4419600" y="1752600"/>
            <a:ext cx="3048000" cy="3810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 </a:t>
            </a:r>
            <a:r>
              <a:rPr lang="ro-RO" i="1" smtClean="0">
                <a:solidFill>
                  <a:schemeClr val="tx1"/>
                </a:solidFill>
                <a:latin typeface="Arial" pitchFamily="34" charset="0"/>
                <a:cs typeface="Arial" pitchFamily="34" charset="0"/>
              </a:rPr>
              <a:t>- numărul de zdruncinăturii</a:t>
            </a:r>
            <a:endParaRPr lang="ro-RO" b="1" i="1" smtClean="0">
              <a:solidFill>
                <a:srgbClr val="C00000"/>
              </a:solidFill>
              <a:latin typeface="Arial" pitchFamily="34" charset="0"/>
              <a:cs typeface="Arial" pitchFamily="34" charset="0"/>
            </a:endParaRPr>
          </a:p>
        </p:txBody>
      </p:sp>
      <p:sp>
        <p:nvSpPr>
          <p:cNvPr id="6" name="Rectangle 5"/>
          <p:cNvSpPr/>
          <p:nvPr/>
        </p:nvSpPr>
        <p:spPr>
          <a:xfrm>
            <a:off x="3124200" y="1752600"/>
            <a:ext cx="1295400" cy="3810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smtClean="0">
                <a:solidFill>
                  <a:schemeClr val="tx1"/>
                </a:solidFill>
                <a:latin typeface="Arial" pitchFamily="34" charset="0"/>
                <a:cs typeface="Arial" pitchFamily="34" charset="0"/>
              </a:rPr>
              <a:t>[</a:t>
            </a:r>
            <a:r>
              <a:rPr lang="ro-RO" sz="2400" smtClean="0">
                <a:solidFill>
                  <a:schemeClr val="tx1"/>
                </a:solidFill>
                <a:latin typeface="Arial" pitchFamily="34" charset="0"/>
                <a:cs typeface="Arial" pitchFamily="34" charset="0"/>
              </a:rPr>
              <a:t>șocuri</a:t>
            </a:r>
            <a:r>
              <a:rPr lang="en-US" sz="2400" smtClean="0">
                <a:solidFill>
                  <a:schemeClr val="tx1"/>
                </a:solidFill>
                <a:latin typeface="Arial" pitchFamily="34" charset="0"/>
                <a:cs typeface="Arial" pitchFamily="34" charset="0"/>
              </a:rPr>
              <a:t>]</a:t>
            </a:r>
            <a:endParaRPr lang="ro-RO" sz="2400" smtClean="0">
              <a:solidFill>
                <a:schemeClr val="tx1"/>
              </a:solidFill>
              <a:latin typeface="Arial" pitchFamily="34" charset="0"/>
              <a:cs typeface="Arial" pitchFamily="34" charset="0"/>
            </a:endParaRPr>
          </a:p>
        </p:txBody>
      </p:sp>
      <p:sp>
        <p:nvSpPr>
          <p:cNvPr id="7" name="Rectangle 6"/>
          <p:cNvSpPr/>
          <p:nvPr/>
        </p:nvSpPr>
        <p:spPr>
          <a:xfrm>
            <a:off x="4419600" y="1295400"/>
            <a:ext cx="3048000" cy="3810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 - </a:t>
            </a:r>
            <a:r>
              <a:rPr lang="ro-RO" i="1" smtClean="0">
                <a:solidFill>
                  <a:schemeClr val="tx1"/>
                </a:solidFill>
                <a:latin typeface="Arial" pitchFamily="34" charset="0"/>
                <a:cs typeface="Arial" pitchFamily="34" charset="0"/>
              </a:rPr>
              <a:t>accelerația zdruncinăturii</a:t>
            </a:r>
            <a:endParaRPr lang="ro-RO" b="1" i="1" smtClean="0">
              <a:solidFill>
                <a:srgbClr val="C00000"/>
              </a:solidFill>
              <a:latin typeface="Arial" pitchFamily="34" charset="0"/>
              <a:cs typeface="Arial" pitchFamily="34" charset="0"/>
            </a:endParaRPr>
          </a:p>
        </p:txBody>
      </p:sp>
      <p:sp>
        <p:nvSpPr>
          <p:cNvPr id="8" name="Rectangle 7"/>
          <p:cNvSpPr/>
          <p:nvPr/>
        </p:nvSpPr>
        <p:spPr>
          <a:xfrm>
            <a:off x="4419600" y="2209800"/>
            <a:ext cx="3048000" cy="3810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 - </a:t>
            </a:r>
            <a:r>
              <a:rPr lang="ro-RO" i="1" smtClean="0">
                <a:solidFill>
                  <a:schemeClr val="tx1"/>
                </a:solidFill>
                <a:latin typeface="Arial" pitchFamily="34" charset="0"/>
                <a:cs typeface="Arial" pitchFamily="34" charset="0"/>
              </a:rPr>
              <a:t>frecvența zdruncinăturii</a:t>
            </a:r>
            <a:endParaRPr lang="ro-RO" b="1" i="1" smtClean="0">
              <a:solidFill>
                <a:srgbClr val="C00000"/>
              </a:solidFill>
              <a:latin typeface="Arial" pitchFamily="34" charset="0"/>
              <a:cs typeface="Arial" pitchFamily="34" charset="0"/>
            </a:endParaRPr>
          </a:p>
        </p:txBody>
      </p:sp>
      <p:sp>
        <p:nvSpPr>
          <p:cNvPr id="9" name="Rectangle 8"/>
          <p:cNvSpPr/>
          <p:nvPr/>
        </p:nvSpPr>
        <p:spPr>
          <a:xfrm>
            <a:off x="838200" y="3581400"/>
            <a:ext cx="7848600" cy="8382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mtClean="0">
                <a:solidFill>
                  <a:schemeClr val="tx1"/>
                </a:solidFill>
                <a:latin typeface="Arial" pitchFamily="34" charset="0"/>
                <a:cs typeface="Arial" pitchFamily="34" charset="0"/>
              </a:rPr>
              <a:t>Se constată că toate </a:t>
            </a:r>
            <a:r>
              <a:rPr lang="ro-RO" b="1" i="1" smtClean="0">
                <a:solidFill>
                  <a:srgbClr val="C00000"/>
                </a:solidFill>
                <a:latin typeface="Arial" pitchFamily="34" charset="0"/>
                <a:cs typeface="Arial" pitchFamily="34" charset="0"/>
              </a:rPr>
              <a:t>dimensiunile tehnice </a:t>
            </a:r>
            <a:r>
              <a:rPr lang="ro-RO" smtClean="0">
                <a:solidFill>
                  <a:schemeClr val="tx1"/>
                </a:solidFill>
                <a:latin typeface="Arial" pitchFamily="34" charset="0"/>
                <a:cs typeface="Arial" pitchFamily="34" charset="0"/>
              </a:rPr>
              <a:t>sunt </a:t>
            </a:r>
            <a:r>
              <a:rPr lang="ro-RO" b="1" i="1" smtClean="0">
                <a:solidFill>
                  <a:srgbClr val="FF0000"/>
                </a:solidFill>
                <a:latin typeface="Arial" pitchFamily="34" charset="0"/>
                <a:cs typeface="Arial" pitchFamily="34" charset="0"/>
              </a:rPr>
              <a:t>direct proporționale </a:t>
            </a:r>
            <a:r>
              <a:rPr lang="ro-RO" smtClean="0">
                <a:solidFill>
                  <a:schemeClr val="tx1"/>
                </a:solidFill>
                <a:latin typeface="Arial" pitchFamily="34" charset="0"/>
                <a:cs typeface="Arial" pitchFamily="34" charset="0"/>
              </a:rPr>
              <a:t>cu </a:t>
            </a:r>
            <a:r>
              <a:rPr lang="ro-RO" b="1" i="1" smtClean="0">
                <a:solidFill>
                  <a:schemeClr val="accent6">
                    <a:lumMod val="50000"/>
                  </a:schemeClr>
                </a:solidFill>
                <a:latin typeface="Arial" pitchFamily="34" charset="0"/>
                <a:cs typeface="Arial" pitchFamily="34" charset="0"/>
              </a:rPr>
              <a:t>utilitatea</a:t>
            </a:r>
            <a:r>
              <a:rPr lang="ro-RO" smtClean="0">
                <a:solidFill>
                  <a:schemeClr val="tx1"/>
                </a:solidFill>
                <a:latin typeface="Arial" pitchFamily="34" charset="0"/>
                <a:cs typeface="Arial" pitchFamily="34" charset="0"/>
              </a:rPr>
              <a:t> </a:t>
            </a:r>
            <a:r>
              <a:rPr lang="ro-RO" b="1" i="1" smtClean="0">
                <a:solidFill>
                  <a:schemeClr val="accent1">
                    <a:lumMod val="75000"/>
                  </a:schemeClr>
                </a:solidFill>
                <a:latin typeface="Arial" pitchFamily="34" charset="0"/>
                <a:cs typeface="Arial" pitchFamily="34" charset="0"/>
              </a:rPr>
              <a:t>funcției</a:t>
            </a:r>
            <a:r>
              <a:rPr lang="ro-RO" smtClean="0">
                <a:solidFill>
                  <a:schemeClr val="tx1"/>
                </a:solidFill>
                <a:latin typeface="Arial" pitchFamily="34" charset="0"/>
                <a:cs typeface="Arial" pitchFamily="34" charset="0"/>
              </a:rPr>
              <a:t>, pentru aprecierea </a:t>
            </a:r>
            <a:r>
              <a:rPr lang="ro-RO" b="1" i="1" smtClean="0">
                <a:solidFill>
                  <a:schemeClr val="accent1">
                    <a:lumMod val="75000"/>
                  </a:schemeClr>
                </a:solidFill>
                <a:latin typeface="Arial" pitchFamily="34" charset="0"/>
                <a:cs typeface="Arial" pitchFamily="34" charset="0"/>
              </a:rPr>
              <a:t>funcției</a:t>
            </a:r>
            <a:r>
              <a:rPr lang="ro-RO" smtClean="0">
                <a:solidFill>
                  <a:schemeClr val="tx1"/>
                </a:solidFill>
                <a:latin typeface="Arial" pitchFamily="34" charset="0"/>
                <a:cs typeface="Arial" pitchFamily="34" charset="0"/>
              </a:rPr>
              <a:t> puțându-se folosi o </a:t>
            </a:r>
            <a:r>
              <a:rPr lang="ro-RO" b="1" i="1" smtClean="0">
                <a:solidFill>
                  <a:srgbClr val="FF0000"/>
                </a:solidFill>
                <a:latin typeface="Arial" pitchFamily="34" charset="0"/>
                <a:cs typeface="Arial" pitchFamily="34" charset="0"/>
              </a:rPr>
              <a:t>corelație cvadruplă liniară</a:t>
            </a:r>
            <a:r>
              <a:rPr lang="ro-RO" smtClean="0">
                <a:solidFill>
                  <a:schemeClr val="tx1"/>
                </a:solidFill>
                <a:latin typeface="Arial" pitchFamily="34" charset="0"/>
                <a:cs typeface="Arial" pitchFamily="34" charset="0"/>
              </a:rPr>
              <a:t>, conform relației (3.27)</a:t>
            </a:r>
            <a:endParaRPr lang="ro-RO" b="1" i="1" smtClean="0">
              <a:solidFill>
                <a:srgbClr val="C00000"/>
              </a:solidFill>
              <a:latin typeface="Arial" pitchFamily="34" charset="0"/>
              <a:cs typeface="Arial" pitchFamily="34" charset="0"/>
            </a:endParaRPr>
          </a:p>
        </p:txBody>
      </p:sp>
      <p:sp>
        <p:nvSpPr>
          <p:cNvPr id="10" name="Rectangle 9"/>
          <p:cNvSpPr/>
          <p:nvPr/>
        </p:nvSpPr>
        <p:spPr>
          <a:xfrm>
            <a:off x="228600" y="3429000"/>
            <a:ext cx="74337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o-RO" sz="4000" b="1" smtClean="0">
                <a:solidFill>
                  <a:schemeClr val="tx2">
                    <a:lumMod val="75000"/>
                  </a:schemeClr>
                </a:solidFill>
                <a:latin typeface="Arial" pitchFamily="34" charset="0"/>
                <a:ea typeface="Times New Roman" pitchFamily="18" charset="0"/>
                <a:cs typeface="Arial" pitchFamily="34" charset="0"/>
                <a:sym typeface="Wingdings"/>
              </a:rPr>
              <a:t></a:t>
            </a:r>
            <a:endParaRPr lang="en-US" sz="4000" b="1">
              <a:solidFill>
                <a:schemeClr val="tx2">
                  <a:lumMod val="75000"/>
                </a:schemeClr>
              </a:solidFill>
            </a:endParaRPr>
          </a:p>
        </p:txBody>
      </p:sp>
      <p:graphicFrame>
        <p:nvGraphicFramePr>
          <p:cNvPr id="11" name="Object 10"/>
          <p:cNvGraphicFramePr>
            <a:graphicFrameLocks noChangeAspect="1"/>
          </p:cNvGraphicFramePr>
          <p:nvPr/>
        </p:nvGraphicFramePr>
        <p:xfrm>
          <a:off x="2286000" y="4800600"/>
          <a:ext cx="4038600" cy="430997"/>
        </p:xfrm>
        <a:graphic>
          <a:graphicData uri="http://schemas.openxmlformats.org/presentationml/2006/ole">
            <p:oleObj spid="_x0000_s100355" name="Equation" r:id="rId4" imgW="3213000" imgH="342720" progId="Equation.3">
              <p:embed/>
            </p:oleObj>
          </a:graphicData>
        </a:graphic>
      </p:graphicFrame>
      <p:sp>
        <p:nvSpPr>
          <p:cNvPr id="12" name="Rectangle 11"/>
          <p:cNvSpPr/>
          <p:nvPr/>
        </p:nvSpPr>
        <p:spPr>
          <a:xfrm>
            <a:off x="6629400" y="4724400"/>
            <a:ext cx="914400"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solidFill>
                  <a:schemeClr val="accent6">
                    <a:lumMod val="50000"/>
                  </a:schemeClr>
                </a:solidFill>
              </a:rPr>
              <a:t> (</a:t>
            </a:r>
            <a:r>
              <a:rPr lang="ro-RO" smtClean="0">
                <a:solidFill>
                  <a:schemeClr val="tx1"/>
                </a:solidFill>
                <a:latin typeface="Arial" pitchFamily="34" charset="0"/>
                <a:cs typeface="Arial" pitchFamily="34" charset="0"/>
              </a:rPr>
              <a:t>3.26)</a:t>
            </a:r>
            <a:endParaRPr lang="en-US" baseline="-25000">
              <a:solidFill>
                <a:schemeClr val="tx1"/>
              </a:solidFill>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4014</TotalTime>
  <Words>14929</Words>
  <Application>Microsoft Office PowerPoint</Application>
  <PresentationFormat>On-screen Show (4:3)</PresentationFormat>
  <Paragraphs>2513</Paragraphs>
  <Slides>175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175</vt:i4>
      </vt:variant>
    </vt:vector>
  </HeadingPairs>
  <TitlesOfParts>
    <vt:vector size="177" baseType="lpstr">
      <vt:lpstr>Flow</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Adi</dc:creator>
  <cp:lastModifiedBy>Adi</cp:lastModifiedBy>
  <cp:revision>526</cp:revision>
  <dcterms:created xsi:type="dcterms:W3CDTF">2008-10-28T08:32:13Z</dcterms:created>
  <dcterms:modified xsi:type="dcterms:W3CDTF">2010-12-14T12:42:00Z</dcterms:modified>
</cp:coreProperties>
</file>