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69.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176.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183.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94"/>
  </p:notesMasterIdLst>
  <p:sldIdLst>
    <p:sldId id="444" r:id="rId2"/>
    <p:sldId id="446" r:id="rId3"/>
    <p:sldId id="445" r:id="rId4"/>
    <p:sldId id="265" r:id="rId5"/>
    <p:sldId id="266" r:id="rId6"/>
    <p:sldId id="267" r:id="rId7"/>
    <p:sldId id="268" r:id="rId8"/>
    <p:sldId id="448" r:id="rId9"/>
    <p:sldId id="449" r:id="rId10"/>
    <p:sldId id="269" r:id="rId11"/>
    <p:sldId id="257" r:id="rId12"/>
    <p:sldId id="258" r:id="rId13"/>
    <p:sldId id="270" r:id="rId14"/>
    <p:sldId id="259" r:id="rId15"/>
    <p:sldId id="286" r:id="rId16"/>
    <p:sldId id="260" r:id="rId17"/>
    <p:sldId id="261" r:id="rId18"/>
    <p:sldId id="271" r:id="rId19"/>
    <p:sldId id="262" r:id="rId20"/>
    <p:sldId id="263" r:id="rId21"/>
    <p:sldId id="264" r:id="rId22"/>
    <p:sldId id="272" r:id="rId23"/>
    <p:sldId id="273" r:id="rId24"/>
    <p:sldId id="447" r:id="rId25"/>
    <p:sldId id="274" r:id="rId26"/>
    <p:sldId id="275" r:id="rId27"/>
    <p:sldId id="276" r:id="rId28"/>
    <p:sldId id="277" r:id="rId29"/>
    <p:sldId id="278" r:id="rId30"/>
    <p:sldId id="279" r:id="rId31"/>
    <p:sldId id="281" r:id="rId32"/>
    <p:sldId id="282" r:id="rId33"/>
    <p:sldId id="283" r:id="rId34"/>
    <p:sldId id="284" r:id="rId35"/>
    <p:sldId id="285"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7" r:id="rId87"/>
    <p:sldId id="338" r:id="rId88"/>
    <p:sldId id="339" r:id="rId89"/>
    <p:sldId id="340" r:id="rId90"/>
    <p:sldId id="341" r:id="rId91"/>
    <p:sldId id="343" r:id="rId92"/>
    <p:sldId id="344" r:id="rId93"/>
    <p:sldId id="345" r:id="rId94"/>
    <p:sldId id="342" r:id="rId95"/>
    <p:sldId id="346" r:id="rId96"/>
    <p:sldId id="347"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 id="361" r:id="rId111"/>
    <p:sldId id="362" r:id="rId112"/>
    <p:sldId id="363" r:id="rId113"/>
    <p:sldId id="365" r:id="rId114"/>
    <p:sldId id="366" r:id="rId115"/>
    <p:sldId id="367" r:id="rId116"/>
    <p:sldId id="368" r:id="rId117"/>
    <p:sldId id="369" r:id="rId118"/>
    <p:sldId id="370" r:id="rId119"/>
    <p:sldId id="371" r:id="rId120"/>
    <p:sldId id="364" r:id="rId121"/>
    <p:sldId id="372" r:id="rId122"/>
    <p:sldId id="373" r:id="rId123"/>
    <p:sldId id="374" r:id="rId124"/>
    <p:sldId id="375" r:id="rId125"/>
    <p:sldId id="376" r:id="rId126"/>
    <p:sldId id="377" r:id="rId127"/>
    <p:sldId id="378" r:id="rId128"/>
    <p:sldId id="379" r:id="rId129"/>
    <p:sldId id="380" r:id="rId130"/>
    <p:sldId id="381" r:id="rId131"/>
    <p:sldId id="382" r:id="rId132"/>
    <p:sldId id="383" r:id="rId133"/>
    <p:sldId id="384" r:id="rId134"/>
    <p:sldId id="385" r:id="rId135"/>
    <p:sldId id="386" r:id="rId136"/>
    <p:sldId id="387" r:id="rId137"/>
    <p:sldId id="388" r:id="rId138"/>
    <p:sldId id="389" r:id="rId139"/>
    <p:sldId id="390" r:id="rId140"/>
    <p:sldId id="391" r:id="rId141"/>
    <p:sldId id="392" r:id="rId142"/>
    <p:sldId id="393" r:id="rId143"/>
    <p:sldId id="394" r:id="rId144"/>
    <p:sldId id="395" r:id="rId145"/>
    <p:sldId id="396" r:id="rId146"/>
    <p:sldId id="397" r:id="rId147"/>
    <p:sldId id="398" r:id="rId148"/>
    <p:sldId id="399" r:id="rId149"/>
    <p:sldId id="400" r:id="rId150"/>
    <p:sldId id="401" r:id="rId151"/>
    <p:sldId id="402" r:id="rId152"/>
    <p:sldId id="403" r:id="rId153"/>
    <p:sldId id="404" r:id="rId154"/>
    <p:sldId id="405" r:id="rId155"/>
    <p:sldId id="406" r:id="rId156"/>
    <p:sldId id="407" r:id="rId157"/>
    <p:sldId id="408" r:id="rId158"/>
    <p:sldId id="409" r:id="rId159"/>
    <p:sldId id="410" r:id="rId160"/>
    <p:sldId id="411" r:id="rId161"/>
    <p:sldId id="412" r:id="rId162"/>
    <p:sldId id="413" r:id="rId163"/>
    <p:sldId id="414" r:id="rId164"/>
    <p:sldId id="415" r:id="rId165"/>
    <p:sldId id="416" r:id="rId166"/>
    <p:sldId id="417" r:id="rId167"/>
    <p:sldId id="418" r:id="rId168"/>
    <p:sldId id="419" r:id="rId169"/>
    <p:sldId id="420" r:id="rId170"/>
    <p:sldId id="421" r:id="rId171"/>
    <p:sldId id="422" r:id="rId172"/>
    <p:sldId id="423" r:id="rId173"/>
    <p:sldId id="424" r:id="rId174"/>
    <p:sldId id="429" r:id="rId175"/>
    <p:sldId id="430" r:id="rId176"/>
    <p:sldId id="425" r:id="rId177"/>
    <p:sldId id="426" r:id="rId178"/>
    <p:sldId id="427" r:id="rId179"/>
    <p:sldId id="428" r:id="rId180"/>
    <p:sldId id="431" r:id="rId181"/>
    <p:sldId id="432" r:id="rId182"/>
    <p:sldId id="433" r:id="rId183"/>
    <p:sldId id="434" r:id="rId184"/>
    <p:sldId id="435" r:id="rId185"/>
    <p:sldId id="436" r:id="rId186"/>
    <p:sldId id="437" r:id="rId187"/>
    <p:sldId id="438" r:id="rId188"/>
    <p:sldId id="439" r:id="rId189"/>
    <p:sldId id="440" r:id="rId190"/>
    <p:sldId id="441" r:id="rId191"/>
    <p:sldId id="442" r:id="rId192"/>
    <p:sldId id="443" r:id="rId19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a:srgbClr val="66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72" autoAdjust="0"/>
    <p:restoredTop sz="94695" autoAdjust="0"/>
  </p:normalViewPr>
  <p:slideViewPr>
    <p:cSldViewPr>
      <p:cViewPr varScale="1">
        <p:scale>
          <a:sx n="71" d="100"/>
          <a:sy n="71" d="100"/>
        </p:scale>
        <p:origin x="-103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91" Type="http://schemas.openxmlformats.org/officeDocument/2006/relationships/slide" Target="slides/slide190.xml"/><Relationship Id="rId196"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tableStyles" Target="tableStyles.xml"/><Relationship Id="rId172" Type="http://schemas.openxmlformats.org/officeDocument/2006/relationships/slide" Target="slides/slide171.xml"/><Relationship Id="rId193" Type="http://schemas.openxmlformats.org/officeDocument/2006/relationships/slide" Target="slides/slide192.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presProps" Target="presProps.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0800C1-E997-4D23-BA68-60BE0B45AC6E}" type="datetimeFigureOut">
              <a:rPr lang="en-US" smtClean="0"/>
              <a:pPr/>
              <a:t>10/23/2010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74C423-716A-4538-9B0B-C7D7EC95E6C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574C423-716A-4538-9B0B-C7D7EC95E6CC}" type="slidenum">
              <a:rPr lang="en-US" smtClean="0"/>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D236685-1FEB-4DF7-8635-46FEA47BE4BA}" type="datetime1">
              <a:rPr lang="en-US" smtClean="0"/>
              <a:pPr/>
              <a:t>10/23/2010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1BC0289-3807-40C7-866C-DA665800FB4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5330E7F-43A4-4DB6-946E-86C5F28949AA}" type="datetime1">
              <a:rPr lang="en-US" smtClean="0"/>
              <a:pPr/>
              <a:t>10/23/2010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FBE090C-2C24-43F6-9C88-3EE914BD11CB}" type="datetime1">
              <a:rPr lang="en-US" smtClean="0"/>
              <a:pPr/>
              <a:t>10/23/2010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79BF1-900A-49B5-A0BA-DBF574DE597D}" type="datetime1">
              <a:rPr lang="en-US" smtClean="0"/>
              <a:pPr/>
              <a:t>10/23/2010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5682BAA-842E-4746-93DE-D4222621193F}" type="datetime1">
              <a:rPr lang="en-US" smtClean="0"/>
              <a:pPr/>
              <a:t>10/23/2010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BC0289-3807-40C7-866C-DA665800FB4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B552CD-32A0-4CA3-A1BB-FF942C6F26F1}" type="datetime1">
              <a:rPr lang="en-US" smtClean="0"/>
              <a:pPr/>
              <a:t>10/23/2010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3E73C1A-EBCC-46D4-B1E6-72DE1D57E389}" type="datetime1">
              <a:rPr lang="en-US" smtClean="0"/>
              <a:pPr/>
              <a:t>10/23/2010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58FDF69-492D-4F6C-A3CF-C1CD4701FA94}" type="datetime1">
              <a:rPr lang="en-US" smtClean="0"/>
              <a:pPr/>
              <a:t>10/23/2010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3C66F-2940-407B-B560-757EBA52C06A}" type="datetime1">
              <a:rPr lang="en-US" smtClean="0"/>
              <a:pPr/>
              <a:t>10/23/2010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1201FE-C3E4-4553-8BE8-34D0C553B6CF}" type="datetime1">
              <a:rPr lang="en-US" smtClean="0"/>
              <a:pPr/>
              <a:t>10/23/2010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BC0289-3807-40C7-866C-DA665800FB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A2D4C5-E850-4490-BF21-7C2E44365893}" type="datetime1">
              <a:rPr lang="en-US" smtClean="0"/>
              <a:pPr/>
              <a:t>10/23/2010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1BC0289-3807-40C7-866C-DA665800FB4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F64CA54-627A-4B33-AB73-46DA43FC8ACA}" type="datetime1">
              <a:rPr lang="en-US" smtClean="0"/>
              <a:pPr/>
              <a:t>10/23/2010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BC0289-3807-40C7-866C-DA665800FB4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5.vml"/></Relationships>
</file>

<file path=ppt/slides/_rels/slide16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6.v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7.vml"/></Relationships>
</file>

<file path=ppt/slides/_rels/slide16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9.vml"/></Relationships>
</file>

<file path=ppt/slides/_rels/slide16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oleObject" Target="../embeddings/oleObject13.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11.v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7.xml"/><Relationship Id="rId1" Type="http://schemas.openxmlformats.org/officeDocument/2006/relationships/vmlDrawing" Target="../drawings/vmlDrawing12.v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0"/>
            <a:ext cx="8305800" cy="1752600"/>
          </a:xfrm>
          <a:solidFill>
            <a:srgbClr val="FFFFCC"/>
          </a:solidFill>
          <a:effectLst>
            <a:outerShdw blurRad="50800" dist="38100" algn="l" rotWithShape="0">
              <a:prstClr val="black">
                <a:alpha val="40000"/>
              </a:prstClr>
            </a:outerShdw>
          </a:effectLst>
        </p:spPr>
        <p:txBody>
          <a:bodyPr>
            <a:normAutofit/>
          </a:bodyPr>
          <a:lstStyle/>
          <a:p>
            <a:pPr algn="ctr"/>
            <a:r>
              <a:rPr lang="en-US" sz="5300" b="1" i="1" smtClean="0">
                <a:solidFill>
                  <a:schemeClr val="accent5">
                    <a:lumMod val="75000"/>
                  </a:schemeClr>
                </a:solidFill>
                <a:latin typeface="Arial" pitchFamily="34" charset="0"/>
                <a:cs typeface="Arial" pitchFamily="34" charset="0"/>
              </a:rPr>
              <a:t>LEGISLA</a:t>
            </a:r>
            <a:r>
              <a:rPr lang="ro-RO" sz="5300" b="1" i="1" smtClean="0">
                <a:solidFill>
                  <a:schemeClr val="accent5">
                    <a:lumMod val="75000"/>
                  </a:schemeClr>
                </a:solidFill>
                <a:latin typeface="Arial" pitchFamily="34" charset="0"/>
                <a:cs typeface="Arial" pitchFamily="34" charset="0"/>
              </a:rPr>
              <a:t>ȚIE ȘI TEHNICI COMERCIALE</a:t>
            </a:r>
            <a:endParaRPr lang="en-US" sz="5300" b="1" i="1">
              <a:solidFill>
                <a:schemeClr val="accent5">
                  <a:lumMod val="75000"/>
                </a:schemeClr>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11BC0289-3807-40C7-866C-DA665800FB43}" type="slidenum">
              <a:rPr lang="en-US" smtClean="0"/>
              <a:pPr/>
              <a:t>1</a:t>
            </a:fld>
            <a:endParaRPr lang="en-US"/>
          </a:p>
        </p:txBody>
      </p:sp>
      <p:sp>
        <p:nvSpPr>
          <p:cNvPr id="4" name="Rectangle 3"/>
          <p:cNvSpPr/>
          <p:nvPr/>
        </p:nvSpPr>
        <p:spPr>
          <a:xfrm>
            <a:off x="533400" y="3962400"/>
            <a:ext cx="8229600" cy="1752600"/>
          </a:xfrm>
          <a:prstGeom prst="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2400" b="1" smtClean="0">
                <a:solidFill>
                  <a:schemeClr val="accent5">
                    <a:lumMod val="50000"/>
                  </a:schemeClr>
                </a:solidFill>
                <a:latin typeface="Arial" pitchFamily="34" charset="0"/>
                <a:cs typeface="Arial" pitchFamily="34" charset="0"/>
              </a:rPr>
              <a:t>Curs:  </a:t>
            </a:r>
            <a:r>
              <a:rPr lang="ro-RO" sz="3200" b="1" smtClean="0">
                <a:solidFill>
                  <a:schemeClr val="accent5">
                    <a:lumMod val="50000"/>
                  </a:schemeClr>
                </a:solidFill>
                <a:latin typeface="Arial" pitchFamily="34" charset="0"/>
                <a:cs typeface="Arial" pitchFamily="34" charset="0"/>
              </a:rPr>
              <a:t>Conf.</a:t>
            </a:r>
            <a:r>
              <a:rPr lang="en-US" sz="3200" b="1" smtClean="0">
                <a:solidFill>
                  <a:schemeClr val="accent5">
                    <a:lumMod val="50000"/>
                  </a:schemeClr>
                </a:solidFill>
                <a:latin typeface="Arial" pitchFamily="34" charset="0"/>
                <a:cs typeface="Arial" pitchFamily="34" charset="0"/>
              </a:rPr>
              <a:t>univ.</a:t>
            </a:r>
            <a:r>
              <a:rPr lang="ro-RO" sz="3200" b="1" smtClean="0">
                <a:solidFill>
                  <a:schemeClr val="accent5">
                    <a:lumMod val="50000"/>
                  </a:schemeClr>
                </a:solidFill>
                <a:latin typeface="Arial" pitchFamily="34" charset="0"/>
                <a:cs typeface="Arial" pitchFamily="34" charset="0"/>
              </a:rPr>
              <a:t>dr.ing. Adrian Pugna</a:t>
            </a:r>
          </a:p>
          <a:p>
            <a:pPr algn="ctr"/>
            <a:endParaRPr lang="ro-RO" sz="2400" b="1" smtClean="0">
              <a:solidFill>
                <a:schemeClr val="accent5">
                  <a:lumMod val="50000"/>
                </a:schemeClr>
              </a:solidFill>
              <a:latin typeface="Arial" pitchFamily="34" charset="0"/>
              <a:cs typeface="Arial" pitchFamily="34" charset="0"/>
            </a:endParaRPr>
          </a:p>
          <a:p>
            <a:pPr algn="ctr"/>
            <a:r>
              <a:rPr lang="ro-RO" sz="2400" b="1" smtClean="0">
                <a:solidFill>
                  <a:schemeClr val="accent5">
                    <a:lumMod val="50000"/>
                  </a:schemeClr>
                </a:solidFill>
                <a:latin typeface="Arial" pitchFamily="34" charset="0"/>
                <a:cs typeface="Arial" pitchFamily="34" charset="0"/>
              </a:rPr>
              <a:t>Seminar:  </a:t>
            </a:r>
            <a:r>
              <a:rPr lang="ro-RO" sz="2800" b="1" smtClean="0">
                <a:solidFill>
                  <a:schemeClr val="accent5">
                    <a:lumMod val="50000"/>
                  </a:schemeClr>
                </a:solidFill>
                <a:latin typeface="Arial" pitchFamily="34" charset="0"/>
                <a:cs typeface="Arial" pitchFamily="34" charset="0"/>
              </a:rPr>
              <a:t>As.</a:t>
            </a:r>
            <a:r>
              <a:rPr lang="en-US" sz="2800" b="1" smtClean="0">
                <a:solidFill>
                  <a:schemeClr val="accent5">
                    <a:lumMod val="50000"/>
                  </a:schemeClr>
                </a:solidFill>
                <a:latin typeface="Arial" pitchFamily="34" charset="0"/>
                <a:cs typeface="Arial" pitchFamily="34" charset="0"/>
              </a:rPr>
              <a:t>univ.</a:t>
            </a:r>
            <a:r>
              <a:rPr lang="ro-RO" sz="2800" b="1" smtClean="0">
                <a:solidFill>
                  <a:schemeClr val="accent5">
                    <a:lumMod val="50000"/>
                  </a:schemeClr>
                </a:solidFill>
                <a:latin typeface="Arial" pitchFamily="34" charset="0"/>
                <a:cs typeface="Arial" pitchFamily="34" charset="0"/>
              </a:rPr>
              <a:t>dr.ec. </a:t>
            </a:r>
            <a:r>
              <a:rPr lang="en-US" sz="2800" b="1" smtClean="0">
                <a:solidFill>
                  <a:schemeClr val="accent5">
                    <a:lumMod val="50000"/>
                  </a:schemeClr>
                </a:solidFill>
                <a:latin typeface="Arial" pitchFamily="34" charset="0"/>
                <a:cs typeface="Arial" pitchFamily="34" charset="0"/>
              </a:rPr>
              <a:t>Dan Duran</a:t>
            </a:r>
            <a:endParaRPr lang="en-US" sz="2800" b="1">
              <a:solidFill>
                <a:schemeClr val="accent5">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ChangeArrowheads="1"/>
          </p:cNvSpPr>
          <p:nvPr/>
        </p:nvSpPr>
        <p:spPr bwMode="auto">
          <a:xfrm>
            <a:off x="1371600" y="685800"/>
            <a:ext cx="56388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a:solidFill>
                  <a:srgbClr val="FF0000"/>
                </a:solidFill>
                <a:latin typeface="Arial" pitchFamily="34" charset="0"/>
                <a:ea typeface="Times New Roman" pitchFamily="18" charset="0"/>
                <a:cs typeface="Arial" pitchFamily="34" charset="0"/>
              </a:rPr>
              <a:t>4</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6801" name="Rectangle 1"/>
          <p:cNvSpPr>
            <a:spLocks noChangeArrowheads="1"/>
          </p:cNvSpPr>
          <p:nvPr/>
        </p:nvSpPr>
        <p:spPr bwMode="auto">
          <a:xfrm>
            <a:off x="228600" y="1143000"/>
            <a:ext cx="8686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socotesc, afar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acestea, ca fapte de comerţ celelalte contracte şi obligaţiuni ale unui comerciant, dacă nu sunt de natur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civilă sau dacă contrariul nu rezultă din însuşi actul.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5"/>
          <p:cNvSpPr>
            <a:spLocks noChangeArrowheads="1"/>
          </p:cNvSpPr>
          <p:nvPr/>
        </p:nvSpPr>
        <p:spPr bwMode="auto">
          <a:xfrm>
            <a:off x="1447800" y="2133600"/>
            <a:ext cx="56388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smtClean="0">
                <a:solidFill>
                  <a:srgbClr val="FF0000"/>
                </a:solidFill>
                <a:latin typeface="Arial" pitchFamily="34" charset="0"/>
                <a:ea typeface="Times New Roman" pitchFamily="18" charset="0"/>
                <a:cs typeface="Arial" pitchFamily="34" charset="0"/>
              </a:rPr>
              <a:t>5</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6802" name="Rectangle 2"/>
          <p:cNvSpPr>
            <a:spLocks noChangeArrowheads="1"/>
          </p:cNvSpPr>
          <p:nvPr/>
        </p:nvSpPr>
        <p:spPr bwMode="auto">
          <a:xfrm>
            <a:off x="304800" y="2590800"/>
            <a:ext cx="8382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se poate considera ca fapt de comerţ cumpărarea de producte sau de mărfuri ce s-ar face pentru uzul sau consuma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ț</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ia cumpărătorului, ori a familiei sale, de asemenea rev</a:t>
            </a:r>
            <a:r>
              <a:rPr lang="ro-RO">
                <a:latin typeface="Arial" pitchFamily="34" charset="0"/>
                <a:ea typeface="Times New Roman" pitchFamily="18" charset="0"/>
                <a:cs typeface="Arial" pitchFamily="34" charset="0"/>
              </a:rPr>
              <a:t>â</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nzarea acestor lucruri şi nici vânzarea productelor pe care proprietarul sau cultivatorul le are după pământul s</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 cel cultivat de dânsul.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5"/>
          <p:cNvSpPr>
            <a:spLocks noChangeArrowheads="1"/>
          </p:cNvSpPr>
          <p:nvPr/>
        </p:nvSpPr>
        <p:spPr bwMode="auto">
          <a:xfrm>
            <a:off x="1447800" y="4038600"/>
            <a:ext cx="56388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a:solidFill>
                  <a:srgbClr val="FF0000"/>
                </a:solidFill>
                <a:latin typeface="Arial" pitchFamily="34" charset="0"/>
                <a:ea typeface="Times New Roman" pitchFamily="18" charset="0"/>
                <a:cs typeface="Arial" pitchFamily="34" charset="0"/>
              </a:rPr>
              <a:t>6</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6803" name="Rectangle 3"/>
          <p:cNvSpPr>
            <a:spLocks noChangeArrowheads="1"/>
          </p:cNvSpPr>
          <p:nvPr/>
        </p:nvSpPr>
        <p:spPr bwMode="auto">
          <a:xfrm>
            <a:off x="457200" y="4572000"/>
            <a:ext cx="8229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Asigurările de lucruri sau stabilimente</a:t>
            </a:r>
            <a:r>
              <a:rPr kumimoji="0" lang="en-US" b="0" i="0" u="none" strike="noStrike" cap="none" normalizeH="0" baseline="0" smtClean="0">
                <a:ln>
                  <a:noFill/>
                </a:ln>
                <a:solidFill>
                  <a:srgbClr val="800080"/>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nu sunt obiectul comerţului şi asigurările asupra vieţii sunt fapte de comerţ numai în ce priveşte pe asigurator.</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Contul curent şi cecul nu sunt considerate ca fapte de comerţ, în ce priveşte pe necomercianţi, afar</a:t>
            </a:r>
            <a:r>
              <a:rPr lang="ro-RO">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numai dacă ele n-au o cauză comercială.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rgbClr val="800080"/>
                </a:solidFill>
                <a:effectLst/>
                <a:latin typeface="Arial" pitchFamily="34" charset="0"/>
                <a:ea typeface="Times New Roman" pitchFamily="18" charset="0"/>
                <a:cs typeface="Arial" pitchFamily="34" charset="0"/>
              </a:rPr>
              <a:t>*Termenul de "stabiliment" are în acest context sensul de "local, cl</a:t>
            </a:r>
            <a:r>
              <a:rPr kumimoji="0" lang="ro-RO" b="1" i="0" u="none" strike="noStrike" cap="none" normalizeH="0" baseline="0" smtClean="0">
                <a:ln>
                  <a:noFill/>
                </a:ln>
                <a:solidFill>
                  <a:srgbClr val="800080"/>
                </a:solidFill>
                <a:effectLst/>
                <a:latin typeface="Arial" pitchFamily="34" charset="0"/>
                <a:ea typeface="Times New Roman" pitchFamily="18" charset="0"/>
                <a:cs typeface="Arial" pitchFamily="34" charset="0"/>
              </a:rPr>
              <a:t>ă</a:t>
            </a:r>
            <a:r>
              <a:rPr kumimoji="0" lang="en-US" b="1" i="0" u="none" strike="noStrike" cap="none" normalizeH="0" baseline="0" smtClean="0">
                <a:ln>
                  <a:noFill/>
                </a:ln>
                <a:solidFill>
                  <a:srgbClr val="800080"/>
                </a:solidFill>
                <a:effectLst/>
                <a:latin typeface="Arial" pitchFamily="34" charset="0"/>
                <a:ea typeface="Times New Roman" pitchFamily="18" charset="0"/>
                <a:cs typeface="Arial" pitchFamily="34" charset="0"/>
              </a:rPr>
              <a:t>dire".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10</a:t>
            </a:fld>
            <a:endParaRPr lang="en-US"/>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100</a:t>
            </a:fld>
            <a:endParaRPr lang="en-US"/>
          </a:p>
        </p:txBody>
      </p:sp>
      <p:sp>
        <p:nvSpPr>
          <p:cNvPr id="111617" name="Rectangle 1"/>
          <p:cNvSpPr>
            <a:spLocks noChangeArrowheads="1"/>
          </p:cNvSpPr>
          <p:nvPr/>
        </p:nvSpPr>
        <p:spPr bwMode="auto">
          <a:xfrm>
            <a:off x="304800" y="609600"/>
            <a:ext cx="46482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457200" marR="0" lvl="1" indent="-68263" defTabSz="914400" rtl="0" eaLnBrk="1" fontAlgn="base" latinLnBrk="0" hangingPunct="1">
              <a:lnSpc>
                <a:spcPct val="100000"/>
              </a:lnSpc>
              <a:spcBef>
                <a:spcPct val="0"/>
              </a:spcBef>
              <a:spcAft>
                <a:spcPct val="0"/>
              </a:spcAft>
              <a:buClr>
                <a:srgbClr val="008000"/>
              </a:buClr>
              <a:buSzTx/>
              <a:tabLst>
                <a:tab pos="1600200" algn="l"/>
              </a:tabLst>
            </a:pP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Protecţia vamală nominală şi efectivă </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11618" name="Rectangle 2"/>
          <p:cNvSpPr>
            <a:spLocks noChangeArrowheads="1"/>
          </p:cNvSpPr>
          <p:nvPr/>
        </p:nvSpPr>
        <p:spPr bwMode="auto">
          <a:xfrm>
            <a:off x="-228600" y="1143000"/>
            <a:ext cx="830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tab pos="2286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Taxele vamale nominale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publicate în tarifele vamale oficiale indică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nivelul protecţiei nominale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228600" y="1219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619" name="Rectangle 3"/>
          <p:cNvSpPr>
            <a:spLocks noChangeArrowheads="1"/>
          </p:cNvSpPr>
          <p:nvPr/>
        </p:nvSpPr>
        <p:spPr bwMode="auto">
          <a:xfrm>
            <a:off x="-304800" y="1828800"/>
            <a:ext cx="8229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tab pos="2286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Protecţia aplicată numai asupra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valorii adăugate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produsul supus impunerii vamale, obţinut în procesul de producţie pe plan intern, reprezintă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protecţia efectivă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152400" y="1905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620" name="Rectangle 4"/>
          <p:cNvSpPr>
            <a:spLocks noChangeArrowheads="1"/>
          </p:cNvSpPr>
          <p:nvPr/>
        </p:nvSpPr>
        <p:spPr bwMode="auto">
          <a:xfrm>
            <a:off x="-1143000" y="2895600"/>
            <a:ext cx="4724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rgbClr val="008080"/>
              </a:buClr>
              <a:buSzTx/>
              <a:buFont typeface="Wingdings 3" pitchFamily="18" charset="2"/>
              <a:buChar char=""/>
              <a:tabLst>
                <a:tab pos="2286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Rata protecţiei efective</a:t>
            </a:r>
            <a:endParaRPr kumimoji="0" lang="en-US" b="0" i="0" u="none" strike="noStrike" cap="none" normalizeH="0" baseline="0" smtClean="0">
              <a:ln>
                <a:noFill/>
              </a:ln>
              <a:solidFill>
                <a:srgbClr val="C00000"/>
              </a:solidFill>
              <a:effectLst/>
              <a:latin typeface="Arial" pitchFamily="34" charset="0"/>
              <a:cs typeface="Arial" pitchFamily="34" charset="0"/>
            </a:endParaRPr>
          </a:p>
        </p:txBody>
      </p:sp>
      <p:sp>
        <p:nvSpPr>
          <p:cNvPr id="11162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1621" name="Object 5"/>
          <p:cNvGraphicFramePr>
            <a:graphicFrameLocks noChangeAspect="1"/>
          </p:cNvGraphicFramePr>
          <p:nvPr/>
        </p:nvGraphicFramePr>
        <p:xfrm>
          <a:off x="1219200" y="3352800"/>
          <a:ext cx="6914002" cy="1295400"/>
        </p:xfrm>
        <a:graphic>
          <a:graphicData uri="http://schemas.openxmlformats.org/presentationml/2006/ole">
            <p:oleObj spid="_x0000_s111621" name="Equation" r:id="rId3" imgW="2413000" imgH="673100" progId="Equation.3">
              <p:embed/>
            </p:oleObj>
          </a:graphicData>
        </a:graphic>
      </p:graphicFrame>
      <p:sp>
        <p:nvSpPr>
          <p:cNvPr id="111623" name="Rectangle 7"/>
          <p:cNvSpPr>
            <a:spLocks noChangeArrowheads="1"/>
          </p:cNvSpPr>
          <p:nvPr/>
        </p:nvSpPr>
        <p:spPr bwMode="auto">
          <a:xfrm>
            <a:off x="1371600" y="4953000"/>
            <a:ext cx="5410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T</a:t>
            </a:r>
            <a:r>
              <a:rPr kumimoji="0" lang="en-US"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taxă vamală efectivă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T</a:t>
            </a:r>
            <a:r>
              <a:rPr kumimoji="0" lang="en-US"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f</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taxă vamală nominală asupra produsului finit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T</a:t>
            </a:r>
            <a:r>
              <a:rPr kumimoji="0" lang="en-US"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m</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taxă vamală asupra materiei prime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V</a:t>
            </a:r>
            <a:r>
              <a:rPr kumimoji="0" lang="en-US"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f</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valoarea în vamă a produsului finit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V</a:t>
            </a:r>
            <a:r>
              <a:rPr kumimoji="0" lang="en-US" b="0" i="0" u="none" strike="noStrike" cap="none" normalizeH="0" baseline="-30000" smtClean="0">
                <a:ln>
                  <a:noFill/>
                </a:ln>
                <a:solidFill>
                  <a:schemeClr val="tx1"/>
                </a:solidFill>
                <a:effectLst/>
                <a:latin typeface="Arial" pitchFamily="34" charset="0"/>
                <a:ea typeface="Times New Roman" pitchFamily="18" charset="0"/>
                <a:cs typeface="Arial" pitchFamily="34" charset="0"/>
              </a:rPr>
              <a:t>m</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valoarea în vamă a materiei prime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101</a:t>
            </a:fld>
            <a:endParaRPr lang="en-US"/>
          </a:p>
        </p:txBody>
      </p:sp>
      <p:sp>
        <p:nvSpPr>
          <p:cNvPr id="3" name="Rectangle 2"/>
          <p:cNvSpPr/>
          <p:nvPr/>
        </p:nvSpPr>
        <p:spPr>
          <a:xfrm>
            <a:off x="381000" y="990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12641" name="Rectangle 1"/>
          <p:cNvSpPr>
            <a:spLocks noChangeArrowheads="1"/>
          </p:cNvSpPr>
          <p:nvPr/>
        </p:nvSpPr>
        <p:spPr bwMode="auto">
          <a:xfrm>
            <a:off x="990600" y="1524000"/>
            <a:ext cx="7391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80975"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Protecţia efectivă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variază direct proporţional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nivelul taxei vamale percepute asupra produsului finit şi cu nivelul dispersiei tarifare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(diferenţa dintre nivelul taxelor vamale pe grupe de produse integrate pe verticală în funcţie de gradul de prelucrare)</a:t>
            </a:r>
          </a:p>
          <a:p>
            <a:pPr marL="0" marR="0" lvl="0" indent="0" algn="just" defTabSz="914400" rtl="0" eaLnBrk="1" fontAlgn="base" latinLnBrk="0" hangingPunct="1">
              <a:lnSpc>
                <a:spcPct val="100000"/>
              </a:lnSpc>
              <a:spcBef>
                <a:spcPct val="0"/>
              </a:spcBef>
              <a:spcAft>
                <a:spcPct val="0"/>
              </a:spcAft>
              <a:buClrTx/>
              <a:buSzTx/>
              <a:buFontTx/>
              <a:buChar char="•"/>
              <a:tabLst>
                <a:tab pos="18097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80975"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Protecţia efectivă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variază invers proporţional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nivelul taxei vamale percepute asupra materiei prime ce intră în componenţa produsului şi cu ponderea valorilor adăugate în produsul finit</a:t>
            </a: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ight Arrow 4"/>
          <p:cNvSpPr/>
          <p:nvPr/>
        </p:nvSpPr>
        <p:spPr>
          <a:xfrm>
            <a:off x="533400" y="16002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
          <p:cNvSpPr>
            <a:spLocks noChangeArrowheads="1"/>
          </p:cNvSpPr>
          <p:nvPr/>
        </p:nvSpPr>
        <p:spPr bwMode="auto">
          <a:xfrm>
            <a:off x="228600" y="3962400"/>
            <a:ext cx="25908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457200" marR="0" lvl="1" indent="-68263" defTabSz="914400" rtl="0" eaLnBrk="1" fontAlgn="base" latinLnBrk="0" hangingPunct="1">
              <a:lnSpc>
                <a:spcPct val="100000"/>
              </a:lnSpc>
              <a:spcBef>
                <a:spcPct val="0"/>
              </a:spcBef>
              <a:spcAft>
                <a:spcPct val="0"/>
              </a:spcAft>
              <a:buClr>
                <a:srgbClr val="008000"/>
              </a:buClr>
              <a:buSzTx/>
              <a:tabLst>
                <a:tab pos="1600200" algn="l"/>
              </a:tabLst>
            </a:pPr>
            <a:r>
              <a:rPr lang="en-US" b="1" smtClean="0">
                <a:solidFill>
                  <a:srgbClr val="008000"/>
                </a:solidFill>
                <a:latin typeface="Arial" pitchFamily="34" charset="0"/>
                <a:ea typeface="Times New Roman" pitchFamily="18" charset="0"/>
                <a:cs typeface="Arial" pitchFamily="34" charset="0"/>
              </a:rPr>
              <a:t>Valoarea </a:t>
            </a:r>
            <a:r>
              <a:rPr lang="ro-RO" b="1" smtClean="0">
                <a:solidFill>
                  <a:srgbClr val="008000"/>
                </a:solidFill>
                <a:latin typeface="Arial" pitchFamily="34" charset="0"/>
                <a:ea typeface="Times New Roman" pitchFamily="18" charset="0"/>
                <a:cs typeface="Arial" pitchFamily="34" charset="0"/>
              </a:rPr>
              <a:t>în vamă</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12644" name="Rectangle 4"/>
          <p:cNvSpPr>
            <a:spLocks noChangeArrowheads="1"/>
          </p:cNvSpPr>
          <p:nvPr/>
        </p:nvSpPr>
        <p:spPr bwMode="auto">
          <a:xfrm>
            <a:off x="762000" y="4724400"/>
            <a:ext cx="80772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80975"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în vamă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valoarea atribuită mărfurilor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vederea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determinării cuantumului taxelor vamale</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18097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80975"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în vamă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exprimă în moneda ţării importatoare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se determină pe baza preţului extern de import în condiţia de livrare CIF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cursului de revenire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zilei)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1" name="Right Arrow 10"/>
          <p:cNvSpPr/>
          <p:nvPr/>
        </p:nvSpPr>
        <p:spPr>
          <a:xfrm>
            <a:off x="228600" y="4800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228600" y="563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102</a:t>
            </a:fld>
            <a:endParaRPr lang="en-US"/>
          </a:p>
        </p:txBody>
      </p:sp>
      <p:sp>
        <p:nvSpPr>
          <p:cNvPr id="3" name="Rectangle 2"/>
          <p:cNvSpPr/>
          <p:nvPr/>
        </p:nvSpPr>
        <p:spPr>
          <a:xfrm>
            <a:off x="990600" y="1066800"/>
            <a:ext cx="7239000" cy="646331"/>
          </a:xfrm>
          <a:prstGeom prst="rect">
            <a:avLst/>
          </a:prstGeom>
          <a:solidFill>
            <a:srgbClr val="FFFF99"/>
          </a:solidFill>
          <a:ln>
            <a:solidFill>
              <a:srgbClr val="C00000"/>
            </a:solidFill>
          </a:ln>
        </p:spPr>
        <p:txBody>
          <a:bodyPr wrap="square">
            <a:spAutoFit/>
          </a:bodyPr>
          <a:lstStyle/>
          <a:p>
            <a:pPr algn="just"/>
            <a:r>
              <a:rPr lang="en-US" b="1" i="1" smtClean="0">
                <a:solidFill>
                  <a:schemeClr val="accent1">
                    <a:lumMod val="75000"/>
                  </a:schemeClr>
                </a:solidFill>
                <a:latin typeface="Arial" pitchFamily="34" charset="0"/>
                <a:cs typeface="Arial" pitchFamily="34" charset="0"/>
              </a:rPr>
              <a:t>Regulile de evaluare</a:t>
            </a:r>
            <a:r>
              <a:rPr lang="en-US" b="1" smtClean="0">
                <a:solidFill>
                  <a:schemeClr val="accent1">
                    <a:lumMod val="75000"/>
                  </a:schemeClr>
                </a:solidFill>
                <a:latin typeface="Arial" pitchFamily="34" charset="0"/>
                <a:cs typeface="Arial" pitchFamily="34" charset="0"/>
              </a:rPr>
              <a:t> </a:t>
            </a:r>
            <a:r>
              <a:rPr lang="en-US" b="1" i="1" smtClean="0">
                <a:solidFill>
                  <a:schemeClr val="accent1">
                    <a:lumMod val="75000"/>
                  </a:schemeClr>
                </a:solidFill>
                <a:latin typeface="Arial" pitchFamily="34" charset="0"/>
                <a:cs typeface="Arial" pitchFamily="34" charset="0"/>
              </a:rPr>
              <a:t>în vamă</a:t>
            </a:r>
            <a:r>
              <a:rPr lang="en-US" b="1" smtClean="0">
                <a:solidFill>
                  <a:schemeClr val="accent1">
                    <a:lumMod val="75000"/>
                  </a:schemeClr>
                </a:solidFill>
                <a:latin typeface="Arial" pitchFamily="34" charset="0"/>
                <a:cs typeface="Arial" pitchFamily="34" charset="0"/>
              </a:rPr>
              <a:t> </a:t>
            </a:r>
            <a:r>
              <a:rPr lang="en-US" smtClean="0">
                <a:latin typeface="Arial" pitchFamily="34" charset="0"/>
                <a:cs typeface="Arial" pitchFamily="34" charset="0"/>
              </a:rPr>
              <a:t>sunt conform cu acordul relativ la punerea în aplicare a art. VII al GATT:</a:t>
            </a:r>
            <a:endParaRPr lang="en-US">
              <a:latin typeface="Arial" pitchFamily="34" charset="0"/>
              <a:cs typeface="Arial" pitchFamily="34" charset="0"/>
            </a:endParaRPr>
          </a:p>
        </p:txBody>
      </p:sp>
      <p:sp>
        <p:nvSpPr>
          <p:cNvPr id="113666" name="Rectangle 2"/>
          <p:cNvSpPr>
            <a:spLocks noChangeArrowheads="1"/>
          </p:cNvSpPr>
          <p:nvPr/>
        </p:nvSpPr>
        <p:spPr bwMode="auto">
          <a:xfrm>
            <a:off x="609600" y="2362200"/>
            <a:ext cx="8077200"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l" defTabSz="914400" rtl="0" eaLnBrk="1" fontAlgn="base" latinLnBrk="0" hangingPunct="1">
              <a:lnSpc>
                <a:spcPct val="100000"/>
              </a:lnSpc>
              <a:spcBef>
                <a:spcPct val="0"/>
              </a:spcBef>
              <a:spcAft>
                <a:spcPct val="0"/>
              </a:spcAft>
              <a:buClr>
                <a:schemeClr val="tx1"/>
              </a:buClr>
              <a:buSzPct val="100000"/>
              <a:tabLst>
                <a:tab pos="5334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în vamă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mărfurilor importate într-un teritoriu vamal este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de tranzacţie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adică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preţul efectiv plătit sau de plătit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mărfurile respective când acestea sunt vândute pentru export, cu destinaţia ţării importatoare, atât timp cât acel preţ nu este influenţat de circumstanţe străine contractului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33400" algn="l"/>
              </a:tabLst>
            </a:pP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Sau</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
                <a:schemeClr val="tx1"/>
              </a:buClr>
              <a:buSzPct val="100000"/>
              <a:tabLst>
                <a:tab pos="5334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în vamă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de tranzacţie a mărfurilor identice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condiţii comerciale comparabile)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33400" algn="l"/>
              </a:tabLst>
            </a:pP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Sau</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
                <a:schemeClr val="tx1"/>
              </a:buClr>
              <a:buSzPct val="100000"/>
              <a:tabLst>
                <a:tab pos="5334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în vamă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de tranzacţie a mărfurilor similare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condiţii comerciale comparabile)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33400" algn="l"/>
              </a:tabLst>
            </a:pP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Sau</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l" defTabSz="914400" rtl="0" eaLnBrk="0" fontAlgn="base" latinLnBrk="0" hangingPunct="0">
              <a:lnSpc>
                <a:spcPct val="100000"/>
              </a:lnSpc>
              <a:spcBef>
                <a:spcPct val="0"/>
              </a:spcBef>
              <a:spcAft>
                <a:spcPct val="0"/>
              </a:spcAft>
              <a:buClr>
                <a:schemeClr val="tx1"/>
              </a:buClr>
              <a:buSzPct val="100000"/>
              <a:tabLst>
                <a:tab pos="5334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Valoarea în vamă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valoare calculată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33400" algn="l"/>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667" name="Rectangle 3"/>
          <p:cNvSpPr>
            <a:spLocks noChangeArrowheads="1"/>
          </p:cNvSpPr>
          <p:nvPr/>
        </p:nvSpPr>
        <p:spPr bwMode="auto">
          <a:xfrm>
            <a:off x="0" y="933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900" b="0" i="0" u="none" strike="noStrike" cap="none" normalizeH="0" baseline="0" smtClean="0">
                <a:ln>
                  <a:noFill/>
                </a:ln>
                <a:solidFill>
                  <a:schemeClr val="tx1"/>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990600" y="2438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1066800" y="4114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1066800" y="4953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1066800" y="5715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103</a:t>
            </a:fld>
            <a:endParaRPr lang="en-US"/>
          </a:p>
        </p:txBody>
      </p:sp>
      <p:graphicFrame>
        <p:nvGraphicFramePr>
          <p:cNvPr id="114690" name="Object 2"/>
          <p:cNvGraphicFramePr>
            <a:graphicFrameLocks noChangeAspect="1"/>
          </p:cNvGraphicFramePr>
          <p:nvPr/>
        </p:nvGraphicFramePr>
        <p:xfrm>
          <a:off x="2590800" y="990600"/>
          <a:ext cx="2895600" cy="476250"/>
        </p:xfrm>
        <a:graphic>
          <a:graphicData uri="http://schemas.openxmlformats.org/presentationml/2006/ole">
            <p:oleObj spid="_x0000_s114690" name="Equation" r:id="rId3" imgW="1879600" imgH="330200" progId="Equation.3">
              <p:embed/>
            </p:oleObj>
          </a:graphicData>
        </a:graphic>
      </p:graphicFrame>
      <p:sp>
        <p:nvSpPr>
          <p:cNvPr id="114691" name="Rectangle 3"/>
          <p:cNvSpPr>
            <a:spLocks noChangeArrowheads="1"/>
          </p:cNvSpPr>
          <p:nvPr/>
        </p:nvSpPr>
        <p:spPr bwMode="auto">
          <a:xfrm>
            <a:off x="914400" y="2209800"/>
            <a:ext cx="71628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costul sau valoarea materiilor prime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operaţiilor de fabricare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altor lucrări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producerea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mărfurilor importate</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b</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suma totală pentru beneficii şi cheltuielile generale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egale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cele care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intră în general în vânzările mărfurilor de aceeaşi categorie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tip cu mărfurile de evaluat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(făcute de producător)</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costul sau valoarea oricăror altor cheltuieli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care trebuie ţinut cont pe baza opţiunii de evaluare aleasă de fiecare parte, respectiv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preţul extern pe bază FOB sau CIF</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consimţământ reciproc</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104</a:t>
            </a:fld>
            <a:endParaRPr lang="en-US"/>
          </a:p>
        </p:txBody>
      </p:sp>
      <p:sp>
        <p:nvSpPr>
          <p:cNvPr id="4" name="Title 3"/>
          <p:cNvSpPr txBox="1">
            <a:spLocks/>
          </p:cNvSpPr>
          <p:nvPr/>
        </p:nvSpPr>
        <p:spPr>
          <a:xfrm>
            <a:off x="0" y="838200"/>
            <a:ext cx="8229600" cy="533400"/>
          </a:xfrm>
          <a:prstGeom prst="rect">
            <a:avLst/>
          </a:prstGeom>
          <a:effectLst>
            <a:outerShdw blurRad="50800" dist="38100" algn="l" rotWithShape="0">
              <a:prstClr val="black">
                <a:alpha val="40000"/>
              </a:prstClr>
            </a:outerShdw>
          </a:effectLst>
        </p:spPr>
        <p:txBody>
          <a:bodyP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smtClean="0">
                <a:ln>
                  <a:noFill/>
                </a:ln>
                <a:solidFill>
                  <a:schemeClr val="tx2"/>
                </a:solidFill>
                <a:effectLst/>
                <a:uLnTx/>
                <a:uFillTx/>
                <a:latin typeface="+mj-lt"/>
                <a:ea typeface="+mj-ea"/>
                <a:cs typeface="+mj-cs"/>
              </a:rPr>
              <a:t/>
            </a:r>
            <a:br>
              <a:rPr kumimoji="0" lang="en-US" sz="5000" b="0" i="0" u="none" strike="noStrike" kern="1200" cap="none" spc="0" normalizeH="0" baseline="0" noProof="0" smtClean="0">
                <a:ln>
                  <a:noFill/>
                </a:ln>
                <a:solidFill>
                  <a:schemeClr val="tx2"/>
                </a:solidFill>
                <a:effectLst/>
                <a:uLnTx/>
                <a:uFillTx/>
                <a:latin typeface="+mj-lt"/>
                <a:ea typeface="+mj-ea"/>
                <a:cs typeface="+mj-cs"/>
              </a:rPr>
            </a:br>
            <a:r>
              <a:rPr kumimoji="0" lang="en-US" sz="9600" b="1" i="0" u="none" strike="noStrike" kern="1200" cap="none" spc="0" normalizeH="0" baseline="0" noProof="0" smtClean="0">
                <a:ln>
                  <a:noFill/>
                </a:ln>
                <a:solidFill>
                  <a:schemeClr val="tx2"/>
                </a:solidFill>
                <a:effectLst/>
                <a:uLnTx/>
                <a:uFillTx/>
                <a:latin typeface="Arial" pitchFamily="34" charset="0"/>
                <a:ea typeface="+mj-ea"/>
                <a:cs typeface="Arial" pitchFamily="34" charset="0"/>
              </a:rPr>
              <a:t> </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CAP.I</a:t>
            </a:r>
            <a:r>
              <a:rPr kumimoji="0" lang="ro-RO"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V</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  </a:t>
            </a:r>
            <a:r>
              <a:rPr kumimoji="0" lang="ro-RO"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CONTRACTUL</a:t>
            </a:r>
            <a:r>
              <a:rPr kumimoji="0" lang="ro-RO" sz="9600" b="1" i="0" u="none" strike="noStrike" kern="1200" cap="none" spc="0" normalizeH="0" noProof="0" smtClean="0">
                <a:ln>
                  <a:noFill/>
                </a:ln>
                <a:solidFill>
                  <a:schemeClr val="accent1">
                    <a:lumMod val="75000"/>
                  </a:schemeClr>
                </a:solidFill>
                <a:effectLst/>
                <a:uLnTx/>
                <a:uFillTx/>
                <a:latin typeface="Arial" pitchFamily="34" charset="0"/>
                <a:ea typeface="+mj-ea"/>
                <a:cs typeface="Arial" pitchFamily="34" charset="0"/>
              </a:rPr>
              <a:t> INTERNAȚIONAL DE VÂNZARE-CUMPĂRARE</a:t>
            </a:r>
            <a:endParaRPr kumimoji="0" lang="en-US" sz="9600" b="0" i="0" u="none" strike="noStrike" kern="1200" cap="none" spc="0" normalizeH="0" baseline="0" noProof="0">
              <a:ln>
                <a:noFill/>
              </a:ln>
              <a:solidFill>
                <a:schemeClr val="accent1">
                  <a:lumMod val="75000"/>
                </a:schemeClr>
              </a:solidFill>
              <a:effectLst/>
              <a:uLnTx/>
              <a:uFillTx/>
              <a:latin typeface="Arial" pitchFamily="34" charset="0"/>
              <a:ea typeface="+mj-ea"/>
              <a:cs typeface="Arial" pitchFamily="34" charset="0"/>
            </a:endParaRPr>
          </a:p>
        </p:txBody>
      </p:sp>
      <p:sp>
        <p:nvSpPr>
          <p:cNvPr id="115713" name="Rectangle 1"/>
          <p:cNvSpPr>
            <a:spLocks noChangeArrowheads="1"/>
          </p:cNvSpPr>
          <p:nvPr/>
        </p:nvSpPr>
        <p:spPr bwMode="auto">
          <a:xfrm>
            <a:off x="838200" y="1981200"/>
            <a:ext cx="7391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b="1" i="1" smtClean="0">
                <a:solidFill>
                  <a:schemeClr val="accent6">
                    <a:lumMod val="50000"/>
                  </a:schemeClr>
                </a:solidFill>
                <a:latin typeface="Arial" pitchFamily="34" charset="0"/>
                <a:ea typeface="Times New Roman" pitchFamily="18" charset="0"/>
                <a:cs typeface="Arial" pitchFamily="34" charset="0"/>
              </a:rPr>
              <a:t>Î</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nainte de finalizarea oricărei tranzacţii comerciale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semnarea contractului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au loc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activităţi menite să creeze cadrul optim încheierii tranzacţiei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(atât la import cât şi la export)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228600" y="1828800"/>
            <a:ext cx="668773" cy="707886"/>
          </a:xfrm>
          <a:prstGeom prst="rect">
            <a:avLst/>
          </a:prstGeom>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latin typeface="Arial" pitchFamily="34" charset="0"/>
              <a:cs typeface="Arial" pitchFamily="34" charset="0"/>
            </a:endParaRPr>
          </a:p>
        </p:txBody>
      </p:sp>
      <p:sp>
        <p:nvSpPr>
          <p:cNvPr id="7" name="Rectangle 6"/>
          <p:cNvSpPr/>
          <p:nvPr/>
        </p:nvSpPr>
        <p:spPr>
          <a:xfrm>
            <a:off x="228600" y="3276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26305" name="Rectangle 1"/>
          <p:cNvSpPr>
            <a:spLocks noChangeArrowheads="1"/>
          </p:cNvSpPr>
          <p:nvPr/>
        </p:nvSpPr>
        <p:spPr bwMode="auto">
          <a:xfrm>
            <a:off x="762000" y="3810000"/>
            <a:ext cx="78486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Aceste activităţi se numesc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precontractuale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sunt diferite funcţie de poziţia ocupată →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producător(vânzător)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cumpărător(comerciant)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Producătorul (vânzătorul)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depune de obicei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activitate mai laborioasă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complexă (având în vedere şi sarcinile producţiei).</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Cumpărătorul (comerciantul)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cunoască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 face producţia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ştie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 necesităţi are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 se găseşte pe piaţă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228600" y="3886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28600" y="4724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228600" y="5562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105</a:t>
            </a:fld>
            <a:endParaRPr lang="en-US"/>
          </a:p>
        </p:txBody>
      </p:sp>
      <p:sp>
        <p:nvSpPr>
          <p:cNvPr id="227329" name="Rectangle 1"/>
          <p:cNvSpPr>
            <a:spLocks noChangeArrowheads="1"/>
          </p:cNvSpPr>
          <p:nvPr/>
        </p:nvSpPr>
        <p:spPr bwMode="auto">
          <a:xfrm>
            <a:off x="609600" y="990600"/>
            <a:ext cx="5867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 Operaţiuni precontractuale la export</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27330" name="Rectangle 2"/>
          <p:cNvSpPr>
            <a:spLocks noChangeArrowheads="1"/>
          </p:cNvSpPr>
          <p:nvPr/>
        </p:nvSpPr>
        <p:spPr bwMode="auto">
          <a:xfrm>
            <a:off x="914400" y="1752600"/>
            <a:ext cx="7696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858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în mare măsură activităţi specifice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marketingului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858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porneşte de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cercetarea prospectivă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analizându-se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familia de produse şi produsul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face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obiectul contractului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457200" y="18288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23622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331" name="Rectangle 3"/>
          <p:cNvSpPr>
            <a:spLocks noChangeArrowheads="1"/>
          </p:cNvSpPr>
          <p:nvPr/>
        </p:nvSpPr>
        <p:spPr bwMode="auto">
          <a:xfrm>
            <a:off x="533400" y="3200400"/>
            <a:ext cx="6477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3810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continuă având în vedere următoarele aspecte: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27332" name="Rectangle 4"/>
          <p:cNvSpPr>
            <a:spLocks noChangeArrowheads="1"/>
          </p:cNvSpPr>
          <p:nvPr/>
        </p:nvSpPr>
        <p:spPr bwMode="auto">
          <a:xfrm>
            <a:off x="762000" y="3886200"/>
            <a:ext cx="75438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producătorii ce realizează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produse similare</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sunt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pieţele de desfacere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în ce măsură acestea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sunt acoperite</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analizează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calitatea şi fiabilitatea</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produselor similare</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analizează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costurile de producţie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politica de distribuţie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metodele de promovare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reclamă şi publicitate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ale concurenţei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381000" y="3048000"/>
            <a:ext cx="668773" cy="707886"/>
          </a:xfrm>
          <a:prstGeom prst="rect">
            <a:avLst/>
          </a:prstGeom>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latin typeface="Arial" pitchFamily="34" charset="0"/>
              <a:cs typeface="Arial" pitchFamily="34" charset="0"/>
            </a:endParaRPr>
          </a:p>
        </p:txBody>
      </p:sp>
      <p:sp>
        <p:nvSpPr>
          <p:cNvPr id="11" name="Rectangle 10"/>
          <p:cNvSpPr/>
          <p:nvPr/>
        </p:nvSpPr>
        <p:spPr>
          <a:xfrm>
            <a:off x="457200" y="3810000"/>
            <a:ext cx="461986" cy="584775"/>
          </a:xfrm>
          <a:prstGeom prst="rect">
            <a:avLst/>
          </a:prstGeom>
        </p:spPr>
        <p:txBody>
          <a:bodyPr wrap="none">
            <a:spAutoFit/>
          </a:bodyPr>
          <a:lstStyle/>
          <a:p>
            <a:r>
              <a:rPr lang="ro-RO" sz="3200" b="1" smtClean="0">
                <a:solidFill>
                  <a:schemeClr val="accent1">
                    <a:lumMod val="75000"/>
                  </a:schemeClr>
                </a:solidFill>
                <a:latin typeface="Arial" pitchFamily="34" charset="0"/>
                <a:ea typeface="Times New Roman" pitchFamily="18" charset="0"/>
                <a:cs typeface="Arial" pitchFamily="34" charset="0"/>
                <a:sym typeface="Wingdings"/>
              </a:rPr>
              <a:t></a:t>
            </a:r>
            <a:endParaRPr lang="en-US" sz="3200" b="1">
              <a:solidFill>
                <a:schemeClr val="accent1">
                  <a:lumMod val="75000"/>
                </a:schemeClr>
              </a:solidFill>
            </a:endParaRPr>
          </a:p>
        </p:txBody>
      </p:sp>
      <p:sp>
        <p:nvSpPr>
          <p:cNvPr id="12" name="Rectangle 11"/>
          <p:cNvSpPr/>
          <p:nvPr/>
        </p:nvSpPr>
        <p:spPr>
          <a:xfrm>
            <a:off x="457200" y="4343400"/>
            <a:ext cx="461986" cy="584775"/>
          </a:xfrm>
          <a:prstGeom prst="rect">
            <a:avLst/>
          </a:prstGeom>
        </p:spPr>
        <p:txBody>
          <a:bodyPr wrap="none">
            <a:spAutoFit/>
          </a:bodyPr>
          <a:lstStyle/>
          <a:p>
            <a:r>
              <a:rPr lang="ro-RO" sz="3200" b="1" smtClean="0">
                <a:solidFill>
                  <a:schemeClr val="accent1">
                    <a:lumMod val="75000"/>
                  </a:schemeClr>
                </a:solidFill>
                <a:latin typeface="Arial" pitchFamily="34" charset="0"/>
                <a:ea typeface="Times New Roman" pitchFamily="18" charset="0"/>
                <a:cs typeface="Arial" pitchFamily="34" charset="0"/>
                <a:sym typeface="Wingdings"/>
              </a:rPr>
              <a:t></a:t>
            </a:r>
            <a:endParaRPr lang="en-US" sz="3200" b="1">
              <a:solidFill>
                <a:schemeClr val="accent1">
                  <a:lumMod val="75000"/>
                </a:schemeClr>
              </a:solidFill>
            </a:endParaRPr>
          </a:p>
        </p:txBody>
      </p:sp>
      <p:sp>
        <p:nvSpPr>
          <p:cNvPr id="13" name="Rectangle 12"/>
          <p:cNvSpPr/>
          <p:nvPr/>
        </p:nvSpPr>
        <p:spPr>
          <a:xfrm>
            <a:off x="457200" y="4876800"/>
            <a:ext cx="461986" cy="584775"/>
          </a:xfrm>
          <a:prstGeom prst="rect">
            <a:avLst/>
          </a:prstGeom>
        </p:spPr>
        <p:txBody>
          <a:bodyPr wrap="none">
            <a:spAutoFit/>
          </a:bodyPr>
          <a:lstStyle/>
          <a:p>
            <a:r>
              <a:rPr lang="ro-RO" sz="3200" b="1" smtClean="0">
                <a:solidFill>
                  <a:schemeClr val="accent1">
                    <a:lumMod val="75000"/>
                  </a:schemeClr>
                </a:solidFill>
                <a:latin typeface="Arial" pitchFamily="34" charset="0"/>
                <a:ea typeface="Times New Roman" pitchFamily="18" charset="0"/>
                <a:cs typeface="Arial" pitchFamily="34" charset="0"/>
                <a:sym typeface="Wingdings"/>
              </a:rPr>
              <a:t></a:t>
            </a:r>
            <a:endParaRPr lang="en-US" sz="3200" b="1">
              <a:solidFill>
                <a:schemeClr val="accent1">
                  <a:lumMod val="75000"/>
                </a:schemeClr>
              </a:solidFill>
            </a:endParaRPr>
          </a:p>
        </p:txBody>
      </p:sp>
      <p:sp>
        <p:nvSpPr>
          <p:cNvPr id="14" name="Rectangle 13"/>
          <p:cNvSpPr/>
          <p:nvPr/>
        </p:nvSpPr>
        <p:spPr>
          <a:xfrm>
            <a:off x="457200" y="5486400"/>
            <a:ext cx="461986" cy="584775"/>
          </a:xfrm>
          <a:prstGeom prst="rect">
            <a:avLst/>
          </a:prstGeom>
        </p:spPr>
        <p:txBody>
          <a:bodyPr wrap="none">
            <a:spAutoFit/>
          </a:bodyPr>
          <a:lstStyle/>
          <a:p>
            <a:r>
              <a:rPr lang="ro-RO" sz="3200" b="1" smtClean="0">
                <a:solidFill>
                  <a:schemeClr val="accent1">
                    <a:lumMod val="75000"/>
                  </a:schemeClr>
                </a:solidFill>
                <a:latin typeface="Arial" pitchFamily="34" charset="0"/>
                <a:ea typeface="Times New Roman" pitchFamily="18" charset="0"/>
                <a:cs typeface="Arial" pitchFamily="34" charset="0"/>
                <a:sym typeface="Wingdings"/>
              </a:rPr>
              <a:t></a:t>
            </a:r>
            <a:endParaRPr lang="en-US" sz="3200" b="1">
              <a:solidFill>
                <a:schemeClr val="accent1">
                  <a:lumMod val="75000"/>
                </a:schemeClr>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106</a:t>
            </a:fld>
            <a:endParaRPr lang="en-US"/>
          </a:p>
        </p:txBody>
      </p:sp>
      <p:sp>
        <p:nvSpPr>
          <p:cNvPr id="228353" name="Rectangle 1"/>
          <p:cNvSpPr>
            <a:spLocks noChangeArrowheads="1"/>
          </p:cNvSpPr>
          <p:nvPr/>
        </p:nvSpPr>
        <p:spPr bwMode="auto">
          <a:xfrm>
            <a:off x="533400" y="914400"/>
            <a:ext cx="5257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4.2 Operaţiuni precontractuale la import</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 name="Right Arrow 3"/>
          <p:cNvSpPr/>
          <p:nvPr/>
        </p:nvSpPr>
        <p:spPr>
          <a:xfrm>
            <a:off x="533400" y="1752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354" name="Rectangle 2"/>
          <p:cNvSpPr>
            <a:spLocks noChangeArrowheads="1"/>
          </p:cNvSpPr>
          <p:nvPr/>
        </p:nvSpPr>
        <p:spPr bwMode="auto">
          <a:xfrm>
            <a:off x="1066800" y="1600200"/>
            <a:ext cx="6858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Operaţiunile precontractuale la</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import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au unele particularităţi funcţie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natura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destinaţia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importului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28355" name="Rectangle 3"/>
          <p:cNvSpPr>
            <a:spLocks noChangeArrowheads="1"/>
          </p:cNvSpPr>
          <p:nvPr/>
        </p:nvSpPr>
        <p:spPr bwMode="auto">
          <a:xfrm>
            <a:off x="685800" y="2667000"/>
            <a:ext cx="7924800" cy="369332"/>
          </a:xfrm>
          <a:prstGeom prst="rect">
            <a:avLst/>
          </a:prstGeom>
          <a:solidFill>
            <a:srgbClr val="FFFFCC"/>
          </a:solidFill>
          <a:ln w="9525">
            <a:solidFill>
              <a:srgbClr val="660033"/>
            </a:solid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Pentru bunurile de consum şi pentru mărfurile generale</a:t>
            </a:r>
            <a:endParaRPr kumimoji="0" lang="en-US" b="0"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 name="Right Arrow 6"/>
          <p:cNvSpPr/>
          <p:nvPr/>
        </p:nvSpPr>
        <p:spPr>
          <a:xfrm>
            <a:off x="228600" y="36576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356" name="Rectangle 4"/>
          <p:cNvSpPr>
            <a:spLocks noChangeArrowheads="1"/>
          </p:cNvSpPr>
          <p:nvPr/>
        </p:nvSpPr>
        <p:spPr bwMode="auto">
          <a:xfrm>
            <a:off x="685800" y="3581400"/>
            <a:ext cx="82296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prospectarea pieţei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face pe baza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cererilor de ofertă neutrale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(fără referire la tip, model, etc.)</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cererea de ofertă neutrală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dă posibilitatea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producătorului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comerciantul exportator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ofere produsul său care 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caracteristici identice sau apropiate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celor solicitate</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importatorul (cumpărătorul)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are la dispoziţie un număr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care selecţionează pe cea (cele) ce răspunde cât mai bine cerinţelor sale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calitate, preţ, condiţii de livrare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228600" y="44958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228600" y="56388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371600" y="25146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107</a:t>
            </a:fld>
            <a:endParaRPr lang="en-US"/>
          </a:p>
        </p:txBody>
      </p:sp>
      <p:sp>
        <p:nvSpPr>
          <p:cNvPr id="229377" name="Rectangle 1"/>
          <p:cNvSpPr>
            <a:spLocks noChangeArrowheads="1"/>
          </p:cNvSpPr>
          <p:nvPr/>
        </p:nvSpPr>
        <p:spPr bwMode="auto">
          <a:xfrm>
            <a:off x="533400" y="533400"/>
            <a:ext cx="5410200" cy="369332"/>
          </a:xfrm>
          <a:prstGeom prst="rect">
            <a:avLst/>
          </a:prstGeom>
          <a:solidFill>
            <a:srgbClr val="FFFFCC"/>
          </a:solidFill>
          <a:ln w="9525">
            <a:solidFill>
              <a:srgbClr val="660033"/>
            </a:solid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Pentru bunurile de investiţii</a:t>
            </a:r>
            <a:endParaRPr kumimoji="0" lang="en-US" b="0"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 name="Rectangle 3"/>
          <p:cNvSpPr/>
          <p:nvPr/>
        </p:nvSpPr>
        <p:spPr>
          <a:xfrm>
            <a:off x="1219200" y="3810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29378" name="Rectangle 2"/>
          <p:cNvSpPr>
            <a:spLocks noChangeArrowheads="1"/>
          </p:cNvSpPr>
          <p:nvPr/>
        </p:nvSpPr>
        <p:spPr bwMode="auto">
          <a:xfrm>
            <a:off x="838200" y="1143000"/>
            <a:ext cx="71628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cererile de ofertă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însoţite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specificaţii detaliate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caiete de sarcini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 urmate 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oferte tehnice</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după studierea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aspectelor tehnice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către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importator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are loc transmiterea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ofertei comerciale</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6" name="Right Arrow 5"/>
          <p:cNvSpPr/>
          <p:nvPr/>
        </p:nvSpPr>
        <p:spPr>
          <a:xfrm>
            <a:off x="381000" y="12192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81000" y="20574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 y="26670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29379" name="Rectangle 3"/>
          <p:cNvSpPr>
            <a:spLocks noChangeArrowheads="1"/>
          </p:cNvSpPr>
          <p:nvPr/>
        </p:nvSpPr>
        <p:spPr bwMode="auto">
          <a:xfrm>
            <a:off x="914400" y="3200400"/>
            <a:ext cx="77724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investiţiilor prin participare la licitaţii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ofertanţii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elaborează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oferte tehnice şi comerciale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cerinţelor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caietele de sarcini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în care nu se respectă întocmai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cerinţele din caietele de sarcini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va menţiona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„ofertă alternativă”</a:t>
            </a:r>
            <a:r>
              <a:rPr kumimoji="0" lang="ro-RO" b="0"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 nu fi descalificaţi de la licitaţii).</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Ofertanţii potenţiali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pot fi „extraşi” din diverse cataloage ale firmelor producătoare sau comerciale ( Cataloage generale →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Marconi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 International Register”, „Europa Production”, „ABC”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Cataloage pe ramuri industriale →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„Chemical Industry Directory”, „Fişierul Institutului de Economie Mondială”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381000" y="3352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81000" y="4114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81000" y="5257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108</a:t>
            </a:fld>
            <a:endParaRPr lang="en-US"/>
          </a:p>
        </p:txBody>
      </p:sp>
      <p:sp>
        <p:nvSpPr>
          <p:cNvPr id="230401" name="Rectangle 1"/>
          <p:cNvSpPr>
            <a:spLocks noChangeArrowheads="1"/>
          </p:cNvSpPr>
          <p:nvPr/>
        </p:nvSpPr>
        <p:spPr bwMode="auto">
          <a:xfrm>
            <a:off x="914400" y="685800"/>
            <a:ext cx="2743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4.3 Cererea de ofertă</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30402" name="Rectangle 2"/>
          <p:cNvSpPr>
            <a:spLocks noChangeArrowheads="1"/>
          </p:cNvSpPr>
          <p:nvPr/>
        </p:nvSpPr>
        <p:spPr bwMode="auto">
          <a:xfrm>
            <a:off x="838200" y="1066800"/>
            <a:ext cx="80010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Cererea de ofertă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act comercial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din punct de vedere juridic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reprezintă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manifestare de voinţă a cumpărătorului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cumpăra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o anumită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marfă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de a stabili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relaţii comerciale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vânzătorii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inquiry, demande, anfrage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228600" y="9144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6" name="Rectangle 5"/>
          <p:cNvSpPr/>
          <p:nvPr/>
        </p:nvSpPr>
        <p:spPr>
          <a:xfrm>
            <a:off x="228600" y="22860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30403" name="Rectangle 3"/>
          <p:cNvSpPr>
            <a:spLocks noChangeArrowheads="1"/>
          </p:cNvSpPr>
          <p:nvPr/>
        </p:nvSpPr>
        <p:spPr bwMode="auto">
          <a:xfrm>
            <a:off x="762000" y="2819400"/>
            <a:ext cx="80010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Cererea de ofertă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face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 scris</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verbal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(telefonic), caz în care trebuie confirmată în scris.</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Conţinutul</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cererii de ofertă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 este standard</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ci este funcţie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scop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produs</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piaţă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 însă neapărat trebuie să aibe o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exprimare îngrijită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sobră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formule 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politeţe comercială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Cererile de ofertă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transmise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prin corespondenţă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pot avea un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caracter de circulară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(mai mulţi destinatari) sau </a:t>
            </a:r>
            <a:r>
              <a:rPr kumimoji="0" lang="ro-RO" b="1" u="none" strike="noStrike" cap="none" normalizeH="0" baseline="0" smtClean="0">
                <a:ln>
                  <a:noFill/>
                </a:ln>
                <a:solidFill>
                  <a:srgbClr val="C00000"/>
                </a:solidFill>
                <a:effectLst/>
                <a:latin typeface="Arial" pitchFamily="34" charset="0"/>
                <a:ea typeface="Times New Roman" pitchFamily="18" charset="0"/>
                <a:cs typeface="Arial" pitchFamily="34" charset="0"/>
              </a:rPr>
              <a:t>caracter individual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 singur adresant).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Primele au o eficienţă mai mică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deoarece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primitorii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le consideră ca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acţiune de informare de piaţă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făcută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cumpărător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în acelaşi timp creează impresia unei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solicitări mult mai mari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decât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necesarul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poate merge până la deformarea preţurilor).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304800" y="2971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04800" y="3733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04800" y="4800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109</a:t>
            </a:fld>
            <a:endParaRPr lang="en-US"/>
          </a:p>
        </p:txBody>
      </p:sp>
      <p:sp>
        <p:nvSpPr>
          <p:cNvPr id="231425" name="Rectangle 1"/>
          <p:cNvSpPr>
            <a:spLocks noChangeArrowheads="1"/>
          </p:cNvSpPr>
          <p:nvPr/>
        </p:nvSpPr>
        <p:spPr bwMode="auto">
          <a:xfrm>
            <a:off x="990600" y="914400"/>
            <a:ext cx="57912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practică se utilizează două feluri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cereri de ofertă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228600" y="762000"/>
            <a:ext cx="668773" cy="707886"/>
          </a:xfrm>
          <a:prstGeom prst="rect">
            <a:avLst/>
          </a:prstGeom>
        </p:spPr>
        <p:txBody>
          <a:bodyPr wrap="none">
            <a:spAutoFit/>
          </a:bodyPr>
          <a:lstStyle/>
          <a:p>
            <a:r>
              <a:rPr lang="ro-RO" sz="4000" b="1" i="1" smtClean="0">
                <a:solidFill>
                  <a:srgbClr val="FF0000"/>
                </a:solidFill>
                <a:latin typeface="Arial" pitchFamily="34" charset="0"/>
                <a:ea typeface="Times New Roman" pitchFamily="18" charset="0"/>
                <a:cs typeface="Arial" pitchFamily="34" charset="0"/>
                <a:sym typeface="Wingdings"/>
              </a:rPr>
              <a:t></a:t>
            </a:r>
            <a:endParaRPr lang="en-US" sz="4000">
              <a:solidFill>
                <a:srgbClr val="FF0000"/>
              </a:solidFill>
              <a:latin typeface="Arial" pitchFamily="34" charset="0"/>
              <a:cs typeface="Arial" pitchFamily="34" charset="0"/>
            </a:endParaRPr>
          </a:p>
        </p:txBody>
      </p:sp>
      <p:sp>
        <p:nvSpPr>
          <p:cNvPr id="231426" name="Rectangle 2"/>
          <p:cNvSpPr>
            <a:spLocks noChangeArrowheads="1"/>
          </p:cNvSpPr>
          <p:nvPr/>
        </p:nvSpPr>
        <p:spPr bwMode="auto">
          <a:xfrm>
            <a:off x="-533400" y="1676400"/>
            <a:ext cx="5562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Cereri de ofertă cu caracter general</a:t>
            </a:r>
            <a:endParaRPr kumimoji="0" lang="en-US" b="0"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6" name="Rectangle 5"/>
          <p:cNvSpPr/>
          <p:nvPr/>
        </p:nvSpPr>
        <p:spPr>
          <a:xfrm>
            <a:off x="228600" y="1524000"/>
            <a:ext cx="668773" cy="707886"/>
          </a:xfrm>
          <a:prstGeom prst="rect">
            <a:avLst/>
          </a:prstGeom>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latin typeface="Arial" pitchFamily="34" charset="0"/>
              <a:cs typeface="Arial" pitchFamily="34" charset="0"/>
            </a:endParaRPr>
          </a:p>
        </p:txBody>
      </p:sp>
      <p:sp>
        <p:nvSpPr>
          <p:cNvPr id="231427" name="Rectangle 3"/>
          <p:cNvSpPr>
            <a:spLocks noChangeArrowheads="1"/>
          </p:cNvSpPr>
          <p:nvPr/>
        </p:nvSpPr>
        <p:spPr bwMode="auto">
          <a:xfrm>
            <a:off x="838200" y="2362200"/>
            <a:ext cx="7696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făcute 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obţine de la vânzător informaţii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nomenclatorul de mărfuri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fac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obiectul activităţii sale</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făcute 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obţine de la vânzător informaţii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privind</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 primi prospecte, cataloage, mostre,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304800" y="24384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04800" y="3276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428" name="Rectangle 4"/>
          <p:cNvSpPr>
            <a:spLocks noChangeArrowheads="1"/>
          </p:cNvSpPr>
          <p:nvPr/>
        </p:nvSpPr>
        <p:spPr bwMode="auto">
          <a:xfrm>
            <a:off x="-533400" y="4114800"/>
            <a:ext cx="4301177"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Cereri de ofertă concrete</a:t>
            </a:r>
            <a:endParaRPr kumimoji="0" lang="en-US" b="0"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1" name="Rectangle 10"/>
          <p:cNvSpPr/>
          <p:nvPr/>
        </p:nvSpPr>
        <p:spPr>
          <a:xfrm>
            <a:off x="228600" y="39624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31429" name="Rectangle 5"/>
          <p:cNvSpPr>
            <a:spLocks noChangeArrowheads="1"/>
          </p:cNvSpPr>
          <p:nvPr/>
        </p:nvSpPr>
        <p:spPr bwMode="auto">
          <a:xfrm>
            <a:off x="914400" y="4800600"/>
            <a:ext cx="7772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făcute pentru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încheia o afacere</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aceste cereri se menţionează de obicei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denumirea exactă a mărfii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cantitatea necesară, termenul de livrare, preţ, condiţii de plată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solicită totodată prospecte, mostre, fotografii,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3" name="Right Arrow 12"/>
          <p:cNvSpPr/>
          <p:nvPr/>
        </p:nvSpPr>
        <p:spPr>
          <a:xfrm>
            <a:off x="381000" y="48768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381000" y="54864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4876800" y="2133600"/>
            <a:ext cx="533400" cy="342900"/>
          </a:xfrm>
          <a:prstGeom prst="rect">
            <a:avLst/>
          </a:prstGeom>
          <a:solidFill>
            <a:srgbClr val="FFFF99">
              <a:alpha val="50000"/>
            </a:srgbClr>
          </a:solidFill>
          <a:ln w="12700">
            <a:solidFill>
              <a:srgbClr val="000000"/>
            </a:solidFill>
            <a:prstDash val="dash"/>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Cu</a:t>
            </a:r>
            <a:endParaRPr kumimoji="0" lang="ro-RO" b="0" i="0" u="none" strike="noStrike" cap="none" normalizeH="0" baseline="0" smtClean="0">
              <a:ln>
                <a:noFill/>
              </a:ln>
              <a:solidFill>
                <a:schemeClr val="accent2">
                  <a:lumMod val="75000"/>
                </a:schemeClr>
              </a:solidFill>
              <a:effectLst/>
              <a:latin typeface="Arial" pitchFamily="34" charset="0"/>
              <a:cs typeface="Arial" pitchFamily="34" charset="0"/>
            </a:endParaRPr>
          </a:p>
        </p:txBody>
      </p:sp>
      <p:sp>
        <p:nvSpPr>
          <p:cNvPr id="51204" name="Rectangle 4"/>
          <p:cNvSpPr>
            <a:spLocks noChangeArrowheads="1"/>
          </p:cNvSpPr>
          <p:nvPr/>
        </p:nvSpPr>
        <p:spPr bwMode="auto">
          <a:xfrm>
            <a:off x="5334000" y="914400"/>
            <a:ext cx="1828800" cy="342900"/>
          </a:xfrm>
          <a:prstGeom prst="rect">
            <a:avLst/>
          </a:prstGeom>
          <a:solidFill>
            <a:srgbClr val="FFFF99">
              <a:alpha val="50000"/>
            </a:srgbClr>
          </a:solidFill>
          <a:ln w="12700">
            <a:solidFill>
              <a:srgbClr val="000000"/>
            </a:solidFill>
            <a:prstDash val="dash"/>
            <a:miter lim="800000"/>
            <a:headEnd/>
            <a:tailEnd/>
          </a:ln>
          <a:effectLst>
            <a:outerShdw blurRad="50800" dist="38100" dir="2700000" algn="tl" rotWithShape="0">
              <a:srgbClr val="FFFF00">
                <a:alpha val="4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Marfă,Mărfuri</a:t>
            </a:r>
            <a:endParaRPr kumimoji="0" lang="ro-RO" b="0" i="0" u="none" strike="noStrike" cap="none" normalizeH="0" baseline="0" smtClean="0">
              <a:ln>
                <a:noFill/>
              </a:ln>
              <a:solidFill>
                <a:schemeClr val="accent2">
                  <a:lumMod val="75000"/>
                </a:schemeClr>
              </a:solidFill>
              <a:effectLst/>
              <a:latin typeface="Arial" pitchFamily="34" charset="0"/>
              <a:cs typeface="Arial" pitchFamily="34" charset="0"/>
            </a:endParaRPr>
          </a:p>
        </p:txBody>
      </p:sp>
      <p:sp>
        <p:nvSpPr>
          <p:cNvPr id="51202" name="AutoShape 2"/>
          <p:cNvSpPr>
            <a:spLocks/>
          </p:cNvSpPr>
          <p:nvPr/>
        </p:nvSpPr>
        <p:spPr bwMode="auto">
          <a:xfrm rot="5400000">
            <a:off x="5029200" y="1600200"/>
            <a:ext cx="228600" cy="838200"/>
          </a:xfrm>
          <a:prstGeom prst="leftBrace">
            <a:avLst>
              <a:gd name="adj1" fmla="val 30556"/>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203" name="AutoShape 3"/>
          <p:cNvSpPr>
            <a:spLocks/>
          </p:cNvSpPr>
          <p:nvPr/>
        </p:nvSpPr>
        <p:spPr bwMode="auto">
          <a:xfrm rot="16200000" flipV="1">
            <a:off x="6134100" y="419100"/>
            <a:ext cx="228600" cy="1981200"/>
          </a:xfrm>
          <a:prstGeom prst="leftBrace">
            <a:avLst>
              <a:gd name="adj1" fmla="val 6666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20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07" name="Rectangle 7"/>
          <p:cNvSpPr>
            <a:spLocks noChangeArrowheads="1"/>
          </p:cNvSpPr>
          <p:nvPr/>
        </p:nvSpPr>
        <p:spPr bwMode="auto">
          <a:xfrm>
            <a:off x="457200" y="228601"/>
            <a:ext cx="4038600" cy="1154162"/>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28600" algn="l"/>
              </a:tabLst>
            </a:pPr>
            <a:r>
              <a:rPr kumimoji="0" lang="en-US" sz="900" b="0" i="0" u="none" strike="noStrike" cap="none" normalizeH="0" baseline="0" smtClean="0">
                <a:ln>
                  <a:noFill/>
                </a:ln>
                <a:solidFill>
                  <a:schemeClr val="tx1"/>
                </a:solidFill>
                <a:effectLst/>
                <a:latin typeface="Arial" pitchFamily="34" charset="0"/>
                <a:cs typeface="Arial" pitchFamily="34" charset="0"/>
              </a:rPr>
              <a:t/>
            </a:r>
            <a:br>
              <a:rPr kumimoji="0" lang="en-US" sz="9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lvl="3" algn="just" eaLnBrk="0" fontAlgn="base" hangingPunct="0">
              <a:spcBef>
                <a:spcPct val="0"/>
              </a:spcBef>
              <a:spcAft>
                <a:spcPct val="0"/>
              </a:spcAft>
              <a:buFontTx/>
              <a:buAutoNum type="arabicPeriod"/>
              <a:tabLst>
                <a:tab pos="228600" algn="l"/>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1Terminologie</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08" name="Rectangle 8"/>
          <p:cNvSpPr>
            <a:spLocks noChangeArrowheads="1"/>
          </p:cNvSpPr>
          <p:nvPr/>
        </p:nvSpPr>
        <p:spPr bwMode="auto">
          <a:xfrm>
            <a:off x="838200" y="990600"/>
            <a:ext cx="6781800" cy="1200329"/>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COMERŢ”      </a:t>
            </a:r>
            <a:r>
              <a:rPr kumimoji="0" lang="en-US" sz="16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COMMERCIUM         </a:t>
            </a:r>
            <a:r>
              <a:rPr kumimoji="0" lang="en-US" sz="16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Merx</a:t>
            </a:r>
            <a:r>
              <a:rPr kumimoji="0" lang="en-US" sz="16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en-US" sz="16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Mercis</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09" name="Rectangle 9"/>
          <p:cNvSpPr>
            <a:spLocks noChangeArrowheads="1"/>
          </p:cNvSpPr>
          <p:nvPr/>
        </p:nvSpPr>
        <p:spPr bwMode="auto">
          <a:xfrm>
            <a:off x="5257800" y="990600"/>
            <a:ext cx="2209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cs typeface="Arial" pitchFamily="34" charset="0"/>
              </a:rPr>
              <a:t/>
            </a:r>
            <a:br>
              <a:rPr kumimoji="0" lang="en-US" sz="18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211" name="Rectangle 11"/>
          <p:cNvSpPr>
            <a:spLocks noChangeArrowheads="1"/>
          </p:cNvSpPr>
          <p:nvPr/>
        </p:nvSpPr>
        <p:spPr bwMode="auto">
          <a:xfrm>
            <a:off x="609600" y="2285999"/>
            <a:ext cx="7620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52425" algn="l"/>
              </a:tabLst>
            </a:pPr>
            <a:endPar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352425" algn="l"/>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AutoNum type="alphaLcPeriod"/>
              <a:tabLst>
                <a:tab pos="352425" algn="l"/>
              </a:tabLst>
            </a:pP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În limbaj economic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Comerţul este activitatea care constă în cumpărarea de bunuri, servicii sau valori pentru a le revinde (transformate sau netransformate) pentru a le închiria sau pentru a ceda folosinţa sau avantajele lor în schimbul unui preţ.</a:t>
            </a:r>
          </a:p>
          <a:p>
            <a:pPr marL="228600" marR="0" lvl="0" indent="-228600" algn="just" defTabSz="914400" rtl="0" eaLnBrk="0" fontAlgn="base" latinLnBrk="0" hangingPunct="0">
              <a:lnSpc>
                <a:spcPct val="100000"/>
              </a:lnSpc>
              <a:spcBef>
                <a:spcPct val="0"/>
              </a:spcBef>
              <a:spcAft>
                <a:spcPct val="0"/>
              </a:spcAft>
              <a:buClrTx/>
              <a:buSzTx/>
              <a:buAutoNum type="alphaLcPeriod"/>
              <a:tabLst>
                <a:tab pos="352425" algn="l"/>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352425" algn="l"/>
              </a:tabLst>
            </a:pPr>
            <a:r>
              <a:rPr kumimoji="0" lang="en-US" sz="16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16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Observaţie</a:t>
            </a: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Această definiţie poate creea aparenţa falsă a unei activităţi parazitare ce se limitează la deplasarea bunurilor şi valorilor creeate de alţii fără să se adauge nimic acestora.</a:t>
            </a:r>
          </a:p>
          <a:p>
            <a:pPr marL="457200" marR="0" lvl="1" indent="0" algn="just" defTabSz="914400" rtl="0" eaLnBrk="0" fontAlgn="base" latinLnBrk="0" hangingPunct="0">
              <a:lnSpc>
                <a:spcPct val="100000"/>
              </a:lnSpc>
              <a:spcBef>
                <a:spcPct val="0"/>
              </a:spcBef>
              <a:spcAft>
                <a:spcPct val="0"/>
              </a:spcAft>
              <a:buClrTx/>
              <a:buSzTx/>
              <a:buFontTx/>
              <a:buAutoNum type="alphaLcPeriod"/>
              <a:tabLst>
                <a:tab pos="352425" algn="l"/>
              </a:tabLst>
            </a:pPr>
            <a:endPar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AutoNum type="alphaLcPeriod"/>
              <a:tabLst>
                <a:tab pos="352425" algn="l"/>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52425" algn="l"/>
              </a:tabLst>
            </a:pP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b</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În limbaj juridic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 accepţiunea CCR, Comerţul are un înţeles mai </a:t>
            </a:r>
          </a:p>
          <a:p>
            <a:pPr marL="0" marR="0" lvl="0" indent="0" algn="just" defTabSz="914400" rtl="0" eaLnBrk="0" fontAlgn="base" latinLnBrk="0" hangingPunct="0">
              <a:lnSpc>
                <a:spcPct val="100000"/>
              </a:lnSpc>
              <a:spcBef>
                <a:spcPct val="0"/>
              </a:spcBef>
              <a:spcAft>
                <a:spcPct val="0"/>
              </a:spcAft>
              <a:buClrTx/>
              <a:buSzTx/>
              <a:tabLst>
                <a:tab pos="352425" algn="l"/>
              </a:tabLst>
            </a:pPr>
            <a:r>
              <a:rPr lang="en-US" i="1">
                <a:latin typeface="Arial" pitchFamily="34" charset="0"/>
                <a:ea typeface="Times New Roman" pitchFamily="18" charset="0"/>
                <a:cs typeface="Arial" pitchFamily="34" charset="0"/>
              </a:rPr>
              <a:t> </a:t>
            </a:r>
            <a:r>
              <a:rPr lang="en-US" i="1" smtClean="0">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complex deoarece acesta cuprinde şi întreprinderile de producţie, de    </a:t>
            </a:r>
          </a:p>
          <a:p>
            <a:pPr marL="0" marR="0" lvl="0" indent="0" algn="just" defTabSz="914400" rtl="0" eaLnBrk="0" fontAlgn="base" latinLnBrk="0" hangingPunct="0">
              <a:lnSpc>
                <a:spcPct val="100000"/>
              </a:lnSpc>
              <a:spcBef>
                <a:spcPct val="0"/>
              </a:spcBef>
              <a:spcAft>
                <a:spcPct val="0"/>
              </a:spcAft>
              <a:buClrTx/>
              <a:buSzTx/>
              <a:tabLst>
                <a:tab pos="352425" algn="l"/>
              </a:tabLst>
            </a:pPr>
            <a:r>
              <a:rPr lang="en-US" i="1">
                <a:latin typeface="Arial" pitchFamily="34" charset="0"/>
                <a:ea typeface="Times New Roman" pitchFamily="18" charset="0"/>
                <a:cs typeface="Arial" pitchFamily="34" charset="0"/>
              </a:rPr>
              <a:t> </a:t>
            </a:r>
            <a:r>
              <a:rPr lang="en-US" i="1" smtClean="0">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servicii, operaţiuni bancare precum şi alte activităţi conexe (conform </a:t>
            </a:r>
          </a:p>
          <a:p>
            <a:pPr marL="0" marR="0" lvl="0" indent="0" algn="just" defTabSz="914400" rtl="0" eaLnBrk="0" fontAlgn="base" latinLnBrk="0" hangingPunct="0">
              <a:lnSpc>
                <a:spcPct val="100000"/>
              </a:lnSpc>
              <a:spcBef>
                <a:spcPct val="0"/>
              </a:spcBef>
              <a:spcAft>
                <a:spcPct val="0"/>
              </a:spcAft>
              <a:buClrTx/>
              <a:buSzTx/>
              <a:tabLst>
                <a:tab pos="352425" algn="l"/>
              </a:tabLst>
            </a:pPr>
            <a:r>
              <a:rPr lang="en-US" i="1">
                <a:latin typeface="Arial" pitchFamily="34" charset="0"/>
                <a:ea typeface="Times New Roman" pitchFamily="18" charset="0"/>
                <a:cs typeface="Arial" pitchFamily="34" charset="0"/>
              </a:rPr>
              <a:t> </a:t>
            </a:r>
            <a:r>
              <a:rPr lang="en-US" i="1" smtClean="0">
                <a:latin typeface="Arial" pitchFamily="34" charset="0"/>
                <a:ea typeface="Times New Roman" pitchFamily="18" charset="0"/>
                <a:cs typeface="Arial" pitchFamily="34" charset="0"/>
              </a:rPr>
              <a:t>   </a:t>
            </a:r>
            <a:r>
              <a:rPr kumimoji="0" lang="en-US" b="1" u="none" strike="noStrike" cap="none" normalizeH="0" baseline="0" smtClean="0">
                <a:ln>
                  <a:noFill/>
                </a:ln>
                <a:solidFill>
                  <a:schemeClr val="tx1"/>
                </a:solidFill>
                <a:effectLst/>
                <a:latin typeface="Arial" pitchFamily="34" charset="0"/>
                <a:ea typeface="Times New Roman" pitchFamily="18" charset="0"/>
                <a:cs typeface="Arial" pitchFamily="34" charset="0"/>
              </a:rPr>
              <a:t>CCR, CARTEA I, TITLUL II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“Despre faptele de comerţ”, art. 3-6).</a:t>
            </a:r>
          </a:p>
          <a:p>
            <a:pPr marL="0" marR="0" lvl="0" indent="0" algn="just" defTabSz="914400" rtl="0" eaLnBrk="0" fontAlgn="base" latinLnBrk="0" hangingPunct="0">
              <a:lnSpc>
                <a:spcPct val="100000"/>
              </a:lnSpc>
              <a:spcBef>
                <a:spcPct val="0"/>
              </a:spcBef>
              <a:spcAft>
                <a:spcPct val="0"/>
              </a:spcAft>
              <a:buClrTx/>
              <a:buSzTx/>
              <a:tabLst>
                <a:tab pos="352425" algn="l"/>
              </a:tabLst>
            </a:pPr>
            <a:endParaRPr lang="en-US" sz="1600" i="1">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52425" algn="l"/>
              </a:tabLst>
            </a:pPr>
            <a:endParaRPr kumimoji="0" lang="en-US" sz="1600" b="0" i="1"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52425" algn="l"/>
              </a:tabLst>
            </a:pPr>
            <a:endParaRPr lang="en-US" sz="1600" i="1">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52425"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13" name="Straight Arrow Connector 12"/>
          <p:cNvCxnSpPr/>
          <p:nvPr/>
        </p:nvCxnSpPr>
        <p:spPr>
          <a:xfrm rot="10800000">
            <a:off x="4343400" y="17526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a:off x="2209800" y="17526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Slide Number Placeholder 13"/>
          <p:cNvSpPr>
            <a:spLocks noGrp="1"/>
          </p:cNvSpPr>
          <p:nvPr>
            <p:ph type="sldNum" sz="quarter" idx="12"/>
          </p:nvPr>
        </p:nvSpPr>
        <p:spPr/>
        <p:txBody>
          <a:bodyPr/>
          <a:lstStyle/>
          <a:p>
            <a:fld id="{11BC0289-3807-40C7-866C-DA665800FB43}" type="slidenum">
              <a:rPr lang="en-US" smtClean="0"/>
              <a:pPr/>
              <a:t>11</a:t>
            </a:fld>
            <a:endParaRPr lang="en-US"/>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110</a:t>
            </a:fld>
            <a:endParaRPr lang="en-US"/>
          </a:p>
        </p:txBody>
      </p:sp>
      <p:sp>
        <p:nvSpPr>
          <p:cNvPr id="3" name="Rectangle 2"/>
          <p:cNvSpPr/>
          <p:nvPr/>
        </p:nvSpPr>
        <p:spPr>
          <a:xfrm>
            <a:off x="533400" y="152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32449" name="Rectangle 1"/>
          <p:cNvSpPr>
            <a:spLocks noChangeArrowheads="1"/>
          </p:cNvSpPr>
          <p:nvPr/>
        </p:nvSpPr>
        <p:spPr bwMode="auto">
          <a:xfrm>
            <a:off x="685800" y="685800"/>
            <a:ext cx="8305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cererea de ofertă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conţine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minimum de elemente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necesare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existenţei unui 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(inclusiv cu preţuri pentru o perioadă de timp determinată), atunci aceasta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poate echivala cu o comandă fermă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confirmare simplă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ei („fără rezerve”) conduce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încheierea contractului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respectiv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confirmare de comandă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Societăţile comerciale cu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activitate de comerţ exterior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 vânzători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primesc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cereri de ofertă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parteneri externi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Cererile de ofertă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analizate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sub cele două aspecte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general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concret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Funcţie de felul sub care este transmisă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cererea de ofertă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vor folosi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preţuri de negociere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preţuri mai mari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decât cele practicate pe piaţă.</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Răspunsul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cererea de ofertă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pozitiv sau negativ</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dat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termen rezonabil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(practicile comerciale internaţionale arată că un termen de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15 zile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la intrarea corespondenţei în firmă este un termen rezonabil).</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este necesar un timp de răspuns mai lung, se recomandă să se dea un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răspuns intermediar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precizarea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termenului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când solicitantul va primi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endParaRPr kumimoji="0" lang="ro-RO" b="1" i="1" u="none" strike="noStrike" cap="none" normalizeH="0" baseline="0" smtClean="0">
              <a:ln>
                <a:noFill/>
              </a:ln>
              <a:solidFill>
                <a:srgbClr val="FF0000"/>
              </a:solidFill>
              <a:effectLst/>
              <a:latin typeface="Arial" pitchFamily="34" charset="0"/>
              <a:cs typeface="Arial" pitchFamily="34" charset="0"/>
            </a:endParaRPr>
          </a:p>
        </p:txBody>
      </p:sp>
      <p:sp>
        <p:nvSpPr>
          <p:cNvPr id="5" name="Right Arrow 4"/>
          <p:cNvSpPr/>
          <p:nvPr/>
        </p:nvSpPr>
        <p:spPr>
          <a:xfrm>
            <a:off x="228600" y="838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228600" y="2438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228600" y="3200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228600" y="3810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228600" y="4572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228600" y="5715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111</a:t>
            </a:fld>
            <a:endParaRPr lang="en-US"/>
          </a:p>
        </p:txBody>
      </p:sp>
      <p:sp>
        <p:nvSpPr>
          <p:cNvPr id="233473" name="Rectangle 1"/>
          <p:cNvSpPr>
            <a:spLocks noChangeArrowheads="1"/>
          </p:cNvSpPr>
          <p:nvPr/>
        </p:nvSpPr>
        <p:spPr bwMode="auto">
          <a:xfrm>
            <a:off x="457200" y="990600"/>
            <a:ext cx="4800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4.4 Nota internă de vânzare – cumpărare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33475" name="Rectangle 3"/>
          <p:cNvSpPr>
            <a:spLocks noChangeArrowheads="1"/>
          </p:cNvSpPr>
          <p:nvPr/>
        </p:nvSpPr>
        <p:spPr bwMode="auto">
          <a:xfrm>
            <a:off x="914400" y="1524000"/>
            <a:ext cx="77724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Societăţile Comerciale ce fac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operaţiuni de import – export</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întocmesc la primirea cererilor de ofertă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notă internă de vânzare – cumpărare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care se analizează condiţiile în care urmează a se întocmi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oferta de export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să se trimită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comanda de import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304800" y="13716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7" name="Rectangle 6"/>
          <p:cNvSpPr/>
          <p:nvPr/>
        </p:nvSpPr>
        <p:spPr>
          <a:xfrm>
            <a:off x="228600" y="2895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33476" name="Rectangle 4"/>
          <p:cNvSpPr>
            <a:spLocks noChangeArrowheads="1"/>
          </p:cNvSpPr>
          <p:nvPr/>
        </p:nvSpPr>
        <p:spPr bwMode="auto">
          <a:xfrm>
            <a:off x="685800" y="3505200"/>
            <a:ext cx="79248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Nota internă de vânzare – cumpărare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act administrativ</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cumpărătorului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(după caz), nefiind opozabil partenerului.</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Nota internă de vânzare – cumpărare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piesă importantă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dosarul de negociere al tranzacţiei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cuprinde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limitele de preţ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urmează a fi negociate,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condiţiile de plată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condiţiile de livrare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termenul de livrare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funcţie de condiţiile rezultate, se procedează la întocmirea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cererii de licenţă (autorizaţia) de export sau import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228600" y="3581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228600" y="4419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228600" y="5791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112</a:t>
            </a:fld>
            <a:endParaRPr lang="en-US"/>
          </a:p>
        </p:txBody>
      </p:sp>
      <p:sp>
        <p:nvSpPr>
          <p:cNvPr id="234497" name="Rectangle 1"/>
          <p:cNvSpPr>
            <a:spLocks noChangeArrowheads="1"/>
          </p:cNvSpPr>
          <p:nvPr/>
        </p:nvSpPr>
        <p:spPr bwMode="auto">
          <a:xfrm>
            <a:off x="990600" y="609600"/>
            <a:ext cx="3657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4.5 Licenţa de import – export</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34498" name="Rectangle 2"/>
          <p:cNvSpPr>
            <a:spLocks noChangeArrowheads="1"/>
          </p:cNvSpPr>
          <p:nvPr/>
        </p:nvSpPr>
        <p:spPr bwMode="auto">
          <a:xfrm>
            <a:off x="990600" y="990600"/>
            <a:ext cx="77724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Licenţa de import – export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reprezintă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instrumentul de politică comercială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unui stat prin care acesta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încurajează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descurajează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importurile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exporturile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funcţie de interesele acestuia în relaţiile cu alte state, grupuri economice sau zone economice.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381000" y="8382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6" name="Rectangle 5"/>
          <p:cNvSpPr/>
          <p:nvPr/>
        </p:nvSpPr>
        <p:spPr>
          <a:xfrm>
            <a:off x="457200" y="22098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34499" name="Rectangle 3"/>
          <p:cNvSpPr>
            <a:spLocks noChangeArrowheads="1"/>
          </p:cNvSpPr>
          <p:nvPr/>
        </p:nvSpPr>
        <p:spPr bwMode="auto">
          <a:xfrm>
            <a:off x="990600" y="2667000"/>
            <a:ext cx="76962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licenţele de import – export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urmăreşte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volumul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structura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importului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exportului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protejarea intereselor proprii ale Societăţii Comerciale.</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Licenţele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 import – export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eliberează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pentru fiecare operaţie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global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chiar dacă sunt făcute cu aceeaşi parteneri.</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Eliberarea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licenţelor de import – export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face de către Ministerul (Industriilor şi) Comerţului Exterior pe bază de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cereri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533400" y="2743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33400" y="3886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533400" y="4648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
          <p:cNvSpPr>
            <a:spLocks noChangeArrowheads="1"/>
          </p:cNvSpPr>
          <p:nvPr/>
        </p:nvSpPr>
        <p:spPr bwMode="auto">
          <a:xfrm>
            <a:off x="838200" y="5334000"/>
            <a:ext cx="152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4.6 Oferta</a:t>
            </a:r>
            <a:endParaRPr kumimoji="0" lang="ro-RO" b="0"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12" name="Rectangle 2"/>
          <p:cNvSpPr>
            <a:spLocks noChangeArrowheads="1"/>
          </p:cNvSpPr>
          <p:nvPr/>
        </p:nvSpPr>
        <p:spPr bwMode="auto">
          <a:xfrm>
            <a:off x="838200" y="5867400"/>
            <a:ext cx="3048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4.6.1 Definiţii şi condiţii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113</a:t>
            </a:fld>
            <a:endParaRPr lang="en-US"/>
          </a:p>
        </p:txBody>
      </p:sp>
      <p:sp>
        <p:nvSpPr>
          <p:cNvPr id="236547" name="Rectangle 3"/>
          <p:cNvSpPr>
            <a:spLocks noChangeArrowheads="1"/>
          </p:cNvSpPr>
          <p:nvPr/>
        </p:nvSpPr>
        <p:spPr bwMode="auto">
          <a:xfrm>
            <a:off x="685800" y="762000"/>
            <a:ext cx="7772400" cy="923330"/>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se mai numeşte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propunere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un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act juridic unilateral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generator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obligaţii civile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România reglementările se fac prin CCR, Cap. V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Despre obligaţiile comerciale în general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533400" y="1752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27329" name="Rectangle 1"/>
          <p:cNvSpPr>
            <a:spLocks noChangeArrowheads="1"/>
          </p:cNvSpPr>
          <p:nvPr/>
        </p:nvSpPr>
        <p:spPr bwMode="auto">
          <a:xfrm>
            <a:off x="762000" y="2209800"/>
            <a:ext cx="77724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CCR prevede că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oferta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între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“persoane depărtate”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considerată un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contract sinalagmatic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(adică un contract ce dă naştere unor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obligaţii reciproce între părţi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chiar de la data încheierii lui).</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Convenţia Naţiunilor Unite defineşte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 fiind: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propunere</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de încheiere a unui contract adresată uneia sau mai multor persoane determinate, dacă este suficient de precisă şi denotă voinţa autorului de a se angaja în caz de acceptare”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 propunere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suficient de precisă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denumeşte mărfurile, stabileşte cantitatea şi preţul </a:t>
            </a:r>
            <a:r>
              <a:rPr kumimoji="0" lang="en-US" b="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expres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implicit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dă indicaţii ce permit a fi determinate).</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 propunere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adresată unei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persoane nedeterminate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considerată numai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 invitaţie de a oferta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afara cazului în care persoana care a făcut propunerea nu a indicat în mod clar contrariul.</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304800" y="2286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04800" y="3352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04800" y="533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114</a:t>
            </a:fld>
            <a:endParaRPr lang="en-US"/>
          </a:p>
        </p:txBody>
      </p:sp>
      <p:sp>
        <p:nvSpPr>
          <p:cNvPr id="230401" name="Rectangle 1"/>
          <p:cNvSpPr>
            <a:spLocks noChangeArrowheads="1"/>
          </p:cNvSpPr>
          <p:nvPr/>
        </p:nvSpPr>
        <p:spPr bwMode="auto">
          <a:xfrm>
            <a:off x="990600" y="609600"/>
            <a:ext cx="2743200" cy="369332"/>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poate fi adresată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230402" name="Rectangle 2"/>
          <p:cNvSpPr>
            <a:spLocks noChangeArrowheads="1"/>
          </p:cNvSpPr>
          <p:nvPr/>
        </p:nvSpPr>
        <p:spPr bwMode="auto">
          <a:xfrm>
            <a:off x="838200" y="1066800"/>
            <a:ext cx="7772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858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Unei persoane determinate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ea este acceptată numai de acea persoană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beneficiarul ofertei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685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858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Unei persoane nedeterminate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poate fi acceptată de orice persoană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numai când se trimit cataloage de mărfuri însoţite de liste de preţuri </a:t>
            </a:r>
            <a:r>
              <a:rPr lang="ro-RO" smtClean="0">
                <a:latin typeface="Arial" pitchFamily="34" charset="0"/>
                <a:ea typeface="Times New Roman" pitchFamily="18" charset="0"/>
                <a:cs typeface="Arial" pitchFamily="34" charset="0"/>
              </a:rPr>
              <a:t>ș</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 condiţiile de livrare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381000" y="1143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81000" y="2895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7" name="Right Arrow 6"/>
          <p:cNvSpPr/>
          <p:nvPr/>
        </p:nvSpPr>
        <p:spPr>
          <a:xfrm>
            <a:off x="381000" y="1981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329" name="Rectangle 1"/>
          <p:cNvSpPr>
            <a:spLocks noChangeArrowheads="1"/>
          </p:cNvSpPr>
          <p:nvPr/>
        </p:nvSpPr>
        <p:spPr bwMode="auto">
          <a:xfrm>
            <a:off x="990600" y="3472458"/>
            <a:ext cx="7543800" cy="33855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ambele cazuri, pentru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încheierea contractului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acceptată fără condiţii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unei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acceptări condiţionate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vorbeşte despre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 nouă ofertă</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contraofertă</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care beneficiarul o adresează ofertantului şi care poate fi acceptată de acesta (în condiţiile respective) sau se poate continua negocierea acesteia.</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Convenţia Naţiunilor Unite “spune” că un</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răspuns</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tinde să fie acceptarea unei oferte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dar care conţine completări sau modificări este în fapt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 respingere de ofertă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constituie o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contraofertă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457200" y="35814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57200" y="43434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533400" y="57912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115</a:t>
            </a:fld>
            <a:endParaRPr lang="en-US"/>
          </a:p>
        </p:txBody>
      </p:sp>
      <p:sp>
        <p:nvSpPr>
          <p:cNvPr id="3" name="Rectangle 2"/>
          <p:cNvSpPr/>
          <p:nvPr/>
        </p:nvSpPr>
        <p:spPr>
          <a:xfrm>
            <a:off x="914400" y="1066800"/>
            <a:ext cx="7772400" cy="2031325"/>
          </a:xfrm>
          <a:prstGeom prst="rect">
            <a:avLst/>
          </a:prstGeom>
        </p:spPr>
        <p:txBody>
          <a:bodyPr wrap="square">
            <a:spAutoFit/>
          </a:bodyPr>
          <a:lstStyle/>
          <a:p>
            <a:pPr lvl="0" algn="just" eaLnBrk="0" fontAlgn="base" hangingPunct="0">
              <a:spcBef>
                <a:spcPct val="0"/>
              </a:spcBef>
              <a:spcAft>
                <a:spcPct val="0"/>
              </a:spcAft>
              <a:tabLst>
                <a:tab pos="457200" algn="l"/>
              </a:tabLst>
            </a:pPr>
            <a:r>
              <a:rPr lang="en-US" b="1" i="1" smtClean="0">
                <a:solidFill>
                  <a:srgbClr val="FF0000"/>
                </a:solidFill>
                <a:latin typeface="Arial" pitchFamily="34" charset="0"/>
                <a:ea typeface="Times New Roman" pitchFamily="18" charset="0"/>
                <a:cs typeface="Arial" pitchFamily="34" charset="0"/>
              </a:rPr>
              <a:t>Oferta</a:t>
            </a:r>
            <a:r>
              <a:rPr lang="en-US" smtClean="0">
                <a:latin typeface="Arial" pitchFamily="34" charset="0"/>
                <a:ea typeface="Times New Roman" pitchFamily="18" charset="0"/>
                <a:cs typeface="Arial" pitchFamily="34" charset="0"/>
              </a:rPr>
              <a:t> trebuie să aibe </a:t>
            </a:r>
            <a:r>
              <a:rPr lang="en-US" b="1" i="1" smtClean="0">
                <a:solidFill>
                  <a:schemeClr val="accent1">
                    <a:lumMod val="75000"/>
                  </a:schemeClr>
                </a:solidFill>
                <a:latin typeface="Arial" pitchFamily="34" charset="0"/>
                <a:ea typeface="Times New Roman" pitchFamily="18" charset="0"/>
                <a:cs typeface="Arial" pitchFamily="34" charset="0"/>
              </a:rPr>
              <a:t>termen de opţiune</a:t>
            </a:r>
            <a:r>
              <a:rPr lang="en-US" smtClean="0">
                <a:latin typeface="Arial" pitchFamily="34" charset="0"/>
                <a:ea typeface="Times New Roman" pitchFamily="18" charset="0"/>
                <a:cs typeface="Arial" pitchFamily="34" charset="0"/>
              </a:rPr>
              <a:t>, </a:t>
            </a:r>
            <a:r>
              <a:rPr lang="en-US" b="1" i="1" smtClean="0">
                <a:solidFill>
                  <a:schemeClr val="accent6">
                    <a:lumMod val="50000"/>
                  </a:schemeClr>
                </a:solidFill>
                <a:latin typeface="Arial" pitchFamily="34" charset="0"/>
                <a:ea typeface="Times New Roman" pitchFamily="18" charset="0"/>
                <a:cs typeface="Arial" pitchFamily="34" charset="0"/>
              </a:rPr>
              <a:t>de valabilitate </a:t>
            </a:r>
            <a:r>
              <a:rPr lang="en-US" smtClean="0">
                <a:latin typeface="Arial" pitchFamily="34" charset="0"/>
                <a:ea typeface="Times New Roman" pitchFamily="18" charset="0"/>
                <a:cs typeface="Arial" pitchFamily="34" charset="0"/>
              </a:rPr>
              <a:t>sau să conţină termenul de </a:t>
            </a:r>
            <a:r>
              <a:rPr lang="en-US" b="1" smtClean="0">
                <a:latin typeface="Arial" pitchFamily="34" charset="0"/>
                <a:ea typeface="Times New Roman" pitchFamily="18" charset="0"/>
                <a:cs typeface="Arial" pitchFamily="34" charset="0"/>
              </a:rPr>
              <a:t>“</a:t>
            </a:r>
            <a:r>
              <a:rPr lang="en-US" b="1" smtClean="0">
                <a:solidFill>
                  <a:schemeClr val="accent2">
                    <a:lumMod val="75000"/>
                  </a:schemeClr>
                </a:solidFill>
                <a:latin typeface="Arial" pitchFamily="34" charset="0"/>
                <a:ea typeface="Times New Roman" pitchFamily="18" charset="0"/>
                <a:cs typeface="Arial" pitchFamily="34" charset="0"/>
              </a:rPr>
              <a:t>fermă</a:t>
            </a:r>
            <a:r>
              <a:rPr lang="en-US" b="1" smtClean="0">
                <a:latin typeface="Arial" pitchFamily="34" charset="0"/>
                <a:ea typeface="Times New Roman" pitchFamily="18" charset="0"/>
                <a:cs typeface="Arial" pitchFamily="34" charset="0"/>
              </a:rPr>
              <a:t>”,</a:t>
            </a:r>
            <a:r>
              <a:rPr lang="en-US" smtClean="0">
                <a:latin typeface="Arial" pitchFamily="34" charset="0"/>
                <a:ea typeface="Times New Roman" pitchFamily="18" charset="0"/>
                <a:cs typeface="Arial" pitchFamily="34" charset="0"/>
              </a:rPr>
              <a:t> să fie </a:t>
            </a:r>
            <a:r>
              <a:rPr lang="en-US" b="1" i="1" smtClean="0">
                <a:solidFill>
                  <a:schemeClr val="accent6">
                    <a:lumMod val="50000"/>
                  </a:schemeClr>
                </a:solidFill>
                <a:latin typeface="Arial" pitchFamily="34" charset="0"/>
                <a:ea typeface="Times New Roman" pitchFamily="18" charset="0"/>
                <a:cs typeface="Arial" pitchFamily="34" charset="0"/>
              </a:rPr>
              <a:t>precisă</a:t>
            </a:r>
            <a:r>
              <a:rPr lang="en-US" smtClean="0">
                <a:latin typeface="Arial" pitchFamily="34" charset="0"/>
                <a:ea typeface="Times New Roman" pitchFamily="18" charset="0"/>
                <a:cs typeface="Arial" pitchFamily="34" charset="0"/>
              </a:rPr>
              <a:t> şi </a:t>
            </a:r>
            <a:r>
              <a:rPr lang="en-US" b="1" i="1" smtClean="0">
                <a:solidFill>
                  <a:schemeClr val="accent6">
                    <a:lumMod val="50000"/>
                  </a:schemeClr>
                </a:solidFill>
                <a:latin typeface="Arial" pitchFamily="34" charset="0"/>
                <a:ea typeface="Times New Roman" pitchFamily="18" charset="0"/>
                <a:cs typeface="Arial" pitchFamily="34" charset="0"/>
              </a:rPr>
              <a:t>completă</a:t>
            </a:r>
            <a:r>
              <a:rPr lang="en-US" smtClean="0">
                <a:latin typeface="Arial" pitchFamily="34" charset="0"/>
                <a:ea typeface="Times New Roman" pitchFamily="18" charset="0"/>
                <a:cs typeface="Arial" pitchFamily="34" charset="0"/>
              </a:rPr>
              <a:t>.</a:t>
            </a:r>
            <a:endParaRPr lang="ro-RO" smtClean="0">
              <a:latin typeface="Arial" pitchFamily="34" charset="0"/>
              <a:ea typeface="Times New Roman" pitchFamily="18" charset="0"/>
              <a:cs typeface="Arial" pitchFamily="34" charset="0"/>
            </a:endParaRPr>
          </a:p>
          <a:p>
            <a:pPr lvl="0" algn="just" eaLnBrk="0" fontAlgn="base" hangingPunct="0">
              <a:spcBef>
                <a:spcPct val="0"/>
              </a:spcBef>
              <a:spcAft>
                <a:spcPct val="0"/>
              </a:spcAft>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tabLst>
                <a:tab pos="457200" algn="l"/>
              </a:tabLst>
            </a:pPr>
            <a:r>
              <a:rPr lang="en-US" smtClean="0">
                <a:latin typeface="Arial" pitchFamily="34" charset="0"/>
                <a:ea typeface="Times New Roman" pitchFamily="18" charset="0"/>
                <a:cs typeface="Arial" pitchFamily="34" charset="0"/>
              </a:rPr>
              <a:t>Există şi </a:t>
            </a:r>
            <a:r>
              <a:rPr lang="en-US" b="1" smtClean="0">
                <a:solidFill>
                  <a:schemeClr val="accent6">
                    <a:lumMod val="50000"/>
                  </a:schemeClr>
                </a:solidFill>
                <a:latin typeface="Arial" pitchFamily="34" charset="0"/>
                <a:ea typeface="Times New Roman" pitchFamily="18" charset="0"/>
                <a:cs typeface="Arial" pitchFamily="34" charset="0"/>
              </a:rPr>
              <a:t>oferte fără termen </a:t>
            </a:r>
            <a:r>
              <a:rPr lang="en-US" smtClean="0">
                <a:latin typeface="Arial" pitchFamily="34" charset="0"/>
                <a:ea typeface="Times New Roman" pitchFamily="18" charset="0"/>
                <a:cs typeface="Arial" pitchFamily="34" charset="0"/>
              </a:rPr>
              <a:t>care au valoare de </a:t>
            </a:r>
            <a:r>
              <a:rPr lang="en-US" b="1" i="1" smtClean="0">
                <a:solidFill>
                  <a:schemeClr val="accent6">
                    <a:lumMod val="50000"/>
                  </a:schemeClr>
                </a:solidFill>
                <a:latin typeface="Arial" pitchFamily="34" charset="0"/>
                <a:ea typeface="Times New Roman" pitchFamily="18" charset="0"/>
                <a:cs typeface="Arial" pitchFamily="34" charset="0"/>
              </a:rPr>
              <a:t>oferte pentru negocieri.</a:t>
            </a:r>
            <a:endParaRPr lang="ro-RO" b="1" i="1" smtClean="0">
              <a:solidFill>
                <a:schemeClr val="accent6">
                  <a:lumMod val="50000"/>
                </a:schemeClr>
              </a:solidFill>
              <a:latin typeface="Arial" pitchFamily="34" charset="0"/>
              <a:ea typeface="Times New Roman" pitchFamily="18" charset="0"/>
              <a:cs typeface="Arial" pitchFamily="34" charset="0"/>
            </a:endParaRPr>
          </a:p>
          <a:p>
            <a:pPr lvl="0" algn="just" eaLnBrk="0" fontAlgn="base" hangingPunct="0">
              <a:spcBef>
                <a:spcPct val="0"/>
              </a:spcBef>
              <a:spcAft>
                <a:spcPct val="0"/>
              </a:spcAft>
              <a:buFontTx/>
              <a:buChar char="•"/>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tabLst>
                <a:tab pos="457200" algn="l"/>
              </a:tabLst>
            </a:pPr>
            <a:r>
              <a:rPr lang="en-US" b="1" i="1" smtClean="0">
                <a:solidFill>
                  <a:srgbClr val="FF0000"/>
                </a:solidFill>
                <a:latin typeface="Arial" pitchFamily="34" charset="0"/>
                <a:ea typeface="Times New Roman" pitchFamily="18" charset="0"/>
                <a:cs typeface="Arial" pitchFamily="34" charset="0"/>
              </a:rPr>
              <a:t>Oferta</a:t>
            </a:r>
            <a:r>
              <a:rPr lang="en-US" i="1" smtClean="0">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trebuie să fie făcută </a:t>
            </a:r>
            <a:r>
              <a:rPr lang="en-US" b="1" i="1" smtClean="0">
                <a:solidFill>
                  <a:schemeClr val="accent1">
                    <a:lumMod val="75000"/>
                  </a:schemeClr>
                </a:solidFill>
                <a:latin typeface="Arial" pitchFamily="34" charset="0"/>
                <a:ea typeface="Times New Roman" pitchFamily="18" charset="0"/>
                <a:cs typeface="Arial" pitchFamily="34" charset="0"/>
              </a:rPr>
              <a:t>în scris</a:t>
            </a:r>
            <a:r>
              <a:rPr lang="en-US" smtClean="0">
                <a:latin typeface="Arial" pitchFamily="34" charset="0"/>
                <a:ea typeface="Times New Roman" pitchFamily="18" charset="0"/>
                <a:cs typeface="Arial" pitchFamily="34" charset="0"/>
              </a:rPr>
              <a:t>, iar dacă se face </a:t>
            </a:r>
            <a:r>
              <a:rPr lang="en-US" b="1" i="1" smtClean="0">
                <a:solidFill>
                  <a:schemeClr val="accent1">
                    <a:lumMod val="75000"/>
                  </a:schemeClr>
                </a:solidFill>
                <a:latin typeface="Arial" pitchFamily="34" charset="0"/>
                <a:ea typeface="Times New Roman" pitchFamily="18" charset="0"/>
                <a:cs typeface="Arial" pitchFamily="34" charset="0"/>
              </a:rPr>
              <a:t>verbal</a:t>
            </a:r>
            <a:r>
              <a:rPr lang="en-US" smtClean="0">
                <a:latin typeface="Arial" pitchFamily="34" charset="0"/>
                <a:ea typeface="Times New Roman" pitchFamily="18" charset="0"/>
                <a:cs typeface="Arial" pitchFamily="34" charset="0"/>
              </a:rPr>
              <a:t>, trebuie </a:t>
            </a:r>
            <a:r>
              <a:rPr lang="en-US" b="1" i="1" smtClean="0">
                <a:solidFill>
                  <a:schemeClr val="accent6">
                    <a:lumMod val="50000"/>
                  </a:schemeClr>
                </a:solidFill>
                <a:latin typeface="Arial" pitchFamily="34" charset="0"/>
                <a:ea typeface="Times New Roman" pitchFamily="18" charset="0"/>
                <a:cs typeface="Arial" pitchFamily="34" charset="0"/>
              </a:rPr>
              <a:t>confirmată în scris de solicitant</a:t>
            </a:r>
            <a:endParaRPr lang="en-US" b="1" i="1">
              <a:solidFill>
                <a:schemeClr val="accent6">
                  <a:lumMod val="50000"/>
                </a:schemeClr>
              </a:solidFill>
            </a:endParaRPr>
          </a:p>
        </p:txBody>
      </p:sp>
      <p:sp>
        <p:nvSpPr>
          <p:cNvPr id="4" name="Right Arrow 3"/>
          <p:cNvSpPr/>
          <p:nvPr/>
        </p:nvSpPr>
        <p:spPr>
          <a:xfrm>
            <a:off x="381000" y="11430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381000" y="19050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81000" y="2514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2"/>
          <p:cNvSpPr>
            <a:spLocks noChangeArrowheads="1"/>
          </p:cNvSpPr>
          <p:nvPr/>
        </p:nvSpPr>
        <p:spPr bwMode="auto">
          <a:xfrm>
            <a:off x="533400" y="3505200"/>
            <a:ext cx="3048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4.6.2</a:t>
            </a:r>
            <a:r>
              <a:rPr kumimoji="0" lang="ro-RO" b="1" i="0"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 Revocarea ofertei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38593" name="Rectangle 1"/>
          <p:cNvSpPr>
            <a:spLocks noChangeArrowheads="1"/>
          </p:cNvSpPr>
          <p:nvPr/>
        </p:nvSpPr>
        <p:spPr bwMode="auto">
          <a:xfrm>
            <a:off x="990600" y="4267200"/>
            <a:ext cx="77724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(art.37) se prevede că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până când contractul devine perfectibil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 şi acceptarea ei, sunt revocabile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revocarea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ajunge la cunoştinţa celeilalte părţi, atunci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cel ce revocă contractul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răspunde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daune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interese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p:nvPr/>
        </p:nvSpPr>
        <p:spPr>
          <a:xfrm>
            <a:off x="304800" y="41148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116</a:t>
            </a:fld>
            <a:endParaRPr lang="en-US"/>
          </a:p>
        </p:txBody>
      </p:sp>
      <p:sp>
        <p:nvSpPr>
          <p:cNvPr id="3" name="Rectangle 2"/>
          <p:cNvSpPr/>
          <p:nvPr/>
        </p:nvSpPr>
        <p:spPr>
          <a:xfrm>
            <a:off x="381000" y="609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39617" name="Rectangle 1"/>
          <p:cNvSpPr>
            <a:spLocks noChangeArrowheads="1"/>
          </p:cNvSpPr>
          <p:nvPr/>
        </p:nvSpPr>
        <p:spPr bwMode="auto">
          <a:xfrm>
            <a:off x="685800" y="1143000"/>
            <a:ext cx="80010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Francez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poate fi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revocată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oricând</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către ofertant. Dacă ofertantul, 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retragerea ofertei lansate cu termen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provocat o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pagubă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beneficiarului, este obligat să „repare” acea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pagubă.</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Englez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este revocabilă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autorul ei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până în momentul acceptării de către beneficiar.</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Dreptul German</a:t>
            </a:r>
            <a:r>
              <a:rPr kumimoji="0" lang="ro-RO"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 cu sau fără termen de opţiune este obligatoriu să fie menţinută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ofertant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 toată durata de timp necesară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0" u="none" strike="noStrike" cap="none" normalizeH="0" baseline="0" smtClean="0">
                <a:ln>
                  <a:noFill/>
                </a:ln>
                <a:solidFill>
                  <a:srgbClr val="0070C0"/>
                </a:solidFill>
                <a:effectLst/>
                <a:latin typeface="Arial" pitchFamily="34" charset="0"/>
                <a:ea typeface="Times New Roman" pitchFamily="18" charset="0"/>
                <a:cs typeface="Arial" pitchFamily="34" charset="0"/>
              </a:rPr>
              <a:t>Convenţia ONU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Retractarea ofertei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poate face în două cazuri:</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poate fi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retractată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chiar dacă e irevocabilă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retragerea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ajunge la destinatar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înainte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 acelaşi timp cu oferta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poate fi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revocată</a:t>
            </a: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până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încheierea contractului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a:t>
            </a: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revocarea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soseşte la destinaţie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a:t>
            </a:r>
            <a:r>
              <a:rPr kumimoji="0" lang="ro-RO" b="1" u="none" strike="noStrike" cap="none" normalizeH="0" baseline="0" smtClean="0">
                <a:ln>
                  <a:noFill/>
                </a:ln>
                <a:solidFill>
                  <a:srgbClr val="C00000"/>
                </a:solidFill>
                <a:effectLst/>
                <a:latin typeface="Arial" pitchFamily="34" charset="0"/>
                <a:ea typeface="Times New Roman" pitchFamily="18" charset="0"/>
                <a:cs typeface="Arial" pitchFamily="34" charset="0"/>
              </a:rPr>
              <a:t>nainte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acesta să fi expediat </a:t>
            </a: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acceptarea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ofertei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609600" y="4800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09600" y="56388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668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8" name="Rectangle 7"/>
          <p:cNvSpPr/>
          <p:nvPr/>
        </p:nvSpPr>
        <p:spPr>
          <a:xfrm>
            <a:off x="0" y="2133600"/>
            <a:ext cx="668773" cy="707886"/>
          </a:xfrm>
          <a:prstGeom prst="rect">
            <a:avLst/>
          </a:prstGeom>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9" name="Rectangle 8"/>
          <p:cNvSpPr/>
          <p:nvPr/>
        </p:nvSpPr>
        <p:spPr>
          <a:xfrm>
            <a:off x="0" y="2971800"/>
            <a:ext cx="668773" cy="707886"/>
          </a:xfrm>
          <a:prstGeom prst="rect">
            <a:avLst/>
          </a:prstGeom>
        </p:spPr>
        <p:txBody>
          <a:bodyPr wrap="none">
            <a:spAutoFit/>
          </a:bodyPr>
          <a:lstStyle/>
          <a:p>
            <a:r>
              <a:rPr lang="ro-RO" sz="4000" b="1" i="1" smtClean="0">
                <a:solidFill>
                  <a:srgbClr val="C00000"/>
                </a:solidFill>
                <a:latin typeface="Arial" pitchFamily="34" charset="0"/>
                <a:ea typeface="Times New Roman" pitchFamily="18" charset="0"/>
                <a:cs typeface="Arial" pitchFamily="34" charset="0"/>
                <a:sym typeface="Wingdings"/>
              </a:rPr>
              <a:t></a:t>
            </a:r>
            <a:endParaRPr lang="en-US" sz="4000">
              <a:solidFill>
                <a:srgbClr val="C00000"/>
              </a:solidFill>
              <a:latin typeface="Arial" pitchFamily="34" charset="0"/>
              <a:cs typeface="Arial" pitchFamily="34" charset="0"/>
            </a:endParaRPr>
          </a:p>
        </p:txBody>
      </p:sp>
      <p:sp>
        <p:nvSpPr>
          <p:cNvPr id="10" name="Rectangle 9"/>
          <p:cNvSpPr/>
          <p:nvPr/>
        </p:nvSpPr>
        <p:spPr>
          <a:xfrm>
            <a:off x="0" y="3962400"/>
            <a:ext cx="668773" cy="707886"/>
          </a:xfrm>
          <a:prstGeom prst="rect">
            <a:avLst/>
          </a:prstGeom>
        </p:spPr>
        <p:txBody>
          <a:bodyPr wrap="none">
            <a:spAutoFit/>
          </a:bodyPr>
          <a:lstStyle/>
          <a:p>
            <a:r>
              <a:rPr lang="ro-RO" sz="4000" b="1" i="1" smtClean="0">
                <a:solidFill>
                  <a:schemeClr val="accent2">
                    <a:lumMod val="75000"/>
                  </a:schemeClr>
                </a:solidFill>
                <a:latin typeface="Arial" pitchFamily="34" charset="0"/>
                <a:ea typeface="Times New Roman" pitchFamily="18" charset="0"/>
                <a:cs typeface="Arial" pitchFamily="34" charset="0"/>
                <a:sym typeface="Wingdings"/>
              </a:rPr>
              <a:t></a:t>
            </a:r>
            <a:endParaRPr lang="en-US" sz="4000">
              <a:solidFill>
                <a:schemeClr val="accent2">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117</a:t>
            </a:fld>
            <a:endParaRPr lang="en-US"/>
          </a:p>
        </p:txBody>
      </p:sp>
      <p:sp>
        <p:nvSpPr>
          <p:cNvPr id="3" name="Rectangle 2"/>
          <p:cNvSpPr>
            <a:spLocks noChangeArrowheads="1"/>
          </p:cNvSpPr>
          <p:nvPr/>
        </p:nvSpPr>
        <p:spPr bwMode="auto">
          <a:xfrm>
            <a:off x="533400" y="914400"/>
            <a:ext cx="3048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4.6.3 Acceptarea</a:t>
            </a:r>
            <a:r>
              <a:rPr kumimoji="0" lang="ro-RO" b="1" i="0"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 ofertei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40641" name="Rectangle 1"/>
          <p:cNvSpPr>
            <a:spLocks noChangeArrowheads="1"/>
          </p:cNvSpPr>
          <p:nvPr/>
        </p:nvSpPr>
        <p:spPr bwMode="auto">
          <a:xfrm>
            <a:off x="1219200" y="1600200"/>
            <a:ext cx="7010400" cy="646331"/>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Acceptarea ofertei</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declaraţie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altă formă de manifestare a destinatarului) ce exprimă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acordul său</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533400" y="14478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40642" name="Rectangle 2"/>
          <p:cNvSpPr>
            <a:spLocks noChangeArrowheads="1"/>
          </p:cNvSpPr>
          <p:nvPr/>
        </p:nvSpPr>
        <p:spPr bwMode="auto">
          <a:xfrm>
            <a:off x="1219200" y="2514600"/>
            <a:ext cx="70866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Tăcerea</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inacţiunea</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 constituie acceptare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Acceptarea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parvină ofertantului în termenul stipulat de acesta, în acest caz,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acceptarea </a:t>
            </a:r>
            <a:r>
              <a:rPr kumimoji="0" lang="en-US"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producând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efecte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Normele Comisiei Economice ONU pentru Europa arată că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acceptarea ofertei</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expresă</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tacită</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CCR (art.36) consideră valabile ambele.</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situaţii când se consideră valabilă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acceptarea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tardivă</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(CCR, art.35, alin.2 → este valabilă şi o acceptare ajunsă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peste termenul stabilit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condiţia ca propunătorul să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 înşti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nţeze pe acceptant de întârziere).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685800" y="4800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85800" y="3962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85800" y="3124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85800" y="2590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85800" y="533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118</a:t>
            </a:fld>
            <a:endParaRPr lang="en-US"/>
          </a:p>
        </p:txBody>
      </p:sp>
      <p:sp>
        <p:nvSpPr>
          <p:cNvPr id="241665" name="Rectangle 1"/>
          <p:cNvSpPr>
            <a:spLocks noChangeArrowheads="1"/>
          </p:cNvSpPr>
          <p:nvPr/>
        </p:nvSpPr>
        <p:spPr bwMode="auto">
          <a:xfrm>
            <a:off x="990600" y="685800"/>
            <a:ext cx="70104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în care beneficiarul îl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păgubeşte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ofertant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când foloseşte în alte scopuri planuri, machete, schiţe, tehnologii, modele primite odată cu oferta, apare o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răspundere civilă delictuală</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(săvârşirea din culpă a unui fapt ilicit şi păgubitor). Acceasta se tratează conform art.998 din Codul Civil (prevede repararea daunelor ce decurg la ofertant).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contractelor prin corespondenţă</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între absenţi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spre deosebire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contractele la vedere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apelează le legislaţia statelor cărora le aparţin părţile contractante. Pentru astfel de situaţii există 2 teorii de bază: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533400" y="762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533400" y="2667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666" name="Rectangle 2"/>
          <p:cNvSpPr>
            <a:spLocks noChangeArrowheads="1"/>
          </p:cNvSpPr>
          <p:nvPr/>
        </p:nvSpPr>
        <p:spPr bwMode="auto">
          <a:xfrm>
            <a:off x="990600" y="4191000"/>
            <a:ext cx="5257800" cy="369332"/>
          </a:xfrm>
          <a:prstGeom prst="rect">
            <a:avLst/>
          </a:prstGeom>
          <a:solidFill>
            <a:srgbClr val="FFFFCC"/>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Teoria emisiei (a expedierii acceptării ofertei)</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 name="Rectangle 6"/>
          <p:cNvSpPr/>
          <p:nvPr/>
        </p:nvSpPr>
        <p:spPr>
          <a:xfrm>
            <a:off x="304800" y="4038600"/>
            <a:ext cx="668773" cy="707886"/>
          </a:xfrm>
          <a:prstGeom prst="rect">
            <a:avLst/>
          </a:prstGeom>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41667" name="Rectangle 3"/>
          <p:cNvSpPr>
            <a:spLocks noChangeArrowheads="1"/>
          </p:cNvSpPr>
          <p:nvPr/>
        </p:nvSpPr>
        <p:spPr bwMode="auto">
          <a:xfrm>
            <a:off x="914400" y="5105400"/>
            <a:ext cx="7086600" cy="92333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Teoria emisiei</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susţinută de Dreptul Francez, Englez, al SUA cât şi de condiţiile elaborate de Comisia Economică ONU pentru Europa.</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10" name="Shape 9"/>
          <p:cNvCxnSpPr>
            <a:stCxn id="241666" idx="2"/>
            <a:endCxn id="241667" idx="1"/>
          </p:cNvCxnSpPr>
          <p:nvPr/>
        </p:nvCxnSpPr>
        <p:spPr>
          <a:xfrm rot="5400000">
            <a:off x="1763584" y="3711148"/>
            <a:ext cx="1006733" cy="2705100"/>
          </a:xfrm>
          <a:prstGeom prst="bentConnector4">
            <a:avLst>
              <a:gd name="adj1" fmla="val 27071"/>
              <a:gd name="adj2" fmla="val 10845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119</a:t>
            </a:fld>
            <a:endParaRPr lang="en-US"/>
          </a:p>
        </p:txBody>
      </p:sp>
      <p:sp>
        <p:nvSpPr>
          <p:cNvPr id="3" name="Rectangle 2"/>
          <p:cNvSpPr/>
          <p:nvPr/>
        </p:nvSpPr>
        <p:spPr>
          <a:xfrm>
            <a:off x="914400" y="1295400"/>
            <a:ext cx="7010400" cy="2308324"/>
          </a:xfrm>
          <a:prstGeom prst="rect">
            <a:avLst/>
          </a:prstGeom>
        </p:spPr>
        <p:txBody>
          <a:bodyPr wrap="square">
            <a:spAutoFit/>
          </a:bodyPr>
          <a:lstStyle/>
          <a:p>
            <a:pPr lvl="0" algn="just" eaLnBrk="0" fontAlgn="base" hangingPunct="0">
              <a:spcBef>
                <a:spcPct val="0"/>
              </a:spcBef>
              <a:spcAft>
                <a:spcPct val="0"/>
              </a:spcAft>
              <a:tabLst>
                <a:tab pos="457200" algn="l"/>
              </a:tabLst>
            </a:pPr>
            <a:r>
              <a:rPr lang="en-US" smtClean="0">
                <a:latin typeface="Arial" pitchFamily="34" charset="0"/>
                <a:ea typeface="Times New Roman" pitchFamily="18" charset="0"/>
                <a:cs typeface="Arial" pitchFamily="34" charset="0"/>
              </a:rPr>
              <a:t>Conform </a:t>
            </a:r>
            <a:r>
              <a:rPr lang="en-US" b="1" i="1" smtClean="0">
                <a:solidFill>
                  <a:schemeClr val="accent6">
                    <a:lumMod val="50000"/>
                  </a:schemeClr>
                </a:solidFill>
                <a:latin typeface="Arial" pitchFamily="34" charset="0"/>
                <a:ea typeface="Times New Roman" pitchFamily="18" charset="0"/>
                <a:cs typeface="Arial" pitchFamily="34" charset="0"/>
              </a:rPr>
              <a:t>teoriei emisiei</a:t>
            </a:r>
            <a:r>
              <a:rPr lang="en-US" smtClean="0">
                <a:latin typeface="Arial" pitchFamily="34" charset="0"/>
                <a:ea typeface="Times New Roman" pitchFamily="18" charset="0"/>
                <a:cs typeface="Arial" pitchFamily="34" charset="0"/>
              </a:rPr>
              <a:t>, </a:t>
            </a:r>
            <a:r>
              <a:rPr lang="en-US" b="1" smtClean="0">
                <a:solidFill>
                  <a:srgbClr val="FF0000"/>
                </a:solidFill>
                <a:latin typeface="Arial" pitchFamily="34" charset="0"/>
                <a:ea typeface="Times New Roman" pitchFamily="18" charset="0"/>
                <a:cs typeface="Arial" pitchFamily="34" charset="0"/>
              </a:rPr>
              <a:t>contractul se consideră încheiat </a:t>
            </a:r>
            <a:r>
              <a:rPr lang="en-US" smtClean="0">
                <a:latin typeface="Arial" pitchFamily="34" charset="0"/>
                <a:ea typeface="Times New Roman" pitchFamily="18" charset="0"/>
                <a:cs typeface="Arial" pitchFamily="34" charset="0"/>
              </a:rPr>
              <a:t>în momentul în care </a:t>
            </a:r>
            <a:r>
              <a:rPr lang="en-US" b="1" i="1" smtClean="0">
                <a:solidFill>
                  <a:schemeClr val="accent1">
                    <a:lumMod val="75000"/>
                  </a:schemeClr>
                </a:solidFill>
                <a:latin typeface="Arial" pitchFamily="34" charset="0"/>
                <a:ea typeface="Times New Roman" pitchFamily="18" charset="0"/>
                <a:cs typeface="Arial" pitchFamily="34" charset="0"/>
              </a:rPr>
              <a:t>beneficiarul ofertei a acceptat oferta făcută fără rezerve </a:t>
            </a:r>
            <a:r>
              <a:rPr lang="en-US" b="1" smtClean="0">
                <a:solidFill>
                  <a:schemeClr val="accent1">
                    <a:lumMod val="75000"/>
                  </a:schemeClr>
                </a:solidFill>
                <a:latin typeface="Arial" pitchFamily="34" charset="0"/>
                <a:ea typeface="Times New Roman" pitchFamily="18" charset="0"/>
                <a:cs typeface="Arial" pitchFamily="34" charset="0"/>
              </a:rPr>
              <a:t>şi a </a:t>
            </a:r>
            <a:r>
              <a:rPr lang="en-US" b="1" i="1" smtClean="0">
                <a:solidFill>
                  <a:schemeClr val="accent1">
                    <a:lumMod val="75000"/>
                  </a:schemeClr>
                </a:solidFill>
                <a:latin typeface="Arial" pitchFamily="34" charset="0"/>
                <a:ea typeface="Times New Roman" pitchFamily="18" charset="0"/>
                <a:cs typeface="Arial" pitchFamily="34" charset="0"/>
              </a:rPr>
              <a:t>expediat</a:t>
            </a:r>
            <a:r>
              <a:rPr lang="en-US" b="1" smtClean="0">
                <a:solidFill>
                  <a:schemeClr val="accent1">
                    <a:lumMod val="75000"/>
                  </a:schemeClr>
                </a:solidFill>
                <a:latin typeface="Arial" pitchFamily="34" charset="0"/>
                <a:ea typeface="Times New Roman" pitchFamily="18" charset="0"/>
                <a:cs typeface="Arial" pitchFamily="34" charset="0"/>
              </a:rPr>
              <a:t> </a:t>
            </a:r>
            <a:r>
              <a:rPr lang="en-US" b="1" i="1" smtClean="0">
                <a:solidFill>
                  <a:schemeClr val="accent1">
                    <a:lumMod val="75000"/>
                  </a:schemeClr>
                </a:solidFill>
                <a:latin typeface="Arial" pitchFamily="34" charset="0"/>
                <a:ea typeface="Times New Roman" pitchFamily="18" charset="0"/>
                <a:cs typeface="Arial" pitchFamily="34" charset="0"/>
              </a:rPr>
              <a:t>ofertantului</a:t>
            </a:r>
            <a:r>
              <a:rPr lang="en-US" b="1" smtClean="0">
                <a:solidFill>
                  <a:schemeClr val="accent1">
                    <a:lumMod val="75000"/>
                  </a:schemeClr>
                </a:solidFill>
                <a:latin typeface="Arial" pitchFamily="34" charset="0"/>
                <a:ea typeface="Times New Roman" pitchFamily="18" charset="0"/>
                <a:cs typeface="Arial" pitchFamily="34" charset="0"/>
              </a:rPr>
              <a:t> prin poştă </a:t>
            </a:r>
            <a:r>
              <a:rPr lang="en-US" b="1" i="1" smtClean="0">
                <a:solidFill>
                  <a:schemeClr val="accent1">
                    <a:lumMod val="75000"/>
                  </a:schemeClr>
                </a:solidFill>
                <a:latin typeface="Arial" pitchFamily="34" charset="0"/>
                <a:ea typeface="Times New Roman" pitchFamily="18" charset="0"/>
                <a:cs typeface="Arial" pitchFamily="34" charset="0"/>
              </a:rPr>
              <a:t>scrisoarea</a:t>
            </a:r>
            <a:r>
              <a:rPr lang="en-US" b="1" smtClean="0">
                <a:solidFill>
                  <a:schemeClr val="accent1">
                    <a:lumMod val="75000"/>
                  </a:schemeClr>
                </a:solidFill>
                <a:latin typeface="Arial" pitchFamily="34" charset="0"/>
                <a:ea typeface="Times New Roman" pitchFamily="18" charset="0"/>
                <a:cs typeface="Arial" pitchFamily="34" charset="0"/>
              </a:rPr>
              <a:t> </a:t>
            </a:r>
            <a:r>
              <a:rPr lang="en-US" b="1" i="1" smtClean="0">
                <a:solidFill>
                  <a:schemeClr val="accent1">
                    <a:lumMod val="75000"/>
                  </a:schemeClr>
                </a:solidFill>
                <a:latin typeface="Arial" pitchFamily="34" charset="0"/>
                <a:ea typeface="Times New Roman" pitchFamily="18" charset="0"/>
                <a:cs typeface="Arial" pitchFamily="34" charset="0"/>
              </a:rPr>
              <a:t>de</a:t>
            </a:r>
            <a:r>
              <a:rPr lang="en-US" b="1" smtClean="0">
                <a:solidFill>
                  <a:schemeClr val="accent1">
                    <a:lumMod val="75000"/>
                  </a:schemeClr>
                </a:solidFill>
                <a:latin typeface="Arial" pitchFamily="34" charset="0"/>
                <a:ea typeface="Times New Roman" pitchFamily="18" charset="0"/>
                <a:cs typeface="Arial" pitchFamily="34" charset="0"/>
              </a:rPr>
              <a:t> </a:t>
            </a:r>
            <a:r>
              <a:rPr lang="en-US" b="1" i="1" smtClean="0">
                <a:solidFill>
                  <a:schemeClr val="accent1">
                    <a:lumMod val="75000"/>
                  </a:schemeClr>
                </a:solidFill>
                <a:latin typeface="Arial" pitchFamily="34" charset="0"/>
                <a:ea typeface="Times New Roman" pitchFamily="18" charset="0"/>
                <a:cs typeface="Arial" pitchFamily="34" charset="0"/>
              </a:rPr>
              <a:t>acceptare</a:t>
            </a:r>
            <a:r>
              <a:rPr lang="en-US" b="1" smtClean="0">
                <a:solidFill>
                  <a:schemeClr val="accent1">
                    <a:lumMod val="75000"/>
                  </a:schemeClr>
                </a:solidFill>
                <a:latin typeface="Arial" pitchFamily="34" charset="0"/>
                <a:ea typeface="Times New Roman" pitchFamily="18" charset="0"/>
                <a:cs typeface="Arial" pitchFamily="34" charset="0"/>
              </a:rPr>
              <a:t>.</a:t>
            </a:r>
            <a:endParaRPr lang="ro-RO" b="1" smtClean="0">
              <a:solidFill>
                <a:schemeClr val="accent1">
                  <a:lumMod val="75000"/>
                </a:schemeClr>
              </a:solidFill>
              <a:latin typeface="Arial" pitchFamily="34" charset="0"/>
              <a:ea typeface="Times New Roman" pitchFamily="18" charset="0"/>
              <a:cs typeface="Arial" pitchFamily="34" charset="0"/>
            </a:endParaRPr>
          </a:p>
          <a:p>
            <a:pPr lvl="0" algn="just" eaLnBrk="0" fontAlgn="base" hangingPunct="0">
              <a:spcBef>
                <a:spcPct val="0"/>
              </a:spcBef>
              <a:spcAft>
                <a:spcPct val="0"/>
              </a:spcAft>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tabLst>
                <a:tab pos="457200" algn="l"/>
              </a:tabLst>
            </a:pPr>
            <a:r>
              <a:rPr lang="en-US" b="1" smtClean="0">
                <a:solidFill>
                  <a:srgbClr val="FF0000"/>
                </a:solidFill>
                <a:latin typeface="Arial" pitchFamily="34" charset="0"/>
                <a:ea typeface="Times New Roman" pitchFamily="18" charset="0"/>
                <a:cs typeface="Arial" pitchFamily="34" charset="0"/>
              </a:rPr>
              <a:t>Locul încheierii contractului </a:t>
            </a:r>
            <a:r>
              <a:rPr lang="en-US" smtClean="0">
                <a:latin typeface="Arial" pitchFamily="34" charset="0"/>
                <a:ea typeface="Times New Roman" pitchFamily="18" charset="0"/>
                <a:cs typeface="Arial" pitchFamily="34" charset="0"/>
              </a:rPr>
              <a:t>este </a:t>
            </a:r>
            <a:r>
              <a:rPr lang="en-US" b="1" i="1" smtClean="0">
                <a:solidFill>
                  <a:srgbClr val="C00000"/>
                </a:solidFill>
                <a:latin typeface="Arial" pitchFamily="34" charset="0"/>
                <a:ea typeface="Times New Roman" pitchFamily="18" charset="0"/>
                <a:cs typeface="Arial" pitchFamily="34" charset="0"/>
              </a:rPr>
              <a:t>sediul firmei beneficiare a ofertei,</a:t>
            </a:r>
            <a:r>
              <a:rPr lang="en-US" smtClean="0">
                <a:latin typeface="Arial" pitchFamily="34" charset="0"/>
                <a:ea typeface="Times New Roman" pitchFamily="18" charset="0"/>
                <a:cs typeface="Arial" pitchFamily="34" charset="0"/>
              </a:rPr>
              <a:t> iar data este cea de pe </a:t>
            </a:r>
            <a:r>
              <a:rPr lang="en-US" b="1" smtClean="0">
                <a:solidFill>
                  <a:schemeClr val="accent6">
                    <a:lumMod val="50000"/>
                  </a:schemeClr>
                </a:solidFill>
                <a:latin typeface="Arial" pitchFamily="34" charset="0"/>
                <a:ea typeface="Times New Roman" pitchFamily="18" charset="0"/>
                <a:cs typeface="Arial" pitchFamily="34" charset="0"/>
              </a:rPr>
              <a:t>ştampila </a:t>
            </a:r>
            <a:r>
              <a:rPr lang="en-US" b="1" i="1" smtClean="0">
                <a:solidFill>
                  <a:schemeClr val="accent6">
                    <a:lumMod val="50000"/>
                  </a:schemeClr>
                </a:solidFill>
                <a:latin typeface="Arial" pitchFamily="34" charset="0"/>
                <a:ea typeface="Times New Roman" pitchFamily="18" charset="0"/>
                <a:cs typeface="Arial" pitchFamily="34" charset="0"/>
              </a:rPr>
              <a:t>Oficiului Poştal de expediere.</a:t>
            </a:r>
            <a:endParaRPr lang="en-US" b="1" smtClean="0">
              <a:solidFill>
                <a:schemeClr val="accent6">
                  <a:lumMod val="50000"/>
                </a:schemeClr>
              </a:solidFill>
              <a:latin typeface="Arial" pitchFamily="34" charset="0"/>
              <a:cs typeface="Arial" pitchFamily="34" charset="0"/>
            </a:endParaRPr>
          </a:p>
        </p:txBody>
      </p:sp>
      <p:sp>
        <p:nvSpPr>
          <p:cNvPr id="4" name="Right Arrow 3"/>
          <p:cNvSpPr/>
          <p:nvPr/>
        </p:nvSpPr>
        <p:spPr>
          <a:xfrm>
            <a:off x="457200" y="1371600"/>
            <a:ext cx="457200" cy="228600"/>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457200" y="2743200"/>
            <a:ext cx="457200" cy="228600"/>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689" name="Rectangle 1"/>
          <p:cNvSpPr>
            <a:spLocks noChangeArrowheads="1"/>
          </p:cNvSpPr>
          <p:nvPr/>
        </p:nvSpPr>
        <p:spPr bwMode="auto">
          <a:xfrm>
            <a:off x="1066800" y="3810000"/>
            <a:ext cx="5029200" cy="369332"/>
          </a:xfrm>
          <a:prstGeom prst="rect">
            <a:avLst/>
          </a:prstGeom>
          <a:solidFill>
            <a:schemeClr val="accent2">
              <a:lumMod val="20000"/>
              <a:lumOff val="80000"/>
            </a:schemeClr>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Teoria recepţiei (a primirii acceptării ofertei)</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7" name="Rectangle 6"/>
          <p:cNvSpPr/>
          <p:nvPr/>
        </p:nvSpPr>
        <p:spPr>
          <a:xfrm>
            <a:off x="304800" y="36576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42690" name="Rectangle 2"/>
          <p:cNvSpPr>
            <a:spLocks noChangeArrowheads="1"/>
          </p:cNvSpPr>
          <p:nvPr/>
        </p:nvSpPr>
        <p:spPr bwMode="auto">
          <a:xfrm>
            <a:off x="914400" y="4572000"/>
            <a:ext cx="7162800" cy="646331"/>
          </a:xfrm>
          <a:prstGeom prst="rect">
            <a:avLst/>
          </a:prstGeom>
          <a:solidFill>
            <a:schemeClr val="accent3">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Teoria recepţiei</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susţinută de Dreptul German, Elveţian şi de CCR.</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10" name="Shape 9"/>
          <p:cNvCxnSpPr>
            <a:stCxn id="242689" idx="2"/>
            <a:endCxn id="242690" idx="1"/>
          </p:cNvCxnSpPr>
          <p:nvPr/>
        </p:nvCxnSpPr>
        <p:spPr>
          <a:xfrm rot="5400000">
            <a:off x="1889983" y="3203749"/>
            <a:ext cx="715834" cy="2667000"/>
          </a:xfrm>
          <a:prstGeom prst="bentConnector4">
            <a:avLst>
              <a:gd name="adj1" fmla="val 27427"/>
              <a:gd name="adj2" fmla="val 10857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990600" y="5486400"/>
            <a:ext cx="7239000" cy="646331"/>
          </a:xfrm>
          <a:prstGeom prst="rect">
            <a:avLst/>
          </a:prstGeom>
        </p:spPr>
        <p:txBody>
          <a:bodyPr wrap="square">
            <a:spAutoFit/>
          </a:bodyPr>
          <a:lstStyle/>
          <a:p>
            <a:pPr algn="just"/>
            <a:r>
              <a:rPr lang="en-US" smtClean="0">
                <a:latin typeface="Arial" pitchFamily="34" charset="0"/>
                <a:cs typeface="Arial" pitchFamily="34" charset="0"/>
              </a:rPr>
              <a:t>Conform </a:t>
            </a:r>
            <a:r>
              <a:rPr lang="en-US" b="1" i="1" smtClean="0">
                <a:solidFill>
                  <a:schemeClr val="accent1">
                    <a:lumMod val="75000"/>
                  </a:schemeClr>
                </a:solidFill>
                <a:latin typeface="Arial" pitchFamily="34" charset="0"/>
                <a:cs typeface="Arial" pitchFamily="34" charset="0"/>
              </a:rPr>
              <a:t>teoriei recepţiei</a:t>
            </a:r>
            <a:r>
              <a:rPr lang="en-US" smtClean="0">
                <a:latin typeface="Arial" pitchFamily="34" charset="0"/>
                <a:cs typeface="Arial" pitchFamily="34" charset="0"/>
              </a:rPr>
              <a:t>, </a:t>
            </a:r>
            <a:r>
              <a:rPr lang="en-US" b="1" smtClean="0">
                <a:solidFill>
                  <a:srgbClr val="FF0000"/>
                </a:solidFill>
                <a:latin typeface="Arial" pitchFamily="34" charset="0"/>
                <a:cs typeface="Arial" pitchFamily="34" charset="0"/>
              </a:rPr>
              <a:t>contractul se consideră încheiat </a:t>
            </a:r>
            <a:r>
              <a:rPr lang="en-US" smtClean="0">
                <a:latin typeface="Arial" pitchFamily="34" charset="0"/>
                <a:cs typeface="Arial" pitchFamily="34" charset="0"/>
              </a:rPr>
              <a:t>în momentul în care </a:t>
            </a:r>
            <a:r>
              <a:rPr lang="en-US" b="1" i="1" smtClean="0">
                <a:solidFill>
                  <a:srgbClr val="C00000"/>
                </a:solidFill>
                <a:latin typeface="Arial" pitchFamily="34" charset="0"/>
                <a:cs typeface="Arial" pitchFamily="34" charset="0"/>
              </a:rPr>
              <a:t>ofertantul a primit acceptarea</a:t>
            </a:r>
            <a:endParaRPr lang="en-US" b="1" i="1">
              <a:solidFill>
                <a:srgbClr val="C00000"/>
              </a:solidFill>
              <a:latin typeface="Arial" pitchFamily="34" charset="0"/>
              <a:cs typeface="Arial" pitchFamily="34" charset="0"/>
            </a:endParaRPr>
          </a:p>
        </p:txBody>
      </p:sp>
      <p:sp>
        <p:nvSpPr>
          <p:cNvPr id="12" name="Right Arrow 11"/>
          <p:cNvSpPr/>
          <p:nvPr/>
        </p:nvSpPr>
        <p:spPr>
          <a:xfrm>
            <a:off x="533400" y="5562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9" name="Rectangle 7"/>
          <p:cNvSpPr>
            <a:spLocks noChangeArrowheads="1"/>
          </p:cNvSpPr>
          <p:nvPr/>
        </p:nvSpPr>
        <p:spPr bwMode="auto">
          <a:xfrm>
            <a:off x="1905000" y="990600"/>
            <a:ext cx="7086600" cy="342900"/>
          </a:xfrm>
          <a:prstGeom prst="rect">
            <a:avLst/>
          </a:prstGeom>
          <a:solidFill>
            <a:schemeClr val="accent3">
              <a:lumMod val="20000"/>
              <a:lumOff val="80000"/>
              <a:alpha val="50000"/>
            </a:schemeClr>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art.1, alin.1 din CCR: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„În comerţ se aplică legea de faţă”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4516" name="Rectangle 4"/>
          <p:cNvSpPr>
            <a:spLocks noChangeArrowheads="1"/>
          </p:cNvSpPr>
          <p:nvPr/>
        </p:nvSpPr>
        <p:spPr bwMode="auto">
          <a:xfrm>
            <a:off x="1905000" y="1905000"/>
            <a:ext cx="7086600" cy="342900"/>
          </a:xfrm>
          <a:prstGeom prst="rect">
            <a:avLst/>
          </a:prstGeom>
          <a:solidFill>
            <a:schemeClr val="accent3">
              <a:lumMod val="20000"/>
              <a:lumOff val="80000"/>
              <a:alpha val="50000"/>
            </a:schemeClr>
          </a:solidFill>
          <a:ln w="9525">
            <a:solidFill>
              <a:srgbClr val="000000"/>
            </a:solidFill>
            <a:prstDash val="dash"/>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art.1, alin.2 din CCR: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„Unde ea nu dispune se aplică Codul Civil”</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4517" name="AutoShape 5"/>
          <p:cNvSpPr>
            <a:spLocks/>
          </p:cNvSpPr>
          <p:nvPr/>
        </p:nvSpPr>
        <p:spPr bwMode="auto">
          <a:xfrm>
            <a:off x="1600200" y="914400"/>
            <a:ext cx="304800" cy="1371600"/>
          </a:xfrm>
          <a:prstGeom prst="leftBrace">
            <a:avLst>
              <a:gd name="adj1" fmla="val 62500"/>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4518" name="AutoShape 6"/>
          <p:cNvSpPr>
            <a:spLocks noChangeArrowheads="1"/>
          </p:cNvSpPr>
          <p:nvPr/>
        </p:nvSpPr>
        <p:spPr bwMode="auto">
          <a:xfrm>
            <a:off x="4800600" y="1447800"/>
            <a:ext cx="304800" cy="342900"/>
          </a:xfrm>
          <a:prstGeom prst="upDownArrow">
            <a:avLst>
              <a:gd name="adj1" fmla="val 50000"/>
              <a:gd name="adj2" fmla="val 22500"/>
            </a:avLst>
          </a:prstGeom>
          <a:no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4515" name="Rectangle 3"/>
          <p:cNvSpPr>
            <a:spLocks noChangeArrowheads="1"/>
          </p:cNvSpPr>
          <p:nvPr/>
        </p:nvSpPr>
        <p:spPr bwMode="auto">
          <a:xfrm>
            <a:off x="533400" y="2362200"/>
            <a:ext cx="1447800" cy="342900"/>
          </a:xfrm>
          <a:prstGeom prst="rect">
            <a:avLst/>
          </a:prstGeom>
          <a:solidFill>
            <a:srgbClr val="FFFF00">
              <a:alpha val="50000"/>
            </a:srgbClr>
          </a:solid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5">
                    <a:lumMod val="50000"/>
                  </a:schemeClr>
                </a:solidFill>
                <a:effectLst/>
                <a:latin typeface="Arial" pitchFamily="34" charset="0"/>
                <a:ea typeface="Times New Roman" pitchFamily="18" charset="0"/>
                <a:cs typeface="Arial" pitchFamily="34" charset="0"/>
              </a:rPr>
              <a:t>SOLUŢIE</a:t>
            </a:r>
            <a:endParaRPr kumimoji="0" lang="ro-RO" b="0" i="0" u="none" strike="noStrike" cap="none" normalizeH="0" baseline="0" smtClean="0">
              <a:ln>
                <a:noFill/>
              </a:ln>
              <a:solidFill>
                <a:schemeClr val="accent5">
                  <a:lumMod val="50000"/>
                </a:schemeClr>
              </a:solidFill>
              <a:effectLst/>
              <a:latin typeface="Arial" pitchFamily="34" charset="0"/>
              <a:cs typeface="Arial" pitchFamily="34" charset="0"/>
            </a:endParaRPr>
          </a:p>
        </p:txBody>
      </p:sp>
      <p:sp>
        <p:nvSpPr>
          <p:cNvPr id="64514" name="AutoShape 2"/>
          <p:cNvSpPr>
            <a:spLocks noChangeArrowheads="1"/>
          </p:cNvSpPr>
          <p:nvPr/>
        </p:nvSpPr>
        <p:spPr bwMode="auto">
          <a:xfrm>
            <a:off x="1066800" y="2743200"/>
            <a:ext cx="381000" cy="342900"/>
          </a:xfrm>
          <a:prstGeom prst="downArrow">
            <a:avLst>
              <a:gd name="adj1" fmla="val 50000"/>
              <a:gd name="adj2" fmla="val 25000"/>
            </a:avLst>
          </a:prstGeom>
          <a:solidFill>
            <a:srgbClr val="FFFFFF"/>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4513" name="AutoShape 1"/>
          <p:cNvSpPr>
            <a:spLocks noChangeArrowheads="1"/>
          </p:cNvSpPr>
          <p:nvPr/>
        </p:nvSpPr>
        <p:spPr bwMode="auto">
          <a:xfrm>
            <a:off x="1066800" y="1905000"/>
            <a:ext cx="381000" cy="342900"/>
          </a:xfrm>
          <a:prstGeom prst="downArrow">
            <a:avLst>
              <a:gd name="adj1" fmla="val 50000"/>
              <a:gd name="adj2" fmla="val 25000"/>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4523" name="Rectangle 11"/>
          <p:cNvSpPr>
            <a:spLocks noChangeArrowheads="1"/>
          </p:cNvSpPr>
          <p:nvPr/>
        </p:nvSpPr>
        <p:spPr bwMode="auto">
          <a:xfrm>
            <a:off x="457200" y="1143000"/>
            <a:ext cx="1371600" cy="892552"/>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Dilemă!!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4526" name="Rectangle 14"/>
          <p:cNvSpPr>
            <a:spLocks noChangeArrowheads="1"/>
          </p:cNvSpPr>
          <p:nvPr/>
        </p:nvSpPr>
        <p:spPr bwMode="auto">
          <a:xfrm>
            <a:off x="609600" y="2895600"/>
            <a:ext cx="8077200" cy="32778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pitchFamily="34" charset="0"/>
                <a:cs typeface="Arial" pitchFamily="34" charset="0"/>
              </a:rPr>
              <a:t/>
            </a:r>
            <a:br>
              <a:rPr kumimoji="0" lang="en-US" sz="900" b="0" i="0" u="none" strike="noStrike" cap="none" normalizeH="0" baseline="0" smtClean="0">
                <a:ln>
                  <a:noFill/>
                </a:ln>
                <a:solidFill>
                  <a:schemeClr val="tx1"/>
                </a:solidFill>
                <a:effectLst/>
                <a:latin typeface="Arial" pitchFamily="34" charset="0"/>
                <a:cs typeface="Arial" pitchFamily="34" charset="0"/>
              </a:rPr>
            </a:b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Jurisprudenţa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(totalitatea soluţiilor date de instanţele de judecată într-un anumit domeniu) a decis că atunci când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reglementează în mod complet o materie nu mai este necesar ca dispoziţiile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fie completate cu cele ale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Codului Civil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5">
                    <a:lumMod val="50000"/>
                  </a:schemeClr>
                </a:solidFill>
                <a:effectLst/>
                <a:latin typeface="Arial" pitchFamily="34" charset="0"/>
                <a:ea typeface="Times New Roman" pitchFamily="18" charset="0"/>
                <a:cs typeface="Arial" pitchFamily="34" charset="0"/>
              </a:rPr>
              <a:t>Exemplu</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un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contract de vânzare-cumpărare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natură comercială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nu este reziliat pe deplin prin </a:t>
            </a:r>
            <a:r>
              <a:rPr kumimoji="0" lang="en-US" i="1" u="none" strike="noStrike" cap="none" normalizeH="0" baseline="0" smtClean="0">
                <a:ln>
                  <a:noFill/>
                </a:ln>
                <a:effectLst/>
                <a:latin typeface="Arial" pitchFamily="34" charset="0"/>
                <a:ea typeface="Times New Roman" pitchFamily="18" charset="0"/>
                <a:cs typeface="Arial" pitchFamily="34" charset="0"/>
              </a:rPr>
              <a:t>art. 67 din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nu îi sunt aplicabile nici dispoziţiunile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1370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Codul Civil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deoarece conform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art.1</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vânzarea fiind de natură comercială</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ea trebuie să fie reglementată de dispoziţiunile speciale ale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13"/>
          <p:cNvSpPr/>
          <p:nvPr/>
        </p:nvSpPr>
        <p:spPr>
          <a:xfrm>
            <a:off x="152400" y="838200"/>
            <a:ext cx="1763624" cy="369332"/>
          </a:xfrm>
          <a:prstGeom prst="rect">
            <a:avLst/>
          </a:prstGeom>
          <a:effectLst>
            <a:outerShdw blurRad="50800" dist="38100" dir="2700000" algn="tl" rotWithShape="0">
              <a:prstClr val="black">
                <a:alpha val="40000"/>
              </a:prstClr>
            </a:outerShdw>
          </a:effectLst>
        </p:spPr>
        <p:txBody>
          <a:bodyPr wrap="none">
            <a:spAutoFit/>
          </a:bodyPr>
          <a:lstStyle/>
          <a:p>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Observaţie</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endParaRPr lang="en-US">
              <a:solidFill>
                <a:schemeClr val="accent2">
                  <a:lumMod val="75000"/>
                </a:schemeClr>
              </a:solidFill>
            </a:endParaRPr>
          </a:p>
        </p:txBody>
      </p:sp>
      <p:sp>
        <p:nvSpPr>
          <p:cNvPr id="12" name="Slide Number Placeholder 11"/>
          <p:cNvSpPr>
            <a:spLocks noGrp="1"/>
          </p:cNvSpPr>
          <p:nvPr>
            <p:ph type="sldNum" sz="quarter" idx="12"/>
          </p:nvPr>
        </p:nvSpPr>
        <p:spPr/>
        <p:txBody>
          <a:bodyPr/>
          <a:lstStyle/>
          <a:p>
            <a:fld id="{11BC0289-3807-40C7-866C-DA665800FB43}" type="slidenum">
              <a:rPr lang="en-US" smtClean="0"/>
              <a:pPr/>
              <a:t>12</a:t>
            </a:fld>
            <a:endParaRPr lang="en-US"/>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120</a:t>
            </a:fld>
            <a:endParaRPr lang="en-US"/>
          </a:p>
        </p:txBody>
      </p:sp>
      <p:sp>
        <p:nvSpPr>
          <p:cNvPr id="226305" name="Rectangle 1"/>
          <p:cNvSpPr>
            <a:spLocks noChangeArrowheads="1"/>
          </p:cNvSpPr>
          <p:nvPr/>
        </p:nvSpPr>
        <p:spPr bwMode="auto">
          <a:xfrm>
            <a:off x="533400" y="838200"/>
            <a:ext cx="4288353"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4.7  Încheierea contractului între părţi</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ectangle 4"/>
          <p:cNvSpPr/>
          <p:nvPr/>
        </p:nvSpPr>
        <p:spPr>
          <a:xfrm>
            <a:off x="533400" y="1371600"/>
            <a:ext cx="5486400" cy="369332"/>
          </a:xfrm>
          <a:prstGeom prst="rect">
            <a:avLst/>
          </a:prstGeom>
        </p:spPr>
        <p:txBody>
          <a:bodyPr wrap="square">
            <a:spAutoFit/>
          </a:bodyPr>
          <a:lstStyle/>
          <a:p>
            <a:pPr lvl="0" algn="just" eaLnBrk="0" fontAlgn="base" hangingPunct="0">
              <a:spcBef>
                <a:spcPct val="0"/>
              </a:spcBef>
              <a:spcAft>
                <a:spcPct val="0"/>
              </a:spcAft>
            </a:pPr>
            <a:r>
              <a:rPr lang="ro-RO" b="1" smtClean="0">
                <a:solidFill>
                  <a:schemeClr val="accent6">
                    <a:lumMod val="50000"/>
                  </a:schemeClr>
                </a:solidFill>
                <a:latin typeface="Arial" pitchFamily="34" charset="0"/>
                <a:ea typeface="Times New Roman" pitchFamily="18" charset="0"/>
                <a:cs typeface="Arial" pitchFamily="34" charset="0"/>
              </a:rPr>
              <a:t>4.7.1 Condiţiile de validitate ale contractului</a:t>
            </a:r>
            <a:endParaRPr lang="ro-RO" sz="2000" smtClean="0">
              <a:solidFill>
                <a:schemeClr val="accent6">
                  <a:lumMod val="50000"/>
                </a:schemeClr>
              </a:solidFill>
              <a:latin typeface="Arial" pitchFamily="34" charset="0"/>
              <a:cs typeface="Arial" pitchFamily="34" charset="0"/>
            </a:endParaRPr>
          </a:p>
        </p:txBody>
      </p:sp>
      <p:sp>
        <p:nvSpPr>
          <p:cNvPr id="226306" name="Rectangle 2"/>
          <p:cNvSpPr>
            <a:spLocks noChangeArrowheads="1"/>
          </p:cNvSpPr>
          <p:nvPr/>
        </p:nvSpPr>
        <p:spPr bwMode="auto">
          <a:xfrm>
            <a:off x="685800" y="2209800"/>
            <a:ext cx="7696200" cy="2031325"/>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Condiţia determinantă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a:t>
            </a:r>
            <a:r>
              <a:rPr kumimoji="0" lang="ro-RO" b="0" i="0" u="none" strike="noStrike" cap="none" normalizeH="0" smtClean="0">
                <a:ln>
                  <a:noFill/>
                </a:ln>
                <a:solidFill>
                  <a:schemeClr val="tx1"/>
                </a:solidFill>
                <a:effectLst/>
                <a:latin typeface="Arial" pitchFamily="34" charset="0"/>
                <a:ea typeface="Times New Roman" pitchFamily="18" charset="0"/>
                <a:cs typeface="Arial" pitchFamily="34" charset="0"/>
              </a:rPr>
              <a:t> un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 de vânzare – cumpărare intern (internaţional)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să-şi producă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efectele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avute în vedere de părţi este ca acesta să îndeplinească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condiţia esenţială de validitate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cerută de lege.</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legislaţiei civile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România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există două aspecte referitoare la validitatea contractului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anume în ceea ce priveşte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fondul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respectiv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forma contractului</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7" name="Rectangle 6"/>
          <p:cNvSpPr/>
          <p:nvPr/>
        </p:nvSpPr>
        <p:spPr>
          <a:xfrm>
            <a:off x="0" y="20574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8" name="Right Arrow 7"/>
          <p:cNvSpPr/>
          <p:nvPr/>
        </p:nvSpPr>
        <p:spPr>
          <a:xfrm>
            <a:off x="228600" y="3429000"/>
            <a:ext cx="457200" cy="228600"/>
          </a:xfrm>
          <a:prstGeom prst="rightArrow">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307" name="Rectangle 3"/>
          <p:cNvSpPr>
            <a:spLocks noChangeArrowheads="1"/>
          </p:cNvSpPr>
          <p:nvPr/>
        </p:nvSpPr>
        <p:spPr bwMode="auto">
          <a:xfrm>
            <a:off x="-914400" y="4495800"/>
            <a:ext cx="7467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Condiţii de validitate privind </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fondul contractului</a:t>
            </a:r>
            <a:endParaRPr kumimoji="0" lang="en-US" b="0" i="0" u="none" strike="noStrike" cap="none" normalizeH="0" baseline="0" smtClean="0">
              <a:ln>
                <a:noFill/>
              </a:ln>
              <a:solidFill>
                <a:srgbClr val="FF0000"/>
              </a:solidFill>
              <a:effectLst/>
              <a:latin typeface="Arial" pitchFamily="34" charset="0"/>
              <a:cs typeface="Arial" pitchFamily="34" charset="0"/>
            </a:endParaRPr>
          </a:p>
        </p:txBody>
      </p:sp>
      <p:sp>
        <p:nvSpPr>
          <p:cNvPr id="10" name="Rectangle 9"/>
          <p:cNvSpPr/>
          <p:nvPr/>
        </p:nvSpPr>
        <p:spPr>
          <a:xfrm>
            <a:off x="990600" y="5029200"/>
            <a:ext cx="2659702" cy="369332"/>
          </a:xfrm>
          <a:prstGeom prst="rect">
            <a:avLst/>
          </a:prstGeom>
          <a:solidFill>
            <a:srgbClr val="FFFFCC"/>
          </a:solidFill>
          <a:ln>
            <a:solidFill>
              <a:srgbClr val="C00000"/>
            </a:solidFill>
          </a:ln>
        </p:spPr>
        <p:txBody>
          <a:bodyPr wrap="none">
            <a:spAutoFit/>
          </a:bodyPr>
          <a:lstStyle/>
          <a:p>
            <a:r>
              <a:rPr lang="en-US" b="1" i="1" smtClean="0">
                <a:solidFill>
                  <a:schemeClr val="accent6">
                    <a:lumMod val="50000"/>
                  </a:schemeClr>
                </a:solidFill>
                <a:latin typeface="Arial" pitchFamily="34" charset="0"/>
                <a:cs typeface="Arial" pitchFamily="34" charset="0"/>
              </a:rPr>
              <a:t>a. </a:t>
            </a:r>
            <a:r>
              <a:rPr lang="ro-RO" b="1" i="1" smtClean="0">
                <a:solidFill>
                  <a:schemeClr val="accent6">
                    <a:lumMod val="50000"/>
                  </a:schemeClr>
                </a:solidFill>
                <a:latin typeface="Arial" pitchFamily="34" charset="0"/>
                <a:cs typeface="Arial" pitchFamily="34" charset="0"/>
              </a:rPr>
              <a:t>Capacitatea părţilor </a:t>
            </a:r>
            <a:endParaRPr lang="en-US" b="1">
              <a:solidFill>
                <a:schemeClr val="accent6">
                  <a:lumMod val="50000"/>
                </a:schemeClr>
              </a:solidFill>
              <a:latin typeface="Arial" pitchFamily="34" charset="0"/>
              <a:cs typeface="Arial" pitchFamily="34" charset="0"/>
            </a:endParaRPr>
          </a:p>
        </p:txBody>
      </p:sp>
      <p:sp>
        <p:nvSpPr>
          <p:cNvPr id="226308" name="Rectangle 4"/>
          <p:cNvSpPr>
            <a:spLocks noChangeArrowheads="1"/>
          </p:cNvSpPr>
          <p:nvPr/>
        </p:nvSpPr>
        <p:spPr bwMode="auto">
          <a:xfrm>
            <a:off x="1295400" y="5562600"/>
            <a:ext cx="7315200" cy="369332"/>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Capacitatea de a încheia contracte (conform art. 948 din Codul Civil).</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3" name="Elbow Connector 12"/>
          <p:cNvCxnSpPr>
            <a:stCxn id="10" idx="1"/>
            <a:endCxn id="226308" idx="1"/>
          </p:cNvCxnSpPr>
          <p:nvPr/>
        </p:nvCxnSpPr>
        <p:spPr>
          <a:xfrm rot="10800000" flipH="1" flipV="1">
            <a:off x="990600" y="5213866"/>
            <a:ext cx="304800" cy="533400"/>
          </a:xfrm>
          <a:prstGeom prst="bentConnector3">
            <a:avLst>
              <a:gd name="adj1" fmla="val -75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Rectangle 1"/>
          <p:cNvSpPr>
            <a:spLocks noChangeArrowheads="1"/>
          </p:cNvSpPr>
          <p:nvPr/>
        </p:nvSpPr>
        <p:spPr bwMode="auto">
          <a:xfrm>
            <a:off x="228600" y="6211669"/>
            <a:ext cx="8686800" cy="369332"/>
          </a:xfrm>
          <a:prstGeom prst="rect">
            <a:avLst/>
          </a:prstGeom>
          <a:solidFill>
            <a:schemeClr val="accent2">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Art. 950 din Codul Civil → Nu pot încheia contracte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minorii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interzişii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prohibiţii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5" name="Down Arrow 14"/>
          <p:cNvSpPr/>
          <p:nvPr/>
        </p:nvSpPr>
        <p:spPr>
          <a:xfrm>
            <a:off x="4191000" y="5943600"/>
            <a:ext cx="3048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121</a:t>
            </a:fld>
            <a:endParaRPr lang="en-US"/>
          </a:p>
        </p:txBody>
      </p:sp>
      <p:sp>
        <p:nvSpPr>
          <p:cNvPr id="4" name="Rectangle 3"/>
          <p:cNvSpPr/>
          <p:nvPr/>
        </p:nvSpPr>
        <p:spPr>
          <a:xfrm>
            <a:off x="838200" y="990600"/>
            <a:ext cx="3185487" cy="369332"/>
          </a:xfrm>
          <a:prstGeom prst="rect">
            <a:avLst/>
          </a:prstGeom>
          <a:solidFill>
            <a:srgbClr val="FFFFCC"/>
          </a:solidFill>
          <a:ln>
            <a:solidFill>
              <a:srgbClr val="C00000"/>
            </a:solidFill>
          </a:ln>
        </p:spPr>
        <p:txBody>
          <a:bodyPr wrap="none">
            <a:spAutoFit/>
          </a:bodyPr>
          <a:lstStyle/>
          <a:p>
            <a:r>
              <a:rPr lang="en-US" b="1" i="1" smtClean="0">
                <a:solidFill>
                  <a:schemeClr val="accent1">
                    <a:lumMod val="75000"/>
                  </a:schemeClr>
                </a:solidFill>
                <a:latin typeface="Arial" pitchFamily="34" charset="0"/>
                <a:cs typeface="Arial" pitchFamily="34" charset="0"/>
              </a:rPr>
              <a:t>b. </a:t>
            </a:r>
            <a:r>
              <a:rPr lang="ro-RO" b="1" i="1" smtClean="0">
                <a:solidFill>
                  <a:schemeClr val="accent1">
                    <a:lumMod val="75000"/>
                  </a:schemeClr>
                </a:solidFill>
                <a:latin typeface="Arial" pitchFamily="34" charset="0"/>
                <a:cs typeface="Arial" pitchFamily="34" charset="0"/>
              </a:rPr>
              <a:t>Consimţământul părţilor </a:t>
            </a:r>
            <a:endParaRPr lang="en-US" b="1">
              <a:solidFill>
                <a:schemeClr val="accent1">
                  <a:lumMod val="75000"/>
                </a:schemeClr>
              </a:solidFill>
              <a:latin typeface="Arial" pitchFamily="34" charset="0"/>
              <a:cs typeface="Arial" pitchFamily="34" charset="0"/>
            </a:endParaRPr>
          </a:p>
        </p:txBody>
      </p:sp>
      <p:sp>
        <p:nvSpPr>
          <p:cNvPr id="243714" name="Rectangle 2"/>
          <p:cNvSpPr>
            <a:spLocks noChangeArrowheads="1"/>
          </p:cNvSpPr>
          <p:nvPr/>
        </p:nvSpPr>
        <p:spPr bwMode="auto">
          <a:xfrm>
            <a:off x="1295400" y="1676400"/>
            <a:ext cx="60198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Manifestarea hotărârii părţilor de a încheia un act juridic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7" name="Elbow Connector 6"/>
          <p:cNvCxnSpPr>
            <a:stCxn id="4" idx="1"/>
            <a:endCxn id="243714" idx="1"/>
          </p:cNvCxnSpPr>
          <p:nvPr/>
        </p:nvCxnSpPr>
        <p:spPr>
          <a:xfrm rot="10800000" flipH="1" flipV="1">
            <a:off x="838200" y="1175266"/>
            <a:ext cx="457200" cy="6858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81000" y="25908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20833" name="Rectangle 1"/>
          <p:cNvSpPr>
            <a:spLocks noChangeArrowheads="1"/>
          </p:cNvSpPr>
          <p:nvPr/>
        </p:nvSpPr>
        <p:spPr bwMode="auto">
          <a:xfrm>
            <a:off x="1066800" y="3276600"/>
            <a:ext cx="6705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ca să fie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valabil exprimat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consimţământul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provină de la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persoană cu discernământ</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 name="Right Arrow 7"/>
          <p:cNvSpPr/>
          <p:nvPr/>
        </p:nvSpPr>
        <p:spPr>
          <a:xfrm>
            <a:off x="533400" y="34290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834" name="Rectangle 2"/>
          <p:cNvSpPr>
            <a:spLocks noChangeArrowheads="1"/>
          </p:cNvSpPr>
          <p:nvPr/>
        </p:nvSpPr>
        <p:spPr bwMode="auto">
          <a:xfrm>
            <a:off x="1066800" y="4114800"/>
            <a:ext cx="7239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minorii sub 14 ani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interzişii judecătoreşti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debilii şi alienaţii mintali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consideraţi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lipsiţi de discernământ</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10" name="Right Arrow 9"/>
          <p:cNvSpPr/>
          <p:nvPr/>
        </p:nvSpPr>
        <p:spPr>
          <a:xfrm>
            <a:off x="533400" y="41910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835" name="Rectangle 3"/>
          <p:cNvSpPr>
            <a:spLocks noChangeArrowheads="1"/>
          </p:cNvSpPr>
          <p:nvPr/>
        </p:nvSpPr>
        <p:spPr bwMode="auto">
          <a:xfrm>
            <a:off x="1447800" y="5257800"/>
            <a:ext cx="6019800" cy="923330"/>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precedenţii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încheie totuşi contracte, atunci acestea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 sunt valabile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se poate cere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anularea lor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instanţele judecătoreşti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2" name="Down Arrow 11"/>
          <p:cNvSpPr/>
          <p:nvPr/>
        </p:nvSpPr>
        <p:spPr>
          <a:xfrm>
            <a:off x="3810000" y="48006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122</a:t>
            </a:fld>
            <a:endParaRPr lang="en-US"/>
          </a:p>
        </p:txBody>
      </p:sp>
      <p:sp>
        <p:nvSpPr>
          <p:cNvPr id="244737" name="Rectangle 1"/>
          <p:cNvSpPr>
            <a:spLocks noChangeArrowheads="1"/>
          </p:cNvSpPr>
          <p:nvPr/>
        </p:nvSpPr>
        <p:spPr bwMode="auto">
          <a:xfrm>
            <a:off x="762000" y="1143000"/>
            <a:ext cx="7696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consimţământul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nu poate fi viciat prin </a:t>
            </a:r>
            <a:r>
              <a:rPr kumimoji="0" lang="ro-RO" b="1" u="none" strike="noStrike" cap="none" normalizeH="0" baseline="0" smtClean="0">
                <a:ln>
                  <a:noFill/>
                </a:ln>
                <a:solidFill>
                  <a:srgbClr val="FF0000"/>
                </a:solidFill>
                <a:effectLst/>
                <a:latin typeface="Arial" pitchFamily="34" charset="0"/>
                <a:ea typeface="Times New Roman" pitchFamily="18" charset="0"/>
                <a:cs typeface="Arial" pitchFamily="34" charset="0"/>
              </a:rPr>
              <a:t>eroare violentă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înşelăciune (dol)</a:t>
            </a:r>
            <a:endParaRPr kumimoji="0" lang="ro-RO" b="1" i="1" u="none" strike="noStrike" cap="none" normalizeH="0" baseline="0" smtClean="0">
              <a:ln>
                <a:noFill/>
              </a:ln>
              <a:solidFill>
                <a:srgbClr val="FF0000"/>
              </a:solidFill>
              <a:effectLst/>
              <a:latin typeface="Arial" pitchFamily="34" charset="0"/>
              <a:cs typeface="Arial" pitchFamily="34" charset="0"/>
            </a:endParaRPr>
          </a:p>
        </p:txBody>
      </p:sp>
      <p:sp>
        <p:nvSpPr>
          <p:cNvPr id="4" name="Right Arrow 3"/>
          <p:cNvSpPr/>
          <p:nvPr/>
        </p:nvSpPr>
        <p:spPr>
          <a:xfrm>
            <a:off x="304800" y="12192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738" name="Rectangle 2"/>
          <p:cNvSpPr>
            <a:spLocks noChangeArrowheads="1"/>
          </p:cNvSpPr>
          <p:nvPr/>
        </p:nvSpPr>
        <p:spPr bwMode="auto">
          <a:xfrm>
            <a:off x="533400" y="2286000"/>
            <a:ext cx="1371600" cy="457200"/>
          </a:xfrm>
          <a:prstGeom prst="rect">
            <a:avLst/>
          </a:prstGeom>
          <a:solidFill>
            <a:schemeClr val="accent5">
              <a:lumMod val="60000"/>
              <a:lumOff val="40000"/>
            </a:schemeClr>
          </a:solidFill>
          <a:ln w="9525">
            <a:solidFill>
              <a:srgbClr val="008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1" u="none" strike="noStrike" cap="none" normalizeH="0" baseline="0" smtClean="0">
                <a:ln>
                  <a:noFill/>
                </a:ln>
                <a:solidFill>
                  <a:srgbClr val="FF0000"/>
                </a:solidFill>
                <a:effectLst/>
                <a:latin typeface="Arial" pitchFamily="34" charset="0"/>
                <a:cs typeface="Arial" pitchFamily="34" charset="0"/>
              </a:rPr>
              <a:t>Eroarea</a:t>
            </a:r>
            <a:endParaRPr kumimoji="0" lang="en-US" b="0" i="0" u="none" strike="noStrike" cap="none" normalizeH="0" baseline="0" smtClean="0">
              <a:ln>
                <a:noFill/>
              </a:ln>
              <a:solidFill>
                <a:srgbClr val="FF0000"/>
              </a:solidFill>
              <a:effectLst/>
              <a:latin typeface="Arial" pitchFamily="34" charset="0"/>
              <a:cs typeface="Arial" pitchFamily="34" charset="0"/>
            </a:endParaRPr>
          </a:p>
        </p:txBody>
      </p:sp>
      <p:sp>
        <p:nvSpPr>
          <p:cNvPr id="244739" name="Rectangle 3"/>
          <p:cNvSpPr>
            <a:spLocks noChangeArrowheads="1"/>
          </p:cNvSpPr>
          <p:nvPr/>
        </p:nvSpPr>
        <p:spPr bwMode="auto">
          <a:xfrm>
            <a:off x="2819400" y="2209800"/>
            <a:ext cx="5562600" cy="646331"/>
          </a:xfrm>
          <a:prstGeom prst="rect">
            <a:avLst/>
          </a:prstGeom>
          <a:solidFill>
            <a:srgbClr val="FFFF99"/>
          </a:solidFill>
          <a:ln w="9525">
            <a:solidFill>
              <a:srgbClr val="C00000"/>
            </a:solidFill>
            <a:prstDash val="dash"/>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falsă reprezentare a realităţii la momentul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încheierii contractului”   </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7" name="Right Arrow 6"/>
          <p:cNvSpPr/>
          <p:nvPr/>
        </p:nvSpPr>
        <p:spPr>
          <a:xfrm>
            <a:off x="2133600" y="23622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740" name="Rectangle 4"/>
          <p:cNvSpPr>
            <a:spLocks noChangeArrowheads="1"/>
          </p:cNvSpPr>
          <p:nvPr/>
        </p:nvSpPr>
        <p:spPr bwMode="auto">
          <a:xfrm>
            <a:off x="533400" y="3505200"/>
            <a:ext cx="1371600" cy="457200"/>
          </a:xfrm>
          <a:prstGeom prst="rect">
            <a:avLst/>
          </a:prstGeom>
          <a:solidFill>
            <a:schemeClr val="accent5">
              <a:lumMod val="60000"/>
              <a:lumOff val="40000"/>
            </a:schemeClr>
          </a:solidFill>
          <a:ln w="9525">
            <a:solidFill>
              <a:srgbClr val="008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1" u="none" strike="noStrike" cap="none" normalizeH="0" baseline="0" smtClean="0">
                <a:ln>
                  <a:noFill/>
                </a:ln>
                <a:solidFill>
                  <a:srgbClr val="FF0000"/>
                </a:solidFill>
                <a:effectLst/>
                <a:latin typeface="Arial" pitchFamily="34" charset="0"/>
                <a:cs typeface="Arial" pitchFamily="34" charset="0"/>
              </a:rPr>
              <a:t>Violenţa</a:t>
            </a:r>
            <a:endParaRPr kumimoji="0" lang="en-US" b="0" i="0" u="none" strike="noStrike" cap="none" normalizeH="0" baseline="0" smtClean="0">
              <a:ln>
                <a:noFill/>
              </a:ln>
              <a:solidFill>
                <a:srgbClr val="FF0000"/>
              </a:solidFill>
              <a:effectLst/>
              <a:latin typeface="Arial" pitchFamily="34" charset="0"/>
              <a:cs typeface="Arial" pitchFamily="34" charset="0"/>
            </a:endParaRPr>
          </a:p>
        </p:txBody>
      </p:sp>
      <p:sp>
        <p:nvSpPr>
          <p:cNvPr id="244741" name="Rectangle 5"/>
          <p:cNvSpPr>
            <a:spLocks noChangeArrowheads="1"/>
          </p:cNvSpPr>
          <p:nvPr/>
        </p:nvSpPr>
        <p:spPr bwMode="auto">
          <a:xfrm>
            <a:off x="2819400" y="3276600"/>
            <a:ext cx="5638800" cy="923330"/>
          </a:xfrm>
          <a:prstGeom prst="rect">
            <a:avLst/>
          </a:prstGeom>
          <a:solidFill>
            <a:srgbClr val="FFFF99"/>
          </a:solidFill>
          <a:ln w="9525">
            <a:solidFill>
              <a:srgbClr val="C00000"/>
            </a:solidFill>
            <a:prstDash val="dash"/>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„ameninţarea unei persoane cu un rău de</a:t>
            </a:r>
            <a:r>
              <a:rPr kumimoji="0" lang="en-US" b="1" i="1"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natură să îi</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provoace</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temere</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care</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determină să încheie un contract pe care altfel nu l-ar încheia” </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 name="Right Arrow 9"/>
          <p:cNvSpPr/>
          <p:nvPr/>
        </p:nvSpPr>
        <p:spPr>
          <a:xfrm>
            <a:off x="2133600" y="36576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742" name="Rectangle 6"/>
          <p:cNvSpPr>
            <a:spLocks noChangeArrowheads="1"/>
          </p:cNvSpPr>
          <p:nvPr/>
        </p:nvSpPr>
        <p:spPr bwMode="auto">
          <a:xfrm>
            <a:off x="533400" y="4953000"/>
            <a:ext cx="1371600" cy="457200"/>
          </a:xfrm>
          <a:prstGeom prst="rect">
            <a:avLst/>
          </a:prstGeom>
          <a:solidFill>
            <a:schemeClr val="accent5">
              <a:lumMod val="60000"/>
              <a:lumOff val="40000"/>
            </a:schemeClr>
          </a:solidFill>
          <a:ln w="9525">
            <a:solidFill>
              <a:srgbClr val="008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1" u="none" strike="noStrike" cap="none" normalizeH="0" baseline="0" smtClean="0">
                <a:ln>
                  <a:noFill/>
                </a:ln>
                <a:solidFill>
                  <a:srgbClr val="FF0000"/>
                </a:solidFill>
                <a:effectLst/>
                <a:latin typeface="Arial" pitchFamily="34" charset="0"/>
                <a:cs typeface="Arial" pitchFamily="34" charset="0"/>
              </a:rPr>
              <a:t>Dolul</a:t>
            </a:r>
            <a:endParaRPr kumimoji="0" lang="en-US" b="0" i="0" u="none" strike="noStrike" cap="none" normalizeH="0" baseline="0" smtClean="0">
              <a:ln>
                <a:noFill/>
              </a:ln>
              <a:solidFill>
                <a:srgbClr val="FF0000"/>
              </a:solidFill>
              <a:effectLst/>
              <a:latin typeface="Arial" pitchFamily="34" charset="0"/>
              <a:cs typeface="Arial" pitchFamily="34" charset="0"/>
            </a:endParaRPr>
          </a:p>
        </p:txBody>
      </p:sp>
      <p:sp>
        <p:nvSpPr>
          <p:cNvPr id="244743" name="Rectangle 7"/>
          <p:cNvSpPr>
            <a:spLocks noChangeArrowheads="1"/>
          </p:cNvSpPr>
          <p:nvPr/>
        </p:nvSpPr>
        <p:spPr bwMode="auto">
          <a:xfrm>
            <a:off x="2819400" y="4648200"/>
            <a:ext cx="5638800" cy="1200329"/>
          </a:xfrm>
          <a:prstGeom prst="rect">
            <a:avLst/>
          </a:prstGeom>
          <a:solidFill>
            <a:srgbClr val="FFFF99"/>
          </a:solidFill>
          <a:ln w="9525">
            <a:solidFill>
              <a:srgbClr val="C00000"/>
            </a:solidFill>
            <a:prstDash val="dash"/>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„inducerea în eroare a unei persoane prin mijloace</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viclene în scopul de a o determina să încheie un  contract”  (</a:t>
            </a:r>
            <a:r>
              <a:rPr kumimoji="0" lang="ro-RO"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 ex: prezentarea unei mostre ce nu  </a:t>
            </a:r>
            <a:r>
              <a:rPr kumimoji="0" lang="en-US"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t>
            </a:r>
            <a:r>
              <a:rPr kumimoji="0" lang="ro-RO"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orespunde calităţii mărfii)</a:t>
            </a:r>
            <a:endParaRPr kumimoji="0" lang="ro-RO" b="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3" name="Right Arrow 12"/>
          <p:cNvSpPr/>
          <p:nvPr/>
        </p:nvSpPr>
        <p:spPr>
          <a:xfrm>
            <a:off x="2209800" y="51054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123</a:t>
            </a:fld>
            <a:endParaRPr lang="en-US"/>
          </a:p>
        </p:txBody>
      </p:sp>
      <p:sp>
        <p:nvSpPr>
          <p:cNvPr id="3" name="Rectangle 2"/>
          <p:cNvSpPr/>
          <p:nvPr/>
        </p:nvSpPr>
        <p:spPr>
          <a:xfrm>
            <a:off x="838200" y="762000"/>
            <a:ext cx="2813591" cy="369332"/>
          </a:xfrm>
          <a:prstGeom prst="rect">
            <a:avLst/>
          </a:prstGeom>
          <a:solidFill>
            <a:srgbClr val="FFFF99"/>
          </a:solidFill>
          <a:ln>
            <a:solidFill>
              <a:srgbClr val="C00000"/>
            </a:solidFill>
          </a:ln>
        </p:spPr>
        <p:txBody>
          <a:bodyPr wrap="none">
            <a:spAutoFit/>
          </a:bodyPr>
          <a:lstStyle/>
          <a:p>
            <a:r>
              <a:rPr lang="en-US" b="1" i="1" smtClean="0">
                <a:solidFill>
                  <a:schemeClr val="accent6">
                    <a:lumMod val="50000"/>
                  </a:schemeClr>
                </a:solidFill>
                <a:latin typeface="Arial" pitchFamily="34" charset="0"/>
                <a:cs typeface="Arial" pitchFamily="34" charset="0"/>
              </a:rPr>
              <a:t>c. </a:t>
            </a:r>
            <a:r>
              <a:rPr lang="ro-RO" b="1" i="1" smtClean="0">
                <a:solidFill>
                  <a:schemeClr val="accent6">
                    <a:lumMod val="50000"/>
                  </a:schemeClr>
                </a:solidFill>
                <a:latin typeface="Arial" pitchFamily="34" charset="0"/>
                <a:cs typeface="Arial" pitchFamily="34" charset="0"/>
              </a:rPr>
              <a:t>Obiectul contractului </a:t>
            </a:r>
            <a:endParaRPr lang="en-US" b="1">
              <a:solidFill>
                <a:schemeClr val="accent6">
                  <a:lumMod val="50000"/>
                </a:schemeClr>
              </a:solidFill>
              <a:latin typeface="Arial" pitchFamily="34" charset="0"/>
              <a:cs typeface="Arial" pitchFamily="34" charset="0"/>
            </a:endParaRPr>
          </a:p>
        </p:txBody>
      </p:sp>
      <p:sp>
        <p:nvSpPr>
          <p:cNvPr id="245761" name="Rectangle 1"/>
          <p:cNvSpPr>
            <a:spLocks noChangeArrowheads="1"/>
          </p:cNvSpPr>
          <p:nvPr/>
        </p:nvSpPr>
        <p:spPr bwMode="auto">
          <a:xfrm>
            <a:off x="1752600" y="1447800"/>
            <a:ext cx="62484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referă la prestaţiile la care se obligă părţile prin contract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6" name="Elbow Connector 5"/>
          <p:cNvCxnSpPr>
            <a:stCxn id="3" idx="1"/>
            <a:endCxn id="245761" idx="1"/>
          </p:cNvCxnSpPr>
          <p:nvPr/>
        </p:nvCxnSpPr>
        <p:spPr>
          <a:xfrm rot="10800000" flipH="1" flipV="1">
            <a:off x="838200" y="946666"/>
            <a:ext cx="914400" cy="685800"/>
          </a:xfrm>
          <a:prstGeom prst="bentConnector3">
            <a:avLst>
              <a:gd name="adj1" fmla="val -25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81000" y="2057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45762" name="Rectangle 2"/>
          <p:cNvSpPr>
            <a:spLocks noChangeArrowheads="1"/>
          </p:cNvSpPr>
          <p:nvPr/>
        </p:nvSpPr>
        <p:spPr bwMode="auto">
          <a:xfrm>
            <a:off x="1524000" y="2667000"/>
            <a:ext cx="6934200" cy="646331"/>
          </a:xfrm>
          <a:prstGeom prst="rect">
            <a:avLst/>
          </a:prstGeom>
          <a:no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contractele de comerţ exterior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sinalagmatice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(dau naştere la obligaţii reciproce între părţi)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1" name="Right Arrow 10"/>
          <p:cNvSpPr/>
          <p:nvPr/>
        </p:nvSpPr>
        <p:spPr>
          <a:xfrm>
            <a:off x="914400" y="27432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763" name="Rectangle 3"/>
          <p:cNvSpPr>
            <a:spLocks noChangeArrowheads="1"/>
          </p:cNvSpPr>
          <p:nvPr/>
        </p:nvSpPr>
        <p:spPr bwMode="auto">
          <a:xfrm>
            <a:off x="1524000" y="3505200"/>
            <a:ext cx="6934200" cy="369332"/>
          </a:xfrm>
          <a:prstGeom prst="rect">
            <a:avLst/>
          </a:prstGeom>
          <a:solidFill>
            <a:schemeClr val="accent5">
              <a:lumMod val="40000"/>
              <a:lumOff val="60000"/>
            </a:schemeClr>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fie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determinabil</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13" name="Right Arrow 12"/>
          <p:cNvSpPr/>
          <p:nvPr/>
        </p:nvSpPr>
        <p:spPr>
          <a:xfrm>
            <a:off x="914400" y="35814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764" name="Rectangle 4"/>
          <p:cNvSpPr>
            <a:spLocks noChangeArrowheads="1"/>
          </p:cNvSpPr>
          <p:nvPr/>
        </p:nvSpPr>
        <p:spPr bwMode="auto">
          <a:xfrm>
            <a:off x="2514600" y="4419600"/>
            <a:ext cx="5943600" cy="646331"/>
          </a:xfrm>
          <a:prstGeom prst="rect">
            <a:avLst/>
          </a:prstGeom>
          <a:solidFill>
            <a:schemeClr val="accent5">
              <a:lumMod val="40000"/>
              <a:lumOff val="60000"/>
            </a:schemeClr>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părţile stabilesc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cantităţile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calităţile</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cxnSp>
        <p:nvCxnSpPr>
          <p:cNvPr id="18" name="Shape 17"/>
          <p:cNvCxnSpPr>
            <a:stCxn id="245763" idx="2"/>
            <a:endCxn id="245764" idx="1"/>
          </p:cNvCxnSpPr>
          <p:nvPr/>
        </p:nvCxnSpPr>
        <p:spPr>
          <a:xfrm rot="5400000">
            <a:off x="3318733" y="3070399"/>
            <a:ext cx="868234" cy="2476500"/>
          </a:xfrm>
          <a:prstGeom prst="bentConnector4">
            <a:avLst>
              <a:gd name="adj1" fmla="val 31389"/>
              <a:gd name="adj2" fmla="val 10923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45765" name="Rectangle 5"/>
          <p:cNvSpPr>
            <a:spLocks noChangeArrowheads="1"/>
          </p:cNvSpPr>
          <p:nvPr/>
        </p:nvSpPr>
        <p:spPr bwMode="auto">
          <a:xfrm>
            <a:off x="2514600" y="5334000"/>
            <a:ext cx="5943600" cy="923330"/>
          </a:xfrm>
          <a:prstGeom prst="rect">
            <a:avLst/>
          </a:prstGeom>
          <a:solidFill>
            <a:schemeClr val="accent5">
              <a:lumMod val="40000"/>
              <a:lumOff val="60000"/>
            </a:schemeClr>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determinabil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prin 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stabilesc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criteriile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ajutorul cărora,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la scadenţă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acesta se poate determina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38" name="Shape 37"/>
          <p:cNvCxnSpPr>
            <a:stCxn id="245763" idx="2"/>
            <a:endCxn id="245765" idx="1"/>
          </p:cNvCxnSpPr>
          <p:nvPr/>
        </p:nvCxnSpPr>
        <p:spPr>
          <a:xfrm rot="5400000">
            <a:off x="2792284" y="3596848"/>
            <a:ext cx="1921133" cy="2476500"/>
          </a:xfrm>
          <a:prstGeom prst="bentConnector4">
            <a:avLst>
              <a:gd name="adj1" fmla="val 14848"/>
              <a:gd name="adj2" fmla="val 10923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124</a:t>
            </a:fld>
            <a:endParaRPr lang="en-US"/>
          </a:p>
        </p:txBody>
      </p:sp>
      <p:sp>
        <p:nvSpPr>
          <p:cNvPr id="246785" name="Rectangle 1"/>
          <p:cNvSpPr>
            <a:spLocks noChangeArrowheads="1"/>
          </p:cNvSpPr>
          <p:nvPr/>
        </p:nvSpPr>
        <p:spPr bwMode="auto">
          <a:xfrm>
            <a:off x="1447800" y="990600"/>
            <a:ext cx="4800600" cy="369332"/>
          </a:xfrm>
          <a:prstGeom prst="rect">
            <a:avLst/>
          </a:prstGeom>
          <a:solidFill>
            <a:schemeClr val="accent5">
              <a:lumMod val="40000"/>
              <a:lumOff val="60000"/>
            </a:schemeClr>
          </a:solidFill>
          <a:ln w="9525">
            <a:solidFill>
              <a:srgbClr val="00B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fie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posibil</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4" name="Right Arrow 3"/>
          <p:cNvSpPr/>
          <p:nvPr/>
        </p:nvSpPr>
        <p:spPr>
          <a:xfrm>
            <a:off x="838200" y="10668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786" name="Rectangle 2"/>
          <p:cNvSpPr>
            <a:spLocks noChangeArrowheads="1"/>
          </p:cNvSpPr>
          <p:nvPr/>
        </p:nvSpPr>
        <p:spPr bwMode="auto">
          <a:xfrm>
            <a:off x="1905000" y="1828800"/>
            <a:ext cx="6629400" cy="646331"/>
          </a:xfrm>
          <a:prstGeom prst="rect">
            <a:avLst/>
          </a:prstGeom>
          <a:solidFill>
            <a:schemeClr val="accent5">
              <a:lumMod val="40000"/>
              <a:lumOff val="60000"/>
            </a:schemeClr>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imposibil material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nu poate fi realizat de nimeni</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46787" name="Rectangle 3"/>
          <p:cNvSpPr>
            <a:spLocks noChangeArrowheads="1"/>
          </p:cNvSpPr>
          <p:nvPr/>
        </p:nvSpPr>
        <p:spPr bwMode="auto">
          <a:xfrm>
            <a:off x="1905000" y="2743200"/>
            <a:ext cx="6629400" cy="646331"/>
          </a:xfrm>
          <a:prstGeom prst="rect">
            <a:avLst/>
          </a:prstGeom>
          <a:solidFill>
            <a:schemeClr val="accent5">
              <a:lumMod val="40000"/>
              <a:lumOff val="60000"/>
            </a:schemeClr>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imposibil juridic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apare obligaţia de a ceda un drept care nu îţi aparţine</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cxnSp>
        <p:nvCxnSpPr>
          <p:cNvPr id="8" name="Shape 7"/>
          <p:cNvCxnSpPr>
            <a:stCxn id="246785" idx="2"/>
            <a:endCxn id="246786" idx="1"/>
          </p:cNvCxnSpPr>
          <p:nvPr/>
        </p:nvCxnSpPr>
        <p:spPr>
          <a:xfrm rot="5400000">
            <a:off x="2480533" y="784399"/>
            <a:ext cx="792034" cy="1943100"/>
          </a:xfrm>
          <a:prstGeom prst="bentConnector4">
            <a:avLst>
              <a:gd name="adj1" fmla="val 29599"/>
              <a:gd name="adj2" fmla="val 111765"/>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0" name="Shape 9"/>
          <p:cNvCxnSpPr>
            <a:stCxn id="246785" idx="2"/>
            <a:endCxn id="246787" idx="1"/>
          </p:cNvCxnSpPr>
          <p:nvPr/>
        </p:nvCxnSpPr>
        <p:spPr>
          <a:xfrm rot="5400000">
            <a:off x="2023333" y="1241599"/>
            <a:ext cx="1706434" cy="1943100"/>
          </a:xfrm>
          <a:prstGeom prst="bentConnector4">
            <a:avLst>
              <a:gd name="adj1" fmla="val 13738"/>
              <a:gd name="adj2" fmla="val 111765"/>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62000" y="3810000"/>
            <a:ext cx="2582758" cy="369332"/>
          </a:xfrm>
          <a:prstGeom prst="rect">
            <a:avLst/>
          </a:prstGeom>
          <a:solidFill>
            <a:srgbClr val="FFFF99"/>
          </a:solidFill>
          <a:ln>
            <a:solidFill>
              <a:srgbClr val="C00000"/>
            </a:solidFill>
          </a:ln>
        </p:spPr>
        <p:txBody>
          <a:bodyPr wrap="none">
            <a:spAutoFit/>
          </a:bodyPr>
          <a:lstStyle/>
          <a:p>
            <a:r>
              <a:rPr lang="en-US" b="1" i="1" smtClean="0">
                <a:solidFill>
                  <a:schemeClr val="accent1">
                    <a:lumMod val="75000"/>
                  </a:schemeClr>
                </a:solidFill>
                <a:latin typeface="Arial" pitchFamily="34" charset="0"/>
                <a:cs typeface="Arial" pitchFamily="34" charset="0"/>
              </a:rPr>
              <a:t>d. </a:t>
            </a:r>
            <a:r>
              <a:rPr lang="ro-RO" b="1" i="1" smtClean="0">
                <a:solidFill>
                  <a:schemeClr val="accent1">
                    <a:lumMod val="75000"/>
                  </a:schemeClr>
                </a:solidFill>
                <a:latin typeface="Arial" pitchFamily="34" charset="0"/>
                <a:cs typeface="Arial" pitchFamily="34" charset="0"/>
              </a:rPr>
              <a:t>Cauza contractului </a:t>
            </a:r>
            <a:endParaRPr lang="en-US" b="1">
              <a:solidFill>
                <a:schemeClr val="accent1">
                  <a:lumMod val="75000"/>
                </a:schemeClr>
              </a:solidFill>
              <a:latin typeface="Arial" pitchFamily="34" charset="0"/>
              <a:cs typeface="Arial" pitchFamily="34" charset="0"/>
            </a:endParaRPr>
          </a:p>
        </p:txBody>
      </p:sp>
      <p:sp>
        <p:nvSpPr>
          <p:cNvPr id="246788" name="Rectangle 4"/>
          <p:cNvSpPr>
            <a:spLocks noChangeArrowheads="1"/>
          </p:cNvSpPr>
          <p:nvPr/>
        </p:nvSpPr>
        <p:spPr bwMode="auto">
          <a:xfrm>
            <a:off x="1676400" y="4572000"/>
            <a:ext cx="4070345" cy="369332"/>
          </a:xfrm>
          <a:prstGeom prst="rect">
            <a:avLst/>
          </a:prstGeom>
          <a:solidFill>
            <a:schemeClr val="accent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en-US" smtClean="0">
                <a:latin typeface="Arial" pitchFamily="34" charset="0"/>
                <a:ea typeface="Times New Roman" pitchFamily="18" charset="0"/>
                <a:cs typeface="Arial" pitchFamily="34" charset="0"/>
              </a:rPr>
              <a:t>S</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 înţelege </a:t>
            </a:r>
            <a:r>
              <a:rPr kumimoji="0" lang="ro-RO" u="none" strike="noStrike" cap="none" normalizeH="0" baseline="0" smtClean="0">
                <a:ln>
                  <a:noFill/>
                </a:ln>
                <a:effectLst/>
                <a:latin typeface="Arial" pitchFamily="34" charset="0"/>
                <a:ea typeface="Times New Roman" pitchFamily="18" charset="0"/>
                <a:cs typeface="Arial" pitchFamily="34" charset="0"/>
              </a:rPr>
              <a:t>scopul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urmărit de </a:t>
            </a:r>
            <a:r>
              <a:rPr kumimoji="0" lang="ro-RO" u="none" strike="noStrike" cap="none" normalizeH="0" baseline="0" smtClean="0">
                <a:ln>
                  <a:noFill/>
                </a:ln>
                <a:effectLst/>
                <a:latin typeface="Arial" pitchFamily="34" charset="0"/>
                <a:ea typeface="Times New Roman" pitchFamily="18" charset="0"/>
                <a:cs typeface="Arial" pitchFamily="34" charset="0"/>
              </a:rPr>
              <a:t>contract</a:t>
            </a:r>
            <a:endParaRPr kumimoji="0" lang="ro-RO" u="none" strike="noStrike" cap="none" normalizeH="0" baseline="0" smtClean="0">
              <a:ln>
                <a:noFill/>
              </a:ln>
              <a:effectLst/>
              <a:latin typeface="Arial" pitchFamily="34" charset="0"/>
              <a:cs typeface="Arial" pitchFamily="34" charset="0"/>
            </a:endParaRPr>
          </a:p>
        </p:txBody>
      </p:sp>
      <p:cxnSp>
        <p:nvCxnSpPr>
          <p:cNvPr id="15" name="Elbow Connector 14"/>
          <p:cNvCxnSpPr>
            <a:stCxn id="12" idx="1"/>
            <a:endCxn id="246788" idx="1"/>
          </p:cNvCxnSpPr>
          <p:nvPr/>
        </p:nvCxnSpPr>
        <p:spPr>
          <a:xfrm rot="10800000" flipH="1" flipV="1">
            <a:off x="762000" y="3994666"/>
            <a:ext cx="914400" cy="762000"/>
          </a:xfrm>
          <a:prstGeom prst="bentConnector3">
            <a:avLst>
              <a:gd name="adj1" fmla="val -25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609600" y="53340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en-US"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46789" name="Rectangle 5"/>
          <p:cNvSpPr>
            <a:spLocks noChangeArrowheads="1"/>
          </p:cNvSpPr>
          <p:nvPr/>
        </p:nvSpPr>
        <p:spPr bwMode="auto">
          <a:xfrm>
            <a:off x="1219200" y="5867400"/>
            <a:ext cx="7315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 fi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valabilă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cauza contractului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fie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fermă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reală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licită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morală</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22" name="Right Arrow 21"/>
          <p:cNvSpPr/>
          <p:nvPr/>
        </p:nvSpPr>
        <p:spPr>
          <a:xfrm>
            <a:off x="762000" y="5943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125</a:t>
            </a:fld>
            <a:endParaRPr lang="en-US"/>
          </a:p>
        </p:txBody>
      </p:sp>
      <p:sp>
        <p:nvSpPr>
          <p:cNvPr id="3" name="Rectangle 3"/>
          <p:cNvSpPr>
            <a:spLocks noChangeArrowheads="1"/>
          </p:cNvSpPr>
          <p:nvPr/>
        </p:nvSpPr>
        <p:spPr bwMode="auto">
          <a:xfrm>
            <a:off x="-762000" y="1066800"/>
            <a:ext cx="7467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lang="en-US" b="1" smtClean="0">
                <a:solidFill>
                  <a:schemeClr val="accent1">
                    <a:lumMod val="75000"/>
                  </a:schemeClr>
                </a:solidFill>
                <a:latin typeface="Arial" pitchFamily="34" charset="0"/>
                <a:ea typeface="Times New Roman" pitchFamily="18" charset="0"/>
                <a:cs typeface="Arial" pitchFamily="34" charset="0"/>
              </a:rPr>
              <a:t>B</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Condiţii de validitate privind </a:t>
            </a:r>
            <a:r>
              <a:rPr lang="en-US" b="1" smtClean="0">
                <a:solidFill>
                  <a:srgbClr val="FF0000"/>
                </a:solidFill>
                <a:latin typeface="Arial" pitchFamily="34" charset="0"/>
                <a:ea typeface="Times New Roman" pitchFamily="18" charset="0"/>
                <a:cs typeface="Arial" pitchFamily="34" charset="0"/>
              </a:rPr>
              <a:t>forma</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contractului</a:t>
            </a:r>
            <a:endParaRPr kumimoji="0" lang="en-US" b="0" i="0" u="none" strike="noStrike" cap="none" normalizeH="0" baseline="0" smtClean="0">
              <a:ln>
                <a:noFill/>
              </a:ln>
              <a:solidFill>
                <a:srgbClr val="FF0000"/>
              </a:solidFill>
              <a:effectLst/>
              <a:latin typeface="Arial" pitchFamily="34" charset="0"/>
              <a:cs typeface="Arial" pitchFamily="34" charset="0"/>
            </a:endParaRPr>
          </a:p>
        </p:txBody>
      </p:sp>
      <p:sp>
        <p:nvSpPr>
          <p:cNvPr id="247809" name="Rectangle 1"/>
          <p:cNvSpPr>
            <a:spLocks noChangeArrowheads="1"/>
          </p:cNvSpPr>
          <p:nvPr/>
        </p:nvSpPr>
        <p:spPr bwMode="auto">
          <a:xfrm>
            <a:off x="1066800" y="1752600"/>
            <a:ext cx="7391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048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formă a contractului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înţelege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modalitatea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care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exteriorizează voinţa părţilor</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 da naştere între ele unui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raport juridic</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contract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a:t>
            </a:r>
            <a:endPar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5048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504825"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Forma contractului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 act juridic</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cerută de lege atât ca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condiţie de validitate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”validitatem”</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cât şi ca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condiţie de probă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„ad probationem”</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381000" y="16002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6" name="Rectangle 5"/>
          <p:cNvSpPr/>
          <p:nvPr/>
        </p:nvSpPr>
        <p:spPr>
          <a:xfrm>
            <a:off x="381000" y="27432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7" name="Rectangle 6"/>
          <p:cNvSpPr/>
          <p:nvPr/>
        </p:nvSpPr>
        <p:spPr>
          <a:xfrm>
            <a:off x="533400" y="4038600"/>
            <a:ext cx="5486400" cy="369332"/>
          </a:xfrm>
          <a:prstGeom prst="rect">
            <a:avLst/>
          </a:prstGeom>
        </p:spPr>
        <p:txBody>
          <a:bodyPr wrap="square">
            <a:spAutoFit/>
          </a:bodyPr>
          <a:lstStyle/>
          <a:p>
            <a:pPr lvl="0" algn="just" eaLnBrk="0" fontAlgn="base" hangingPunct="0">
              <a:spcBef>
                <a:spcPct val="0"/>
              </a:spcBef>
              <a:spcAft>
                <a:spcPct val="0"/>
              </a:spcAft>
            </a:pPr>
            <a:r>
              <a:rPr lang="ro-RO" b="1" smtClean="0">
                <a:solidFill>
                  <a:schemeClr val="accent6">
                    <a:lumMod val="50000"/>
                  </a:schemeClr>
                </a:solidFill>
                <a:latin typeface="Arial" pitchFamily="34" charset="0"/>
                <a:ea typeface="Times New Roman" pitchFamily="18" charset="0"/>
                <a:cs typeface="Arial" pitchFamily="34" charset="0"/>
              </a:rPr>
              <a:t>4.7.</a:t>
            </a:r>
            <a:r>
              <a:rPr lang="en-US" b="1" smtClean="0">
                <a:solidFill>
                  <a:schemeClr val="accent6">
                    <a:lumMod val="50000"/>
                  </a:schemeClr>
                </a:solidFill>
                <a:latin typeface="Arial" pitchFamily="34" charset="0"/>
                <a:ea typeface="Times New Roman" pitchFamily="18" charset="0"/>
                <a:cs typeface="Arial" pitchFamily="34" charset="0"/>
              </a:rPr>
              <a:t>2</a:t>
            </a:r>
            <a:r>
              <a:rPr lang="ro-RO" b="1" smtClean="0">
                <a:solidFill>
                  <a:schemeClr val="accent6">
                    <a:lumMod val="50000"/>
                  </a:schemeClr>
                </a:solidFill>
                <a:latin typeface="Arial" pitchFamily="34" charset="0"/>
                <a:ea typeface="Times New Roman" pitchFamily="18" charset="0"/>
                <a:cs typeface="Arial" pitchFamily="34" charset="0"/>
              </a:rPr>
              <a:t> C</a:t>
            </a:r>
            <a:r>
              <a:rPr lang="en-US" b="1" smtClean="0">
                <a:solidFill>
                  <a:schemeClr val="accent6">
                    <a:lumMod val="50000"/>
                  </a:schemeClr>
                </a:solidFill>
                <a:latin typeface="Arial" pitchFamily="34" charset="0"/>
                <a:ea typeface="Times New Roman" pitchFamily="18" charset="0"/>
                <a:cs typeface="Arial" pitchFamily="34" charset="0"/>
              </a:rPr>
              <a:t>lauzele contractului</a:t>
            </a:r>
            <a:endParaRPr lang="ro-RO" sz="2000" smtClean="0">
              <a:solidFill>
                <a:schemeClr val="accent6">
                  <a:lumMod val="50000"/>
                </a:schemeClr>
              </a:solidFill>
              <a:latin typeface="Arial" pitchFamily="34" charset="0"/>
              <a:cs typeface="Arial" pitchFamily="34" charset="0"/>
            </a:endParaRPr>
          </a:p>
        </p:txBody>
      </p:sp>
      <p:sp>
        <p:nvSpPr>
          <p:cNvPr id="247810" name="Rectangle 2"/>
          <p:cNvSpPr>
            <a:spLocks noChangeArrowheads="1"/>
          </p:cNvSpPr>
          <p:nvPr/>
        </p:nvSpPr>
        <p:spPr bwMode="auto">
          <a:xfrm>
            <a:off x="1219200" y="4724400"/>
            <a:ext cx="7239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încheierea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contractelor internaţionale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părţile trebuie să aibă în vedere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tratarea tuturor clauzelor</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conţin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obiectul raportului juridic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într-o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formă sistematizată, clară şi precisă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 elimina posibilitatea unor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interpretări eronate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pot conduce la litigii şi apoi la daune, pierderi de pieţe,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685800" y="4800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126</a:t>
            </a:fld>
            <a:endParaRPr lang="en-US"/>
          </a:p>
        </p:txBody>
      </p:sp>
      <p:sp>
        <p:nvSpPr>
          <p:cNvPr id="248833" name="Rectangle 1"/>
          <p:cNvSpPr>
            <a:spLocks noChangeArrowheads="1"/>
          </p:cNvSpPr>
          <p:nvPr/>
        </p:nvSpPr>
        <p:spPr bwMode="auto">
          <a:xfrm>
            <a:off x="1066800" y="990600"/>
            <a:ext cx="655820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relaţiile internaţionale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utilizează (cu caracter facultativ):</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381000" y="8382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48834" name="Rectangle 2"/>
          <p:cNvSpPr>
            <a:spLocks noChangeArrowheads="1"/>
          </p:cNvSpPr>
          <p:nvPr/>
        </p:nvSpPr>
        <p:spPr bwMode="auto">
          <a:xfrm>
            <a:off x="533400" y="1752600"/>
            <a:ext cx="80772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
                <a:srgbClr val="0000FF"/>
              </a:buClr>
              <a:buSzTx/>
              <a:buFont typeface="Wingdings" pitchFamily="2" charset="2"/>
              <a:buChar char=""/>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Formulare tipărite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ale vânzătorilor sau cumpărătorilor (de oferte şi contracte);</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l" defTabSz="914400" rtl="0" eaLnBrk="1" fontAlgn="base" latinLnBrk="0" hangingPunct="1">
              <a:lnSpc>
                <a:spcPct val="100000"/>
              </a:lnSpc>
              <a:spcBef>
                <a:spcPct val="0"/>
              </a:spcBef>
              <a:spcAft>
                <a:spcPct val="0"/>
              </a:spcAft>
              <a:buClr>
                <a:srgbClr val="0000FF"/>
              </a:buClr>
              <a:buSzTx/>
              <a:buFont typeface="Wingdings" pitchFamily="2" charset="2"/>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Formulare tip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eliberate de Comisia Economică pentru Europa a ONU sau de federaţiile naţionale sau/şi internaţionale ale vânzătorilor şi cumpărătorilor;</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Reguli şi uzanţe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existente în cadrul relaţiilor internaţionale (INCOTERMS 2000);</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Reglementări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ale Camerelor de Comerţ şi Industrie naţionale şi internaţionale;</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
                <a:srgbClr val="0000FF"/>
              </a:buClr>
              <a:buSzTx/>
              <a:buFont typeface="Wingdings" pitchFamily="2" charset="2"/>
              <a:buChar char=""/>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Reglementări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ale Burselor de Mărfuri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127</a:t>
            </a:fld>
            <a:endParaRPr lang="en-US"/>
          </a:p>
        </p:txBody>
      </p:sp>
      <p:sp>
        <p:nvSpPr>
          <p:cNvPr id="3" name="Rectangle 2"/>
          <p:cNvSpPr/>
          <p:nvPr/>
        </p:nvSpPr>
        <p:spPr>
          <a:xfrm>
            <a:off x="152400" y="1066800"/>
            <a:ext cx="1146468" cy="369332"/>
          </a:xfrm>
          <a:prstGeom prst="rect">
            <a:avLst/>
          </a:prstGeom>
          <a:solidFill>
            <a:srgbClr val="FFFF99"/>
          </a:solidFill>
          <a:ln>
            <a:solidFill>
              <a:srgbClr val="C00000"/>
            </a:solidFill>
          </a:ln>
        </p:spPr>
        <p:txBody>
          <a:bodyPr wrap="none">
            <a:spAutoFit/>
          </a:bodyPr>
          <a:lstStyle/>
          <a:p>
            <a:r>
              <a:rPr lang="ro-RO" b="1" i="1" smtClean="0">
                <a:solidFill>
                  <a:schemeClr val="accent6">
                    <a:lumMod val="50000"/>
                  </a:schemeClr>
                </a:solidFill>
                <a:latin typeface="Arial" pitchFamily="34" charset="0"/>
                <a:cs typeface="Arial" pitchFamily="34" charset="0"/>
              </a:rPr>
              <a:t>Exemplu</a:t>
            </a:r>
            <a:endParaRPr lang="en-US">
              <a:solidFill>
                <a:schemeClr val="accent6">
                  <a:lumMod val="50000"/>
                </a:schemeClr>
              </a:solidFill>
              <a:latin typeface="Arial" pitchFamily="34" charset="0"/>
              <a:cs typeface="Arial" pitchFamily="34" charset="0"/>
            </a:endParaRPr>
          </a:p>
        </p:txBody>
      </p:sp>
      <p:sp>
        <p:nvSpPr>
          <p:cNvPr id="249857" name="Rectangle 1"/>
          <p:cNvSpPr>
            <a:spLocks noChangeArrowheads="1"/>
          </p:cNvSpPr>
          <p:nvPr/>
        </p:nvSpPr>
        <p:spPr bwMode="auto">
          <a:xfrm>
            <a:off x="990600" y="990600"/>
            <a:ext cx="7162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80"/>
              </a:buClr>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Contract tip</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utilizat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Bursele de Mărfuri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care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 există nicio posibilitate de modificare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sensul dorit de părţi, singurele elemente care pot varia fiind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cantitatea</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5" name="Right Arrow 4"/>
          <p:cNvSpPr/>
          <p:nvPr/>
        </p:nvSpPr>
        <p:spPr>
          <a:xfrm>
            <a:off x="1447800" y="1143000"/>
            <a:ext cx="457200" cy="228600"/>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858" name="Rectangle 2"/>
          <p:cNvSpPr>
            <a:spLocks noChangeArrowheads="1"/>
          </p:cNvSpPr>
          <p:nvPr/>
        </p:nvSpPr>
        <p:spPr bwMode="auto">
          <a:xfrm>
            <a:off x="533400" y="3810000"/>
            <a:ext cx="7924800" cy="2308324"/>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76225" algn="l"/>
              </a:tabLst>
            </a:pPr>
            <a:r>
              <a:rPr kumimoji="0" lang="ro-RO"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Cantitatea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quantity</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[Y] x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5000 busheli (1 bushel = 27 kg);</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Tipul de marfă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commodity</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grâu tare de vară nr.2 (No.2 Nord Red Winter Wheat);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Calitatea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quality</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13% proteine;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Preţul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[Y] x $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bushel;</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Condiţia de livrare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delivery</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CIF Boston</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Termenul de livrare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shipment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imediat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spot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Condiţia de plată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livrare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cash on delivery</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533400" y="2590800"/>
            <a:ext cx="7848600" cy="646331"/>
          </a:xfrm>
          <a:prstGeom prst="rect">
            <a:avLst/>
          </a:prstGeom>
          <a:solidFill>
            <a:schemeClr val="accent2">
              <a:lumMod val="20000"/>
              <a:lumOff val="80000"/>
            </a:schemeClr>
          </a:solidFill>
        </p:spPr>
        <p:txBody>
          <a:bodyPr wrap="square">
            <a:spAutoFit/>
          </a:bodyPr>
          <a:lstStyle/>
          <a:p>
            <a:r>
              <a:rPr lang="ro-RO" b="1" i="1" smtClean="0">
                <a:solidFill>
                  <a:schemeClr val="accent6">
                    <a:lumMod val="50000"/>
                  </a:schemeClr>
                </a:solidFill>
                <a:latin typeface="Arial" pitchFamily="34" charset="0"/>
                <a:ea typeface="Times New Roman" pitchFamily="18" charset="0"/>
                <a:cs typeface="Arial" pitchFamily="34" charset="0"/>
              </a:rPr>
              <a:t>Contractul spot pentru grâu pe piaţa americană</a:t>
            </a:r>
            <a:r>
              <a:rPr lang="ro-RO" smtClean="0">
                <a:latin typeface="Arial" pitchFamily="34" charset="0"/>
                <a:ea typeface="Times New Roman" pitchFamily="18" charset="0"/>
                <a:cs typeface="Arial" pitchFamily="34" charset="0"/>
              </a:rPr>
              <a:t>, Bursa de Mărfuri din Chicago (CBOT), cuprinde următoarele clauze principale:</a:t>
            </a:r>
            <a:endParaRPr lang="en-US"/>
          </a:p>
        </p:txBody>
      </p:sp>
      <p:sp>
        <p:nvSpPr>
          <p:cNvPr id="8" name="Down Arrow 7"/>
          <p:cNvSpPr/>
          <p:nvPr/>
        </p:nvSpPr>
        <p:spPr>
          <a:xfrm>
            <a:off x="3886200" y="3352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128</a:t>
            </a:fld>
            <a:endParaRPr lang="en-US"/>
          </a:p>
        </p:txBody>
      </p:sp>
      <p:sp>
        <p:nvSpPr>
          <p:cNvPr id="3" name="Rectangle 2"/>
          <p:cNvSpPr/>
          <p:nvPr/>
        </p:nvSpPr>
        <p:spPr>
          <a:xfrm>
            <a:off x="304800" y="228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50881" name="Rectangle 1"/>
          <p:cNvSpPr>
            <a:spLocks noChangeArrowheads="1"/>
          </p:cNvSpPr>
          <p:nvPr/>
        </p:nvSpPr>
        <p:spPr bwMode="auto">
          <a:xfrm>
            <a:off x="-304800" y="609600"/>
            <a:ext cx="8763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00FF"/>
              </a:buClr>
              <a:buSzTx/>
              <a:buFont typeface="Wingdings" pitchFamily="2" charset="2"/>
              <a:buChar char=""/>
              <a:tabLst>
                <a:tab pos="685800" algn="l"/>
              </a:tabLst>
            </a:pP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CIF</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(INCOTERMS 2000) → Grupa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C</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Cost, Insurance and Freight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(Cost, asigurare şi navlu)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maritim / fluvial</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685800" algn="l"/>
              </a:tabLst>
            </a:pP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CIF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Transmiterea cheltuielilor : în portul de destinaţie, pe vas</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685800" algn="l"/>
              </a:tabLst>
            </a:pP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CIF</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Transmiterea riscurilor : în portul de încărcare, la trecerea peste balustrada vasului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50882" name="Rectangle 2"/>
          <p:cNvSpPr>
            <a:spLocks noChangeArrowheads="1"/>
          </p:cNvSpPr>
          <p:nvPr/>
        </p:nvSpPr>
        <p:spPr bwMode="auto">
          <a:xfrm>
            <a:off x="685800" y="2057400"/>
            <a:ext cx="8153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Exemplu de proiect (general) de contract internaţional:</a:t>
            </a:r>
            <a:endPar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tab pos="457200" algn="l"/>
              </a:tabLst>
            </a:pP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Părţile contractante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vânzător / cumpărător</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descriere      - specificaţii     - calitate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origine         - cantitate          - ambalaj</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unitar / total</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moneda preţului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Condiţii de livrare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FOB, CIF, etc.</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Condiţii de plată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imediat / la termen</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modalităţi: acreditiv, ordin de plată, etc.</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aplicabil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vânzătorului / cumpărătorului / unui terţ</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Valabilitatea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termenul de valabilitate, data executării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Semnături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calitatea semnatarilor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129</a:t>
            </a:fld>
            <a:endParaRPr lang="en-US"/>
          </a:p>
        </p:txBody>
      </p:sp>
      <p:sp>
        <p:nvSpPr>
          <p:cNvPr id="251905" name="Rectangle 1"/>
          <p:cNvSpPr>
            <a:spLocks noChangeArrowheads="1"/>
          </p:cNvSpPr>
          <p:nvPr/>
        </p:nvSpPr>
        <p:spPr bwMode="auto">
          <a:xfrm>
            <a:off x="609600" y="609600"/>
            <a:ext cx="7315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4.8 Conţinutul minim al contractului de vânzare-cumpărare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51906" name="Rectangle 2"/>
          <p:cNvSpPr>
            <a:spLocks noChangeArrowheads="1"/>
          </p:cNvSpPr>
          <p:nvPr/>
        </p:nvSpPr>
        <p:spPr bwMode="auto">
          <a:xfrm>
            <a:off x="304800" y="990600"/>
            <a:ext cx="3810000" cy="369332"/>
          </a:xfrm>
          <a:prstGeom prst="rect">
            <a:avLst/>
          </a:prstGeom>
          <a:solidFill>
            <a:schemeClr val="accent1">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1524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Subiectele contractelor</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51907" name="Rectangle 3"/>
          <p:cNvSpPr>
            <a:spLocks noChangeArrowheads="1"/>
          </p:cNvSpPr>
          <p:nvPr/>
        </p:nvSpPr>
        <p:spPr bwMode="auto">
          <a:xfrm>
            <a:off x="1219200" y="1371600"/>
            <a:ext cx="7391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subiecte ale contractelor</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înţeleg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persoanele fizice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juridice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prin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acordul lor de voinţă</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au dat naştere la un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raport juridic contractual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între ele, asumându-şi anumite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drepturi şi obligaţii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reciproce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determinate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prin contract</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6" name="Rectangle 5"/>
          <p:cNvSpPr/>
          <p:nvPr/>
        </p:nvSpPr>
        <p:spPr>
          <a:xfrm>
            <a:off x="533400" y="12954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51908" name="Rectangle 4"/>
          <p:cNvSpPr>
            <a:spLocks noChangeArrowheads="1"/>
          </p:cNvSpPr>
          <p:nvPr/>
        </p:nvSpPr>
        <p:spPr bwMode="auto">
          <a:xfrm>
            <a:off x="1066800" y="2743200"/>
            <a:ext cx="7391400" cy="1200329"/>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Convenţiei de la Haga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(15 iunie 1955), sunt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subiecte ale vânzării internaţionale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acele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părţi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îşi au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sediul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reşedinţa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lor obişnuită pe teritoriul unor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state diferite</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oricare din situaţiile următoare: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51909" name="Rectangle 5"/>
          <p:cNvSpPr>
            <a:spLocks noChangeArrowheads="1"/>
          </p:cNvSpPr>
          <p:nvPr/>
        </p:nvSpPr>
        <p:spPr bwMode="auto">
          <a:xfrm>
            <a:off x="1600200" y="4038600"/>
            <a:ext cx="6629400" cy="2585323"/>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atunci când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presupune că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lucrul vândut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face sau va face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obiectul unui transport dintr-un stat în altul</a:t>
            </a:r>
            <a:endPar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atunci când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constituind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oferta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acceptarea ofertei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îndeplinite pe teritoriul unor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state diferite</a:t>
            </a:r>
            <a:endPar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atunci când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predarea bunurilor</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se realizeze pe teritoriul unui stat, altul decât acela în care s-au îndeplinit actele constituind oferta şi aceptarea ei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3" name="Right Arrow 12"/>
          <p:cNvSpPr/>
          <p:nvPr/>
        </p:nvSpPr>
        <p:spPr>
          <a:xfrm>
            <a:off x="1143000" y="4191000"/>
            <a:ext cx="457200" cy="228600"/>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1143000" y="4953000"/>
            <a:ext cx="457200" cy="228600"/>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1143000" y="5791200"/>
            <a:ext cx="457200" cy="228600"/>
          </a:xfrm>
          <a:prstGeom prst="right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Elbow Connector 17"/>
          <p:cNvCxnSpPr/>
          <p:nvPr/>
        </p:nvCxnSpPr>
        <p:spPr>
          <a:xfrm rot="10800000" flipH="1" flipV="1">
            <a:off x="1066800" y="3352800"/>
            <a:ext cx="76200" cy="1723935"/>
          </a:xfrm>
          <a:prstGeom prst="bentConnector3">
            <a:avLst>
              <a:gd name="adj1" fmla="val -30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251908" idx="1"/>
            <a:endCxn id="13" idx="1"/>
          </p:cNvCxnSpPr>
          <p:nvPr/>
        </p:nvCxnSpPr>
        <p:spPr>
          <a:xfrm rot="10800000" flipH="1" flipV="1">
            <a:off x="1066800" y="3343364"/>
            <a:ext cx="76200" cy="961935"/>
          </a:xfrm>
          <a:prstGeom prst="bentConnector3">
            <a:avLst>
              <a:gd name="adj1" fmla="val -30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251908" idx="1"/>
            <a:endCxn id="15" idx="1"/>
          </p:cNvCxnSpPr>
          <p:nvPr/>
        </p:nvCxnSpPr>
        <p:spPr>
          <a:xfrm rot="10800000" flipH="1" flipV="1">
            <a:off x="1066800" y="3343364"/>
            <a:ext cx="76200" cy="2562135"/>
          </a:xfrm>
          <a:prstGeom prst="bentConnector3">
            <a:avLst>
              <a:gd name="adj1" fmla="val -30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1295400" y="990600"/>
            <a:ext cx="6629400" cy="769441"/>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VI</a:t>
            </a:r>
            <a:endParaRPr kumimoji="0" lang="en-US" sz="22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DESPRE VÂNZARE</a:t>
            </a:r>
            <a:endParaRPr kumimoji="0" lang="en-US" sz="2200" b="0" i="0" u="none" strike="noStrike" cap="none" normalizeH="0" baseline="0" smtClean="0">
              <a:ln>
                <a:noFill/>
              </a:ln>
              <a:solidFill>
                <a:schemeClr val="tx1"/>
              </a:solidFill>
              <a:effectLst/>
              <a:latin typeface="Arial" pitchFamily="34" charset="0"/>
              <a:cs typeface="Arial" pitchFamily="34" charset="0"/>
            </a:endParaRPr>
          </a:p>
        </p:txBody>
      </p:sp>
      <p:sp>
        <p:nvSpPr>
          <p:cNvPr id="77826" name="Rectangle 2"/>
          <p:cNvSpPr>
            <a:spLocks noChangeArrowheads="1"/>
          </p:cNvSpPr>
          <p:nvPr/>
        </p:nvSpPr>
        <p:spPr bwMode="auto">
          <a:xfrm>
            <a:off x="1447800" y="1981200"/>
            <a:ext cx="5410200" cy="707886"/>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60</a:t>
            </a: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endParaRPr kumimoji="0" lang="ro-RO" sz="2000" b="1" i="0" u="none" strike="noStrike" cap="none" normalizeH="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7827" name="Rectangle 3"/>
          <p:cNvSpPr>
            <a:spLocks noChangeArrowheads="1"/>
          </p:cNvSpPr>
          <p:nvPr/>
        </p:nvSpPr>
        <p:spPr bwMode="auto">
          <a:xfrm>
            <a:off x="2743200" y="1981200"/>
            <a:ext cx="53340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smtClean="0">
                <a:solidFill>
                  <a:srgbClr val="FF0000"/>
                </a:solidFill>
                <a:latin typeface="Arial" pitchFamily="34" charset="0"/>
                <a:ea typeface="Times New Roman" pitchFamily="18" charset="0"/>
                <a:cs typeface="Arial" pitchFamily="34" charset="0"/>
              </a:rPr>
              <a:t>73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7828" name="Rectangle 4"/>
          <p:cNvSpPr>
            <a:spLocks noChangeArrowheads="1"/>
          </p:cNvSpPr>
          <p:nvPr/>
        </p:nvSpPr>
        <p:spPr bwMode="auto">
          <a:xfrm>
            <a:off x="1905000" y="2667000"/>
            <a:ext cx="54864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67</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7829" name="Rectangle 5"/>
          <p:cNvSpPr>
            <a:spLocks noChangeArrowheads="1"/>
          </p:cNvSpPr>
          <p:nvPr/>
        </p:nvSpPr>
        <p:spPr bwMode="auto">
          <a:xfrm>
            <a:off x="381000" y="3276600"/>
            <a:ext cx="83058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Când, mai înainte de expirarea termenului fixat pentru executarea convențiunei, una din părţi a oferit celeilalte predarea lucrului vândut sau plata preţului, şi aceasta nu-şi îndeplineşte la termenul fixat obligaţiunea sa, atunci condițiunea rezolutorie se împlineşte de drept în favoarea părţii care îşi executase obligaţiunea sa.</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lipsa de asemenea oferte sau stipulaţiuni exprese, rezilierea contractului se reglează după dispoziţiunile codului civil, privitoare la condi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ț</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iunea rezolutorie tacită.</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amândouă cazurile cel în culp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răspunde de daunele interese cauzate.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13</a:t>
            </a:fld>
            <a:endParaRPr lang="en-US"/>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130</a:t>
            </a:fld>
            <a:endParaRPr lang="en-US"/>
          </a:p>
        </p:txBody>
      </p:sp>
      <p:sp>
        <p:nvSpPr>
          <p:cNvPr id="3" name="Rectangle 2"/>
          <p:cNvSpPr/>
          <p:nvPr/>
        </p:nvSpPr>
        <p:spPr>
          <a:xfrm>
            <a:off x="609600" y="8382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52929" name="Rectangle 1"/>
          <p:cNvSpPr>
            <a:spLocks noChangeArrowheads="1"/>
          </p:cNvSpPr>
          <p:nvPr/>
        </p:nvSpPr>
        <p:spPr bwMode="auto">
          <a:xfrm>
            <a:off x="1371600" y="1447800"/>
            <a:ext cx="7086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lang="en-US" smtClean="0">
                <a:latin typeface="Arial" pitchFamily="34" charset="0"/>
                <a:ea typeface="Times New Roman" pitchFamily="18" charset="0"/>
                <a:cs typeface="Arial" pitchFamily="34" charset="0"/>
              </a:rPr>
              <a:t>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onform legii, pot fi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subiecte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ale unor contracte internaţionale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numai agenţii economici abilitaţi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licenţe de funcţionare) de a desfăşura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activităţi de comerţ internaţional</a:t>
            </a: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276225" algn="l"/>
              </a:tabLst>
            </a:pP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lang="ro-RO" smtClean="0">
                <a:latin typeface="Arial" pitchFamily="34" charset="0"/>
                <a:ea typeface="Times New Roman" pitchFamily="18" charset="0"/>
                <a:cs typeface="Arial" pitchFamily="34" charset="0"/>
              </a:rPr>
              <a:t>Î</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preambulul contractului internaţional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trec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subiectele (părţile contractante)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sediul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acestora 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raporturile juridice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fac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obiectul contractului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respectiv</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838200" y="152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838200" y="2590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2"/>
          <p:cNvSpPr>
            <a:spLocks noChangeArrowheads="1"/>
          </p:cNvSpPr>
          <p:nvPr/>
        </p:nvSpPr>
        <p:spPr bwMode="auto">
          <a:xfrm>
            <a:off x="304800" y="3810000"/>
            <a:ext cx="4876800" cy="369332"/>
          </a:xfrm>
          <a:prstGeom prst="rect">
            <a:avLst/>
          </a:prstGeom>
          <a:solidFill>
            <a:schemeClr val="accent1">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152400" algn="l"/>
              </a:tabLst>
            </a:pPr>
            <a:r>
              <a:rPr lang="ro-RO" b="1" i="1" smtClean="0">
                <a:solidFill>
                  <a:schemeClr val="accent1">
                    <a:lumMod val="75000"/>
                  </a:schemeClr>
                </a:solidFill>
                <a:latin typeface="Arial" pitchFamily="34" charset="0"/>
                <a:ea typeface="Times New Roman" pitchFamily="18" charset="0"/>
                <a:cs typeface="Arial" pitchFamily="34" charset="0"/>
              </a:rPr>
              <a:t>b</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Obiectul</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contractului</a:t>
            </a:r>
            <a:r>
              <a:rPr kumimoji="0" lang="ro-RO" b="1" i="1"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internațional</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8" name="Rectangle 7"/>
          <p:cNvSpPr/>
          <p:nvPr/>
        </p:nvSpPr>
        <p:spPr>
          <a:xfrm>
            <a:off x="1371600" y="4648200"/>
            <a:ext cx="6629400" cy="1200329"/>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Obiectul contractului internaţional</a:t>
            </a:r>
            <a:r>
              <a:rPr lang="ro-RO" b="1" smtClean="0">
                <a:solidFill>
                  <a:schemeClr val="accent1">
                    <a:lumMod val="75000"/>
                  </a:schemeClr>
                </a:solidFill>
                <a:latin typeface="Arial" pitchFamily="34" charset="0"/>
                <a:cs typeface="Arial" pitchFamily="34" charset="0"/>
              </a:rPr>
              <a:t> </a:t>
            </a:r>
            <a:r>
              <a:rPr lang="ro-RO" smtClean="0">
                <a:latin typeface="Arial" pitchFamily="34" charset="0"/>
                <a:cs typeface="Arial" pitchFamily="34" charset="0"/>
              </a:rPr>
              <a:t>are ca scop </a:t>
            </a:r>
            <a:r>
              <a:rPr lang="ro-RO" b="1" smtClean="0">
                <a:solidFill>
                  <a:srgbClr val="FF0000"/>
                </a:solidFill>
                <a:latin typeface="Arial" pitchFamily="34" charset="0"/>
                <a:cs typeface="Arial" pitchFamily="34" charset="0"/>
              </a:rPr>
              <a:t>precizarea </a:t>
            </a:r>
            <a:r>
              <a:rPr lang="ro-RO" b="1" i="1" smtClean="0">
                <a:solidFill>
                  <a:srgbClr val="FF0000"/>
                </a:solidFill>
                <a:latin typeface="Arial" pitchFamily="34" charset="0"/>
                <a:cs typeface="Arial" pitchFamily="34" charset="0"/>
              </a:rPr>
              <a:t>conţinutului economic</a:t>
            </a:r>
            <a:r>
              <a:rPr lang="ro-RO" b="1" smtClean="0">
                <a:solidFill>
                  <a:srgbClr val="FF0000"/>
                </a:solidFill>
                <a:latin typeface="Arial" pitchFamily="34" charset="0"/>
                <a:cs typeface="Arial" pitchFamily="34" charset="0"/>
              </a:rPr>
              <a:t> </a:t>
            </a:r>
            <a:r>
              <a:rPr lang="ro-RO" smtClean="0">
                <a:latin typeface="Arial" pitchFamily="34" charset="0"/>
                <a:cs typeface="Arial" pitchFamily="34" charset="0"/>
              </a:rPr>
              <a:t>cu </a:t>
            </a:r>
            <a:r>
              <a:rPr lang="ro-RO" b="1" i="1" smtClean="0">
                <a:solidFill>
                  <a:schemeClr val="accent6">
                    <a:lumMod val="50000"/>
                  </a:schemeClr>
                </a:solidFill>
                <a:latin typeface="Arial" pitchFamily="34" charset="0"/>
                <a:cs typeface="Arial" pitchFamily="34" charset="0"/>
              </a:rPr>
              <a:t>condiţiile</a:t>
            </a:r>
            <a:r>
              <a:rPr lang="ro-RO" smtClean="0">
                <a:latin typeface="Arial" pitchFamily="34" charset="0"/>
                <a:cs typeface="Arial" pitchFamily="34" charset="0"/>
              </a:rPr>
              <a:t> în care </a:t>
            </a:r>
            <a:r>
              <a:rPr lang="ro-RO" b="1" i="1" smtClean="0">
                <a:solidFill>
                  <a:srgbClr val="C00000"/>
                </a:solidFill>
                <a:latin typeface="Arial" pitchFamily="34" charset="0"/>
                <a:cs typeface="Arial" pitchFamily="34" charset="0"/>
              </a:rPr>
              <a:t>vânzătorul</a:t>
            </a:r>
            <a:r>
              <a:rPr lang="ro-RO" i="1" smtClean="0">
                <a:latin typeface="Arial" pitchFamily="34" charset="0"/>
                <a:cs typeface="Arial" pitchFamily="34" charset="0"/>
              </a:rPr>
              <a:t> </a:t>
            </a:r>
            <a:r>
              <a:rPr lang="ro-RO" smtClean="0">
                <a:latin typeface="Arial" pitchFamily="34" charset="0"/>
                <a:cs typeface="Arial" pitchFamily="34" charset="0"/>
              </a:rPr>
              <a:t>se obligă </a:t>
            </a:r>
            <a:r>
              <a:rPr lang="ro-RO" b="1" i="1" smtClean="0">
                <a:solidFill>
                  <a:schemeClr val="accent1">
                    <a:lumMod val="75000"/>
                  </a:schemeClr>
                </a:solidFill>
                <a:latin typeface="Arial" pitchFamily="34" charset="0"/>
                <a:cs typeface="Arial" pitchFamily="34" charset="0"/>
              </a:rPr>
              <a:t>să execute mărfurile </a:t>
            </a:r>
            <a:r>
              <a:rPr lang="ro-RO" smtClean="0">
                <a:latin typeface="Arial" pitchFamily="34" charset="0"/>
                <a:cs typeface="Arial" pitchFamily="34" charset="0"/>
              </a:rPr>
              <a:t>sau </a:t>
            </a:r>
            <a:r>
              <a:rPr lang="ro-RO" b="1" smtClean="0">
                <a:solidFill>
                  <a:schemeClr val="accent6">
                    <a:lumMod val="50000"/>
                  </a:schemeClr>
                </a:solidFill>
                <a:latin typeface="Arial" pitchFamily="34" charset="0"/>
                <a:cs typeface="Arial" pitchFamily="34" charset="0"/>
              </a:rPr>
              <a:t>să </a:t>
            </a:r>
            <a:r>
              <a:rPr lang="ro-RO" b="1" i="1" smtClean="0">
                <a:solidFill>
                  <a:schemeClr val="accent6">
                    <a:lumMod val="50000"/>
                  </a:schemeClr>
                </a:solidFill>
                <a:latin typeface="Arial" pitchFamily="34" charset="0"/>
                <a:cs typeface="Arial" pitchFamily="34" charset="0"/>
              </a:rPr>
              <a:t>presteze serviciile</a:t>
            </a:r>
            <a:r>
              <a:rPr lang="ro-RO" b="1" smtClean="0">
                <a:solidFill>
                  <a:schemeClr val="accent6">
                    <a:lumMod val="50000"/>
                  </a:schemeClr>
                </a:solidFill>
                <a:latin typeface="Arial" pitchFamily="34" charset="0"/>
                <a:cs typeface="Arial" pitchFamily="34" charset="0"/>
              </a:rPr>
              <a:t> </a:t>
            </a:r>
            <a:r>
              <a:rPr lang="ro-RO" smtClean="0">
                <a:latin typeface="Arial" pitchFamily="34" charset="0"/>
                <a:cs typeface="Arial" pitchFamily="34" charset="0"/>
              </a:rPr>
              <a:t>pentru satisfacerea cerinţelor </a:t>
            </a:r>
            <a:r>
              <a:rPr lang="ro-RO" b="1" i="1" smtClean="0">
                <a:solidFill>
                  <a:srgbClr val="C00000"/>
                </a:solidFill>
                <a:latin typeface="Arial" pitchFamily="34" charset="0"/>
                <a:cs typeface="Arial" pitchFamily="34" charset="0"/>
              </a:rPr>
              <a:t>cumpărătorului</a:t>
            </a:r>
            <a:r>
              <a:rPr lang="ro-RO" i="1" smtClean="0">
                <a:latin typeface="Arial" pitchFamily="34" charset="0"/>
                <a:cs typeface="Arial" pitchFamily="34" charset="0"/>
              </a:rPr>
              <a:t>. </a:t>
            </a:r>
            <a:endParaRPr lang="en-US">
              <a:latin typeface="Arial" pitchFamily="34" charset="0"/>
              <a:cs typeface="Arial" pitchFamily="34" charset="0"/>
            </a:endParaRPr>
          </a:p>
        </p:txBody>
      </p:sp>
      <p:sp>
        <p:nvSpPr>
          <p:cNvPr id="9" name="Rectangle 8"/>
          <p:cNvSpPr/>
          <p:nvPr/>
        </p:nvSpPr>
        <p:spPr>
          <a:xfrm>
            <a:off x="762000" y="44958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131</a:t>
            </a:fld>
            <a:endParaRPr lang="en-US"/>
          </a:p>
        </p:txBody>
      </p:sp>
      <p:sp>
        <p:nvSpPr>
          <p:cNvPr id="253953" name="Rectangle 1"/>
          <p:cNvSpPr>
            <a:spLocks noChangeArrowheads="1"/>
          </p:cNvSpPr>
          <p:nvPr/>
        </p:nvSpPr>
        <p:spPr bwMode="auto">
          <a:xfrm>
            <a:off x="1371600" y="990600"/>
            <a:ext cx="6705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Obiectul contractului internaţional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conţină următoarele elemente: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685800" y="838200"/>
            <a:ext cx="668773" cy="707886"/>
          </a:xfrm>
          <a:prstGeom prst="rect">
            <a:avLst/>
          </a:prstGeom>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53954" name="Rectangle 2"/>
          <p:cNvSpPr>
            <a:spLocks noChangeArrowheads="1"/>
          </p:cNvSpPr>
          <p:nvPr/>
        </p:nvSpPr>
        <p:spPr bwMode="auto">
          <a:xfrm>
            <a:off x="304800" y="1981200"/>
            <a:ext cx="48006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b1. Definirea produsului sau a serviciului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53955" name="Rectangle 3"/>
          <p:cNvSpPr>
            <a:spLocks noChangeArrowheads="1"/>
          </p:cNvSpPr>
          <p:nvPr/>
        </p:nvSpPr>
        <p:spPr bwMode="auto">
          <a:xfrm>
            <a:off x="1143000" y="2743200"/>
            <a:ext cx="7391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Definirea produsului sau serviciului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făcută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cât mai exact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funcţie de specific</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(materii prime, finite, produse alimentare, utilaje tehnologice, instalaţii complexe, asistenţă tehnică, brevete, leasing, etc). Se indică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principalii parametri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referire la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cataloage, mostre, mărci de fabrică,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457200" y="2590800"/>
            <a:ext cx="668773" cy="707886"/>
          </a:xfrm>
          <a:prstGeom prst="rect">
            <a:avLst/>
          </a:prstGeom>
          <a:solidFill>
            <a:srgbClr val="FFFF99"/>
          </a:solid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53956" name="Rectangle 4"/>
          <p:cNvSpPr>
            <a:spLocks noChangeArrowheads="1"/>
          </p:cNvSpPr>
          <p:nvPr/>
        </p:nvSpPr>
        <p:spPr bwMode="auto">
          <a:xfrm>
            <a:off x="457200" y="4572000"/>
            <a:ext cx="17526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b2. Cantitatea</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53957" name="Rectangle 5"/>
          <p:cNvSpPr>
            <a:spLocks noChangeArrowheads="1"/>
          </p:cNvSpPr>
          <p:nvPr/>
        </p:nvSpPr>
        <p:spPr bwMode="auto">
          <a:xfrm>
            <a:off x="1219200" y="5257800"/>
            <a:ext cx="5867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rPr>
              <a:t>Se prevăd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contracte</a:t>
            </a: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rPr>
              <a:t> următoarele:</a:t>
            </a:r>
            <a:endParaRPr kumimoji="0" lang="ro-RO" b="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609600" y="5105400"/>
            <a:ext cx="668773" cy="707886"/>
          </a:xfrm>
          <a:prstGeom prst="rect">
            <a:avLst/>
          </a:prstGeom>
          <a:solidFill>
            <a:srgbClr val="FFFF99"/>
          </a:solid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132</a:t>
            </a:fld>
            <a:endParaRPr lang="en-US"/>
          </a:p>
        </p:txBody>
      </p:sp>
      <p:sp>
        <p:nvSpPr>
          <p:cNvPr id="254977" name="Rectangle 1"/>
          <p:cNvSpPr>
            <a:spLocks noChangeArrowheads="1"/>
          </p:cNvSpPr>
          <p:nvPr/>
        </p:nvSpPr>
        <p:spPr bwMode="auto">
          <a:xfrm>
            <a:off x="457200" y="762000"/>
            <a:ext cx="75438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7334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Unitatea de măsură</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buc., kg., tonă lungă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long tone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1016 kg., tonă scurtă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short tone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907 kg.; dacă expedierea se face cu vagonul se ia ca etalon, vagonul de 10 to.</a:t>
            </a:r>
          </a:p>
          <a:p>
            <a:pPr marL="0" marR="0" lvl="0" indent="0" algn="just" defTabSz="914400" rtl="0" eaLnBrk="1" fontAlgn="base" latinLnBrk="0" hangingPunct="1">
              <a:lnSpc>
                <a:spcPct val="100000"/>
              </a:lnSpc>
              <a:spcBef>
                <a:spcPct val="0"/>
              </a:spcBef>
              <a:spcAft>
                <a:spcPct val="0"/>
              </a:spcAft>
              <a:buClrTx/>
              <a:buSzTx/>
              <a:buFontTx/>
              <a:buChar char="•"/>
              <a:tabLst>
                <a:tab pos="7334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Locul şi momentul determinării cantităţii ce se va livra</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(depozit, staţie de încărcare, sosire, etc)</a:t>
            </a:r>
          </a:p>
          <a:p>
            <a:pPr marL="0" marR="0" lvl="0" indent="0" algn="just" defTabSz="914400" rtl="0" eaLnBrk="0" fontAlgn="base" latinLnBrk="0" hangingPunct="0">
              <a:lnSpc>
                <a:spcPct val="100000"/>
              </a:lnSpc>
              <a:spcBef>
                <a:spcPct val="0"/>
              </a:spcBef>
              <a:spcAft>
                <a:spcPct val="0"/>
              </a:spcAft>
              <a:buClrTx/>
              <a:buSzTx/>
              <a:buFontTx/>
              <a:buChar char="•"/>
              <a:tabLst>
                <a:tab pos="7334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Modul de stabilire a cantităţii</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(măsurare, cântărire, etc)</a:t>
            </a:r>
          </a:p>
          <a:p>
            <a:pPr marL="0" marR="0" lvl="0" indent="0" algn="just" defTabSz="914400" rtl="0" eaLnBrk="0" fontAlgn="base" latinLnBrk="0" hangingPunct="0">
              <a:lnSpc>
                <a:spcPct val="100000"/>
              </a:lnSpc>
              <a:spcBef>
                <a:spcPct val="0"/>
              </a:spcBef>
              <a:spcAft>
                <a:spcPct val="0"/>
              </a:spcAft>
              <a:buClrTx/>
              <a:buSzTx/>
              <a:buFontTx/>
              <a:buChar char="•"/>
              <a:tabLst>
                <a:tab pos="7334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Documentele ce atestă cantitatea expediată:</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CFR: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scrisoarea de trăsură internaţională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AUTO: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scrisoarea de trăsură auto</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fluvial: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scrisoarea de trăsură fluvială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maritim: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conosamentul</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7334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aerian</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scrisoarea de trăsură aeriană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533400" y="50292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endParaRPr lang="en-US" sz="2000">
              <a:solidFill>
                <a:schemeClr val="accent6">
                  <a:lumMod val="50000"/>
                </a:schemeClr>
              </a:solidFill>
            </a:endParaRPr>
          </a:p>
        </p:txBody>
      </p:sp>
      <p:sp>
        <p:nvSpPr>
          <p:cNvPr id="254978" name="Rectangle 2"/>
          <p:cNvSpPr>
            <a:spLocks noChangeArrowheads="1"/>
          </p:cNvSpPr>
          <p:nvPr/>
        </p:nvSpPr>
        <p:spPr bwMode="auto">
          <a:xfrm>
            <a:off x="1219200" y="5410200"/>
            <a:ext cx="7239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documentul de transport se trece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greutatea mărfii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brutto – nett</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o</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precum </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toleranţele admise</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se plăteşte</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numai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marfa livrată</a:t>
            </a:r>
            <a:endParaRPr kumimoji="0" lang="en-US" b="1"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6" name="Right Arrow 5"/>
          <p:cNvSpPr/>
          <p:nvPr/>
        </p:nvSpPr>
        <p:spPr>
          <a:xfrm>
            <a:off x="685800" y="548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85800" y="6324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133</a:t>
            </a:fld>
            <a:endParaRPr lang="en-US"/>
          </a:p>
        </p:txBody>
      </p:sp>
      <p:sp>
        <p:nvSpPr>
          <p:cNvPr id="256001" name="Rectangle 1"/>
          <p:cNvSpPr>
            <a:spLocks noChangeArrowheads="1"/>
          </p:cNvSpPr>
          <p:nvPr/>
        </p:nvSpPr>
        <p:spPr bwMode="auto">
          <a:xfrm>
            <a:off x="457200" y="990600"/>
            <a:ext cx="24384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b3. Calitatea mărfii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56002" name="Rectangle 2"/>
          <p:cNvSpPr>
            <a:spLocks noChangeArrowheads="1"/>
          </p:cNvSpPr>
          <p:nvPr/>
        </p:nvSpPr>
        <p:spPr bwMode="auto">
          <a:xfrm>
            <a:off x="1295400" y="1752600"/>
            <a:ext cx="7315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obligatorie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înscrierea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clauzelor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privire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calitate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metodele de determinare a calităţii</a:t>
            </a:r>
            <a:endParaRPr kumimoji="0" lang="ro-RO" b="1" i="1" u="none" strike="noStrike" cap="none" normalizeH="0" baseline="0" smtClean="0">
              <a:ln>
                <a:noFill/>
              </a:ln>
              <a:solidFill>
                <a:srgbClr val="C00000"/>
              </a:solidFill>
              <a:effectLst/>
              <a:latin typeface="Arial" pitchFamily="34" charset="0"/>
              <a:cs typeface="Arial" pitchFamily="34" charset="0"/>
            </a:endParaRPr>
          </a:p>
        </p:txBody>
      </p:sp>
      <p:sp>
        <p:nvSpPr>
          <p:cNvPr id="5" name="Rectangle 4"/>
          <p:cNvSpPr/>
          <p:nvPr/>
        </p:nvSpPr>
        <p:spPr>
          <a:xfrm>
            <a:off x="533400" y="16764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56003" name="Rectangle 3"/>
          <p:cNvSpPr>
            <a:spLocks noChangeArrowheads="1"/>
          </p:cNvSpPr>
          <p:nvPr/>
        </p:nvSpPr>
        <p:spPr bwMode="auto">
          <a:xfrm>
            <a:off x="1295400" y="2667000"/>
            <a:ext cx="7239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ceea ce priveşte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nivelul de calitate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prevăzute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referitoare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caracteristicile tehnice, economice, estetico-ergonomice, de fiabilitate, de mentenanţă, de disponibilitate etc.</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 name="Rectangle 6"/>
          <p:cNvSpPr/>
          <p:nvPr/>
        </p:nvSpPr>
        <p:spPr>
          <a:xfrm>
            <a:off x="533400" y="25908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56004" name="Rectangle 4"/>
          <p:cNvSpPr>
            <a:spLocks noChangeArrowheads="1"/>
          </p:cNvSpPr>
          <p:nvPr/>
        </p:nvSpPr>
        <p:spPr bwMode="auto">
          <a:xfrm>
            <a:off x="1371600" y="4114800"/>
            <a:ext cx="7315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ceea ce priveşte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metodele de determinare a calităţii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acestea se vor stabili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 comun acord între parteneri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referire la: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p:nvPr/>
        </p:nvSpPr>
        <p:spPr>
          <a:xfrm>
            <a:off x="685800" y="39624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134</a:t>
            </a:fld>
            <a:endParaRPr lang="en-US"/>
          </a:p>
        </p:txBody>
      </p:sp>
      <p:sp>
        <p:nvSpPr>
          <p:cNvPr id="257026" name="Rectangle 2"/>
          <p:cNvSpPr>
            <a:spLocks noChangeArrowheads="1"/>
          </p:cNvSpPr>
          <p:nvPr/>
        </p:nvSpPr>
        <p:spPr bwMode="auto">
          <a:xfrm>
            <a:off x="762000" y="685800"/>
            <a:ext cx="8077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504825"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Modul de prelevare al probelor (dacă este sondaj) sau bucată cu bucată</a:t>
            </a:r>
          </a:p>
          <a:p>
            <a:pPr marL="0" marR="0" lvl="0" indent="0" algn="l" defTabSz="914400" rtl="0" eaLnBrk="1" fontAlgn="base" latinLnBrk="0" hangingPunct="1">
              <a:lnSpc>
                <a:spcPct val="100000"/>
              </a:lnSpc>
              <a:spcBef>
                <a:spcPct val="0"/>
              </a:spcBef>
              <a:spcAft>
                <a:spcPct val="0"/>
              </a:spcAft>
              <a:buClrTx/>
              <a:buSzTx/>
              <a:tabLst>
                <a:tab pos="5048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5048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Precizarea mărimii probelor (sondaj)</a:t>
            </a: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04825"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7027" name="Rectangle 3"/>
          <p:cNvSpPr>
            <a:spLocks noChangeArrowheads="1"/>
          </p:cNvSpPr>
          <p:nvPr/>
        </p:nvSpPr>
        <p:spPr bwMode="auto">
          <a:xfrm>
            <a:off x="762000" y="1828800"/>
            <a:ext cx="57912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04825" algn="l"/>
              </a:tabLst>
            </a:pPr>
            <a:r>
              <a:rPr kumimoji="0" lang="ro-RO" b="1" i="1"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Precizarea metodelor de examinare a calităţii</a:t>
            </a:r>
            <a:endParaRPr kumimoji="0" lang="ro-RO" b="1" i="0"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6" name="Right Arrow 5"/>
          <p:cNvSpPr/>
          <p:nvPr/>
        </p:nvSpPr>
        <p:spPr>
          <a:xfrm>
            <a:off x="304800" y="762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04800" y="1295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04800" y="1905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028" name="Rectangle 4"/>
          <p:cNvSpPr>
            <a:spLocks noChangeArrowheads="1"/>
          </p:cNvSpPr>
          <p:nvPr/>
        </p:nvSpPr>
        <p:spPr bwMode="auto">
          <a:xfrm>
            <a:off x="1143000" y="2514600"/>
            <a:ext cx="2971800" cy="369332"/>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mai multe metode: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Down Arrow 9"/>
          <p:cNvSpPr/>
          <p:nvPr/>
        </p:nvSpPr>
        <p:spPr>
          <a:xfrm>
            <a:off x="2438400" y="30480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hape 11"/>
          <p:cNvCxnSpPr>
            <a:stCxn id="257027" idx="2"/>
            <a:endCxn id="257028" idx="1"/>
          </p:cNvCxnSpPr>
          <p:nvPr/>
        </p:nvCxnSpPr>
        <p:spPr>
          <a:xfrm rot="5400000">
            <a:off x="2149733" y="1191399"/>
            <a:ext cx="501134" cy="2514600"/>
          </a:xfrm>
          <a:prstGeom prst="bentConnector4">
            <a:avLst>
              <a:gd name="adj1" fmla="val 31575"/>
              <a:gd name="adj2" fmla="val 10909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57029" name="Rectangle 5"/>
          <p:cNvSpPr>
            <a:spLocks noChangeArrowheads="1"/>
          </p:cNvSpPr>
          <p:nvPr/>
        </p:nvSpPr>
        <p:spPr bwMode="auto">
          <a:xfrm>
            <a:off x="762000" y="3733800"/>
            <a:ext cx="6705600" cy="369332"/>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calităţii pe baza vizionării mărfii:</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3 variante</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257030" name="Rectangle 6"/>
          <p:cNvSpPr>
            <a:spLocks noChangeArrowheads="1"/>
          </p:cNvSpPr>
          <p:nvPr/>
        </p:nvSpPr>
        <p:spPr bwMode="auto">
          <a:xfrm>
            <a:off x="609600" y="4572000"/>
            <a:ext cx="7848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clauza de vânzare / cumpărare →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“văzut şi plăcut”</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762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clauza de vânzare / cumpărare → </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“după încercare”</a:t>
            </a:r>
            <a:r>
              <a:rPr kumimoji="0" lang="en-US"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(între parteneri care se cunosc şi au mai avut relaţii de afaceri)</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chemeClr val="tx1"/>
              </a:buClr>
              <a:buSzTx/>
              <a:buFontTx/>
              <a:buBlip>
                <a:blip r:embed="rId2"/>
              </a:buBlip>
              <a:tabLst>
                <a:tab pos="762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clauza de vânzare / cumpărare →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“aşa cum este”</a:t>
            </a:r>
            <a:r>
              <a:rPr kumimoji="0" lang="en-US" b="0"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tale quale</a:t>
            </a:r>
            <a:r>
              <a:rPr kumimoji="0" lang="en-US" b="0"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cazul mărfurilor avariate)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135</a:t>
            </a:fld>
            <a:endParaRPr lang="en-US"/>
          </a:p>
        </p:txBody>
      </p:sp>
      <p:sp>
        <p:nvSpPr>
          <p:cNvPr id="258049" name="Rectangle 1"/>
          <p:cNvSpPr>
            <a:spLocks noChangeArrowheads="1"/>
          </p:cNvSpPr>
          <p:nvPr/>
        </p:nvSpPr>
        <p:spPr bwMode="auto">
          <a:xfrm>
            <a:off x="609600" y="685800"/>
            <a:ext cx="4876800" cy="369332"/>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calităţii pe bază de mostre:</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258050" name="Rectangle 2"/>
          <p:cNvSpPr>
            <a:spLocks noChangeArrowheads="1"/>
          </p:cNvSpPr>
          <p:nvPr/>
        </p:nvSpPr>
        <p:spPr bwMode="auto">
          <a:xfrm>
            <a:off x="762000" y="1143000"/>
            <a:ext cx="7391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mostra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poate fi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parte reprezentativă a mărfii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chiar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marfa însăşi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(cazul obiectelor individuale)</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762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marfa nu corespunde cu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mostra de referinţă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cumpărătorul poate refuza marfa sau să ceară o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reducere de preţ</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bani sau marfă</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258051" name="Rectangle 3"/>
          <p:cNvSpPr>
            <a:spLocks noChangeArrowheads="1"/>
          </p:cNvSpPr>
          <p:nvPr/>
        </p:nvSpPr>
        <p:spPr bwMode="auto">
          <a:xfrm>
            <a:off x="685800" y="2971800"/>
            <a:ext cx="6705600" cy="369332"/>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calităţii pe bază de tipuri şi denumiri uzuale</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258052" name="Rectangle 4"/>
          <p:cNvSpPr>
            <a:spLocks noChangeArrowheads="1"/>
          </p:cNvSpPr>
          <p:nvPr/>
        </p:nvSpPr>
        <p:spPr bwMode="auto">
          <a:xfrm>
            <a:off x="762000" y="3505200"/>
            <a:ext cx="7315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frecvent pentru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mărfurile de masă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cauciuc natural, bumbac, lână, grâu, etc (cal.I, cal. II, cal A, etc)</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258053" name="Rectangle 5"/>
          <p:cNvSpPr>
            <a:spLocks noChangeArrowheads="1"/>
          </p:cNvSpPr>
          <p:nvPr/>
        </p:nvSpPr>
        <p:spPr bwMode="auto">
          <a:xfrm>
            <a:off x="685800" y="4419600"/>
            <a:ext cx="4891083" cy="369332"/>
          </a:xfrm>
          <a:prstGeom prst="rect">
            <a:avLst/>
          </a:prstGeom>
          <a:solidFill>
            <a:schemeClr val="accent5">
              <a:lumMod val="40000"/>
              <a:lumOff val="6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calităţii pe bază de “gustare”</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8" name="Rectangle 1"/>
          <p:cNvSpPr>
            <a:spLocks noChangeArrowheads="1"/>
          </p:cNvSpPr>
          <p:nvPr/>
        </p:nvSpPr>
        <p:spPr bwMode="auto">
          <a:xfrm>
            <a:off x="762000" y="5029200"/>
            <a:ext cx="5900013" cy="369332"/>
          </a:xfrm>
          <a:prstGeom prst="rect">
            <a:avLst/>
          </a:prstGeom>
          <a:solidFill>
            <a:schemeClr val="accent5">
              <a:lumMod val="40000"/>
              <a:lumOff val="6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calităţii pe baza clauzei “RYE TERMS”</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9" name="Rectangle 2"/>
          <p:cNvSpPr>
            <a:spLocks noChangeArrowheads="1"/>
          </p:cNvSpPr>
          <p:nvPr/>
        </p:nvSpPr>
        <p:spPr bwMode="auto">
          <a:xfrm>
            <a:off x="762000" y="5562600"/>
            <a:ext cx="7772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Împrumutată din comerţul cu secară →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clauza comerţului cu secară</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baza căreia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poate cere vânzătorului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bonificaţie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starea calităţii mărfii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nu corespunde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calităţii stabilite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136</a:t>
            </a:fld>
            <a:endParaRPr lang="en-US"/>
          </a:p>
        </p:txBody>
      </p:sp>
      <p:sp>
        <p:nvSpPr>
          <p:cNvPr id="259075" name="Rectangle 3"/>
          <p:cNvSpPr>
            <a:spLocks noChangeArrowheads="1"/>
          </p:cNvSpPr>
          <p:nvPr/>
        </p:nvSpPr>
        <p:spPr bwMode="auto">
          <a:xfrm>
            <a:off x="304800" y="990600"/>
            <a:ext cx="32004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b4. Garanţia calităţii mărfii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59076" name="Rectangle 4"/>
          <p:cNvSpPr>
            <a:spLocks noChangeArrowheads="1"/>
          </p:cNvSpPr>
          <p:nvPr/>
        </p:nvSpPr>
        <p:spPr bwMode="auto">
          <a:xfrm>
            <a:off x="1066800" y="1600200"/>
            <a:ext cx="7467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După definirea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condiţiilor de calitate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părţile contractante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convin asupra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clauzelor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referitoare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garanţiile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care le dă vânzătorul în asigurarea calităţii mărfii contractate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533400" y="167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077" name="Rectangle 5"/>
          <p:cNvSpPr>
            <a:spLocks noChangeArrowheads="1"/>
          </p:cNvSpPr>
          <p:nvPr/>
        </p:nvSpPr>
        <p:spPr bwMode="auto">
          <a:xfrm>
            <a:off x="1066800" y="2590800"/>
            <a:ext cx="5019323"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acest punct de vedere există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două situaţii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533400" y="2667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078" name="Rectangle 6"/>
          <p:cNvSpPr>
            <a:spLocks noChangeArrowheads="1"/>
          </p:cNvSpPr>
          <p:nvPr/>
        </p:nvSpPr>
        <p:spPr bwMode="auto">
          <a:xfrm>
            <a:off x="533400" y="3429000"/>
            <a:ext cx="7668913"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04825"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mărfurile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care se contractează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cu</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termen de garanţie</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 înscriu în contract următoarele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59079" name="Rectangle 7"/>
          <p:cNvSpPr>
            <a:spLocks noChangeArrowheads="1"/>
          </p:cNvSpPr>
          <p:nvPr/>
        </p:nvSpPr>
        <p:spPr bwMode="auto">
          <a:xfrm>
            <a:off x="1371600" y="4495800"/>
            <a:ext cx="5715000" cy="2031325"/>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privire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perioada de garanţie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zile, luni, ani</a:t>
            </a:r>
          </a:p>
          <a:p>
            <a:pPr marL="0" marR="0" lvl="0" indent="0" algn="just" defTabSz="914400" rtl="0" eaLnBrk="1" fontAlgn="base" latinLnBrk="0" hangingPunct="1">
              <a:lnSpc>
                <a:spcPct val="100000"/>
              </a:lnSpc>
              <a:spcBef>
                <a:spcPct val="0"/>
              </a:spcBef>
              <a:spcAft>
                <a:spcPct val="0"/>
              </a:spcAft>
              <a:buClrTx/>
              <a:buSzTx/>
              <a:buFontTx/>
              <a:buChar char="•"/>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data (momentul)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care începe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perioada de garanţie</a:t>
            </a:r>
          </a:p>
          <a:p>
            <a:pPr marL="0" marR="0" lvl="0" indent="0" algn="just" defTabSz="914400" rtl="0" eaLnBrk="0" fontAlgn="base" latinLnBrk="0" hangingPunct="0">
              <a:lnSpc>
                <a:spcPct val="100000"/>
              </a:lnSpc>
              <a:spcBef>
                <a:spcPct val="0"/>
              </a:spcBef>
              <a:spcAft>
                <a:spcPct val="0"/>
              </a:spcAft>
              <a:buClrTx/>
              <a:buSzTx/>
              <a:buFontTx/>
              <a:buChar char="•"/>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modul de asigurare al service-ului</a:t>
            </a:r>
          </a:p>
          <a:p>
            <a:pPr marL="0" marR="0" lvl="0" indent="0" algn="just" defTabSz="914400" rtl="0" eaLnBrk="0" fontAlgn="base" latinLnBrk="0" hangingPunct="0">
              <a:lnSpc>
                <a:spcPct val="100000"/>
              </a:lnSpc>
              <a:spcBef>
                <a:spcPct val="0"/>
              </a:spcBef>
              <a:spcAft>
                <a:spcPct val="0"/>
              </a:spcAft>
              <a:buClrTx/>
              <a:buSzTx/>
              <a:buFontTx/>
              <a:buChar char="•"/>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soluţionarea reclamaţiilor,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3" name="Shape 12"/>
          <p:cNvCxnSpPr>
            <a:stCxn id="259078" idx="1"/>
            <a:endCxn id="259079" idx="1"/>
          </p:cNvCxnSpPr>
          <p:nvPr/>
        </p:nvCxnSpPr>
        <p:spPr>
          <a:xfrm rot="10800000" flipH="1" flipV="1">
            <a:off x="533400" y="3752165"/>
            <a:ext cx="838200" cy="1759297"/>
          </a:xfrm>
          <a:prstGeom prst="bentConnector3">
            <a:avLst>
              <a:gd name="adj1" fmla="val -27273"/>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137</a:t>
            </a:fld>
            <a:endParaRPr lang="en-US"/>
          </a:p>
        </p:txBody>
      </p:sp>
      <p:sp>
        <p:nvSpPr>
          <p:cNvPr id="260097" name="Rectangle 1"/>
          <p:cNvSpPr>
            <a:spLocks noChangeArrowheads="1"/>
          </p:cNvSpPr>
          <p:nvPr/>
        </p:nvSpPr>
        <p:spPr bwMode="auto">
          <a:xfrm>
            <a:off x="762000" y="1676400"/>
            <a:ext cx="7730572"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04825"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mărfurile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care se contractează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fără</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termen de garanţie</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 înscriu în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contract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următoarele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60098" name="Rectangle 2"/>
          <p:cNvSpPr>
            <a:spLocks noChangeArrowheads="1"/>
          </p:cNvSpPr>
          <p:nvPr/>
        </p:nvSpPr>
        <p:spPr bwMode="auto">
          <a:xfrm>
            <a:off x="1066800" y="3048000"/>
            <a:ext cx="7162800" cy="2308324"/>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obligaţia vânzătorului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 trimite simultan cu marfa şi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certificatul de </a:t>
            </a:r>
            <a:r>
              <a:rPr lang="en-US" b="1" i="1" smtClean="0">
                <a:solidFill>
                  <a:srgbClr val="C00000"/>
                </a:solidFill>
                <a:latin typeface="Arial" pitchFamily="34" charset="0"/>
                <a:ea typeface="Times New Roman" pitchFamily="18" charset="0"/>
                <a:cs typeface="Arial" pitchFamily="34" charset="0"/>
              </a:rPr>
              <a:t>calitate</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clauze cu privire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obligaţiile şi răspunderile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furnizorului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viciile aparente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sunt vizibile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recepţie)</a:t>
            </a:r>
          </a:p>
          <a:p>
            <a:pPr marL="0" marR="0" lvl="0" indent="0" algn="just" defTabSz="914400" rtl="0" eaLnBrk="0" fontAlgn="base" latinLnBrk="0" hangingPunct="0">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clauze cu privire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obligaţiile şi răspunderile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furnizorului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viciile ascunse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sunt vizibile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recepţie)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6" name="Shape 5"/>
          <p:cNvCxnSpPr>
            <a:stCxn id="260097" idx="1"/>
            <a:endCxn id="260098" idx="1"/>
          </p:cNvCxnSpPr>
          <p:nvPr/>
        </p:nvCxnSpPr>
        <p:spPr>
          <a:xfrm rot="10800000" flipH="1" flipV="1">
            <a:off x="762000" y="1999566"/>
            <a:ext cx="304800" cy="2202596"/>
          </a:xfrm>
          <a:prstGeom prst="bentConnector3">
            <a:avLst>
              <a:gd name="adj1" fmla="val -75000"/>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138</a:t>
            </a:fld>
            <a:endParaRPr lang="en-US"/>
          </a:p>
        </p:txBody>
      </p:sp>
      <p:sp>
        <p:nvSpPr>
          <p:cNvPr id="261121" name="Rectangle 1"/>
          <p:cNvSpPr>
            <a:spLocks noChangeArrowheads="1"/>
          </p:cNvSpPr>
          <p:nvPr/>
        </p:nvSpPr>
        <p:spPr bwMode="auto">
          <a:xfrm>
            <a:off x="762000" y="2057400"/>
            <a:ext cx="74676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76225" algn="l"/>
              </a:tabLst>
            </a:pP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Ambalarea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FF0000"/>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are un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rol dublu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anume,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protejarea mărfii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tab pos="276225" algn="l"/>
              </a:tabLst>
            </a:pPr>
            <a:r>
              <a:rPr lang="ro-RO" smtClean="0">
                <a:latin typeface="Arial" pitchFamily="34" charset="0"/>
                <a:ea typeface="Times New Roman" pitchFamily="18" charset="0"/>
                <a:cs typeface="Arial" pitchFamily="34" charset="0"/>
              </a:rPr>
              <a:t>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promovarea vânzării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acesteia.</a:t>
            </a:r>
          </a:p>
          <a:p>
            <a:pPr marL="0" marR="0" lvl="0" indent="0" algn="just" defTabSz="914400" rtl="0" eaLnBrk="0" fontAlgn="base" latinLnBrk="0" hangingPunct="0">
              <a:lnSpc>
                <a:spcPct val="100000"/>
              </a:lnSpc>
              <a:spcBef>
                <a:spcPct val="0"/>
              </a:spcBef>
              <a:spcAft>
                <a:spcPct val="0"/>
              </a:spcAft>
              <a:buClrTx/>
              <a:buSzTx/>
              <a:buFontTx/>
              <a:buNone/>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Ambalajul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îndeplinească următoarele condiţii:</a:t>
            </a:r>
          </a:p>
          <a:p>
            <a:pPr marL="0" marR="0" lvl="0" indent="0" algn="just" defTabSz="914400" rtl="0" eaLnBrk="0" fontAlgn="base" latinLnBrk="0" hangingPunct="0">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să fie uşor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 nu încărca excesiv transportul)</a:t>
            </a:r>
          </a:p>
          <a:p>
            <a:pPr marL="0" marR="0" lvl="0" indent="0" algn="just" defTabSz="914400" rtl="0" eaLnBrk="0" fontAlgn="base" latinLnBrk="0" hangingPunct="0">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să fie rezistent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 proteja marfa)</a:t>
            </a:r>
          </a:p>
          <a:p>
            <a:pPr marL="0" marR="0" lvl="0" indent="0" algn="just" defTabSz="914400" rtl="0" eaLnBrk="0" fontAlgn="base" latinLnBrk="0" hangingPunct="0">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762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să fie estetic</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 name="Rectangle 3"/>
          <p:cNvSpPr>
            <a:spLocks noChangeArrowheads="1"/>
          </p:cNvSpPr>
          <p:nvPr/>
        </p:nvSpPr>
        <p:spPr bwMode="auto">
          <a:xfrm>
            <a:off x="381000" y="1143000"/>
            <a:ext cx="3886200" cy="369332"/>
          </a:xfrm>
          <a:prstGeom prst="rect">
            <a:avLst/>
          </a:prstGeom>
          <a:solidFill>
            <a:schemeClr val="accent2">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b5. Ambalarea şi marcajul mărfii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ight Arrow 4"/>
          <p:cNvSpPr/>
          <p:nvPr/>
        </p:nvSpPr>
        <p:spPr>
          <a:xfrm>
            <a:off x="914400" y="3505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914400" y="4038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914400" y="4648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139</a:t>
            </a:fld>
            <a:endParaRPr lang="en-US"/>
          </a:p>
        </p:txBody>
      </p:sp>
      <p:sp>
        <p:nvSpPr>
          <p:cNvPr id="3" name="Rectangle 2"/>
          <p:cNvSpPr/>
          <p:nvPr/>
        </p:nvSpPr>
        <p:spPr>
          <a:xfrm>
            <a:off x="609600" y="8382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62145" name="Rectangle 1"/>
          <p:cNvSpPr>
            <a:spLocks noChangeArrowheads="1"/>
          </p:cNvSpPr>
          <p:nvPr/>
        </p:nvSpPr>
        <p:spPr bwMode="auto">
          <a:xfrm>
            <a:off x="1143000" y="1447800"/>
            <a:ext cx="7391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lang="ro-RO" smtClean="0">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entru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mărfurile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 se ambalează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specifică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cum se asigură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integritatea mărfii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timpul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transportului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în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condiţii normale de manipulare</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ight Arrow 4"/>
          <p:cNvSpPr/>
          <p:nvPr/>
        </p:nvSpPr>
        <p:spPr>
          <a:xfrm>
            <a:off x="609600" y="1524000"/>
            <a:ext cx="457200" cy="22860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146" name="Rectangle 2"/>
          <p:cNvSpPr>
            <a:spLocks noChangeArrowheads="1"/>
          </p:cNvSpPr>
          <p:nvPr/>
        </p:nvSpPr>
        <p:spPr bwMode="auto">
          <a:xfrm>
            <a:off x="1219200" y="2590800"/>
            <a:ext cx="5186035"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lang="ro-RO" b="1" i="1" smtClean="0">
                <a:solidFill>
                  <a:schemeClr val="accent6">
                    <a:lumMod val="50000"/>
                  </a:schemeClr>
                </a:solidFill>
                <a:latin typeface="Arial" pitchFamily="34" charset="0"/>
                <a:ea typeface="Times New Roman" pitchFamily="18" charset="0"/>
                <a:cs typeface="Arial" pitchFamily="34" charset="0"/>
              </a:rPr>
              <a:t>Î</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 contract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specifică 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calitatea ambalajului</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7" name="Right Arrow 6"/>
          <p:cNvSpPr/>
          <p:nvPr/>
        </p:nvSpPr>
        <p:spPr>
          <a:xfrm>
            <a:off x="609600" y="2667000"/>
            <a:ext cx="457200" cy="22860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147" name="Rectangle 3"/>
          <p:cNvSpPr>
            <a:spLocks noChangeArrowheads="1"/>
          </p:cNvSpPr>
          <p:nvPr/>
        </p:nvSpPr>
        <p:spPr bwMode="auto">
          <a:xfrm>
            <a:off x="1219200" y="3276600"/>
            <a:ext cx="7301999" cy="369332"/>
          </a:xfrm>
          <a:prstGeom prst="rect">
            <a:avLst/>
          </a:prstGeom>
          <a:solidFill>
            <a:schemeClr val="accent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lang="ro-RO" b="1" i="1" smtClean="0">
                <a:solidFill>
                  <a:schemeClr val="accent6">
                    <a:lumMod val="50000"/>
                  </a:schemeClr>
                </a:solidFill>
                <a:latin typeface="Arial" pitchFamily="34" charset="0"/>
                <a:ea typeface="Times New Roman" pitchFamily="18" charset="0"/>
                <a:cs typeface="Arial" pitchFamily="34" charset="0"/>
              </a:rPr>
              <a:t>Î</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 contract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prevăd cu privire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ambalaj</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următoarele (după caz):</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62148" name="Rectangle 4"/>
          <p:cNvSpPr>
            <a:spLocks noChangeArrowheads="1"/>
          </p:cNvSpPr>
          <p:nvPr/>
        </p:nvSpPr>
        <p:spPr bwMode="auto">
          <a:xfrm>
            <a:off x="1600200" y="4038600"/>
            <a:ext cx="6629400" cy="2031325"/>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5241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dacă trece odată cu marfa în proprietatea cumpărătorului;</a:t>
            </a:r>
          </a:p>
          <a:p>
            <a:pPr marL="0" marR="0" lvl="0" indent="0" algn="just" defTabSz="914400" rtl="0" eaLnBrk="1" fontAlgn="base" latinLnBrk="0" hangingPunct="1">
              <a:lnSpc>
                <a:spcPct val="100000"/>
              </a:lnSpc>
              <a:spcBef>
                <a:spcPct val="0"/>
              </a:spcBef>
              <a:spcAft>
                <a:spcPct val="0"/>
              </a:spcAft>
              <a:buClrTx/>
              <a:buSzTx/>
              <a:tabLst>
                <a:tab pos="2524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5241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dacă se returnează şi termenul de returnare;</a:t>
            </a:r>
          </a:p>
          <a:p>
            <a:pPr marL="0" marR="0" lvl="0" indent="0" algn="just" defTabSz="914400" rtl="0" eaLnBrk="0" fontAlgn="base" latinLnBrk="0" hangingPunct="0">
              <a:lnSpc>
                <a:spcPct val="100000"/>
              </a:lnSpc>
              <a:spcBef>
                <a:spcPct val="0"/>
              </a:spcBef>
              <a:spcAft>
                <a:spcPct val="0"/>
              </a:spcAft>
              <a:buClrTx/>
              <a:buSzTx/>
              <a:tabLst>
                <a:tab pos="2524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5241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preţul la care trece în proprietatea cumpărătorului;</a:t>
            </a:r>
          </a:p>
          <a:p>
            <a:pPr marL="0" marR="0" lvl="0" indent="0" algn="just" defTabSz="914400" rtl="0" eaLnBrk="0" fontAlgn="base" latinLnBrk="0" hangingPunct="0">
              <a:lnSpc>
                <a:spcPct val="100000"/>
              </a:lnSpc>
              <a:spcBef>
                <a:spcPct val="0"/>
              </a:spcBef>
              <a:spcAft>
                <a:spcPct val="0"/>
              </a:spcAft>
              <a:buClrTx/>
              <a:buSzTx/>
              <a:tabLst>
                <a:tab pos="2524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5241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cine suportă cheltuielile de returnare</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cxnSp>
        <p:nvCxnSpPr>
          <p:cNvPr id="12" name="Elbow Connector 11"/>
          <p:cNvCxnSpPr>
            <a:stCxn id="262147" idx="1"/>
            <a:endCxn id="262148" idx="1"/>
          </p:cNvCxnSpPr>
          <p:nvPr/>
        </p:nvCxnSpPr>
        <p:spPr>
          <a:xfrm rot="10800000" flipH="1" flipV="1">
            <a:off x="1219200" y="3461265"/>
            <a:ext cx="381000" cy="1592997"/>
          </a:xfrm>
          <a:prstGeom prst="bentConnector3">
            <a:avLst>
              <a:gd name="adj1" fmla="val -60000"/>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1"/>
          <p:cNvSpPr>
            <a:spLocks noChangeArrowheads="1"/>
          </p:cNvSpPr>
          <p:nvPr/>
        </p:nvSpPr>
        <p:spPr bwMode="auto">
          <a:xfrm>
            <a:off x="762000" y="1828800"/>
            <a:ext cx="7772400" cy="4078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endParaRPr lang="en-US" sz="1600" b="1">
              <a:latin typeface="Arial" pitchFamily="34"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buFontTx/>
              <a:buAutoNum type="arabicPeriod"/>
              <a:tabLst>
                <a:tab pos="457200" algn="l"/>
              </a:tabLst>
            </a:pP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CARTEA I, TITLUL II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Despre faptele de comerţ</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i="1" u="none" strike="noStrike" cap="none" normalizeH="0" baseline="0" smtClean="0">
                <a:ln>
                  <a:noFill/>
                </a:ln>
                <a:effectLst/>
                <a:latin typeface="Arial" pitchFamily="34" charset="0"/>
                <a:ea typeface="Times New Roman" pitchFamily="18" charset="0"/>
                <a:cs typeface="Arial" pitchFamily="34" charset="0"/>
              </a:rPr>
              <a:t>art. 3-6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CARTEA I, TITLUL III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Despre comercianţi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i="1" u="none" strike="noStrike" cap="none" normalizeH="0" baseline="0" smtClean="0">
                <a:ln>
                  <a:noFill/>
                </a:ln>
                <a:effectLst/>
                <a:latin typeface="Arial" pitchFamily="34" charset="0"/>
                <a:ea typeface="Times New Roman" pitchFamily="18" charset="0"/>
                <a:cs typeface="Arial" pitchFamily="34" charset="0"/>
              </a:rPr>
              <a:t>art. 7-9</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domeniul DCR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 ramură 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Dreptului Privat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cuprinde:</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normele legale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reglementează actele şi faptele de comerţ;</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algn="just" eaLnBrk="0" fontAlgn="base" hangingPunct="0">
              <a:spcBef>
                <a:spcPct val="0"/>
              </a:spcBef>
              <a:spcAft>
                <a:spcPct val="0"/>
              </a:spcAft>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statutul juridic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 comerciantului.</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Observaţie:</a:t>
            </a: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ü"/>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Instituirea de </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norme legale speciale</a:t>
            </a:r>
            <a:r>
              <a:rPr kumimoji="0" lang="en-US" b="1" i="0"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activitatea comercială</a:t>
            </a:r>
            <a:r>
              <a:rPr kumimoji="0" lang="en-US" b="0"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decurge din </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legile economice obiective</a:t>
            </a:r>
            <a:r>
              <a:rPr kumimoji="0" lang="en-US" b="1" i="0"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o guvernează: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2"/>
          <p:cNvSpPr/>
          <p:nvPr/>
        </p:nvSpPr>
        <p:spPr>
          <a:xfrm>
            <a:off x="762000" y="1143000"/>
            <a:ext cx="3398687" cy="461665"/>
          </a:xfrm>
          <a:prstGeom prst="rect">
            <a:avLst/>
          </a:prstGeom>
          <a:effectLst>
            <a:outerShdw blurRad="50800" dist="38100" dir="2700000" algn="tl" rotWithShape="0">
              <a:prstClr val="black">
                <a:alpha val="40000"/>
              </a:prstClr>
            </a:outerShdw>
          </a:effectLst>
        </p:spPr>
        <p:txBody>
          <a:bodyPr wrap="none">
            <a:spAutoFit/>
          </a:bodyPr>
          <a:lstStyle/>
          <a:p>
            <a:pPr lvl="1" algn="just" fontAlgn="base">
              <a:spcBef>
                <a:spcPct val="0"/>
              </a:spcBef>
              <a:spcAft>
                <a:spcPct val="0"/>
              </a:spcAft>
              <a:buFontTx/>
              <a:buAutoNum type="arabicPeriod"/>
              <a:tabLst>
                <a:tab pos="457200" algn="l"/>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2 Domeniul DCR</a:t>
            </a:r>
          </a:p>
        </p:txBody>
      </p:sp>
      <p:sp>
        <p:nvSpPr>
          <p:cNvPr id="4" name="Right Arrow 3"/>
          <p:cNvSpPr/>
          <p:nvPr/>
        </p:nvSpPr>
        <p:spPr>
          <a:xfrm>
            <a:off x="990600" y="3429000"/>
            <a:ext cx="3810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990600" y="3962400"/>
            <a:ext cx="3810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11BC0289-3807-40C7-866C-DA665800FB43}" type="slidenum">
              <a:rPr lang="en-US" smtClean="0"/>
              <a:pPr/>
              <a:t>14</a:t>
            </a:fld>
            <a:endParaRPr lang="en-US"/>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140</a:t>
            </a:fld>
            <a:endParaRPr lang="en-US"/>
          </a:p>
        </p:txBody>
      </p:sp>
      <p:sp>
        <p:nvSpPr>
          <p:cNvPr id="263169" name="Rectangle 1"/>
          <p:cNvSpPr>
            <a:spLocks noChangeArrowheads="1"/>
          </p:cNvSpPr>
          <p:nvPr/>
        </p:nvSpPr>
        <p:spPr bwMode="auto">
          <a:xfrm>
            <a:off x="838200" y="1066800"/>
            <a:ext cx="791589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Funcţie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includerea ambalajului în preţul mărfii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pot prevedea următoarele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clauze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228600" y="9906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63170" name="Rectangle 2"/>
          <p:cNvSpPr>
            <a:spLocks noChangeArrowheads="1"/>
          </p:cNvSpPr>
          <p:nvPr/>
        </p:nvSpPr>
        <p:spPr bwMode="auto">
          <a:xfrm>
            <a:off x="1143000" y="2286000"/>
            <a:ext cx="7391400" cy="2862322"/>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685800" algn="l"/>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Netto / Netto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când în preţul mărfii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se include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nici costul ambalajului intern de prezentare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nici costul ambalajului extern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când marfa se livrează în ambalajul cumpărătorului)</a:t>
            </a:r>
          </a:p>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685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685800" algn="l"/>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Netto + Ambalaj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costul ambalajului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se calculează separat</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valoarea mărfii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ambalajul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trece în proprietatea cumpărătorului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(ambalaje scumpe)</a:t>
            </a: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685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685800" algn="l"/>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Brutto / Netto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când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 ambalajului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cuprins</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în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preţul mărfii</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141</a:t>
            </a:fld>
            <a:endParaRPr lang="en-US"/>
          </a:p>
        </p:txBody>
      </p:sp>
      <p:sp>
        <p:nvSpPr>
          <p:cNvPr id="3" name="Rectangle 2"/>
          <p:cNvSpPr/>
          <p:nvPr/>
        </p:nvSpPr>
        <p:spPr>
          <a:xfrm>
            <a:off x="1066800" y="609600"/>
            <a:ext cx="7391400" cy="923330"/>
          </a:xfrm>
          <a:prstGeom prst="rect">
            <a:avLst/>
          </a:prstGeom>
        </p:spPr>
        <p:txBody>
          <a:bodyPr wrap="square">
            <a:spAutoFit/>
          </a:bodyPr>
          <a:lstStyle/>
          <a:p>
            <a:pPr algn="just"/>
            <a:r>
              <a:rPr lang="ro-RO" smtClean="0">
                <a:latin typeface="Arial" pitchFamily="34" charset="0"/>
                <a:cs typeface="Arial" pitchFamily="34" charset="0"/>
              </a:rPr>
              <a:t>Pentru </a:t>
            </a:r>
            <a:r>
              <a:rPr lang="ro-RO" b="1" i="1" smtClean="0">
                <a:solidFill>
                  <a:srgbClr val="FF0000"/>
                </a:solidFill>
                <a:latin typeface="Arial" pitchFamily="34" charset="0"/>
                <a:cs typeface="Arial" pitchFamily="34" charset="0"/>
              </a:rPr>
              <a:t>ambalaje</a:t>
            </a:r>
            <a:r>
              <a:rPr lang="ro-RO" smtClean="0">
                <a:latin typeface="Arial" pitchFamily="34" charset="0"/>
                <a:cs typeface="Arial" pitchFamily="34" charset="0"/>
              </a:rPr>
              <a:t> se practică </a:t>
            </a:r>
            <a:r>
              <a:rPr lang="ro-RO" b="1" i="1" smtClean="0">
                <a:solidFill>
                  <a:schemeClr val="accent6">
                    <a:lumMod val="50000"/>
                  </a:schemeClr>
                </a:solidFill>
                <a:latin typeface="Arial" pitchFamily="34" charset="0"/>
                <a:cs typeface="Arial" pitchFamily="34" charset="0"/>
              </a:rPr>
              <a:t>denumiri</a:t>
            </a:r>
            <a:r>
              <a:rPr lang="ro-RO" smtClean="0">
                <a:latin typeface="Arial" pitchFamily="34" charset="0"/>
                <a:cs typeface="Arial" pitchFamily="34" charset="0"/>
              </a:rPr>
              <a:t> ce au intrat în uzanţa internaţională şi care sunt </a:t>
            </a:r>
            <a:r>
              <a:rPr lang="ro-RO" b="1" i="1" smtClean="0">
                <a:solidFill>
                  <a:srgbClr val="C00000"/>
                </a:solidFill>
                <a:latin typeface="Arial" pitchFamily="34" charset="0"/>
                <a:cs typeface="Arial" pitchFamily="34" charset="0"/>
              </a:rPr>
              <a:t>acceptate</a:t>
            </a:r>
            <a:r>
              <a:rPr lang="ro-RO" smtClean="0">
                <a:latin typeface="Arial" pitchFamily="34" charset="0"/>
                <a:cs typeface="Arial" pitchFamily="34" charset="0"/>
              </a:rPr>
              <a:t> de importatori / exportatori (sunt clauze contractuale)</a:t>
            </a:r>
            <a:endParaRPr lang="en-US">
              <a:latin typeface="Arial" pitchFamily="34" charset="0"/>
              <a:cs typeface="Arial" pitchFamily="34" charset="0"/>
            </a:endParaRPr>
          </a:p>
        </p:txBody>
      </p:sp>
      <p:sp>
        <p:nvSpPr>
          <p:cNvPr id="4" name="Rectangle 3"/>
          <p:cNvSpPr/>
          <p:nvPr/>
        </p:nvSpPr>
        <p:spPr>
          <a:xfrm>
            <a:off x="304800" y="5334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64194" name="Rectangle 2"/>
          <p:cNvSpPr>
            <a:spLocks noChangeArrowheads="1"/>
          </p:cNvSpPr>
          <p:nvPr/>
        </p:nvSpPr>
        <p:spPr bwMode="auto">
          <a:xfrm>
            <a:off x="-1295400" y="1752600"/>
            <a:ext cx="100584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28800" marR="0" lvl="4" indent="0" algn="just" defTabSz="914400" rtl="0" eaLnBrk="1" fontAlgn="base" latinLnBrk="0" hangingPunct="1">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 pentru transportul maritim</a:t>
            </a:r>
            <a:r>
              <a:rPr kumimoji="0" lang="ro-RO"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SWP → Sea Worthy Packing</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lăzi de cherestea geluite, fără noduri, marfa învelită în hârtie cerată, lăzile căptuşite cu hârtie gudronată sau cu vată</a:t>
            </a:r>
          </a:p>
          <a:p>
            <a:pPr marL="1828800" marR="0" lvl="4" indent="0" algn="just" defTabSz="914400" rtl="0" eaLnBrk="1" fontAlgn="base" latinLnBrk="0" hangingPunct="1">
              <a:lnSpc>
                <a:spcPct val="100000"/>
              </a:lnSpc>
              <a:spcBef>
                <a:spcPct val="0"/>
              </a:spcBef>
              <a:spcAft>
                <a:spcPct val="0"/>
              </a:spcAft>
              <a:buClr>
                <a:srgbClr val="0000FF"/>
              </a:buClr>
              <a:buSzTx/>
              <a:buFont typeface="Wingdings" pitchFamily="2" charset="2"/>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 pentru transportul mărfurilor pe continent (uscat)</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CP → Continental Packing</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lăzi de lemn mai puţin pretenţioase</a:t>
            </a: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Ambalaje executate cu maşini speciale</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MP → Machine Packing</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colete, baloţi</a:t>
            </a: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Ambalaje cu folie specială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FP → Fit Packing</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 special la cerere expresă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SPP → Special Paid Packing</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 FEDEX</a:t>
            </a: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9144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Ambalaj confidenţial</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marcat cifrat pentru a nu se divulga originea mărfii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142</a:t>
            </a:fld>
            <a:endParaRPr lang="en-US"/>
          </a:p>
        </p:txBody>
      </p:sp>
      <p:sp>
        <p:nvSpPr>
          <p:cNvPr id="265220" name="Rectangle 4"/>
          <p:cNvSpPr>
            <a:spLocks noChangeArrowheads="1"/>
          </p:cNvSpPr>
          <p:nvPr/>
        </p:nvSpPr>
        <p:spPr bwMode="auto">
          <a:xfrm>
            <a:off x="4495800" y="533400"/>
            <a:ext cx="3124200" cy="762000"/>
          </a:xfrm>
          <a:prstGeom prst="rect">
            <a:avLst/>
          </a:prstGeom>
          <a:solidFill>
            <a:srgbClr val="FFFF99"/>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Operativitate în manipulare şi transport</a:t>
            </a:r>
            <a:endParaRPr kumimoji="0" lang="ro-RO" b="0" i="0" u="none" strike="noStrike" cap="none" normalizeH="0" baseline="0" smtClean="0">
              <a:ln>
                <a:noFill/>
              </a:ln>
              <a:solidFill>
                <a:srgbClr val="C00000"/>
              </a:solidFill>
              <a:effectLst/>
              <a:latin typeface="Arial" pitchFamily="34" charset="0"/>
              <a:cs typeface="Arial" pitchFamily="34" charset="0"/>
            </a:endParaRPr>
          </a:p>
        </p:txBody>
      </p:sp>
      <p:sp>
        <p:nvSpPr>
          <p:cNvPr id="265219" name="AutoShape 3"/>
          <p:cNvSpPr>
            <a:spLocks noChangeArrowheads="1"/>
          </p:cNvSpPr>
          <p:nvPr/>
        </p:nvSpPr>
        <p:spPr bwMode="auto">
          <a:xfrm rot="-1661969">
            <a:off x="3778565" y="1036433"/>
            <a:ext cx="609600" cy="342900"/>
          </a:xfrm>
          <a:prstGeom prst="rightArrow">
            <a:avLst>
              <a:gd name="adj1" fmla="val 50000"/>
              <a:gd name="adj2" fmla="val 44444"/>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5218" name="AutoShape 2"/>
          <p:cNvSpPr>
            <a:spLocks noChangeArrowheads="1"/>
          </p:cNvSpPr>
          <p:nvPr/>
        </p:nvSpPr>
        <p:spPr bwMode="auto">
          <a:xfrm rot="1818687">
            <a:off x="3854863" y="1882994"/>
            <a:ext cx="609600" cy="342900"/>
          </a:xfrm>
          <a:prstGeom prst="rightArrow">
            <a:avLst>
              <a:gd name="adj1" fmla="val 50000"/>
              <a:gd name="adj2" fmla="val 44444"/>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5217" name="Rectangle 1"/>
          <p:cNvSpPr>
            <a:spLocks noChangeArrowheads="1"/>
          </p:cNvSpPr>
          <p:nvPr/>
        </p:nvSpPr>
        <p:spPr bwMode="auto">
          <a:xfrm>
            <a:off x="4572000" y="1981200"/>
            <a:ext cx="3200400" cy="800100"/>
          </a:xfrm>
          <a:prstGeom prst="rect">
            <a:avLst/>
          </a:prstGeom>
          <a:solidFill>
            <a:srgbClr val="FFFF99"/>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Propagandă promoţională comercială</a:t>
            </a:r>
            <a:endParaRPr kumimoji="0" lang="ro-RO" b="0" i="0" u="none" strike="noStrike" cap="none" normalizeH="0" baseline="0" smtClean="0">
              <a:ln>
                <a:noFill/>
              </a:ln>
              <a:solidFill>
                <a:srgbClr val="C00000"/>
              </a:solidFill>
              <a:effectLst/>
              <a:latin typeface="Arial" pitchFamily="34" charset="0"/>
              <a:cs typeface="Arial" pitchFamily="34" charset="0"/>
            </a:endParaRPr>
          </a:p>
        </p:txBody>
      </p:sp>
      <p:sp>
        <p:nvSpPr>
          <p:cNvPr id="26522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144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5223" name="Rectangle 7"/>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chemeClr val="tx1"/>
                </a:solidFill>
                <a:effectLst/>
                <a:latin typeface="Arial" pitchFamily="34" charset="0"/>
                <a:cs typeface="Arial" pitchFamily="34" charset="0"/>
              </a:rPr>
              <a:t/>
            </a:r>
            <a:br>
              <a:rPr kumimoji="0" lang="en-US" sz="900" b="0" i="0" u="none" strike="noStrike" cap="none" normalizeH="0" baseline="0" smtClean="0">
                <a:ln>
                  <a:noFill/>
                </a:ln>
                <a:solidFill>
                  <a:schemeClr val="tx1"/>
                </a:solidFill>
                <a:effectLst/>
                <a:latin typeface="Arial" pitchFamily="34" charset="0"/>
                <a:cs typeface="Arial" pitchFamily="34"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5225" name="Rectangle 9"/>
          <p:cNvSpPr>
            <a:spLocks noChangeArrowheads="1"/>
          </p:cNvSpPr>
          <p:nvPr/>
        </p:nvSpPr>
        <p:spPr bwMode="auto">
          <a:xfrm>
            <a:off x="228600" y="1143000"/>
            <a:ext cx="83820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33400" algn="l"/>
              </a:tabLst>
            </a:pPr>
            <a:endParaRPr kumimoji="0" lang="ro-RO" sz="1600"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334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Marcajul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îndeplineşte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2 funcţii</a:t>
            </a:r>
          </a:p>
          <a:p>
            <a:pPr marL="0" marR="0" lvl="0" indent="0" algn="just" defTabSz="914400" rtl="0" eaLnBrk="0" fontAlgn="base" latinLnBrk="0" hangingPunct="0">
              <a:lnSpc>
                <a:spcPct val="100000"/>
              </a:lnSpc>
              <a:spcBef>
                <a:spcPct val="0"/>
              </a:spcBef>
              <a:spcAft>
                <a:spcPct val="0"/>
              </a:spcAft>
              <a:buClrTx/>
              <a:buSzTx/>
              <a:buFontTx/>
              <a:buNone/>
              <a:tabLst>
                <a:tab pos="5334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33400" algn="l"/>
              </a:tabLst>
            </a:pPr>
            <a:endParaRPr lang="ro-RO"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334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buFont typeface="Wingdings" pitchFamily="2" charset="2"/>
              <a:buChar char=""/>
              <a:tabLst>
                <a:tab pos="5334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914400" y="2971800"/>
            <a:ext cx="9372600" cy="3139321"/>
          </a:xfrm>
          <a:prstGeom prst="rect">
            <a:avLst/>
          </a:prstGeom>
        </p:spPr>
        <p:txBody>
          <a:bodyPr wrap="square">
            <a:spAutoFit/>
          </a:bodyPr>
          <a:lstStyle/>
          <a:p>
            <a:pPr lvl="4" algn="just" eaLnBrk="0" fontAlgn="base" hangingPunct="0">
              <a:spcBef>
                <a:spcPct val="0"/>
              </a:spcBef>
              <a:spcAft>
                <a:spcPct val="0"/>
              </a:spcAft>
              <a:buClr>
                <a:schemeClr val="tx1"/>
              </a:buClr>
              <a:buFont typeface="Wingdings" pitchFamily="2" charset="2"/>
              <a:buChar char=""/>
              <a:tabLst>
                <a:tab pos="533400" algn="l"/>
              </a:tabLst>
            </a:pPr>
            <a:r>
              <a:rPr lang="ro-RO" b="1" i="1" smtClean="0">
                <a:solidFill>
                  <a:schemeClr val="accent6">
                    <a:lumMod val="50000"/>
                  </a:schemeClr>
                </a:solidFill>
                <a:latin typeface="Arial" pitchFamily="34" charset="0"/>
                <a:ea typeface="Times New Roman" pitchFamily="18" charset="0"/>
                <a:cs typeface="Arial" pitchFamily="34" charset="0"/>
              </a:rPr>
              <a:t>Tipuri de marcaje</a:t>
            </a:r>
            <a:r>
              <a:rPr lang="ro-RO" smtClean="0">
                <a:latin typeface="Arial" pitchFamily="34" charset="0"/>
                <a:ea typeface="Times New Roman" pitchFamily="18" charset="0"/>
                <a:cs typeface="Arial" pitchFamily="34" charset="0"/>
              </a:rPr>
              <a:t>:</a:t>
            </a:r>
          </a:p>
          <a:p>
            <a:pPr lvl="4" algn="just" eaLnBrk="0" fontAlgn="base" hangingPunct="0">
              <a:spcBef>
                <a:spcPct val="0"/>
              </a:spcBef>
              <a:spcAft>
                <a:spcPct val="0"/>
              </a:spcAft>
              <a:buClr>
                <a:schemeClr val="tx1"/>
              </a:buClr>
              <a:buFont typeface="Wingdings" pitchFamily="2" charset="2"/>
              <a:buChar char=""/>
              <a:tabLst>
                <a:tab pos="533400" algn="l"/>
              </a:tabLst>
            </a:pPr>
            <a:endParaRPr lang="en-US" smtClean="0">
              <a:latin typeface="Arial" pitchFamily="34" charset="0"/>
              <a:cs typeface="Arial" pitchFamily="34" charset="0"/>
            </a:endParaRPr>
          </a:p>
          <a:p>
            <a:pPr lvl="4" algn="just" eaLnBrk="0" fontAlgn="base" hangingPunct="0">
              <a:spcBef>
                <a:spcPct val="0"/>
              </a:spcBef>
              <a:spcAft>
                <a:spcPct val="0"/>
              </a:spcAft>
              <a:buBlip>
                <a:blip r:embed="rId2"/>
              </a:buBlip>
              <a:tabLst>
                <a:tab pos="533400" algn="l"/>
              </a:tabLst>
            </a:pPr>
            <a:r>
              <a:rPr lang="ro-RO" b="1" i="1" smtClean="0">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Marcaj special</a:t>
            </a:r>
            <a:r>
              <a:rPr lang="ro-RO" b="1" smtClean="0">
                <a:solidFill>
                  <a:schemeClr val="accent1">
                    <a:lumMod val="75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pentru </a:t>
            </a:r>
            <a:r>
              <a:rPr lang="ro-RO" b="1" i="1" smtClean="0">
                <a:solidFill>
                  <a:srgbClr val="FF0000"/>
                </a:solidFill>
                <a:latin typeface="Arial" pitchFamily="34" charset="0"/>
                <a:ea typeface="Times New Roman" pitchFamily="18" charset="0"/>
                <a:cs typeface="Arial" pitchFamily="34" charset="0"/>
              </a:rPr>
              <a:t>manipulare</a:t>
            </a:r>
            <a:r>
              <a:rPr lang="ro-RO" smtClean="0">
                <a:latin typeface="Arial" pitchFamily="34" charset="0"/>
                <a:ea typeface="Times New Roman" pitchFamily="18" charset="0"/>
                <a:cs typeface="Arial" pitchFamily="34" charset="0"/>
              </a:rPr>
              <a:t> </a:t>
            </a:r>
            <a:r>
              <a:rPr lang="ro-RO" b="1" i="1" smtClean="0">
                <a:solidFill>
                  <a:srgbClr val="FF0000"/>
                </a:solidFill>
                <a:latin typeface="Arial" pitchFamily="34" charset="0"/>
                <a:ea typeface="Times New Roman" pitchFamily="18" charset="0"/>
                <a:cs typeface="Arial" pitchFamily="34" charset="0"/>
              </a:rPr>
              <a:t>mai atentă </a:t>
            </a:r>
            <a:r>
              <a:rPr lang="ro-RO" smtClean="0">
                <a:latin typeface="Arial" pitchFamily="34" charset="0"/>
                <a:ea typeface="Times New Roman" pitchFamily="18" charset="0"/>
                <a:cs typeface="Arial" pitchFamily="34" charset="0"/>
              </a:rPr>
              <a:t>(sticlă, porţelan, explozibili, aparate de precizie)</a:t>
            </a:r>
          </a:p>
          <a:p>
            <a:pPr lvl="4" algn="just" eaLnBrk="0" fontAlgn="base" hangingPunct="0">
              <a:spcBef>
                <a:spcPct val="0"/>
              </a:spcBef>
              <a:spcAft>
                <a:spcPct val="0"/>
              </a:spcAft>
              <a:buBlip>
                <a:blip r:embed="rId2"/>
              </a:buBlip>
              <a:tabLst>
                <a:tab pos="533400" algn="l"/>
              </a:tabLst>
            </a:pPr>
            <a:endParaRPr lang="en-US" smtClean="0">
              <a:solidFill>
                <a:schemeClr val="accent1">
                  <a:lumMod val="75000"/>
                </a:schemeClr>
              </a:solidFill>
              <a:latin typeface="Arial" pitchFamily="34" charset="0"/>
              <a:cs typeface="Arial" pitchFamily="34" charset="0"/>
            </a:endParaRPr>
          </a:p>
          <a:p>
            <a:pPr lvl="4" algn="just" eaLnBrk="0" fontAlgn="base" hangingPunct="0">
              <a:spcBef>
                <a:spcPct val="0"/>
              </a:spcBef>
              <a:spcAft>
                <a:spcPct val="0"/>
              </a:spcAft>
              <a:buBlip>
                <a:blip r:embed="rId2"/>
              </a:buBlip>
              <a:tabLst>
                <a:tab pos="533400" algn="l"/>
              </a:tabLst>
            </a:pPr>
            <a:r>
              <a:rPr lang="ro-RO" b="1" i="1" smtClean="0">
                <a:solidFill>
                  <a:schemeClr val="accent1">
                    <a:lumMod val="75000"/>
                  </a:schemeClr>
                </a:solidFill>
                <a:latin typeface="Arial" pitchFamily="34" charset="0"/>
                <a:ea typeface="Times New Roman" pitchFamily="18" charset="0"/>
                <a:cs typeface="Arial" pitchFamily="34" charset="0"/>
              </a:rPr>
              <a:t> Marcaj originar </a:t>
            </a:r>
            <a:r>
              <a:rPr lang="ro-RO" smtClean="0">
                <a:latin typeface="Arial" pitchFamily="34" charset="0"/>
                <a:ea typeface="Times New Roman" pitchFamily="18" charset="0"/>
                <a:cs typeface="Arial" pitchFamily="34" charset="0"/>
              </a:rPr>
              <a:t>→ atestă </a:t>
            </a:r>
            <a:r>
              <a:rPr lang="ro-RO" b="1" i="1" smtClean="0">
                <a:solidFill>
                  <a:schemeClr val="accent6">
                    <a:lumMod val="50000"/>
                  </a:schemeClr>
                </a:solidFill>
                <a:latin typeface="Arial" pitchFamily="34" charset="0"/>
                <a:ea typeface="Times New Roman" pitchFamily="18" charset="0"/>
                <a:cs typeface="Arial" pitchFamily="34" charset="0"/>
              </a:rPr>
              <a:t>originea mărfii</a:t>
            </a:r>
            <a:r>
              <a:rPr lang="ro-RO" b="1" smtClean="0">
                <a:solidFill>
                  <a:schemeClr val="accent6">
                    <a:lumMod val="50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şi poartă </a:t>
            </a:r>
            <a:r>
              <a:rPr lang="ro-RO" b="1" i="1" smtClean="0">
                <a:solidFill>
                  <a:schemeClr val="accent1">
                    <a:lumMod val="75000"/>
                  </a:schemeClr>
                </a:solidFill>
                <a:latin typeface="Arial" pitchFamily="34" charset="0"/>
                <a:ea typeface="Times New Roman" pitchFamily="18" charset="0"/>
                <a:cs typeface="Arial" pitchFamily="34" charset="0"/>
              </a:rPr>
              <a:t>marca originară</a:t>
            </a:r>
            <a:r>
              <a:rPr lang="ro-RO" b="1" smtClean="0">
                <a:solidFill>
                  <a:schemeClr val="accent1">
                    <a:lumMod val="75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a producătorului sau a primului manipulant</a:t>
            </a:r>
          </a:p>
          <a:p>
            <a:pPr lvl="4" algn="just" eaLnBrk="0" fontAlgn="base" hangingPunct="0">
              <a:spcBef>
                <a:spcPct val="0"/>
              </a:spcBef>
              <a:spcAft>
                <a:spcPct val="0"/>
              </a:spcAft>
              <a:buBlip>
                <a:blip r:embed="rId2"/>
              </a:buBlip>
              <a:tabLst>
                <a:tab pos="533400" algn="l"/>
              </a:tabLst>
            </a:pPr>
            <a:endParaRPr lang="en-US" smtClean="0">
              <a:latin typeface="Arial" pitchFamily="34" charset="0"/>
              <a:cs typeface="Arial" pitchFamily="34" charset="0"/>
            </a:endParaRPr>
          </a:p>
          <a:p>
            <a:pPr lvl="4" algn="just" eaLnBrk="0" fontAlgn="base" hangingPunct="0">
              <a:spcBef>
                <a:spcPct val="0"/>
              </a:spcBef>
              <a:spcAft>
                <a:spcPct val="0"/>
              </a:spcAft>
              <a:buBlip>
                <a:blip r:embed="rId2"/>
              </a:buBlip>
              <a:tabLst>
                <a:tab pos="533400" algn="l"/>
              </a:tabLst>
            </a:pPr>
            <a:r>
              <a:rPr lang="ro-RO" b="1" i="1" smtClean="0">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Marcaj neutru </a:t>
            </a:r>
            <a:r>
              <a:rPr lang="ro-RO" smtClean="0">
                <a:latin typeface="Arial" pitchFamily="34" charset="0"/>
                <a:ea typeface="Times New Roman" pitchFamily="18" charset="0"/>
                <a:cs typeface="Arial" pitchFamily="34" charset="0"/>
              </a:rPr>
              <a:t>→ când ambalajul (marcajul) nu va purta </a:t>
            </a:r>
            <a:r>
              <a:rPr lang="ro-RO" b="1" i="1" smtClean="0">
                <a:solidFill>
                  <a:srgbClr val="C00000"/>
                </a:solidFill>
                <a:latin typeface="Arial" pitchFamily="34" charset="0"/>
                <a:ea typeface="Times New Roman" pitchFamily="18" charset="0"/>
                <a:cs typeface="Arial" pitchFamily="34" charset="0"/>
              </a:rPr>
              <a:t>niciun semn distinctiv</a:t>
            </a:r>
            <a:r>
              <a:rPr lang="ro-RO" smtClean="0">
                <a:latin typeface="Arial" pitchFamily="34" charset="0"/>
                <a:ea typeface="Times New Roman" pitchFamily="18" charset="0"/>
                <a:cs typeface="Arial" pitchFamily="34" charset="0"/>
              </a:rPr>
              <a:t> prin care să se deducă </a:t>
            </a:r>
            <a:r>
              <a:rPr lang="ro-RO" b="1" i="1" smtClean="0">
                <a:solidFill>
                  <a:srgbClr val="FF0000"/>
                </a:solidFill>
                <a:latin typeface="Arial" pitchFamily="34" charset="0"/>
                <a:ea typeface="Times New Roman" pitchFamily="18" charset="0"/>
                <a:cs typeface="Arial" pitchFamily="34" charset="0"/>
              </a:rPr>
              <a:t>ţara de origine a mărfii</a:t>
            </a:r>
            <a:r>
              <a:rPr lang="ro-RO" b="1" smtClean="0">
                <a:solidFill>
                  <a:srgbClr val="FF0000"/>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(la reexport sau mărfuri prohibite în anumite situaţii şi perioade)</a:t>
            </a:r>
            <a:endParaRPr lang="en-US"/>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143</a:t>
            </a:fld>
            <a:endParaRPr lang="en-US"/>
          </a:p>
        </p:txBody>
      </p:sp>
      <p:sp>
        <p:nvSpPr>
          <p:cNvPr id="3" name="Rectangle 1"/>
          <p:cNvSpPr>
            <a:spLocks noChangeArrowheads="1"/>
          </p:cNvSpPr>
          <p:nvPr/>
        </p:nvSpPr>
        <p:spPr bwMode="auto">
          <a:xfrm>
            <a:off x="685800" y="685800"/>
            <a:ext cx="4800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9</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lang="ro-RO" b="1" smtClean="0">
                <a:solidFill>
                  <a:schemeClr val="accent1">
                    <a:lumMod val="75000"/>
                  </a:schemeClr>
                </a:solidFill>
                <a:latin typeface="Arial" pitchFamily="34" charset="0"/>
                <a:cs typeface="Arial" pitchFamily="34" charset="0"/>
              </a:rPr>
              <a:t>Preţul mărfii şi clauzele de rectificare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26305" name="Rectangle 1"/>
          <p:cNvSpPr>
            <a:spLocks noChangeArrowheads="1"/>
          </p:cNvSpPr>
          <p:nvPr/>
        </p:nvSpPr>
        <p:spPr bwMode="auto">
          <a:xfrm>
            <a:off x="762000" y="1066800"/>
            <a:ext cx="2286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4.9.1 Preţul mărfii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ectangle 4"/>
          <p:cNvSpPr/>
          <p:nvPr/>
        </p:nvSpPr>
        <p:spPr>
          <a:xfrm>
            <a:off x="533400" y="14478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6" name="Rectangle 5"/>
          <p:cNvSpPr/>
          <p:nvPr/>
        </p:nvSpPr>
        <p:spPr>
          <a:xfrm>
            <a:off x="1219200" y="1600200"/>
            <a:ext cx="7239000" cy="923330"/>
          </a:xfrm>
          <a:prstGeom prst="rect">
            <a:avLst/>
          </a:prstGeom>
        </p:spPr>
        <p:txBody>
          <a:bodyPr wrap="square">
            <a:spAutoFit/>
          </a:bodyPr>
          <a:lstStyle/>
          <a:p>
            <a:pPr algn="just"/>
            <a:r>
              <a:rPr lang="ro-RO" b="1" i="1" smtClean="0">
                <a:solidFill>
                  <a:schemeClr val="accent6">
                    <a:lumMod val="50000"/>
                  </a:schemeClr>
                </a:solidFill>
                <a:latin typeface="Arial" pitchFamily="34" charset="0"/>
                <a:cs typeface="Arial" pitchFamily="34" charset="0"/>
              </a:rPr>
              <a:t>Preţul extern al mărfii</a:t>
            </a:r>
            <a:r>
              <a:rPr lang="ro-RO" b="1" smtClean="0">
                <a:solidFill>
                  <a:schemeClr val="accent6">
                    <a:lumMod val="50000"/>
                  </a:schemeClr>
                </a:solidFill>
                <a:latin typeface="Arial" pitchFamily="34" charset="0"/>
                <a:cs typeface="Arial" pitchFamily="34" charset="0"/>
              </a:rPr>
              <a:t> </a:t>
            </a:r>
            <a:r>
              <a:rPr lang="ro-RO" smtClean="0">
                <a:latin typeface="Arial" pitchFamily="34" charset="0"/>
                <a:cs typeface="Arial" pitchFamily="34" charset="0"/>
              </a:rPr>
              <a:t>este </a:t>
            </a:r>
            <a:r>
              <a:rPr lang="ro-RO" b="1" i="1" smtClean="0">
                <a:solidFill>
                  <a:srgbClr val="FF0000"/>
                </a:solidFill>
                <a:latin typeface="Arial" pitchFamily="34" charset="0"/>
                <a:cs typeface="Arial" pitchFamily="34" charset="0"/>
              </a:rPr>
              <a:t>elementul hotărâtor</a:t>
            </a:r>
            <a:r>
              <a:rPr lang="ro-RO" b="1" smtClean="0">
                <a:solidFill>
                  <a:srgbClr val="FF0000"/>
                </a:solidFill>
                <a:latin typeface="Arial" pitchFamily="34" charset="0"/>
                <a:cs typeface="Arial" pitchFamily="34" charset="0"/>
              </a:rPr>
              <a:t> </a:t>
            </a:r>
            <a:r>
              <a:rPr lang="ro-RO" smtClean="0">
                <a:latin typeface="Arial" pitchFamily="34" charset="0"/>
                <a:cs typeface="Arial" pitchFamily="34" charset="0"/>
              </a:rPr>
              <a:t>pentru </a:t>
            </a:r>
            <a:r>
              <a:rPr lang="ro-RO" b="1" i="1" smtClean="0">
                <a:solidFill>
                  <a:schemeClr val="accent1">
                    <a:lumMod val="75000"/>
                  </a:schemeClr>
                </a:solidFill>
                <a:latin typeface="Arial" pitchFamily="34" charset="0"/>
                <a:cs typeface="Arial" pitchFamily="34" charset="0"/>
              </a:rPr>
              <a:t>încheierea</a:t>
            </a:r>
            <a:r>
              <a:rPr lang="ro-RO" b="1" smtClean="0">
                <a:solidFill>
                  <a:schemeClr val="accent1">
                    <a:lumMod val="75000"/>
                  </a:schemeClr>
                </a:solidFill>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contractelor de import / export</a:t>
            </a:r>
            <a:r>
              <a:rPr lang="ro-RO" smtClean="0">
                <a:latin typeface="Arial" pitchFamily="34" charset="0"/>
                <a:cs typeface="Arial" pitchFamily="34" charset="0"/>
              </a:rPr>
              <a:t> şi reprezintă </a:t>
            </a:r>
            <a:r>
              <a:rPr lang="ro-RO" b="1" i="1" smtClean="0">
                <a:solidFill>
                  <a:srgbClr val="FF0000"/>
                </a:solidFill>
                <a:latin typeface="Arial" pitchFamily="34" charset="0"/>
                <a:cs typeface="Arial" pitchFamily="34" charset="0"/>
              </a:rPr>
              <a:t>punctul principal</a:t>
            </a:r>
            <a:r>
              <a:rPr lang="ro-RO" b="1" smtClean="0">
                <a:solidFill>
                  <a:srgbClr val="FF0000"/>
                </a:solidFill>
                <a:latin typeface="Arial" pitchFamily="34" charset="0"/>
                <a:cs typeface="Arial" pitchFamily="34" charset="0"/>
              </a:rPr>
              <a:t> </a:t>
            </a:r>
            <a:r>
              <a:rPr lang="ro-RO" smtClean="0">
                <a:latin typeface="Arial" pitchFamily="34" charset="0"/>
                <a:cs typeface="Arial" pitchFamily="34" charset="0"/>
              </a:rPr>
              <a:t>de întâlnire al </a:t>
            </a:r>
            <a:r>
              <a:rPr lang="ro-RO" b="1" i="1" smtClean="0">
                <a:solidFill>
                  <a:schemeClr val="accent1">
                    <a:lumMod val="75000"/>
                  </a:schemeClr>
                </a:solidFill>
                <a:latin typeface="Arial" pitchFamily="34" charset="0"/>
                <a:cs typeface="Arial" pitchFamily="34" charset="0"/>
              </a:rPr>
              <a:t>intereselor părţilor contractante</a:t>
            </a:r>
            <a:endParaRPr lang="en-US" b="1">
              <a:solidFill>
                <a:schemeClr val="accent1">
                  <a:lumMod val="75000"/>
                </a:schemeClr>
              </a:solidFill>
              <a:latin typeface="Arial" pitchFamily="34" charset="0"/>
              <a:cs typeface="Arial" pitchFamily="34" charset="0"/>
            </a:endParaRPr>
          </a:p>
        </p:txBody>
      </p:sp>
      <p:sp>
        <p:nvSpPr>
          <p:cNvPr id="226306" name="Rectangle 2"/>
          <p:cNvSpPr>
            <a:spLocks noChangeArrowheads="1"/>
          </p:cNvSpPr>
          <p:nvPr/>
        </p:nvSpPr>
        <p:spPr bwMode="auto">
          <a:xfrm>
            <a:off x="1219200" y="2667000"/>
            <a:ext cx="7086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formează în jurul celor de pe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de referinţă a produsului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piaţa unde se concentrează în cel mai înalt grad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cererea şi oferta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533400" y="25908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9" name="Rectangle 8"/>
          <p:cNvSpPr/>
          <p:nvPr/>
        </p:nvSpPr>
        <p:spPr>
          <a:xfrm>
            <a:off x="304800" y="3581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0" name="Right Arrow 9"/>
          <p:cNvSpPr/>
          <p:nvPr/>
        </p:nvSpPr>
        <p:spPr>
          <a:xfrm>
            <a:off x="914400" y="4191000"/>
            <a:ext cx="457200" cy="22860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307" name="Rectangle 3"/>
          <p:cNvSpPr>
            <a:spLocks noChangeArrowheads="1"/>
          </p:cNvSpPr>
          <p:nvPr/>
        </p:nvSpPr>
        <p:spPr bwMode="auto">
          <a:xfrm>
            <a:off x="1447800" y="4038600"/>
            <a:ext cx="70866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contracte,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înscrie ca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 unitar</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ca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 total pe marfă</a:t>
            </a:r>
            <a:r>
              <a:rPr kumimoji="0" lang="ro-RO" b="0"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preţ unitar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x</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cantitatea de mărfă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produselor complexe,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stabileşte atât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 total</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cât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 elemente componente</a:t>
            </a:r>
            <a:endPar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762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76225"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exprimă fie în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moneda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aparţinătoare ţării unuia din parteneri fie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valută liber convertibilă</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6225"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ight Arrow 11"/>
          <p:cNvSpPr/>
          <p:nvPr/>
        </p:nvSpPr>
        <p:spPr>
          <a:xfrm>
            <a:off x="914400" y="4953000"/>
            <a:ext cx="457200" cy="22860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914400" y="5715000"/>
            <a:ext cx="457200" cy="22860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144</a:t>
            </a:fld>
            <a:endParaRPr lang="en-US"/>
          </a:p>
        </p:txBody>
      </p:sp>
      <p:sp>
        <p:nvSpPr>
          <p:cNvPr id="267266" name="Rectangle 2"/>
          <p:cNvSpPr>
            <a:spLocks noChangeArrowheads="1"/>
          </p:cNvSpPr>
          <p:nvPr/>
        </p:nvSpPr>
        <p:spPr bwMode="auto">
          <a:xfrm>
            <a:off x="1371600" y="609600"/>
            <a:ext cx="70866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 de decontare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stabileşte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semnarea contractului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se determină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ulterior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funcţie de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clauzele contractuale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acest punct de vedere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grupează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preţuri determinate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preţuri determinabile</a:t>
            </a:r>
            <a:r>
              <a:rPr kumimoji="0" lang="ro-RO"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685800" y="4572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67267" name="Rectangle 3"/>
          <p:cNvSpPr>
            <a:spLocks noChangeArrowheads="1"/>
          </p:cNvSpPr>
          <p:nvPr/>
        </p:nvSpPr>
        <p:spPr bwMode="auto">
          <a:xfrm>
            <a:off x="381000" y="1981200"/>
            <a:ext cx="8153400" cy="1200329"/>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90525"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Preţuri determinate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stabilesc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încheierea contractelor</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se folosesc atunci când contractele au ca obiect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cantităţi relativ mici de marfă</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se livrează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în termene relativ scurte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se anticipează modificări pe piaţa internă sau externă). Preţul se determină în două variante: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67268" name="Rectangle 4"/>
          <p:cNvSpPr>
            <a:spLocks noChangeArrowheads="1"/>
          </p:cNvSpPr>
          <p:nvPr/>
        </p:nvSpPr>
        <p:spPr bwMode="auto">
          <a:xfrm>
            <a:off x="838200" y="3429000"/>
            <a:ext cx="7696200" cy="923330"/>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a1. Varianta fixă a preţului determinat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indică în contract ca un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 exact, definitiv, pe unitatea de măsură, pe produs sau pe toată cantitatea ce formează obiectul contractului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p:nvPr/>
        </p:nvSpPr>
        <p:spPr>
          <a:xfrm>
            <a:off x="990600" y="4724400"/>
            <a:ext cx="7543800" cy="646331"/>
          </a:xfrm>
          <a:prstGeom prst="rect">
            <a:avLst/>
          </a:prstGeom>
          <a:solidFill>
            <a:schemeClr val="accent5">
              <a:lumMod val="40000"/>
              <a:lumOff val="60000"/>
            </a:schemeClr>
          </a:solidFill>
        </p:spPr>
        <p:txBody>
          <a:bodyPr wrap="square">
            <a:spAutoFit/>
          </a:bodyPr>
          <a:lstStyle/>
          <a:p>
            <a:pPr lvl="0" algn="just" eaLnBrk="0" fontAlgn="base" hangingPunct="0">
              <a:spcBef>
                <a:spcPct val="0"/>
              </a:spcBef>
              <a:spcAft>
                <a:spcPct val="0"/>
              </a:spcAft>
            </a:pPr>
            <a:r>
              <a:rPr lang="ro-RO" b="1" i="1" smtClean="0">
                <a:solidFill>
                  <a:srgbClr val="FF0000"/>
                </a:solidFill>
                <a:latin typeface="Arial" pitchFamily="34" charset="0"/>
                <a:ea typeface="Times New Roman" pitchFamily="18" charset="0"/>
                <a:cs typeface="Arial" pitchFamily="34" charset="0"/>
              </a:rPr>
              <a:t>IMPORTANT</a:t>
            </a:r>
            <a:r>
              <a:rPr lang="ro-RO" i="1" smtClean="0">
                <a:solidFill>
                  <a:srgbClr val="FF0000"/>
                </a:solidFill>
                <a:latin typeface="Arial" pitchFamily="34" charset="0"/>
                <a:ea typeface="Times New Roman" pitchFamily="18" charset="0"/>
                <a:cs typeface="Arial" pitchFamily="34" charset="0"/>
              </a:rPr>
              <a:t> </a:t>
            </a:r>
            <a:r>
              <a:rPr lang="ro-RO" i="1" smtClean="0">
                <a:latin typeface="Arial" pitchFamily="34" charset="0"/>
                <a:ea typeface="Times New Roman" pitchFamily="18" charset="0"/>
                <a:cs typeface="Arial" pitchFamily="34" charset="0"/>
              </a:rPr>
              <a:t>→ pentru astfel de contracte (</a:t>
            </a:r>
            <a:r>
              <a:rPr lang="ro-RO" b="1" i="1" smtClean="0">
                <a:solidFill>
                  <a:srgbClr val="FF0000"/>
                </a:solidFill>
                <a:latin typeface="Arial" pitchFamily="34" charset="0"/>
                <a:ea typeface="Times New Roman" pitchFamily="18" charset="0"/>
                <a:cs typeface="Arial" pitchFamily="34" charset="0"/>
              </a:rPr>
              <a:t>preţuri</a:t>
            </a:r>
            <a:r>
              <a:rPr lang="ro-RO" i="1" smtClean="0">
                <a:latin typeface="Arial" pitchFamily="34" charset="0"/>
                <a:ea typeface="Times New Roman" pitchFamily="18" charset="0"/>
                <a:cs typeface="Arial" pitchFamily="34" charset="0"/>
              </a:rPr>
              <a:t>) trebuie o cunoaştere temeinică a problemelor conjuncturale cu privire la mărfuri şi preţuri</a:t>
            </a:r>
            <a:endParaRPr lang="en-US" i="1" smtClean="0">
              <a:latin typeface="Arial" pitchFamily="34" charset="0"/>
              <a:ea typeface="Times New Roman" pitchFamily="18" charset="0"/>
              <a:cs typeface="Arial" pitchFamily="34" charset="0"/>
            </a:endParaRPr>
          </a:p>
        </p:txBody>
      </p:sp>
      <p:sp>
        <p:nvSpPr>
          <p:cNvPr id="10" name="Rectangle 9"/>
          <p:cNvSpPr/>
          <p:nvPr/>
        </p:nvSpPr>
        <p:spPr>
          <a:xfrm>
            <a:off x="838200" y="5638800"/>
            <a:ext cx="7772400" cy="923330"/>
          </a:xfrm>
          <a:prstGeom prst="rect">
            <a:avLst/>
          </a:prstGeom>
          <a:solidFill>
            <a:srgbClr val="FFFF99"/>
          </a:solidFill>
          <a:ln>
            <a:solidFill>
              <a:srgbClr val="C00000"/>
            </a:solidFill>
          </a:ln>
        </p:spPr>
        <p:txBody>
          <a:bodyPr wrap="square">
            <a:spAutoFit/>
          </a:bodyPr>
          <a:lstStyle/>
          <a:p>
            <a:pPr lvl="0" algn="just" eaLnBrk="0" fontAlgn="base" hangingPunct="0">
              <a:spcBef>
                <a:spcPct val="0"/>
              </a:spcBef>
              <a:spcAft>
                <a:spcPct val="0"/>
              </a:spcAft>
            </a:pPr>
            <a:r>
              <a:rPr lang="ro-RO" b="1" i="1" smtClean="0">
                <a:solidFill>
                  <a:schemeClr val="accent6">
                    <a:lumMod val="50000"/>
                  </a:schemeClr>
                </a:solidFill>
                <a:latin typeface="Arial" pitchFamily="34" charset="0"/>
                <a:ea typeface="Times New Roman" pitchFamily="18" charset="0"/>
                <a:cs typeface="Arial" pitchFamily="34" charset="0"/>
              </a:rPr>
              <a:t>a2. Varianta mobilă a preţului determinat </a:t>
            </a:r>
            <a:r>
              <a:rPr lang="ro-RO" smtClean="0">
                <a:latin typeface="Arial" pitchFamily="34" charset="0"/>
                <a:ea typeface="Times New Roman" pitchFamily="18" charset="0"/>
                <a:cs typeface="Arial" pitchFamily="34" charset="0"/>
              </a:rPr>
              <a:t>→ constă în stabilirea în contract a unui </a:t>
            </a:r>
            <a:r>
              <a:rPr lang="ro-RO" b="1" i="1" smtClean="0">
                <a:solidFill>
                  <a:srgbClr val="C00000"/>
                </a:solidFill>
                <a:latin typeface="Arial" pitchFamily="34" charset="0"/>
                <a:ea typeface="Times New Roman" pitchFamily="18" charset="0"/>
                <a:cs typeface="Arial" pitchFamily="34" charset="0"/>
              </a:rPr>
              <a:t>preţ pentru o calitate de bază a mărfii</a:t>
            </a:r>
            <a:r>
              <a:rPr lang="ro-RO" b="1" smtClean="0">
                <a:solidFill>
                  <a:srgbClr val="C00000"/>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şi în funcţie de </a:t>
            </a:r>
            <a:r>
              <a:rPr lang="ro-RO" b="1" i="1" smtClean="0">
                <a:solidFill>
                  <a:schemeClr val="accent1">
                    <a:lumMod val="75000"/>
                  </a:schemeClr>
                </a:solidFill>
                <a:latin typeface="Arial" pitchFamily="34" charset="0"/>
                <a:ea typeface="Times New Roman" pitchFamily="18" charset="0"/>
                <a:cs typeface="Arial" pitchFamily="34" charset="0"/>
              </a:rPr>
              <a:t>abaterile ulterioare</a:t>
            </a:r>
            <a:r>
              <a:rPr lang="ro-RO" b="1" smtClean="0">
                <a:solidFill>
                  <a:schemeClr val="accent1">
                    <a:lumMod val="75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de la aceasta, </a:t>
            </a:r>
            <a:r>
              <a:rPr lang="ro-RO" b="1" i="1" smtClean="0">
                <a:solidFill>
                  <a:schemeClr val="accent1">
                    <a:lumMod val="75000"/>
                  </a:schemeClr>
                </a:solidFill>
                <a:latin typeface="Arial" pitchFamily="34" charset="0"/>
                <a:ea typeface="Times New Roman" pitchFamily="18" charset="0"/>
                <a:cs typeface="Arial" pitchFamily="34" charset="0"/>
              </a:rPr>
              <a:t>se modifică</a:t>
            </a:r>
            <a:r>
              <a:rPr lang="ro-RO" b="1" smtClean="0">
                <a:solidFill>
                  <a:schemeClr val="accent1">
                    <a:lumMod val="75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corespunzător </a:t>
            </a:r>
            <a:r>
              <a:rPr lang="ro-RO" b="1" i="1" smtClean="0">
                <a:solidFill>
                  <a:srgbClr val="FF0000"/>
                </a:solidFill>
                <a:latin typeface="Arial" pitchFamily="34" charset="0"/>
                <a:ea typeface="Times New Roman" pitchFamily="18" charset="0"/>
                <a:cs typeface="Arial" pitchFamily="34" charset="0"/>
              </a:rPr>
              <a:t>preţul</a:t>
            </a:r>
            <a:endParaRPr lang="ro-RO" b="1" smtClean="0">
              <a:solidFill>
                <a:srgbClr val="FF0000"/>
              </a:solidFill>
              <a:latin typeface="Arial" pitchFamily="34" charset="0"/>
              <a:cs typeface="Arial" pitchFamily="34" charset="0"/>
            </a:endParaRPr>
          </a:p>
        </p:txBody>
      </p:sp>
      <p:cxnSp>
        <p:nvCxnSpPr>
          <p:cNvPr id="12" name="Elbow Connector 11"/>
          <p:cNvCxnSpPr>
            <a:stCxn id="267267" idx="1"/>
            <a:endCxn id="267268" idx="1"/>
          </p:cNvCxnSpPr>
          <p:nvPr/>
        </p:nvCxnSpPr>
        <p:spPr>
          <a:xfrm rot="10800000" flipH="1" flipV="1">
            <a:off x="381000" y="2581365"/>
            <a:ext cx="457200" cy="13093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Elbow Connector 14"/>
          <p:cNvCxnSpPr>
            <a:stCxn id="267267" idx="1"/>
            <a:endCxn id="10" idx="1"/>
          </p:cNvCxnSpPr>
          <p:nvPr/>
        </p:nvCxnSpPr>
        <p:spPr>
          <a:xfrm rot="10800000" flipH="1" flipV="1">
            <a:off x="381000" y="2581365"/>
            <a:ext cx="457200" cy="35191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 name="Down Arrow 15"/>
          <p:cNvSpPr/>
          <p:nvPr/>
        </p:nvSpPr>
        <p:spPr>
          <a:xfrm>
            <a:off x="4267200" y="4343400"/>
            <a:ext cx="4572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145</a:t>
            </a:fld>
            <a:endParaRPr lang="en-US"/>
          </a:p>
        </p:txBody>
      </p:sp>
      <p:sp>
        <p:nvSpPr>
          <p:cNvPr id="3" name="Rectangle 2"/>
          <p:cNvSpPr/>
          <p:nvPr/>
        </p:nvSpPr>
        <p:spPr>
          <a:xfrm>
            <a:off x="304800" y="1066800"/>
            <a:ext cx="1146468" cy="369332"/>
          </a:xfrm>
          <a:prstGeom prst="rect">
            <a:avLst/>
          </a:prstGeom>
          <a:solidFill>
            <a:srgbClr val="FFFF99"/>
          </a:solidFill>
          <a:ln>
            <a:solidFill>
              <a:srgbClr val="C00000"/>
            </a:solidFill>
          </a:ln>
        </p:spPr>
        <p:txBody>
          <a:bodyPr wrap="none">
            <a:spAutoFit/>
          </a:bodyPr>
          <a:lstStyle/>
          <a:p>
            <a:r>
              <a:rPr lang="ro-RO" b="1" i="1" smtClean="0">
                <a:solidFill>
                  <a:schemeClr val="accent6">
                    <a:lumMod val="50000"/>
                  </a:schemeClr>
                </a:solidFill>
                <a:latin typeface="Arial" pitchFamily="34" charset="0"/>
                <a:cs typeface="Arial" pitchFamily="34" charset="0"/>
              </a:rPr>
              <a:t>Exemplu</a:t>
            </a:r>
            <a:endParaRPr lang="en-US">
              <a:solidFill>
                <a:schemeClr val="accent6">
                  <a:lumMod val="50000"/>
                </a:schemeClr>
              </a:solidFill>
              <a:latin typeface="Arial" pitchFamily="34" charset="0"/>
              <a:cs typeface="Arial" pitchFamily="34" charset="0"/>
            </a:endParaRPr>
          </a:p>
        </p:txBody>
      </p:sp>
      <p:sp>
        <p:nvSpPr>
          <p:cNvPr id="4" name="Right Arrow 3"/>
          <p:cNvSpPr/>
          <p:nvPr/>
        </p:nvSpPr>
        <p:spPr>
          <a:xfrm>
            <a:off x="1600200" y="1143000"/>
            <a:ext cx="457200" cy="228600"/>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289" name="Rectangle 1"/>
          <p:cNvSpPr>
            <a:spLocks noChangeArrowheads="1"/>
          </p:cNvSpPr>
          <p:nvPr/>
        </p:nvSpPr>
        <p:spPr bwMode="auto">
          <a:xfrm>
            <a:off x="1752600" y="990600"/>
            <a:ext cx="6934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stabileşte un preţ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1</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 tonă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minereu ce conţine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62</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Fe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încheierea contractului. Dacă se livrează minereu cu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60</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Fe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preţul se modifică conform unei clauze din contract (similar pentru bbc, lână, ţiţei, cereale,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68290" name="Rectangle 2"/>
          <p:cNvSpPr>
            <a:spLocks noChangeArrowheads="1"/>
          </p:cNvSpPr>
          <p:nvPr/>
        </p:nvSpPr>
        <p:spPr bwMode="auto">
          <a:xfrm>
            <a:off x="457200" y="2362200"/>
            <a:ext cx="8153400" cy="646331"/>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90525"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Preţuri determinabile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stabilesc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la o dată ulterioară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încheierii contractului pe baza unor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criterii şi metodologii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înscrise în contract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68291" name="Rectangle 3"/>
          <p:cNvSpPr>
            <a:spLocks noChangeArrowheads="1"/>
          </p:cNvSpPr>
          <p:nvPr/>
        </p:nvSpPr>
        <p:spPr bwMode="auto">
          <a:xfrm>
            <a:off x="914400" y="3352800"/>
            <a:ext cx="7696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practică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care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livrarea are loc pe o perioadă mai lungă de timp</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încheierea contractului), în general 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obiective industriale cu plata în produse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instalaţii complexe,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mărfuri livrate pe baza unui contract cadru anual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381000" y="3429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292" name="Rectangle 4"/>
          <p:cNvSpPr>
            <a:spLocks noChangeArrowheads="1"/>
          </p:cNvSpPr>
          <p:nvPr/>
        </p:nvSpPr>
        <p:spPr bwMode="auto">
          <a:xfrm>
            <a:off x="990600" y="4800600"/>
            <a:ext cx="7467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practică pentru mărfuri la care se înregistrează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fluctuaţii mari de preţuri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cauza unor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factori necunoscuţi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sau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 pot fi cuantificaţi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momentul încheierii contractului)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381000" y="4876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146</a:t>
            </a:fld>
            <a:endParaRPr lang="en-US"/>
          </a:p>
        </p:txBody>
      </p:sp>
      <p:sp>
        <p:nvSpPr>
          <p:cNvPr id="269313" name="Rectangle 1"/>
          <p:cNvSpPr>
            <a:spLocks noChangeArrowheads="1"/>
          </p:cNvSpPr>
          <p:nvPr/>
        </p:nvSpPr>
        <p:spPr bwMode="auto">
          <a:xfrm>
            <a:off x="2209800" y="1295400"/>
            <a:ext cx="6477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048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materii prime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produse de bursă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înscrie în contract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preţul determinabil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astfel:</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304800" y="1295400"/>
            <a:ext cx="1146468" cy="369332"/>
          </a:xfrm>
          <a:prstGeom prst="rect">
            <a:avLst/>
          </a:prstGeom>
          <a:solidFill>
            <a:srgbClr val="FFFF99"/>
          </a:solidFill>
          <a:ln>
            <a:solidFill>
              <a:srgbClr val="C00000"/>
            </a:solidFill>
          </a:ln>
        </p:spPr>
        <p:txBody>
          <a:bodyPr wrap="none">
            <a:spAutoFit/>
          </a:bodyPr>
          <a:lstStyle/>
          <a:p>
            <a:r>
              <a:rPr lang="ro-RO" b="1" i="1" smtClean="0">
                <a:solidFill>
                  <a:schemeClr val="accent6">
                    <a:lumMod val="50000"/>
                  </a:schemeClr>
                </a:solidFill>
                <a:latin typeface="Arial" pitchFamily="34" charset="0"/>
                <a:cs typeface="Arial" pitchFamily="34" charset="0"/>
              </a:rPr>
              <a:t>Exemplu</a:t>
            </a:r>
            <a:endParaRPr lang="en-US">
              <a:solidFill>
                <a:schemeClr val="accent6">
                  <a:lumMod val="50000"/>
                </a:schemeClr>
              </a:solidFill>
              <a:latin typeface="Arial" pitchFamily="34" charset="0"/>
              <a:cs typeface="Arial" pitchFamily="34" charset="0"/>
            </a:endParaRPr>
          </a:p>
        </p:txBody>
      </p:sp>
      <p:sp>
        <p:nvSpPr>
          <p:cNvPr id="5" name="Right Arrow 4"/>
          <p:cNvSpPr/>
          <p:nvPr/>
        </p:nvSpPr>
        <p:spPr>
          <a:xfrm>
            <a:off x="1676400" y="1371600"/>
            <a:ext cx="457200" cy="228600"/>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19200" y="2514600"/>
            <a:ext cx="7086600" cy="1200329"/>
          </a:xfrm>
          <a:prstGeom prst="rect">
            <a:avLst/>
          </a:prstGeom>
          <a:solidFill>
            <a:srgbClr val="FFFF99"/>
          </a:solidFill>
          <a:ln>
            <a:solidFill>
              <a:srgbClr val="660033"/>
            </a:solidFill>
          </a:ln>
        </p:spPr>
        <p:txBody>
          <a:bodyPr wrap="square">
            <a:spAutoFit/>
          </a:bodyPr>
          <a:lstStyle/>
          <a:p>
            <a:pPr algn="just"/>
            <a:r>
              <a:rPr lang="ro-RO" i="1" smtClean="0">
                <a:latin typeface="Arial" pitchFamily="34" charset="0"/>
                <a:cs typeface="Arial" pitchFamily="34" charset="0"/>
              </a:rPr>
              <a:t>„</a:t>
            </a:r>
            <a:r>
              <a:rPr lang="ro-RO" b="1" i="1" smtClean="0">
                <a:solidFill>
                  <a:schemeClr val="accent1">
                    <a:lumMod val="75000"/>
                  </a:schemeClr>
                </a:solidFill>
                <a:latin typeface="Arial" pitchFamily="34" charset="0"/>
                <a:cs typeface="Arial" pitchFamily="34" charset="0"/>
              </a:rPr>
              <a:t>Preţul de decontare </a:t>
            </a:r>
            <a:r>
              <a:rPr lang="ro-RO" i="1" smtClean="0">
                <a:latin typeface="Arial" pitchFamily="34" charset="0"/>
                <a:cs typeface="Arial" pitchFamily="34" charset="0"/>
              </a:rPr>
              <a:t>al mărfii prevăzute în contract </a:t>
            </a:r>
            <a:r>
              <a:rPr lang="ro-RO" b="1" i="1" smtClean="0">
                <a:solidFill>
                  <a:schemeClr val="accent6">
                    <a:lumMod val="50000"/>
                  </a:schemeClr>
                </a:solidFill>
                <a:latin typeface="Arial" pitchFamily="34" charset="0"/>
                <a:cs typeface="Arial" pitchFamily="34" charset="0"/>
              </a:rPr>
              <a:t>se determină pe baza indicilor cotaţiilor la Bursa din Londra</a:t>
            </a:r>
            <a:r>
              <a:rPr lang="ro-RO" i="1" smtClean="0">
                <a:latin typeface="Arial" pitchFamily="34" charset="0"/>
                <a:cs typeface="Arial" pitchFamily="34" charset="0"/>
              </a:rPr>
              <a:t>, pe ultimele 15 zile premergătoare datei începerii livrării, ţinându-se seama de diferenţele faţă de marfa etalon care se cotează” </a:t>
            </a:r>
            <a:endParaRPr lang="en-US">
              <a:latin typeface="Arial" pitchFamily="34" charset="0"/>
              <a:cs typeface="Arial" pitchFamily="34" charset="0"/>
            </a:endParaRPr>
          </a:p>
        </p:txBody>
      </p:sp>
      <p:sp>
        <p:nvSpPr>
          <p:cNvPr id="7" name="Rectangle 6"/>
          <p:cNvSpPr/>
          <p:nvPr/>
        </p:nvSpPr>
        <p:spPr>
          <a:xfrm>
            <a:off x="2514600" y="4572000"/>
            <a:ext cx="5791200" cy="923330"/>
          </a:xfrm>
          <a:prstGeom prst="rect">
            <a:avLst/>
          </a:prstGeom>
          <a:solidFill>
            <a:schemeClr val="accent3">
              <a:lumMod val="20000"/>
              <a:lumOff val="80000"/>
            </a:schemeClr>
          </a:solidFill>
        </p:spPr>
        <p:txBody>
          <a:bodyPr wrap="square">
            <a:spAutoFit/>
          </a:bodyPr>
          <a:lstStyle/>
          <a:p>
            <a:pPr algn="just"/>
            <a:r>
              <a:rPr lang="ro-RO" smtClean="0">
                <a:latin typeface="Arial" pitchFamily="34" charset="0"/>
                <a:cs typeface="Arial" pitchFamily="34" charset="0"/>
              </a:rPr>
              <a:t>de exemplu pentru fructe şi legume proaspete, </a:t>
            </a:r>
            <a:r>
              <a:rPr lang="ro-RO" b="1" i="1" smtClean="0">
                <a:solidFill>
                  <a:schemeClr val="accent1">
                    <a:lumMod val="75000"/>
                  </a:schemeClr>
                </a:solidFill>
                <a:latin typeface="Arial" pitchFamily="34" charset="0"/>
                <a:cs typeface="Arial" pitchFamily="34" charset="0"/>
              </a:rPr>
              <a:t>preţul determinabil</a:t>
            </a:r>
            <a:r>
              <a:rPr lang="ro-RO" smtClean="0">
                <a:latin typeface="Arial" pitchFamily="34" charset="0"/>
                <a:cs typeface="Arial" pitchFamily="34" charset="0"/>
              </a:rPr>
              <a:t> se stabileşte în funcţie de preţul ce se practică pe piaţa respectivă în ziua vânzării mărfii</a:t>
            </a:r>
            <a:endParaRPr lang="en-US">
              <a:latin typeface="Arial" pitchFamily="34" charset="0"/>
              <a:cs typeface="Arial" pitchFamily="34" charset="0"/>
            </a:endParaRPr>
          </a:p>
        </p:txBody>
      </p:sp>
      <p:cxnSp>
        <p:nvCxnSpPr>
          <p:cNvPr id="9" name="Elbow Connector 8"/>
          <p:cNvCxnSpPr>
            <a:stCxn id="6" idx="1"/>
            <a:endCxn id="7" idx="1"/>
          </p:cNvCxnSpPr>
          <p:nvPr/>
        </p:nvCxnSpPr>
        <p:spPr>
          <a:xfrm rot="10800000" flipH="1" flipV="1">
            <a:off x="1219200" y="3114765"/>
            <a:ext cx="1295400" cy="1918900"/>
          </a:xfrm>
          <a:prstGeom prst="bentConnector3">
            <a:avLst>
              <a:gd name="adj1" fmla="val -17647"/>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147</a:t>
            </a:fld>
            <a:endParaRPr lang="en-US"/>
          </a:p>
        </p:txBody>
      </p:sp>
      <p:sp>
        <p:nvSpPr>
          <p:cNvPr id="3" name="Rectangle 2"/>
          <p:cNvSpPr>
            <a:spLocks noChangeArrowheads="1"/>
          </p:cNvSpPr>
          <p:nvPr/>
        </p:nvSpPr>
        <p:spPr bwMode="auto">
          <a:xfrm>
            <a:off x="1143000" y="1066800"/>
            <a:ext cx="3733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Tot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pot prevede: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457200" y="914400"/>
            <a:ext cx="668773" cy="707886"/>
          </a:xfrm>
          <a:prstGeom prst="rect">
            <a:avLst/>
          </a:prstGeom>
          <a:noFill/>
        </p:spPr>
        <p:txBody>
          <a:bodyPr wrap="none">
            <a:spAutoFit/>
          </a:bodyPr>
          <a:lstStyle/>
          <a:p>
            <a:r>
              <a:rPr lang="ro-RO" sz="4000" b="1" i="1" smtClean="0">
                <a:solidFill>
                  <a:schemeClr val="accent1">
                    <a:lumMod val="75000"/>
                  </a:schemeClr>
                </a:solidFill>
                <a:latin typeface="Arial" pitchFamily="34" charset="0"/>
                <a:ea typeface="Times New Roman" pitchFamily="18" charset="0"/>
                <a:cs typeface="Arial" pitchFamily="34" charset="0"/>
                <a:sym typeface="Wingdings"/>
              </a:rPr>
              <a:t></a:t>
            </a:r>
            <a:endParaRPr lang="en-US" sz="4000">
              <a:solidFill>
                <a:schemeClr val="accent1">
                  <a:lumMod val="75000"/>
                </a:schemeClr>
              </a:solidFill>
              <a:latin typeface="Arial" pitchFamily="34" charset="0"/>
              <a:cs typeface="Arial" pitchFamily="34" charset="0"/>
            </a:endParaRPr>
          </a:p>
        </p:txBody>
      </p:sp>
      <p:sp>
        <p:nvSpPr>
          <p:cNvPr id="270337" name="Rectangle 1"/>
          <p:cNvSpPr>
            <a:spLocks noChangeArrowheads="1"/>
          </p:cNvSpPr>
          <p:nvPr/>
        </p:nvSpPr>
        <p:spPr bwMode="auto">
          <a:xfrm>
            <a:off x="304800" y="1676400"/>
            <a:ext cx="7543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144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Cantitatea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care se achită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contravaloarea mărfii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(cantitatea stabilită în staţia de încărcare, conform documentelor de transport, cantitatea sosită în bună stare, etc)</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Valuta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care se plăteşte marfa</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Eventuale reduceri de preţuri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Comerţul Internaţional se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prevăd şi acceptă ca şi clauze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următoarele situaţii</a:t>
            </a: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270338" name="Rectangle 2"/>
          <p:cNvSpPr>
            <a:spLocks noChangeArrowheads="1"/>
          </p:cNvSpPr>
          <p:nvPr/>
        </p:nvSpPr>
        <p:spPr bwMode="auto">
          <a:xfrm>
            <a:off x="228600" y="5562600"/>
            <a:ext cx="7315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Blip>
                <a:blip r:embed="rId2"/>
              </a:buBlip>
              <a:tabLst>
                <a:tab pos="9144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Clauze de rectificare a preţurilor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apărarea partenerilor pentru pierderi independente de 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0339" name="Rectangle 3"/>
          <p:cNvSpPr>
            <a:spLocks noChangeArrowheads="1"/>
          </p:cNvSpPr>
          <p:nvPr/>
        </p:nvSpPr>
        <p:spPr bwMode="auto">
          <a:xfrm>
            <a:off x="838200" y="4038600"/>
            <a:ext cx="7848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buFont typeface="Symbol" pitchFamily="18" charset="2"/>
              <a:buChar char=""/>
              <a:tabLst>
                <a:tab pos="1371600" algn="l"/>
              </a:tabLst>
            </a:pP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Don</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(alterarea naturală a mărfii)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 typeface="Symbol" pitchFamily="18" charset="2"/>
              <a:buChar char=""/>
              <a:tabLst>
                <a:tab pos="1371600" algn="l"/>
              </a:tabLst>
            </a:pP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Surdon</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(avariere accidentală)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 typeface="Symbol" pitchFamily="18" charset="2"/>
              <a:buChar char=""/>
              <a:tabLst>
                <a:tab pos="1371600" algn="l"/>
              </a:tabLst>
            </a:pP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Coulage</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(scurgere)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 typeface="Symbol" pitchFamily="18" charset="2"/>
              <a:buChar char=""/>
              <a:tabLst>
                <a:tab pos="1371600" algn="l"/>
              </a:tabLst>
            </a:pP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Fusti</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(prăbuşire, corpuri străine, murdărie)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 typeface="Symbol" pitchFamily="18" charset="2"/>
              <a:buChar char=""/>
              <a:tabLst>
                <a:tab pos="1371600" algn="l"/>
              </a:tabLst>
            </a:pP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Pesenson</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(lipirea mărfii de fundul vasului ce o transportă)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148</a:t>
            </a:fld>
            <a:endParaRPr lang="en-US"/>
          </a:p>
        </p:txBody>
      </p:sp>
      <p:sp>
        <p:nvSpPr>
          <p:cNvPr id="271361" name="Rectangle 1"/>
          <p:cNvSpPr>
            <a:spLocks noChangeArrowheads="1"/>
          </p:cNvSpPr>
          <p:nvPr/>
        </p:nvSpPr>
        <p:spPr bwMode="auto">
          <a:xfrm>
            <a:off x="609600" y="1143000"/>
            <a:ext cx="7543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4.9.2 Clauza de revizuire (escaladare) a preţurilor ca urmare a </a:t>
            </a:r>
            <a:endPar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US" b="1" smtClean="0">
                <a:solidFill>
                  <a:schemeClr val="accent6">
                    <a:lumMod val="50000"/>
                  </a:schemeClr>
                </a:solidFill>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creşterii preţurilor la anumite elemente de cheltuieli (costuri)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 name="Rectangle 3"/>
          <p:cNvSpPr/>
          <p:nvPr/>
        </p:nvSpPr>
        <p:spPr>
          <a:xfrm>
            <a:off x="1371600" y="2286000"/>
            <a:ext cx="7010400" cy="923330"/>
          </a:xfrm>
          <a:prstGeom prst="rect">
            <a:avLst/>
          </a:prstGeom>
        </p:spPr>
        <p:txBody>
          <a:bodyPr wrap="square">
            <a:spAutoFit/>
          </a:bodyPr>
          <a:lstStyle/>
          <a:p>
            <a:pPr algn="just"/>
            <a:r>
              <a:rPr lang="ro-RO" smtClean="0">
                <a:latin typeface="Arial" pitchFamily="34" charset="0"/>
                <a:cs typeface="Arial" pitchFamily="34" charset="0"/>
              </a:rPr>
              <a:t>Această </a:t>
            </a:r>
            <a:r>
              <a:rPr lang="ro-RO" b="1" i="1" smtClean="0">
                <a:solidFill>
                  <a:srgbClr val="FF0000"/>
                </a:solidFill>
                <a:latin typeface="Arial" pitchFamily="34" charset="0"/>
                <a:cs typeface="Arial" pitchFamily="34" charset="0"/>
              </a:rPr>
              <a:t>clauză</a:t>
            </a:r>
            <a:r>
              <a:rPr lang="ro-RO" smtClean="0">
                <a:latin typeface="Arial" pitchFamily="34" charset="0"/>
                <a:cs typeface="Arial" pitchFamily="34" charset="0"/>
              </a:rPr>
              <a:t> se referă la </a:t>
            </a:r>
            <a:r>
              <a:rPr lang="ro-RO" b="1" i="1" smtClean="0">
                <a:solidFill>
                  <a:schemeClr val="accent1">
                    <a:lumMod val="75000"/>
                  </a:schemeClr>
                </a:solidFill>
                <a:latin typeface="Arial" pitchFamily="34" charset="0"/>
                <a:cs typeface="Arial" pitchFamily="34" charset="0"/>
              </a:rPr>
              <a:t>contractele</a:t>
            </a:r>
            <a:r>
              <a:rPr lang="ro-RO" b="1" smtClean="0">
                <a:solidFill>
                  <a:schemeClr val="accent1">
                    <a:lumMod val="75000"/>
                  </a:schemeClr>
                </a:solidFill>
                <a:latin typeface="Arial" pitchFamily="34" charset="0"/>
                <a:cs typeface="Arial" pitchFamily="34" charset="0"/>
              </a:rPr>
              <a:t> prin care </a:t>
            </a:r>
            <a:r>
              <a:rPr lang="ro-RO" b="1" i="1" smtClean="0">
                <a:solidFill>
                  <a:schemeClr val="accent1">
                    <a:lumMod val="75000"/>
                  </a:schemeClr>
                </a:solidFill>
                <a:latin typeface="Arial" pitchFamily="34" charset="0"/>
                <a:cs typeface="Arial" pitchFamily="34" charset="0"/>
              </a:rPr>
              <a:t>se livrează mărfuri cu ciclu lung de fabricaţie</a:t>
            </a:r>
            <a:r>
              <a:rPr lang="ro-RO" smtClean="0">
                <a:latin typeface="Arial" pitchFamily="34" charset="0"/>
                <a:cs typeface="Arial" pitchFamily="34" charset="0"/>
              </a:rPr>
              <a:t> sau la </a:t>
            </a:r>
            <a:r>
              <a:rPr lang="ro-RO" b="1" i="1" smtClean="0">
                <a:solidFill>
                  <a:schemeClr val="accent6">
                    <a:lumMod val="50000"/>
                  </a:schemeClr>
                </a:solidFill>
                <a:latin typeface="Arial" pitchFamily="34" charset="0"/>
                <a:cs typeface="Arial" pitchFamily="34" charset="0"/>
              </a:rPr>
              <a:t>mărfuri care se livrează în loturi succesive la intervale de timp mari</a:t>
            </a:r>
            <a:endParaRPr lang="en-US" b="1">
              <a:solidFill>
                <a:schemeClr val="accent6">
                  <a:lumMod val="50000"/>
                </a:schemeClr>
              </a:solidFill>
              <a:latin typeface="Arial" pitchFamily="34" charset="0"/>
              <a:cs typeface="Arial" pitchFamily="34" charset="0"/>
            </a:endParaRPr>
          </a:p>
        </p:txBody>
      </p:sp>
      <p:sp>
        <p:nvSpPr>
          <p:cNvPr id="5" name="Rectangle 4"/>
          <p:cNvSpPr/>
          <p:nvPr/>
        </p:nvSpPr>
        <p:spPr>
          <a:xfrm>
            <a:off x="685800" y="21336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71362" name="Rectangle 2"/>
          <p:cNvSpPr>
            <a:spLocks noChangeArrowheads="1"/>
          </p:cNvSpPr>
          <p:nvPr/>
        </p:nvSpPr>
        <p:spPr bwMode="auto">
          <a:xfrm>
            <a:off x="1371600" y="3581400"/>
            <a:ext cx="6858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contract se prevăd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clauze de rediscutare a preţului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urmare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modificării preţurilor la unele cheltuieli făcute de furnizor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(materii prime, energie, salarii, dobânzi, etc). </a:t>
            </a:r>
            <a:endParaRPr kumimoji="0" lang="ro-RO" b="1" i="1" u="none" strike="noStrike" cap="none" normalizeH="0" baseline="0" smtClean="0">
              <a:ln>
                <a:noFill/>
              </a:ln>
              <a:solidFill>
                <a:srgbClr val="FF0000"/>
              </a:solidFill>
              <a:effectLst/>
              <a:latin typeface="Arial" pitchFamily="34" charset="0"/>
              <a:cs typeface="Arial" pitchFamily="34" charset="0"/>
            </a:endParaRPr>
          </a:p>
        </p:txBody>
      </p:sp>
      <p:sp>
        <p:nvSpPr>
          <p:cNvPr id="7" name="Rectangle 6"/>
          <p:cNvSpPr/>
          <p:nvPr/>
        </p:nvSpPr>
        <p:spPr>
          <a:xfrm>
            <a:off x="685800" y="34290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8" name="Rectangle 7"/>
          <p:cNvSpPr/>
          <p:nvPr/>
        </p:nvSpPr>
        <p:spPr>
          <a:xfrm>
            <a:off x="1905000" y="4953000"/>
            <a:ext cx="5867400" cy="1200329"/>
          </a:xfrm>
          <a:prstGeom prst="rect">
            <a:avLst/>
          </a:prstGeom>
          <a:solidFill>
            <a:schemeClr val="accent3">
              <a:lumMod val="20000"/>
              <a:lumOff val="80000"/>
            </a:schemeClr>
          </a:solidFill>
        </p:spPr>
        <p:txBody>
          <a:bodyPr wrap="square">
            <a:spAutoFit/>
          </a:bodyPr>
          <a:lstStyle/>
          <a:p>
            <a:pPr algn="just"/>
            <a:r>
              <a:rPr lang="ro-RO" smtClean="0">
                <a:latin typeface="Arial" pitchFamily="34" charset="0"/>
                <a:ea typeface="Times New Roman" pitchFamily="18" charset="0"/>
                <a:cs typeface="Arial" pitchFamily="34" charset="0"/>
              </a:rPr>
              <a:t>Deci </a:t>
            </a:r>
            <a:r>
              <a:rPr lang="ro-RO" i="1" smtClean="0">
                <a:latin typeface="Arial" pitchFamily="34" charset="0"/>
                <a:ea typeface="Times New Roman" pitchFamily="18" charset="0"/>
                <a:cs typeface="Arial" pitchFamily="34" charset="0"/>
              </a:rPr>
              <a:t>se </a:t>
            </a:r>
            <a:r>
              <a:rPr lang="ro-RO" b="1" i="1" smtClean="0">
                <a:solidFill>
                  <a:schemeClr val="accent1">
                    <a:lumMod val="75000"/>
                  </a:schemeClr>
                </a:solidFill>
                <a:latin typeface="Arial" pitchFamily="34" charset="0"/>
                <a:ea typeface="Times New Roman" pitchFamily="18" charset="0"/>
                <a:cs typeface="Arial" pitchFamily="34" charset="0"/>
              </a:rPr>
              <a:t>modifică preţurile</a:t>
            </a:r>
            <a:r>
              <a:rPr lang="ro-RO" b="1" smtClean="0">
                <a:solidFill>
                  <a:schemeClr val="accent1">
                    <a:lumMod val="75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funcţie </a:t>
            </a:r>
            <a:r>
              <a:rPr lang="ro-RO" b="1" i="1" smtClean="0">
                <a:solidFill>
                  <a:schemeClr val="accent6">
                    <a:lumMod val="50000"/>
                  </a:schemeClr>
                </a:solidFill>
                <a:latin typeface="Arial" pitchFamily="34" charset="0"/>
                <a:ea typeface="Times New Roman" pitchFamily="18" charset="0"/>
                <a:cs typeface="Arial" pitchFamily="34" charset="0"/>
              </a:rPr>
              <a:t>de costurile suplimentare</a:t>
            </a:r>
            <a:r>
              <a:rPr lang="ro-RO" b="1" smtClean="0">
                <a:solidFill>
                  <a:schemeClr val="accent6">
                    <a:lumMod val="50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astfel încât </a:t>
            </a:r>
            <a:r>
              <a:rPr lang="ro-RO" b="1" i="1" smtClean="0">
                <a:solidFill>
                  <a:srgbClr val="FF0000"/>
                </a:solidFill>
                <a:latin typeface="Arial" pitchFamily="34" charset="0"/>
                <a:ea typeface="Times New Roman" pitchFamily="18" charset="0"/>
                <a:cs typeface="Arial" pitchFamily="34" charset="0"/>
              </a:rPr>
              <a:t>la decontare să se menţină între anumite limite, avantajele avute în vedere la încheierea contractului</a:t>
            </a:r>
            <a:endParaRPr lang="en-US"/>
          </a:p>
        </p:txBody>
      </p:sp>
      <p:sp>
        <p:nvSpPr>
          <p:cNvPr id="9" name="Down Arrow 8"/>
          <p:cNvSpPr/>
          <p:nvPr/>
        </p:nvSpPr>
        <p:spPr>
          <a:xfrm>
            <a:off x="4495800" y="4572000"/>
            <a:ext cx="3810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149</a:t>
            </a:fld>
            <a:endParaRPr lang="en-US"/>
          </a:p>
        </p:txBody>
      </p:sp>
      <p:sp>
        <p:nvSpPr>
          <p:cNvPr id="2723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72385" name="Object 1"/>
          <p:cNvGraphicFramePr>
            <a:graphicFrameLocks noChangeAspect="1"/>
          </p:cNvGraphicFramePr>
          <p:nvPr/>
        </p:nvGraphicFramePr>
        <p:xfrm>
          <a:off x="762000" y="1143000"/>
          <a:ext cx="5079428" cy="1295400"/>
        </p:xfrm>
        <a:graphic>
          <a:graphicData uri="http://schemas.openxmlformats.org/presentationml/2006/ole">
            <p:oleObj spid="_x0000_s272385" name="Equation" r:id="rId3" imgW="2489200" imgH="673100" progId="Equation.3">
              <p:embed/>
            </p:oleObj>
          </a:graphicData>
        </a:graphic>
      </p:graphicFrame>
      <p:sp>
        <p:nvSpPr>
          <p:cNvPr id="2723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72387" name="Object 3"/>
          <p:cNvGraphicFramePr>
            <a:graphicFrameLocks noChangeAspect="1"/>
          </p:cNvGraphicFramePr>
          <p:nvPr/>
        </p:nvGraphicFramePr>
        <p:xfrm>
          <a:off x="6248400" y="1600200"/>
          <a:ext cx="2395728" cy="457200"/>
        </p:xfrm>
        <a:graphic>
          <a:graphicData uri="http://schemas.openxmlformats.org/presentationml/2006/ole">
            <p:oleObj spid="_x0000_s272387" name="Equation" r:id="rId4" imgW="1244600" imgH="241300" progId="Equation.3">
              <p:embed/>
            </p:oleObj>
          </a:graphicData>
        </a:graphic>
      </p:graphicFrame>
      <p:sp>
        <p:nvSpPr>
          <p:cNvPr id="7" name="Rectangle 6"/>
          <p:cNvSpPr/>
          <p:nvPr/>
        </p:nvSpPr>
        <p:spPr>
          <a:xfrm>
            <a:off x="5867400" y="1676400"/>
            <a:ext cx="383438" cy="369332"/>
          </a:xfrm>
          <a:prstGeom prst="rect">
            <a:avLst/>
          </a:prstGeom>
        </p:spPr>
        <p:txBody>
          <a:bodyPr wrap="none">
            <a:spAutoFit/>
          </a:bodyPr>
          <a:lstStyle/>
          <a:p>
            <a:r>
              <a:rPr lang="ro-RO" smtClean="0"/>
              <a:t> </a:t>
            </a:r>
            <a:r>
              <a:rPr lang="ro-RO" b="1" smtClean="0">
                <a:latin typeface="Arial" pitchFamily="34" charset="0"/>
                <a:cs typeface="Arial" pitchFamily="34" charset="0"/>
              </a:rPr>
              <a:t>; </a:t>
            </a:r>
            <a:endParaRPr lang="en-US" b="1">
              <a:latin typeface="Arial" pitchFamily="34" charset="0"/>
              <a:cs typeface="Arial" pitchFamily="34" charset="0"/>
            </a:endParaRPr>
          </a:p>
        </p:txBody>
      </p:sp>
      <p:sp>
        <p:nvSpPr>
          <p:cNvPr id="27239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2392" name="Rectangle 8"/>
          <p:cNvSpPr>
            <a:spLocks noChangeArrowheads="1"/>
          </p:cNvSpPr>
          <p:nvPr/>
        </p:nvSpPr>
        <p:spPr bwMode="auto">
          <a:xfrm>
            <a:off x="609600" y="3048000"/>
            <a:ext cx="80772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iniţial din contract (calculat în luna de referinţă)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revizuit sau preţul final</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procentul care se referă la partea fixă din preţ</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b</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procentul care se referă la costuri aferente materiilor prime, materialelor</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procentul care se referă la costuri aferente manoperei (salarii)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M</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indicele de preţ al materiilor prime, materialelor la data livrării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M</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indicele de preţ al materiilor prime, materialelor la data de referinţă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L</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indicele de preţ al manoperei la data livrării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indicele de preţ al manoperei la data de referinţă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295400" y="838200"/>
            <a:ext cx="6629400" cy="769441"/>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a:t>
            </a:r>
            <a:r>
              <a:rPr lang="ro-RO" sz="2200" b="1" smtClean="0">
                <a:solidFill>
                  <a:srgbClr val="008000"/>
                </a:solidFill>
                <a:latin typeface="Arial" pitchFamily="34" charset="0"/>
                <a:ea typeface="Times New Roman" pitchFamily="18" charset="0"/>
                <a:cs typeface="Arial" pitchFamily="34" charset="0"/>
              </a:rPr>
              <a:t>III</a:t>
            </a:r>
            <a:endParaRPr kumimoji="0" lang="en-US" sz="22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DESPRE </a:t>
            </a:r>
            <a:r>
              <a:rPr lang="ro-RO" sz="2200" b="1" smtClean="0">
                <a:solidFill>
                  <a:srgbClr val="008000"/>
                </a:solidFill>
                <a:latin typeface="Arial" pitchFamily="34" charset="0"/>
                <a:ea typeface="Times New Roman" pitchFamily="18" charset="0"/>
                <a:cs typeface="Arial" pitchFamily="34" charset="0"/>
              </a:rPr>
              <a:t>COMERCIANȚI</a:t>
            </a:r>
            <a:endParaRPr kumimoji="0" lang="en-US" sz="22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1828800" y="1676400"/>
            <a:ext cx="5410200" cy="707886"/>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a:solidFill>
                  <a:srgbClr val="FF0000"/>
                </a:solidFill>
                <a:latin typeface="Arial" pitchFamily="34" charset="0"/>
                <a:ea typeface="Times New Roman" pitchFamily="18" charset="0"/>
                <a:cs typeface="Arial" pitchFamily="34" charset="0"/>
              </a:rPr>
              <a:t>7</a:t>
            </a: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  ART. 21</a:t>
            </a:r>
            <a:endParaRPr kumimoji="0" lang="ro-RO" sz="2000" b="1" i="0" u="none" strike="noStrike" cap="none" normalizeH="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a:spLocks noChangeArrowheads="1"/>
          </p:cNvSpPr>
          <p:nvPr/>
        </p:nvSpPr>
        <p:spPr bwMode="auto">
          <a:xfrm>
            <a:off x="1905000" y="2133600"/>
            <a:ext cx="54864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7</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96257" name="Rectangle 1"/>
          <p:cNvSpPr>
            <a:spLocks noChangeArrowheads="1"/>
          </p:cNvSpPr>
          <p:nvPr/>
        </p:nvSpPr>
        <p:spPr bwMode="auto">
          <a:xfrm>
            <a:off x="457200" y="2743200"/>
            <a:ext cx="8153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comercianţi aceia care fac fapte de comerţ, având comerţul ca o profesiune obişnuită, şi societăţile comerciale</a:t>
            </a: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a:spLocks noChangeArrowheads="1"/>
          </p:cNvSpPr>
          <p:nvPr/>
        </p:nvSpPr>
        <p:spPr bwMode="auto">
          <a:xfrm>
            <a:off x="1981200" y="3505200"/>
            <a:ext cx="54864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a:solidFill>
                  <a:srgbClr val="FF0000"/>
                </a:solidFill>
                <a:latin typeface="Arial" pitchFamily="34" charset="0"/>
                <a:ea typeface="Times New Roman" pitchFamily="18" charset="0"/>
                <a:cs typeface="Arial" pitchFamily="34" charset="0"/>
              </a:rPr>
              <a:t>8</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96258" name="Rectangle 2"/>
          <p:cNvSpPr>
            <a:spLocks noChangeArrowheads="1"/>
          </p:cNvSpPr>
          <p:nvPr/>
        </p:nvSpPr>
        <p:spPr bwMode="auto">
          <a:xfrm>
            <a:off x="533400" y="4114800"/>
            <a:ext cx="8382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Statul, judeţul şi comuna nu pot avea calitatea de comercianţi.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a:spLocks noChangeArrowheads="1"/>
          </p:cNvSpPr>
          <p:nvPr/>
        </p:nvSpPr>
        <p:spPr bwMode="auto">
          <a:xfrm>
            <a:off x="1981200" y="4724400"/>
            <a:ext cx="54864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smtClean="0">
                <a:solidFill>
                  <a:srgbClr val="FF0000"/>
                </a:solidFill>
                <a:latin typeface="Arial" pitchFamily="34" charset="0"/>
                <a:ea typeface="Times New Roman" pitchFamily="18" charset="0"/>
                <a:cs typeface="Arial" pitchFamily="34" charset="0"/>
              </a:rPr>
              <a:t>9</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96259" name="Rectangle 3"/>
          <p:cNvSpPr>
            <a:spLocks noChangeArrowheads="1"/>
          </p:cNvSpPr>
          <p:nvPr/>
        </p:nvSpPr>
        <p:spPr bwMode="auto">
          <a:xfrm>
            <a:off x="533400" y="5257800"/>
            <a:ext cx="7772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Orice persoană care într-un chip accidental face o operaţiune de comerţ, nu poate fi considerată ca comerciant, ea este însă supusă legilor şi jurisdicţiunii comerciale pentru toate contestaţiunile ce se pot ridica din aceast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operaţiune.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11BC0289-3807-40C7-866C-DA665800FB43}" type="slidenum">
              <a:rPr lang="en-US" smtClean="0"/>
              <a:pPr/>
              <a:t>15</a:t>
            </a:fld>
            <a:endParaRPr lang="en-US"/>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150</a:t>
            </a:fld>
            <a:endParaRPr lang="en-US"/>
          </a:p>
        </p:txBody>
      </p:sp>
      <p:sp>
        <p:nvSpPr>
          <p:cNvPr id="273409" name="Rectangle 1"/>
          <p:cNvSpPr>
            <a:spLocks noChangeArrowheads="1"/>
          </p:cNvSpPr>
          <p:nvPr/>
        </p:nvSpPr>
        <p:spPr bwMode="auto">
          <a:xfrm>
            <a:off x="609600" y="990600"/>
            <a:ext cx="7162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4.9.3 Clauza de consolidare a preţului împotriva riscului valutar</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73410" name="Rectangle 2"/>
          <p:cNvSpPr>
            <a:spLocks noChangeArrowheads="1"/>
          </p:cNvSpPr>
          <p:nvPr/>
        </p:nvSpPr>
        <p:spPr bwMode="auto">
          <a:xfrm>
            <a:off x="1066800" y="1676400"/>
            <a:ext cx="7543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Fiecare partener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urmăreşte să încheie contractul în valută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 lucru îi asigură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avantaje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cel puţin nu e obligat să suporte prejudicii</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ectangle 4"/>
          <p:cNvSpPr/>
          <p:nvPr/>
        </p:nvSpPr>
        <p:spPr>
          <a:xfrm>
            <a:off x="457200" y="15240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73411" name="Rectangle 3"/>
          <p:cNvSpPr>
            <a:spLocks noChangeArrowheads="1"/>
          </p:cNvSpPr>
          <p:nvPr/>
        </p:nvSpPr>
        <p:spPr bwMode="auto">
          <a:xfrm>
            <a:off x="1143000" y="2971800"/>
            <a:ext cx="3352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folosesc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2 tipuri de clauze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533400" y="28194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73412" name="Rectangle 4"/>
          <p:cNvSpPr>
            <a:spLocks noChangeArrowheads="1"/>
          </p:cNvSpPr>
          <p:nvPr/>
        </p:nvSpPr>
        <p:spPr bwMode="auto">
          <a:xfrm>
            <a:off x="838200" y="3886200"/>
            <a:ext cx="5943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 modificarea automată a valorii contractului</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73413" name="Rectangle 5"/>
          <p:cNvSpPr>
            <a:spLocks noChangeArrowheads="1"/>
          </p:cNvSpPr>
          <p:nvPr/>
        </p:nvSpPr>
        <p:spPr bwMode="auto">
          <a:xfrm>
            <a:off x="1295400" y="4648200"/>
            <a:ext cx="7086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a:t>
            </a:r>
            <a:r>
              <a:rPr kumimoji="0" lang="ro-RO" b="1" i="1" u="none" strike="noStrike" cap="none" normalizeH="0" baseline="-30000" smtClean="0">
                <a:ln>
                  <a:noFill/>
                </a:ln>
                <a:solidFill>
                  <a:srgbClr val="C00000"/>
                </a:solidFill>
                <a:effectLst/>
                <a:latin typeface="Arial" pitchFamily="34" charset="0"/>
                <a:ea typeface="Times New Roman" pitchFamily="18" charset="0"/>
                <a:cs typeface="Arial" pitchFamily="34" charset="0"/>
              </a:rPr>
              <a:t>1</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clauza valutară</a:t>
            </a: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prevede ca la data plăţii mărfii, moneda în care este stabilit preţul să fie raportată la o monedă mai stabilă</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a:t>
            </a:r>
            <a:r>
              <a:rPr kumimoji="0" lang="ro-RO" b="1" i="1" u="none" strike="noStrike" cap="none" normalizeH="0" baseline="-30000" smtClean="0">
                <a:ln>
                  <a:noFill/>
                </a:ln>
                <a:solidFill>
                  <a:srgbClr val="C00000"/>
                </a:solidFill>
                <a:effectLst/>
                <a:latin typeface="Arial" pitchFamily="34" charset="0"/>
                <a:ea typeface="Times New Roman" pitchFamily="18" charset="0"/>
                <a:cs typeface="Arial" pitchFamily="34" charset="0"/>
              </a:rPr>
              <a:t>2</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clauza aur şi clauza aur – valută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nu mai este aplicabilă pentru că nicio valută nu mai are convertibilitate în aur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151</a:t>
            </a:fld>
            <a:endParaRPr lang="en-US"/>
          </a:p>
        </p:txBody>
      </p:sp>
      <p:sp>
        <p:nvSpPr>
          <p:cNvPr id="274433" name="Rectangle 1"/>
          <p:cNvSpPr>
            <a:spLocks noChangeArrowheads="1"/>
          </p:cNvSpPr>
          <p:nvPr/>
        </p:nvSpPr>
        <p:spPr bwMode="auto">
          <a:xfrm>
            <a:off x="533400" y="762000"/>
            <a:ext cx="411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Clauze de rediscutare a preţului</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74434" name="Rectangle 2"/>
          <p:cNvSpPr>
            <a:spLocks noChangeArrowheads="1"/>
          </p:cNvSpPr>
          <p:nvPr/>
        </p:nvSpPr>
        <p:spPr bwMode="auto">
          <a:xfrm>
            <a:off x="762000" y="1371600"/>
            <a:ext cx="7391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a:t>
            </a:r>
            <a:r>
              <a:rPr kumimoji="0" lang="ro-RO" b="1" i="1" u="none" strike="noStrike" cap="none" normalizeH="0" baseline="-30000" smtClean="0">
                <a:ln>
                  <a:noFill/>
                </a:ln>
                <a:solidFill>
                  <a:srgbClr val="C00000"/>
                </a:solidFill>
                <a:effectLst/>
                <a:latin typeface="Arial" pitchFamily="34" charset="0"/>
                <a:ea typeface="Times New Roman" pitchFamily="18" charset="0"/>
                <a:cs typeface="Arial" pitchFamily="34" charset="0"/>
              </a:rPr>
              <a:t>1</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clauza revizuirii preţurilor datorită modificării cursului de schimb al valutei în care s-a încheiat contractul</a:t>
            </a:r>
            <a:endParaRPr kumimoji="0" lang="ro-RO" b="0" i="0" u="none" strike="noStrike" cap="none" normalizeH="0" baseline="0" smtClean="0">
              <a:ln>
                <a:noFill/>
              </a:ln>
              <a:solidFill>
                <a:srgbClr val="C00000"/>
              </a:solidFill>
              <a:effectLst/>
              <a:latin typeface="Arial" pitchFamily="34" charset="0"/>
              <a:cs typeface="Arial" pitchFamily="34" charset="0"/>
            </a:endParaRPr>
          </a:p>
        </p:txBody>
      </p:sp>
      <p:sp>
        <p:nvSpPr>
          <p:cNvPr id="274435" name="Rectangle 3"/>
          <p:cNvSpPr>
            <a:spLocks noChangeArrowheads="1"/>
          </p:cNvSpPr>
          <p:nvPr/>
        </p:nvSpPr>
        <p:spPr bwMode="auto">
          <a:xfrm>
            <a:off x="838200" y="2895600"/>
            <a:ext cx="7467600" cy="1477328"/>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1600" b="0"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„Preţurile convenite în contract au fost exprimate în € la un curs de 0,8 € = 1</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 Dacă în ziua plăţii, cursul comercial al € la bursa din Londra înregistrează abateri mai mari de ± 5%, preţurile se modifică corespunzător acestora în termen de „n” zile de către părţile contractante”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533400" y="2362200"/>
            <a:ext cx="2685351" cy="369332"/>
          </a:xfrm>
          <a:prstGeom prst="rect">
            <a:avLst/>
          </a:prstGeom>
        </p:spPr>
        <p:txBody>
          <a:bodyPr wrap="none">
            <a:spAutoFit/>
          </a:bodyPr>
          <a:lstStyle/>
          <a:p>
            <a:r>
              <a:rPr lang="ro-RO" smtClean="0">
                <a:latin typeface="Arial" pitchFamily="34" charset="0"/>
                <a:ea typeface="Times New Roman" pitchFamily="18" charset="0"/>
                <a:cs typeface="Arial" pitchFamily="34" charset="0"/>
              </a:rPr>
              <a:t>Se foloseşte formularea</a:t>
            </a:r>
            <a:r>
              <a:rPr lang="en-US" smtClean="0">
                <a:latin typeface="Arial" pitchFamily="34" charset="0"/>
                <a:ea typeface="Times New Roman" pitchFamily="18" charset="0"/>
                <a:cs typeface="Arial" pitchFamily="34" charset="0"/>
              </a:rPr>
              <a:t>:</a:t>
            </a:r>
            <a:endParaRPr lang="en-US"/>
          </a:p>
        </p:txBody>
      </p:sp>
      <p:sp>
        <p:nvSpPr>
          <p:cNvPr id="274436" name="Rectangle 4"/>
          <p:cNvSpPr>
            <a:spLocks noChangeArrowheads="1"/>
          </p:cNvSpPr>
          <p:nvPr/>
        </p:nvSpPr>
        <p:spPr bwMode="auto">
          <a:xfrm>
            <a:off x="914400" y="4876800"/>
            <a:ext cx="5410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a:t>
            </a:r>
            <a:r>
              <a:rPr kumimoji="0" lang="ro-RO" b="1" i="1" u="none" strike="noStrike" cap="none" normalizeH="0" baseline="-30000" smtClean="0">
                <a:ln>
                  <a:noFill/>
                </a:ln>
                <a:solidFill>
                  <a:srgbClr val="C00000"/>
                </a:solidFill>
                <a:effectLst/>
                <a:latin typeface="Arial" pitchFamily="34" charset="0"/>
                <a:ea typeface="Times New Roman" pitchFamily="18" charset="0"/>
                <a:cs typeface="Arial" pitchFamily="34" charset="0"/>
              </a:rPr>
              <a:t>2</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clauza valutară pe baza „coşului de valute”</a:t>
            </a:r>
            <a:endParaRPr kumimoji="0" lang="ro-RO" b="0" i="0" u="none" strike="noStrike" cap="none" normalizeH="0" baseline="0" smtClean="0">
              <a:ln>
                <a:noFill/>
              </a:ln>
              <a:solidFill>
                <a:srgbClr val="C00000"/>
              </a:solidFill>
              <a:effectLst/>
              <a:latin typeface="Arial" pitchFamily="34" charset="0"/>
              <a:cs typeface="Arial" pitchFamily="34" charset="0"/>
            </a:endParaRPr>
          </a:p>
        </p:txBody>
      </p:sp>
      <p:sp>
        <p:nvSpPr>
          <p:cNvPr id="274437" name="Rectangle 5"/>
          <p:cNvSpPr>
            <a:spLocks noChangeArrowheads="1"/>
          </p:cNvSpPr>
          <p:nvPr/>
        </p:nvSpPr>
        <p:spPr bwMode="auto">
          <a:xfrm>
            <a:off x="1143000" y="5410200"/>
            <a:ext cx="7162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Această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clauză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apărut ca urmare a faptului că pe plan mondial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 există un consens cu privire la o valută sigură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să servească ca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unitate de cont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609600" y="548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152</a:t>
            </a:fld>
            <a:endParaRPr lang="en-US"/>
          </a:p>
        </p:txBody>
      </p:sp>
      <p:sp>
        <p:nvSpPr>
          <p:cNvPr id="275457" name="Rectangle 1"/>
          <p:cNvSpPr>
            <a:spLocks noChangeArrowheads="1"/>
          </p:cNvSpPr>
          <p:nvPr/>
        </p:nvSpPr>
        <p:spPr bwMode="auto">
          <a:xfrm>
            <a:off x="838200" y="990600"/>
            <a:ext cx="609654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„coşul valutar”</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iau de obicei în calcul 5 valute.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304800" y="1066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33400" y="1828800"/>
            <a:ext cx="2685351" cy="369332"/>
          </a:xfrm>
          <a:prstGeom prst="rect">
            <a:avLst/>
          </a:prstGeom>
        </p:spPr>
        <p:txBody>
          <a:bodyPr wrap="none">
            <a:spAutoFit/>
          </a:bodyPr>
          <a:lstStyle/>
          <a:p>
            <a:r>
              <a:rPr lang="ro-RO" smtClean="0">
                <a:latin typeface="Arial" pitchFamily="34" charset="0"/>
                <a:ea typeface="Times New Roman" pitchFamily="18" charset="0"/>
                <a:cs typeface="Arial" pitchFamily="34" charset="0"/>
              </a:rPr>
              <a:t>Se foloseşte formularea</a:t>
            </a:r>
            <a:r>
              <a:rPr lang="en-US" smtClean="0">
                <a:latin typeface="Arial" pitchFamily="34" charset="0"/>
                <a:ea typeface="Times New Roman" pitchFamily="18" charset="0"/>
                <a:cs typeface="Arial" pitchFamily="34" charset="0"/>
              </a:rPr>
              <a:t>:</a:t>
            </a:r>
            <a:endParaRPr lang="en-US"/>
          </a:p>
        </p:txBody>
      </p:sp>
      <p:sp>
        <p:nvSpPr>
          <p:cNvPr id="275458" name="Rectangle 2"/>
          <p:cNvSpPr>
            <a:spLocks noChangeArrowheads="1"/>
          </p:cNvSpPr>
          <p:nvPr/>
        </p:nvSpPr>
        <p:spPr bwMode="auto">
          <a:xfrm>
            <a:off x="762000" y="2438400"/>
            <a:ext cx="7848600" cy="1754326"/>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„Toate obligaţiile ce decurg din prezentul contract sunt exprimate în $ în echivalenţă cu un curs de bază format din media aritmetică a cursurilor de vânzare/cumpărare la deschidere sau la închidere a următoarelor valute.....Dacă în ziua respectivă valutele nu se cotează, se iau în considerare cursurile din ultima zi în care piaţa a fost deschisă.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75459" name="Rectangle 3"/>
          <p:cNvSpPr>
            <a:spLocks noChangeArrowheads="1"/>
          </p:cNvSpPr>
          <p:nvPr/>
        </p:nvSpPr>
        <p:spPr bwMode="auto">
          <a:xfrm>
            <a:off x="685800" y="5410200"/>
            <a:ext cx="7772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stabileşte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procentul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la care începe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recalcularea preţurilor</a:t>
            </a:r>
            <a:endParaRPr kumimoji="0" lang="en-US" b="1" i="0" u="none" strike="noStrike" cap="none" normalizeH="0" baseline="0" smtClean="0">
              <a:ln>
                <a:noFill/>
              </a:ln>
              <a:solidFill>
                <a:srgbClr val="FF0000"/>
              </a:solidFill>
              <a:effectLst/>
              <a:latin typeface="Arial" pitchFamily="34" charset="0"/>
              <a:cs typeface="Arial" pitchFamily="34" charset="0"/>
            </a:endParaRPr>
          </a:p>
        </p:txBody>
      </p:sp>
      <p:sp>
        <p:nvSpPr>
          <p:cNvPr id="8" name="Rectangle 7"/>
          <p:cNvSpPr/>
          <p:nvPr/>
        </p:nvSpPr>
        <p:spPr>
          <a:xfrm>
            <a:off x="381000" y="46482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en-US"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9" name="Right Arrow 8"/>
          <p:cNvSpPr/>
          <p:nvPr/>
        </p:nvSpPr>
        <p:spPr>
          <a:xfrm>
            <a:off x="533400" y="5486400"/>
            <a:ext cx="457200" cy="228600"/>
          </a:xfrm>
          <a:prstGeom prst="right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153</a:t>
            </a:fld>
            <a:endParaRPr lang="en-US"/>
          </a:p>
        </p:txBody>
      </p:sp>
      <p:sp>
        <p:nvSpPr>
          <p:cNvPr id="276481" name="Rectangle 1"/>
          <p:cNvSpPr>
            <a:spLocks noChangeArrowheads="1"/>
          </p:cNvSpPr>
          <p:nvPr/>
        </p:nvSpPr>
        <p:spPr bwMode="auto">
          <a:xfrm>
            <a:off x="533400" y="1066800"/>
            <a:ext cx="7315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a:t>
            </a:r>
            <a:r>
              <a:rPr kumimoji="0" lang="ro-RO" b="1" i="1" u="none" strike="noStrike" cap="none" normalizeH="0" baseline="-30000" smtClean="0">
                <a:ln>
                  <a:noFill/>
                </a:ln>
                <a:solidFill>
                  <a:srgbClr val="C00000"/>
                </a:solidFill>
                <a:effectLst/>
                <a:latin typeface="Arial" pitchFamily="34" charset="0"/>
                <a:ea typeface="Times New Roman" pitchFamily="18" charset="0"/>
                <a:cs typeface="Arial" pitchFamily="34" charset="0"/>
              </a:rPr>
              <a:t>3</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clauza valutară pe baza DST (Drepturi Speciale de Tragere) – SDR (Special Drawing Rights)</a:t>
            </a:r>
            <a:endParaRPr kumimoji="0" lang="ro-RO" b="0" i="0" u="none" strike="noStrike" cap="none" normalizeH="0" baseline="0" smtClean="0">
              <a:ln>
                <a:noFill/>
              </a:ln>
              <a:solidFill>
                <a:srgbClr val="C00000"/>
              </a:solidFill>
              <a:effectLst/>
              <a:latin typeface="Arial" pitchFamily="34" charset="0"/>
              <a:cs typeface="Arial" pitchFamily="34" charset="0"/>
            </a:endParaRPr>
          </a:p>
        </p:txBody>
      </p:sp>
      <p:sp>
        <p:nvSpPr>
          <p:cNvPr id="4" name="Rectangle 3"/>
          <p:cNvSpPr/>
          <p:nvPr/>
        </p:nvSpPr>
        <p:spPr>
          <a:xfrm>
            <a:off x="533400" y="2057400"/>
            <a:ext cx="2685351" cy="369332"/>
          </a:xfrm>
          <a:prstGeom prst="rect">
            <a:avLst/>
          </a:prstGeom>
        </p:spPr>
        <p:txBody>
          <a:bodyPr wrap="none">
            <a:spAutoFit/>
          </a:bodyPr>
          <a:lstStyle/>
          <a:p>
            <a:r>
              <a:rPr lang="ro-RO" smtClean="0">
                <a:latin typeface="Arial" pitchFamily="34" charset="0"/>
                <a:ea typeface="Times New Roman" pitchFamily="18" charset="0"/>
                <a:cs typeface="Arial" pitchFamily="34" charset="0"/>
              </a:rPr>
              <a:t>Se foloseşte formularea</a:t>
            </a:r>
            <a:r>
              <a:rPr lang="en-US" smtClean="0">
                <a:latin typeface="Arial" pitchFamily="34" charset="0"/>
                <a:ea typeface="Times New Roman" pitchFamily="18" charset="0"/>
                <a:cs typeface="Arial" pitchFamily="34" charset="0"/>
              </a:rPr>
              <a:t>:</a:t>
            </a:r>
            <a:endParaRPr lang="en-US"/>
          </a:p>
        </p:txBody>
      </p:sp>
      <p:sp>
        <p:nvSpPr>
          <p:cNvPr id="276482" name="Rectangle 2"/>
          <p:cNvSpPr>
            <a:spLocks noChangeArrowheads="1"/>
          </p:cNvSpPr>
          <p:nvPr/>
        </p:nvSpPr>
        <p:spPr bwMode="auto">
          <a:xfrm>
            <a:off x="1143000" y="2667000"/>
            <a:ext cx="6934200" cy="313932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„Toate obligaţiile de plată cuprinse în prezentul contract sunt exprimate în $ în echivalent cu DST, aşa cum au fost determinate de FMI, cu o zi înaintea semnării contractului. La data exigibilităţii plăţilor sau/şi scadenţei ratelor de credit şi a dobânzilor, cumpărătorul va achita în $ sumele iniţial stabilite. În termen de „n” zile de la efectuarea plăţii, vânzătorul va recalcula sumele încasate, funcţie de echivalentul DST în $, publicate de FMI cu o zi înainte de date exigibilităţii plăţilor respective, informând pe cumpărător asupra diferenţelor intervenite, urmând ca partea debitoare (cumpărătorul) să achite imediat aceste diferenţe”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154</a:t>
            </a:fld>
            <a:endParaRPr lang="en-US"/>
          </a:p>
        </p:txBody>
      </p:sp>
      <p:pic>
        <p:nvPicPr>
          <p:cNvPr id="277506" name="Picture 2" descr="C:\Users\Adi\Desktop\LTC\xdr_to_ron_10days.png"/>
          <p:cNvPicPr>
            <a:picLocks noChangeAspect="1" noChangeArrowheads="1"/>
          </p:cNvPicPr>
          <p:nvPr/>
        </p:nvPicPr>
        <p:blipFill>
          <a:blip r:embed="rId2" cstate="print"/>
          <a:srcRect/>
          <a:stretch>
            <a:fillRect/>
          </a:stretch>
        </p:blipFill>
        <p:spPr bwMode="auto">
          <a:xfrm>
            <a:off x="1219200" y="3505200"/>
            <a:ext cx="6996112" cy="2286000"/>
          </a:xfrm>
          <a:prstGeom prst="rect">
            <a:avLst/>
          </a:prstGeom>
          <a:noFill/>
        </p:spPr>
      </p:pic>
      <p:sp>
        <p:nvSpPr>
          <p:cNvPr id="5" name="Rectangle 4"/>
          <p:cNvSpPr/>
          <p:nvPr/>
        </p:nvSpPr>
        <p:spPr>
          <a:xfrm>
            <a:off x="3200400" y="6172200"/>
            <a:ext cx="2710999" cy="369332"/>
          </a:xfrm>
          <a:prstGeom prst="rect">
            <a:avLst/>
          </a:prstGeom>
        </p:spPr>
        <p:txBody>
          <a:bodyPr wrap="none">
            <a:spAutoFit/>
          </a:bodyPr>
          <a:lstStyle/>
          <a:p>
            <a:r>
              <a:rPr lang="en-US" smtClean="0">
                <a:latin typeface="Arial" pitchFamily="34" charset="0"/>
                <a:cs typeface="Arial" pitchFamily="34" charset="0"/>
              </a:rPr>
              <a:t>2008-12-03          4.4779</a:t>
            </a:r>
            <a:endParaRPr lang="en-US">
              <a:latin typeface="Arial" pitchFamily="34" charset="0"/>
              <a:cs typeface="Arial" pitchFamily="34" charset="0"/>
            </a:endParaRPr>
          </a:p>
        </p:txBody>
      </p:sp>
      <p:sp>
        <p:nvSpPr>
          <p:cNvPr id="277507" name="Rectangle 3"/>
          <p:cNvSpPr>
            <a:spLocks noChangeArrowheads="1"/>
          </p:cNvSpPr>
          <p:nvPr/>
        </p:nvSpPr>
        <p:spPr bwMode="auto">
          <a:xfrm>
            <a:off x="685800" y="990600"/>
            <a:ext cx="8001000" cy="2308324"/>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Drepturile </a:t>
            </a:r>
            <a:r>
              <a:rPr kumimoji="0" lang="ro-RO" b="0" i="0" u="none" strike="noStrike" cap="none" normalizeH="0" baseline="0" smtClean="0">
                <a:ln>
                  <a:noFill/>
                </a:ln>
                <a:effectLst/>
                <a:latin typeface="Arial" pitchFamily="34" charset="0"/>
                <a:ea typeface="Times New Roman" pitchFamily="18" charset="0"/>
                <a:cs typeface="Times New Roman" pitchFamily="18" charset="0"/>
              </a:rPr>
              <a:t>speciale</a:t>
            </a: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 de tragere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Times New Roman" pitchFamily="18" charset="0"/>
              </a:rPr>
              <a:t>DST</a:t>
            </a: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 sau, internaţional,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Times New Roman" pitchFamily="18" charset="0"/>
              </a:rPr>
              <a:t>XDR</a:t>
            </a: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 sunt moneda virtuală a </a:t>
            </a:r>
            <a:r>
              <a:rPr kumimoji="0" lang="en-US" b="1" i="0" u="none" strike="noStrike" cap="none" normalizeH="0" baseline="0" smtClean="0">
                <a:ln>
                  <a:noFill/>
                </a:ln>
                <a:solidFill>
                  <a:srgbClr val="C00000"/>
                </a:solidFill>
                <a:effectLst/>
                <a:latin typeface="Arial" pitchFamily="34" charset="0"/>
                <a:ea typeface="Times New Roman" pitchFamily="18" charset="0"/>
                <a:cs typeface="Times New Roman" pitchFamily="18" charset="0"/>
              </a:rPr>
              <a:t>Fondului</a:t>
            </a:r>
            <a:r>
              <a:rPr kumimoji="0" lang="en-US" b="1" i="0" u="none" strike="noStrike" cap="none" normalizeH="0" smtClean="0">
                <a:ln>
                  <a:noFill/>
                </a:ln>
                <a:solidFill>
                  <a:srgbClr val="C00000"/>
                </a:solidFill>
                <a:effectLst/>
                <a:latin typeface="Arial" pitchFamily="34" charset="0"/>
                <a:ea typeface="Times New Roman" pitchFamily="18" charset="0"/>
                <a:cs typeface="Times New Roman" pitchFamily="18" charset="0"/>
              </a:rPr>
              <a:t> Monetar Interna</a:t>
            </a:r>
            <a:r>
              <a:rPr kumimoji="0" lang="ro-RO" b="1" i="0" u="none" strike="noStrike" cap="none" normalizeH="0" smtClean="0">
                <a:ln>
                  <a:noFill/>
                </a:ln>
                <a:solidFill>
                  <a:srgbClr val="C00000"/>
                </a:solidFill>
                <a:effectLst/>
                <a:latin typeface="Arial" pitchFamily="34" charset="0"/>
                <a:ea typeface="Times New Roman" pitchFamily="18" charset="0"/>
                <a:cs typeface="Times New Roman" pitchFamily="18" charset="0"/>
              </a:rPr>
              <a:t>țional</a:t>
            </a:r>
            <a:r>
              <a:rPr kumimoji="0" lang="ro-RO" b="0" i="0" u="none" strike="noStrike" cap="none" normalizeH="0" baseline="0" smtClean="0">
                <a:ln>
                  <a:noFill/>
                </a:ln>
                <a:solidFill>
                  <a:srgbClr val="C00000"/>
                </a:solidFill>
                <a:effectLst/>
                <a:latin typeface="Arial" pitchFamily="34" charset="0"/>
                <a:ea typeface="Times New Roman" pitchFamily="18" charset="0"/>
                <a:cs typeface="Times New Roman" pitchFamily="18"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conceput ca înlocuitor al standardului aurului. Tranzacţiile în interiorul Fondului Monetar Internaţional sunt calculate în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Times New Roman" pitchFamily="18" charset="0"/>
              </a:rPr>
              <a:t>DST</a:t>
            </a: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 O serie de valute naţionale sunt fixate la un anumit raport în relaţie cu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Times New Roman" pitchFamily="18" charset="0"/>
              </a:rPr>
              <a:t>DST</a:t>
            </a:r>
            <a:r>
              <a:rPr kumimoji="0" lang="ro-RO" b="0" i="0" u="none" strike="noStrike" cap="none" normalizeH="0" baseline="0" smtClean="0">
                <a:ln>
                  <a:noFill/>
                </a:ln>
                <a:solidFill>
                  <a:schemeClr val="tx1"/>
                </a:solidFill>
                <a:effectLst/>
                <a:latin typeface="Arial" pitchFamily="34" charset="0"/>
                <a:ea typeface="Times New Roman" pitchFamily="18" charset="0"/>
                <a:cs typeface="Times New Roman" pitchFamily="18" charset="0"/>
              </a:rPr>
              <a: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Valoarea sa se calculează în funcţie de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dolarul american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(44%), </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euro</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(34%),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yenul japonez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(11%) şi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lira sterlină britanică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(11%), conform cotaţiilor de la bursa londoneză</a:t>
            </a:r>
            <a:r>
              <a:rPr kumimoji="0" lang="en-US" b="0" i="0" u="none" strike="noStrike" cap="none" normalizeH="0" baseline="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155</a:t>
            </a:fld>
            <a:endParaRPr lang="en-US"/>
          </a:p>
        </p:txBody>
      </p:sp>
      <p:sp>
        <p:nvSpPr>
          <p:cNvPr id="278529" name="Rectangle 1"/>
          <p:cNvSpPr>
            <a:spLocks noChangeArrowheads="1"/>
          </p:cNvSpPr>
          <p:nvPr/>
        </p:nvSpPr>
        <p:spPr bwMode="auto">
          <a:xfrm>
            <a:off x="762000" y="914400"/>
            <a:ext cx="8001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4.9.4 Clauza de revizuire a preţurilor la exportul de instalaţii complexe</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78530" name="Rectangle 2"/>
          <p:cNvSpPr>
            <a:spLocks noChangeArrowheads="1"/>
          </p:cNvSpPr>
          <p:nvPr/>
        </p:nvSpPr>
        <p:spPr bwMode="auto">
          <a:xfrm>
            <a:off x="1066800" y="1752600"/>
            <a:ext cx="7315200" cy="1477328"/>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Această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clauză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aplică în cazul în care apare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riscul ca furnizorul să nu mai poată recupera decât parţial valoarea exportului respectiv</a:t>
            </a:r>
            <a:r>
              <a:rPr kumimoji="0" lang="ro-RO" b="0" i="0" u="none" strike="noStrike" cap="none" normalizeH="0" baseline="0" smtClean="0">
                <a:ln>
                  <a:noFill/>
                </a:ln>
                <a:solidFill>
                  <a:srgbClr val="C00000"/>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atunci când acesta se face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contrapartidă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cu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materii prime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acestora din urmă nefiind determinat prin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metode clasice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ci este un </a:t>
            </a:r>
            <a:r>
              <a:rPr kumimoji="0" lang="ro-RO" b="1" i="1" u="none" strike="noStrike" cap="none" normalizeH="0" baseline="0" smtClean="0">
                <a:ln>
                  <a:noFill/>
                </a:ln>
                <a:solidFill>
                  <a:srgbClr val="0070C0"/>
                </a:solidFill>
                <a:effectLst/>
                <a:latin typeface="Arial" pitchFamily="34" charset="0"/>
                <a:ea typeface="Times New Roman" pitchFamily="18" charset="0"/>
                <a:cs typeface="Arial" pitchFamily="34" charset="0"/>
              </a:rPr>
              <a:t>instrument de politică economică</a:t>
            </a:r>
            <a:endParaRPr kumimoji="0" lang="ro-RO" b="1" i="0" u="none" strike="noStrike" cap="none" normalizeH="0" baseline="0" smtClean="0">
              <a:ln>
                <a:noFill/>
              </a:ln>
              <a:solidFill>
                <a:srgbClr val="0070C0"/>
              </a:solidFill>
              <a:effectLst/>
              <a:latin typeface="Arial" pitchFamily="34" charset="0"/>
              <a:cs typeface="Arial" pitchFamily="34" charset="0"/>
            </a:endParaRPr>
          </a:p>
        </p:txBody>
      </p:sp>
      <p:sp>
        <p:nvSpPr>
          <p:cNvPr id="5" name="Rectangle 4"/>
          <p:cNvSpPr/>
          <p:nvPr/>
        </p:nvSpPr>
        <p:spPr>
          <a:xfrm>
            <a:off x="381000" y="16764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78531" name="Rectangle 3"/>
          <p:cNvSpPr>
            <a:spLocks noChangeArrowheads="1"/>
          </p:cNvSpPr>
          <p:nvPr/>
        </p:nvSpPr>
        <p:spPr bwMode="auto">
          <a:xfrm>
            <a:off x="1066800" y="3429000"/>
            <a:ext cx="2286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a:t>
            </a:r>
            <a:r>
              <a:rPr kumimoji="0" lang="ro-RO" b="1" i="1" u="none" strike="noStrike" cap="none" normalizeH="0" baseline="0" smtClean="0">
                <a:ln>
                  <a:noFill/>
                </a:ln>
                <a:solidFill>
                  <a:srgbClr val="0070C0"/>
                </a:solidFill>
                <a:effectLst/>
                <a:latin typeface="Arial" pitchFamily="34" charset="0"/>
                <a:ea typeface="Times New Roman" pitchFamily="18" charset="0"/>
                <a:cs typeface="Arial" pitchFamily="34" charset="0"/>
              </a:rPr>
              <a:t>2 situaţii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381000" y="32766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78532" name="Rectangle 4"/>
          <p:cNvSpPr>
            <a:spLocks noChangeArrowheads="1"/>
          </p:cNvSpPr>
          <p:nvPr/>
        </p:nvSpPr>
        <p:spPr bwMode="auto">
          <a:xfrm>
            <a:off x="685800" y="4038600"/>
            <a:ext cx="7086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tabLst>
                <a:tab pos="9144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Piaţa în care condiţiile permit corelarea exporturilor </a:t>
            </a:r>
          </a:p>
          <a:p>
            <a:pPr marL="457200" marR="0" lvl="1" indent="0" algn="just" defTabSz="914400" rtl="0" eaLnBrk="1" fontAlgn="base" latinLnBrk="0" hangingPunct="1">
              <a:lnSpc>
                <a:spcPct val="100000"/>
              </a:lnSpc>
              <a:spcBef>
                <a:spcPct val="0"/>
              </a:spcBef>
              <a:spcAft>
                <a:spcPct val="0"/>
              </a:spcAft>
              <a:buClr>
                <a:schemeClr val="tx1"/>
              </a:buClr>
              <a:buSzTx/>
              <a:tabLst>
                <a:tab pos="9144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complexe cu importul de materii prime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78533" name="Rectangle 5"/>
          <p:cNvSpPr>
            <a:spLocks noChangeArrowheads="1"/>
          </p:cNvSpPr>
          <p:nvPr/>
        </p:nvSpPr>
        <p:spPr bwMode="auto">
          <a:xfrm>
            <a:off x="1143000" y="4953000"/>
            <a:ext cx="6324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acest caz se introduce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clauza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face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legătura</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între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acordurile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privind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plata prin materii prime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(sau alte produse)</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10" name="Right Arrow 9"/>
          <p:cNvSpPr/>
          <p:nvPr/>
        </p:nvSpPr>
        <p:spPr>
          <a:xfrm>
            <a:off x="1524000" y="5105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156</a:t>
            </a:fld>
            <a:endParaRPr lang="en-US"/>
          </a:p>
        </p:txBody>
      </p:sp>
      <p:sp>
        <p:nvSpPr>
          <p:cNvPr id="279553" name="Rectangle 1"/>
          <p:cNvSpPr>
            <a:spLocks noChangeArrowheads="1"/>
          </p:cNvSpPr>
          <p:nvPr/>
        </p:nvSpPr>
        <p:spPr bwMode="auto">
          <a:xfrm>
            <a:off x="609600" y="1447800"/>
            <a:ext cx="74676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vor stabili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preţurile de bază ale mărfii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ponderea valorică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caracteristicile principale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materiilor prime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altor produse)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 contrapartidă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precum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formula de revizuire a preţului instalaţiei complexe exportate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funcţie 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preţul materiilor prime şi salariilor</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în perioada până la terminarea livrării</a:t>
            </a:r>
          </a:p>
          <a:p>
            <a:pPr marL="914400" marR="0" lvl="2" indent="0" algn="just" defTabSz="914400" rtl="0" eaLnBrk="1" fontAlgn="base" latinLnBrk="0" hangingPunct="1">
              <a:lnSpc>
                <a:spcPct val="100000"/>
              </a:lnSpc>
              <a:spcBef>
                <a:spcPct val="0"/>
              </a:spcBef>
              <a:spcAft>
                <a:spcPct val="0"/>
              </a:spcAft>
              <a:buClr>
                <a:schemeClr val="tx1"/>
              </a:buClr>
              <a:buSzTx/>
              <a:tabLst>
                <a:tab pos="8382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1" fontAlgn="base" latinLnBrk="0" hangingPunct="1">
              <a:lnSpc>
                <a:spcPct val="100000"/>
              </a:lnSpc>
              <a:spcBef>
                <a:spcPct val="0"/>
              </a:spcBef>
              <a:spcAft>
                <a:spcPct val="0"/>
              </a:spcAft>
              <a:buClr>
                <a:schemeClr val="tx1"/>
              </a:buClr>
              <a:buSzTx/>
              <a:tabLst>
                <a:tab pos="838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livrărilor pe credit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căror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plată</a:t>
            </a:r>
            <a:r>
              <a:rPr kumimoji="0" lang="ro-RO" b="0"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se face în mărfuri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scurtarea termenului de creditare trebuie să se găsească împreună cu banca firmei soluţii 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scontarea cambiilor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orice caz trebuie avută în vedere includerea în preţ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cheltuielilor de scontare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încă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faza de ofertare a exportului</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 name="Right Arrow 3"/>
          <p:cNvSpPr/>
          <p:nvPr/>
        </p:nvSpPr>
        <p:spPr>
          <a:xfrm>
            <a:off x="990600" y="152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1066800" y="3733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157</a:t>
            </a:fld>
            <a:endParaRPr lang="en-US"/>
          </a:p>
        </p:txBody>
      </p:sp>
      <p:sp>
        <p:nvSpPr>
          <p:cNvPr id="280577" name="Rectangle 1"/>
          <p:cNvSpPr>
            <a:spLocks noChangeArrowheads="1"/>
          </p:cNvSpPr>
          <p:nvPr/>
        </p:nvSpPr>
        <p:spPr bwMode="auto">
          <a:xfrm>
            <a:off x="0" y="914400"/>
            <a:ext cx="7620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tabLst>
                <a:tab pos="9144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 Piaţa în care condiţiile nu permit corelarea   </a:t>
            </a:r>
          </a:p>
          <a:p>
            <a:pPr marL="457200" marR="0" lvl="1" indent="0" algn="just" defTabSz="914400" rtl="0" eaLnBrk="1" fontAlgn="base" latinLnBrk="0" hangingPunct="1">
              <a:lnSpc>
                <a:spcPct val="100000"/>
              </a:lnSpc>
              <a:spcBef>
                <a:spcPct val="0"/>
              </a:spcBef>
              <a:spcAft>
                <a:spcPct val="0"/>
              </a:spcAft>
              <a:buClr>
                <a:schemeClr val="tx1"/>
              </a:buClr>
              <a:buSzTx/>
              <a:tabLst>
                <a:tab pos="914400"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exporturilor </a:t>
            </a: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complexe cu importul de materii prime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80578" name="Rectangle 2"/>
          <p:cNvSpPr>
            <a:spLocks noChangeArrowheads="1"/>
          </p:cNvSpPr>
          <p:nvPr/>
        </p:nvSpPr>
        <p:spPr bwMode="auto">
          <a:xfrm>
            <a:off x="152400" y="1752600"/>
            <a:ext cx="8077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acest caz se prevăd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clauze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permit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revizuirea preţului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până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ultima livrare</a:t>
            </a:r>
          </a:p>
          <a:p>
            <a:pPr marL="914400" marR="0" lvl="2" indent="0" algn="just" defTabSz="914400" rtl="0" eaLnBrk="1" fontAlgn="base" latinLnBrk="0" hangingPunct="1">
              <a:lnSpc>
                <a:spcPct val="100000"/>
              </a:lnSpc>
              <a:spcBef>
                <a:spcPct val="0"/>
              </a:spcBef>
              <a:spcAft>
                <a:spcPct val="0"/>
              </a:spcAft>
              <a:buClr>
                <a:schemeClr val="tx1"/>
              </a:buClr>
              <a:buSzTx/>
              <a:tabLst>
                <a:tab pos="838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impune cunoaşterea aprofundată, la zi şi în perspectivă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tendinţelor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pieţei respective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182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33400" y="2667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579" name="Rectangle 3"/>
          <p:cNvSpPr>
            <a:spLocks noChangeArrowheads="1"/>
          </p:cNvSpPr>
          <p:nvPr/>
        </p:nvSpPr>
        <p:spPr bwMode="auto">
          <a:xfrm>
            <a:off x="609600" y="3505200"/>
            <a:ext cx="6477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4.9.5 Determinarea preţului contractual extern</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0580" name="Rectangle 4"/>
          <p:cNvSpPr>
            <a:spLocks noChangeArrowheads="1"/>
          </p:cNvSpPr>
          <p:nvPr/>
        </p:nvSpPr>
        <p:spPr bwMode="auto">
          <a:xfrm>
            <a:off x="838200" y="4191000"/>
            <a:ext cx="7620000" cy="2308324"/>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efectuează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calcule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să pună de acord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caracteristicile tehnico-economice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propriilor produse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cele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existente pe piaţa pe care se doreşte să se exporte</a:t>
            </a:r>
          </a:p>
          <a:p>
            <a:pPr marL="0" marR="0" lvl="0" indent="0" algn="just" defTabSz="914400" rtl="0" eaLnBrk="1" fontAlgn="base" latinLnBrk="0" hangingPunct="1">
              <a:lnSpc>
                <a:spcPct val="100000"/>
              </a:lnSpc>
              <a:spcBef>
                <a:spcPct val="0"/>
              </a:spcBef>
              <a:spcAft>
                <a:spcPct val="0"/>
              </a:spcAft>
              <a:buClrTx/>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533400"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 este suficientă o comparaţie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preţurile ofertabile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cele existente pe piaţă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ci trebuie avută în vedere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poziţia diferită a agenţilor economici din punct de vedere geografic şi în ceea ce priveşte canalele de distribuţie</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9" name="Rectangle 8"/>
          <p:cNvSpPr/>
          <p:nvPr/>
        </p:nvSpPr>
        <p:spPr>
          <a:xfrm>
            <a:off x="228600" y="40386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10" name="Rectangle 9"/>
          <p:cNvSpPr/>
          <p:nvPr/>
        </p:nvSpPr>
        <p:spPr>
          <a:xfrm>
            <a:off x="228600" y="51816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158</a:t>
            </a:fld>
            <a:endParaRPr lang="en-US"/>
          </a:p>
        </p:txBody>
      </p:sp>
      <p:sp>
        <p:nvSpPr>
          <p:cNvPr id="281601" name="Rectangle 1"/>
          <p:cNvSpPr>
            <a:spLocks noChangeArrowheads="1"/>
          </p:cNvSpPr>
          <p:nvPr/>
        </p:nvSpPr>
        <p:spPr bwMode="auto">
          <a:xfrm>
            <a:off x="1143000" y="1524000"/>
            <a:ext cx="7086600" cy="1477328"/>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33400"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Nivelul preţului calculat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constituie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bază de discuţie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să fie unul care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poate fi practicat</a:t>
            </a:r>
          </a:p>
          <a:p>
            <a:pPr marL="0" marR="0" lvl="0" indent="0" algn="just" defTabSz="914400" rtl="0" eaLnBrk="1" fontAlgn="base" latinLnBrk="0" hangingPunct="1">
              <a:lnSpc>
                <a:spcPct val="100000"/>
              </a:lnSpc>
              <a:spcBef>
                <a:spcPct val="0"/>
              </a:spcBef>
              <a:spcAft>
                <a:spcPct val="0"/>
              </a:spcAft>
              <a:buClrTx/>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mai multe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metode de determinare a preţului contractului extern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381000" y="13716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5" name="Rectangle 4"/>
          <p:cNvSpPr/>
          <p:nvPr/>
        </p:nvSpPr>
        <p:spPr>
          <a:xfrm>
            <a:off x="381000" y="2209800"/>
            <a:ext cx="668773" cy="707886"/>
          </a:xfrm>
          <a:prstGeom prst="rect">
            <a:avLst/>
          </a:prstGeom>
          <a:noFill/>
        </p:spPr>
        <p:txBody>
          <a:bodyPr wrap="none">
            <a:spAutoFit/>
          </a:bodyPr>
          <a:lstStyle/>
          <a:p>
            <a:r>
              <a:rPr lang="ro-RO" sz="4000" b="1" i="1" smtClean="0">
                <a:solidFill>
                  <a:schemeClr val="accent6">
                    <a:lumMod val="50000"/>
                  </a:schemeClr>
                </a:solidFill>
                <a:latin typeface="Arial" pitchFamily="34" charset="0"/>
                <a:ea typeface="Times New Roman" pitchFamily="18" charset="0"/>
                <a:cs typeface="Arial" pitchFamily="34" charset="0"/>
                <a:sym typeface="Wingdings"/>
              </a:rPr>
              <a:t></a:t>
            </a:r>
            <a:endParaRPr lang="en-US" sz="4000">
              <a:solidFill>
                <a:schemeClr val="accent6">
                  <a:lumMod val="50000"/>
                </a:schemeClr>
              </a:solidFill>
              <a:latin typeface="Arial" pitchFamily="34" charset="0"/>
              <a:cs typeface="Arial" pitchFamily="34" charset="0"/>
            </a:endParaRPr>
          </a:p>
        </p:txBody>
      </p:sp>
      <p:sp>
        <p:nvSpPr>
          <p:cNvPr id="281602" name="Rectangle 2"/>
          <p:cNvSpPr>
            <a:spLocks noChangeArrowheads="1"/>
          </p:cNvSpPr>
          <p:nvPr/>
        </p:nvSpPr>
        <p:spPr bwMode="auto">
          <a:xfrm>
            <a:off x="457200" y="3581400"/>
            <a:ext cx="7391400" cy="646331"/>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Determinarea preţului în valută pe baza preţului în detaliu din  </a:t>
            </a:r>
          </a:p>
          <a:p>
            <a:pPr marL="0" marR="0" lvl="0" indent="0" algn="just" defTabSz="914400" rtl="0" eaLnBrk="1" fontAlgn="base" latinLnBrk="0" hangingPunct="1">
              <a:lnSpc>
                <a:spcPct val="100000"/>
              </a:lnSpc>
              <a:spcBef>
                <a:spcPct val="0"/>
              </a:spcBef>
              <a:spcAft>
                <a:spcPct val="0"/>
              </a:spcAft>
              <a:buClrTx/>
              <a:buSzTx/>
              <a:tabLst>
                <a:tab pos="466725"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ţara cumpărătorului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1603" name="Rectangle 3"/>
          <p:cNvSpPr>
            <a:spLocks noChangeArrowheads="1"/>
          </p:cNvSpPr>
          <p:nvPr/>
        </p:nvSpPr>
        <p:spPr bwMode="auto">
          <a:xfrm>
            <a:off x="609600" y="4495800"/>
            <a:ext cx="7696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aplică la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gamă largă de produse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căror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preţuri în detaliu</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pot fi cunoscute fie 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contactarea directă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reţelei comerciale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ţara cumpărătorului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fie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cataloage de mărfuri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însoţite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lista de preţuri cu amănuntul</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8" name="Right Arrow 7"/>
          <p:cNvSpPr/>
          <p:nvPr/>
        </p:nvSpPr>
        <p:spPr>
          <a:xfrm>
            <a:off x="609600" y="4572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159</a:t>
            </a:fld>
            <a:endParaRPr lang="en-US"/>
          </a:p>
        </p:txBody>
      </p:sp>
      <p:sp>
        <p:nvSpPr>
          <p:cNvPr id="3" name="Rectangle 4"/>
          <p:cNvSpPr>
            <a:spLocks noChangeArrowheads="1"/>
          </p:cNvSpPr>
          <p:nvPr/>
        </p:nvSpPr>
        <p:spPr bwMode="auto">
          <a:xfrm>
            <a:off x="762000" y="457200"/>
            <a:ext cx="7086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necesare în acest scop următoarele: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762000" y="533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625" name="Rectangle 1"/>
          <p:cNvSpPr>
            <a:spLocks noChangeArrowheads="1"/>
          </p:cNvSpPr>
          <p:nvPr/>
        </p:nvSpPr>
        <p:spPr bwMode="auto">
          <a:xfrm>
            <a:off x="685800" y="914400"/>
            <a:ext cx="8153400" cy="2092881"/>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9600" algn="l"/>
              </a:tabLst>
            </a:pPr>
            <a:r>
              <a:rPr kumimoji="0" lang="ro-RO" sz="2000" b="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caracteristicile esenţiale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ale produsului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care urmează să se determine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 extern</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să fie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identice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asemănătoare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cele ale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produsului concurenţei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să se poată cuantifica eventualele diferenţe</a:t>
            </a:r>
          </a:p>
          <a:p>
            <a:pPr marL="0" marR="0" lvl="0" indent="0" algn="just" defTabSz="914400" rtl="0" eaLnBrk="1" fontAlgn="base" latinLnBrk="0" hangingPunct="1">
              <a:lnSpc>
                <a:spcPct val="100000"/>
              </a:lnSpc>
              <a:spcBef>
                <a:spcPct val="0"/>
              </a:spcBef>
              <a:spcAft>
                <a:spcPct val="0"/>
              </a:spcAft>
              <a:buClrTx/>
              <a:buSzTx/>
              <a:tabLst>
                <a:tab pos="609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09600" algn="l"/>
              </a:tabLst>
            </a:pP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să se </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deţină (obţină) informaţii</a:t>
            </a:r>
            <a:r>
              <a:rPr kumimoji="0" lang="ro-RO"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privind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costurile, profitul, impozitul, taxele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pe diferitele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verigi de circulaţie a mărfurilor</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până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cumpărătorul final</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8" name="Rectangle 7"/>
          <p:cNvSpPr/>
          <p:nvPr/>
        </p:nvSpPr>
        <p:spPr>
          <a:xfrm>
            <a:off x="152400" y="31242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en-US"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9" name="Rectangle 8"/>
          <p:cNvSpPr/>
          <p:nvPr/>
        </p:nvSpPr>
        <p:spPr>
          <a:xfrm>
            <a:off x="1066800" y="3657600"/>
            <a:ext cx="7010400" cy="923330"/>
          </a:xfrm>
          <a:prstGeom prst="rect">
            <a:avLst/>
          </a:prstGeom>
          <a:solidFill>
            <a:schemeClr val="bg2"/>
          </a:solidFill>
        </p:spPr>
        <p:txBody>
          <a:bodyPr wrap="square">
            <a:spAutoFit/>
          </a:bodyPr>
          <a:lstStyle/>
          <a:p>
            <a:pPr algn="just"/>
            <a:r>
              <a:rPr lang="en-US" smtClean="0">
                <a:latin typeface="Arial" pitchFamily="34" charset="0"/>
                <a:cs typeface="Arial" pitchFamily="34" charset="0"/>
              </a:rPr>
              <a:t>În cazul în care există </a:t>
            </a:r>
            <a:r>
              <a:rPr lang="en-US" b="1" i="1" smtClean="0">
                <a:solidFill>
                  <a:schemeClr val="accent6">
                    <a:lumMod val="50000"/>
                  </a:schemeClr>
                </a:solidFill>
                <a:latin typeface="Arial" pitchFamily="34" charset="0"/>
                <a:cs typeface="Arial" pitchFamily="34" charset="0"/>
              </a:rPr>
              <a:t>diferenţe între caracteristicile de bază</a:t>
            </a:r>
            <a:r>
              <a:rPr lang="en-US" smtClean="0">
                <a:latin typeface="Arial" pitchFamily="34" charset="0"/>
                <a:cs typeface="Arial" pitchFamily="34" charset="0"/>
              </a:rPr>
              <a:t>, cuantificarea acestora se face folosind </a:t>
            </a:r>
            <a:r>
              <a:rPr lang="en-US" b="1" i="1" smtClean="0">
                <a:solidFill>
                  <a:srgbClr val="C00000"/>
                </a:solidFill>
                <a:latin typeface="Arial" pitchFamily="34" charset="0"/>
                <a:cs typeface="Arial" pitchFamily="34" charset="0"/>
              </a:rPr>
              <a:t>metoda cotelor procentuale</a:t>
            </a:r>
            <a:r>
              <a:rPr lang="en-US" smtClean="0">
                <a:latin typeface="Arial" pitchFamily="34" charset="0"/>
                <a:cs typeface="Arial" pitchFamily="34" charset="0"/>
              </a:rPr>
              <a:t>, ţinând cont de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0" name="Right Arrow 9"/>
          <p:cNvSpPr/>
          <p:nvPr/>
        </p:nvSpPr>
        <p:spPr>
          <a:xfrm>
            <a:off x="609600" y="3733800"/>
            <a:ext cx="457200" cy="228600"/>
          </a:xfrm>
          <a:prstGeom prst="right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627" name="Rectangle 3"/>
          <p:cNvSpPr>
            <a:spLocks noChangeArrowheads="1"/>
          </p:cNvSpPr>
          <p:nvPr/>
        </p:nvSpPr>
        <p:spPr bwMode="auto">
          <a:xfrm>
            <a:off x="304800" y="4724400"/>
            <a:ext cx="8382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00FF"/>
              </a:buClr>
              <a:buSzTx/>
              <a:buFont typeface="Wingdings" pitchFamily="2" charset="2"/>
              <a:buChar char=""/>
              <a:tabLst>
                <a:tab pos="13716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cotele procentuale</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care se operează trebuie să corespundă unei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practici recunoscute</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plan internaţional 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furnizor</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cumpărător</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914400" marR="0" lvl="2" indent="0" algn="just" defTabSz="914400" rtl="0" eaLnBrk="1" fontAlgn="base" latinLnBrk="0" hangingPunct="1">
              <a:lnSpc>
                <a:spcPct val="100000"/>
              </a:lnSpc>
              <a:spcBef>
                <a:spcPct val="0"/>
              </a:spcBef>
              <a:spcAft>
                <a:spcPct val="0"/>
              </a:spcAft>
              <a:buClr>
                <a:srgbClr val="0000FF"/>
              </a:buClr>
              <a:buSzTx/>
              <a:buFont typeface="Wingdings" pitchFamily="2" charset="2"/>
              <a:buChar char=""/>
              <a:tabLst>
                <a:tab pos="1371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00FF"/>
              </a:buClr>
              <a:buSzTx/>
              <a:buFont typeface="Wingdings" pitchFamily="2" charset="2"/>
              <a:buChar char=""/>
              <a:tabLst>
                <a:tab pos="13716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nu se pot identifica astfel de elemente pe plan internaţional, atunci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cotele procentuale</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valorile absolute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vor limita doar la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contractul respectiv</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se vor stabili de către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parteneri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609600" y="762000"/>
            <a:ext cx="2362200"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lang="en-US" sz="2400" b="1">
                <a:solidFill>
                  <a:schemeClr val="accent1">
                    <a:lumMod val="75000"/>
                  </a:schemeClr>
                </a:solidFill>
                <a:latin typeface="Arial" pitchFamily="34" charset="0"/>
                <a:ea typeface="Times New Roman" pitchFamily="18" charset="0"/>
                <a:cs typeface="Arial" pitchFamily="34" charset="0"/>
              </a:rPr>
              <a:t>a</a:t>
            </a: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en-US" sz="2400"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Rapiditatea</a:t>
            </a:r>
            <a:r>
              <a:rPr kumimoji="0" lang="en-US" sz="16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66562" name="Rectangle 2"/>
          <p:cNvSpPr>
            <a:spLocks noChangeArrowheads="1"/>
          </p:cNvSpPr>
          <p:nvPr/>
        </p:nvSpPr>
        <p:spPr bwMode="auto">
          <a:xfrm>
            <a:off x="914400" y="1371600"/>
            <a:ext cx="7315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Rapiditatea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încheierii şi executării tranzacţiilor comerciale este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esenţa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comerţului.</a:t>
            </a:r>
          </a:p>
          <a:p>
            <a:pPr marL="0" marR="0" lvl="0" indent="0" algn="just" defTabSz="914400" rtl="0" eaLnBrk="1" fontAlgn="base" latinLnBrk="0" hangingPunct="1">
              <a:lnSpc>
                <a:spcPct val="100000"/>
              </a:lnSpc>
              <a:spcBef>
                <a:spcPct val="0"/>
              </a:spcBef>
              <a:spcAft>
                <a:spcPct val="0"/>
              </a:spcAft>
              <a:buClrTx/>
              <a:buSzTx/>
              <a:buFontTx/>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Mărfurile trebuie să circule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cât mai rapid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datorită caracterului lor perisabil şi al fluctuaţiilor preţurilor şi valutelor.</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6563" name="Rectangle 3"/>
          <p:cNvSpPr>
            <a:spLocks noChangeArrowheads="1"/>
          </p:cNvSpPr>
          <p:nvPr/>
        </p:nvSpPr>
        <p:spPr bwMode="auto">
          <a:xfrm>
            <a:off x="762000" y="2971800"/>
            <a:ext cx="2438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Din aceste motive: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6564" name="Rectangle 4"/>
          <p:cNvSpPr>
            <a:spLocks noChangeArrowheads="1"/>
          </p:cNvSpPr>
          <p:nvPr/>
        </p:nvSpPr>
        <p:spPr bwMode="auto">
          <a:xfrm>
            <a:off x="0" y="3429000"/>
            <a:ext cx="8839200"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 introduc mecanisme pentru </a:t>
            </a:r>
            <a:r>
              <a:rPr kumimoji="0" lang="en-US" sz="1600" i="1" u="none" strike="noStrike" cap="none" normalizeH="0" baseline="0" smtClean="0">
                <a:ln>
                  <a:noFill/>
                </a:ln>
                <a:solidFill>
                  <a:srgbClr val="FF0000"/>
                </a:solidFill>
                <a:effectLst/>
                <a:latin typeface="Arial" pitchFamily="34" charset="0"/>
                <a:ea typeface="Times New Roman" pitchFamily="18" charset="0"/>
                <a:cs typeface="Arial" pitchFamily="34" charset="0"/>
              </a:rPr>
              <a:t>naşterea, transmiterea şi stingerea obligaţiilor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sz="1600" b="0"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efectele  </a:t>
            </a:r>
          </a:p>
          <a:p>
            <a:pPr marL="457200" marR="0" lvl="1" indent="0" algn="just" defTabSz="914400" rtl="0" eaLnBrk="0" fontAlgn="base" latinLnBrk="0" hangingPunct="0">
              <a:lnSpc>
                <a:spcPct val="100000"/>
              </a:lnSpc>
              <a:spcBef>
                <a:spcPct val="0"/>
              </a:spcBef>
              <a:spcAft>
                <a:spcPct val="0"/>
              </a:spcAft>
              <a:buClrTx/>
              <a:buSzTx/>
              <a:tabLst>
                <a:tab pos="533400" algn="l"/>
              </a:tabLst>
            </a:pPr>
            <a:r>
              <a:rPr lang="en-US" sz="1600" i="1">
                <a:solidFill>
                  <a:schemeClr val="accent4">
                    <a:lumMod val="50000"/>
                  </a:schemeClr>
                </a:solidFill>
                <a:latin typeface="Arial" pitchFamily="34" charset="0"/>
                <a:ea typeface="Times New Roman" pitchFamily="18" charset="0"/>
                <a:cs typeface="Arial" pitchFamily="34" charset="0"/>
              </a:rPr>
              <a:t> </a:t>
            </a:r>
            <a:r>
              <a:rPr lang="en-US" sz="1600" i="1" smtClean="0">
                <a:solidFill>
                  <a:schemeClr val="accent4">
                    <a:lumMod val="50000"/>
                  </a:schemeClr>
                </a:solidFill>
                <a:latin typeface="Arial" pitchFamily="34" charset="0"/>
                <a:ea typeface="Times New Roman" pitchFamily="18" charset="0"/>
                <a:cs typeface="Arial" pitchFamily="34" charset="0"/>
              </a:rPr>
              <a:t>    </a:t>
            </a:r>
            <a:r>
              <a:rPr kumimoji="0" lang="en-US" sz="1600" b="0"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de comerţ, contul curent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etc);</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1"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 utilizează pe scară largă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transferul electronic de fonduri</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cardurile bancare</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1"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 uzează de procedee rapide pentru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executarea silită a obligaţiilor asumate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 ex.</a:t>
            </a:r>
            <a:r>
              <a:rPr kumimoji="0" lang="en-US" sz="1600" b="0" i="1" u="none" strike="noStrike" cap="none" normalizeH="0" smtClean="0">
                <a:ln>
                  <a:noFill/>
                </a:ln>
                <a:solidFill>
                  <a:schemeClr val="tx1"/>
                </a:solidFill>
                <a:effectLst/>
                <a:latin typeface="Arial" pitchFamily="34" charset="0"/>
                <a:ea typeface="Times New Roman" pitchFamily="18" charset="0"/>
                <a:cs typeface="Arial" pitchFamily="34" charset="0"/>
              </a:rPr>
              <a:t> </a:t>
            </a:r>
          </a:p>
          <a:p>
            <a:pPr marL="457200" marR="0" lvl="1" indent="0" algn="just" defTabSz="914400" rtl="0" eaLnBrk="0" fontAlgn="base" latinLnBrk="0" hangingPunct="0">
              <a:lnSpc>
                <a:spcPct val="100000"/>
              </a:lnSpc>
              <a:spcBef>
                <a:spcPct val="0"/>
              </a:spcBef>
              <a:spcAft>
                <a:spcPct val="0"/>
              </a:spcAft>
              <a:buClrTx/>
              <a:buSzTx/>
              <a:tabLst>
                <a:tab pos="533400" algn="l"/>
              </a:tabLst>
            </a:pPr>
            <a:r>
              <a:rPr lang="en-US" sz="1600" i="1">
                <a:latin typeface="Arial" pitchFamily="34" charset="0"/>
                <a:ea typeface="Times New Roman" pitchFamily="18" charset="0"/>
                <a:cs typeface="Arial" pitchFamily="34" charset="0"/>
              </a:rPr>
              <a:t> </a:t>
            </a:r>
            <a:r>
              <a:rPr lang="en-US" sz="1600" i="1" smtClean="0">
                <a:latin typeface="Arial" pitchFamily="34" charset="0"/>
                <a:ea typeface="Times New Roman" pitchFamily="18" charset="0"/>
                <a:cs typeface="Arial" pitchFamily="34" charset="0"/>
              </a:rPr>
              <a:t>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gajul comercial</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1"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 uzează de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termene de prescripţie mai scurte</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1"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 uzează de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arbitraj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 caz de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litigiu</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 simplifică la maximum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formalităţile de încheiere a contractelor</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600" b="0" i="1"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533400" y="1524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33400" y="2286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81000" y="35814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1" name="Right Arrow 10"/>
          <p:cNvSpPr/>
          <p:nvPr/>
        </p:nvSpPr>
        <p:spPr>
          <a:xfrm>
            <a:off x="381000" y="42672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Right Arrow 11"/>
          <p:cNvSpPr/>
          <p:nvPr/>
        </p:nvSpPr>
        <p:spPr>
          <a:xfrm>
            <a:off x="381000" y="47244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3" name="Right Arrow 12"/>
          <p:cNvSpPr/>
          <p:nvPr/>
        </p:nvSpPr>
        <p:spPr>
          <a:xfrm>
            <a:off x="381000" y="54864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4" name="Right Arrow 13"/>
          <p:cNvSpPr/>
          <p:nvPr/>
        </p:nvSpPr>
        <p:spPr>
          <a:xfrm>
            <a:off x="381000" y="60198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5" name="Right Arrow 14"/>
          <p:cNvSpPr/>
          <p:nvPr/>
        </p:nvSpPr>
        <p:spPr>
          <a:xfrm>
            <a:off x="381000" y="64770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6" name="Slide Number Placeholder 15"/>
          <p:cNvSpPr>
            <a:spLocks noGrp="1"/>
          </p:cNvSpPr>
          <p:nvPr>
            <p:ph type="sldNum" sz="quarter" idx="12"/>
          </p:nvPr>
        </p:nvSpPr>
        <p:spPr/>
        <p:txBody>
          <a:bodyPr/>
          <a:lstStyle/>
          <a:p>
            <a:fld id="{11BC0289-3807-40C7-866C-DA665800FB43}" type="slidenum">
              <a:rPr lang="en-US" smtClean="0"/>
              <a:pPr/>
              <a:t>16</a:t>
            </a:fld>
            <a:endParaRPr lang="en-US"/>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160</a:t>
            </a:fld>
            <a:endParaRPr lang="en-US"/>
          </a:p>
        </p:txBody>
      </p:sp>
      <p:sp>
        <p:nvSpPr>
          <p:cNvPr id="3" name="Rectangle 2"/>
          <p:cNvSpPr>
            <a:spLocks noChangeArrowheads="1"/>
          </p:cNvSpPr>
          <p:nvPr/>
        </p:nvSpPr>
        <p:spPr bwMode="auto">
          <a:xfrm>
            <a:off x="381000" y="762000"/>
            <a:ext cx="76962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 Determinarea preţului prin metoda comparării parametrilor tehnici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3649" name="Rectangle 1"/>
          <p:cNvSpPr>
            <a:spLocks noChangeArrowheads="1"/>
          </p:cNvSpPr>
          <p:nvPr/>
        </p:nvSpPr>
        <p:spPr bwMode="auto">
          <a:xfrm>
            <a:off x="228600" y="1600200"/>
            <a:ext cx="8229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aplică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exportul de maşini, utilaje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presupune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existenţa unei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diferenţe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între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parametri tehnici de bază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produsului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 urmează a fi exportat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cei ai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produsului concurenţei</a:t>
            </a:r>
          </a:p>
          <a:p>
            <a:pPr marL="914400" marR="0" lvl="2" indent="0" algn="just" defTabSz="914400" rtl="0" eaLnBrk="1" fontAlgn="base" latinLnBrk="0" hangingPunct="1">
              <a:lnSpc>
                <a:spcPct val="100000"/>
              </a:lnSpc>
              <a:spcBef>
                <a:spcPct val="0"/>
              </a:spcBef>
              <a:spcAft>
                <a:spcPct val="0"/>
              </a:spcAft>
              <a:buClr>
                <a:srgbClr val="008000"/>
              </a:buClr>
              <a:buSzTx/>
              <a:buFont typeface="Wingdings" pitchFamily="2" charset="2"/>
              <a:buChar char=""/>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Preţul produsului concurenţei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cunoscut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cu acesta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compară preţul produsului de exportat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menţinerea în aceeaşi categorie tehnică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685800" y="167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85800" y="2743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650" name="Rectangle 2"/>
          <p:cNvSpPr>
            <a:spLocks noChangeArrowheads="1"/>
          </p:cNvSpPr>
          <p:nvPr/>
        </p:nvSpPr>
        <p:spPr bwMode="auto">
          <a:xfrm>
            <a:off x="533400" y="3810000"/>
            <a:ext cx="81534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 Determinarea preţului pe baza preţului per tonă realizat de concurenţă</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3651" name="Rectangle 3"/>
          <p:cNvSpPr>
            <a:spLocks noChangeArrowheads="1"/>
          </p:cNvSpPr>
          <p:nvPr/>
        </p:nvSpPr>
        <p:spPr bwMode="auto">
          <a:xfrm>
            <a:off x="228600" y="4648200"/>
            <a:ext cx="8229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pentru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determinarea preţului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produse chimice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agricole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unele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produse metalurgice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vândute per tonă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care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au preţuri cotate la bursă</a:t>
            </a:r>
          </a:p>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Între aceste produse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pot exista diferenţe calitative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exprimate de exemplu 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conţinutul în substanţă activă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diferenţe de umiditate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diferenţe de ambalare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685800" y="4724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85800" y="5867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161</a:t>
            </a:fld>
            <a:endParaRPr lang="en-US"/>
          </a:p>
        </p:txBody>
      </p:sp>
      <p:sp>
        <p:nvSpPr>
          <p:cNvPr id="284673" name="Rectangle 1"/>
          <p:cNvSpPr>
            <a:spLocks noChangeArrowheads="1"/>
          </p:cNvSpPr>
          <p:nvPr/>
        </p:nvSpPr>
        <p:spPr bwMode="auto">
          <a:xfrm>
            <a:off x="762000" y="914400"/>
            <a:ext cx="55626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 Determinarea preţului prin metoda extrapolării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4674" name="Rectangle 2"/>
          <p:cNvSpPr>
            <a:spLocks noChangeArrowheads="1"/>
          </p:cNvSpPr>
          <p:nvPr/>
        </p:nvSpPr>
        <p:spPr bwMode="auto">
          <a:xfrm>
            <a:off x="0" y="1752600"/>
            <a:ext cx="8305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pentru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determinarea preţului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unui produs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posedă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parametri tehnici esenţiali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(chiar şi numai unul)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diferiţi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ai unui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produs din aceeaşi categorie tehnică cu preţ cunoscut</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ight Arrow 4"/>
          <p:cNvSpPr/>
          <p:nvPr/>
        </p:nvSpPr>
        <p:spPr>
          <a:xfrm>
            <a:off x="457200" y="182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4800" y="2819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284675" name="Rectangle 3"/>
          <p:cNvSpPr>
            <a:spLocks noChangeArrowheads="1"/>
          </p:cNvSpPr>
          <p:nvPr/>
        </p:nvSpPr>
        <p:spPr bwMode="auto">
          <a:xfrm>
            <a:off x="1066800" y="3581400"/>
            <a:ext cx="7239000" cy="2585323"/>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96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necesar ca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parametri neesenţiali</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ai produselor ce se vor compara să fie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foarte apropiaţi</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609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au în vedere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mai multe caracteristici tehnico-economice ce se vor compara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 obţine un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 cât mai apropiat</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preţurile externe corespunzătoare</a:t>
            </a:r>
          </a:p>
          <a:p>
            <a:pPr marL="0" marR="0" lvl="0" indent="0" algn="just" defTabSz="914400" rtl="0" eaLnBrk="0" fontAlgn="base" latinLnBrk="0" hangingPunct="0">
              <a:lnSpc>
                <a:spcPct val="100000"/>
              </a:lnSpc>
              <a:spcBef>
                <a:spcPct val="0"/>
              </a:spcBef>
              <a:spcAft>
                <a:spcPct val="0"/>
              </a:spcAft>
              <a:buClrTx/>
              <a:buSzTx/>
              <a:tabLst>
                <a:tab pos="609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preţurile rezultate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mai multe caracteristici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se calculează în final un preţ mediu</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va sta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baza negocierilor</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8" name="Right Arrow 7"/>
          <p:cNvSpPr/>
          <p:nvPr/>
        </p:nvSpPr>
        <p:spPr>
          <a:xfrm>
            <a:off x="609600" y="37338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44958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09600" y="55626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162</a:t>
            </a:fld>
            <a:endParaRPr lang="en-US"/>
          </a:p>
        </p:txBody>
      </p:sp>
      <p:sp>
        <p:nvSpPr>
          <p:cNvPr id="285697" name="Rectangle 1"/>
          <p:cNvSpPr>
            <a:spLocks noChangeArrowheads="1"/>
          </p:cNvSpPr>
          <p:nvPr/>
        </p:nvSpPr>
        <p:spPr bwMode="auto">
          <a:xfrm>
            <a:off x="1219200" y="1219200"/>
            <a:ext cx="7543800" cy="923330"/>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podusul cu preţ necunoscut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compară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un singur produs</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 preţ cunoscut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aceeaşi categorie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produse existente pe piaţă se foloseşte formula</a:t>
            </a: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457200" y="12954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699"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85698" name="Object 2"/>
          <p:cNvGraphicFramePr>
            <a:graphicFrameLocks noChangeAspect="1"/>
          </p:cNvGraphicFramePr>
          <p:nvPr/>
        </p:nvGraphicFramePr>
        <p:xfrm>
          <a:off x="2743201" y="2438400"/>
          <a:ext cx="2743200" cy="1555200"/>
        </p:xfrm>
        <a:graphic>
          <a:graphicData uri="http://schemas.openxmlformats.org/presentationml/2006/ole">
            <p:oleObj spid="_x0000_s285698" name="Equation" r:id="rId3" imgW="1206500" imgH="685800" progId="Equation.3">
              <p:embed/>
            </p:oleObj>
          </a:graphicData>
        </a:graphic>
      </p:graphicFrame>
      <p:sp>
        <p:nvSpPr>
          <p:cNvPr id="285700" name="Rectangle 4"/>
          <p:cNvSpPr>
            <a:spLocks noChangeArrowheads="1"/>
          </p:cNvSpPr>
          <p:nvPr/>
        </p:nvSpPr>
        <p:spPr bwMode="auto">
          <a:xfrm>
            <a:off x="914400" y="4419600"/>
            <a:ext cx="6934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ce urmează a fi determinat (produs de exportat)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produsului similar de pe piaţă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parametrul tehnic esenţial al produsului cu preţ necunoscut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parametrul tehnic esenţial al produsului concurenţei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163</a:t>
            </a:fld>
            <a:endParaRPr lang="en-US"/>
          </a:p>
        </p:txBody>
      </p:sp>
      <p:sp>
        <p:nvSpPr>
          <p:cNvPr id="286721" name="Rectangle 1"/>
          <p:cNvSpPr>
            <a:spLocks noChangeArrowheads="1"/>
          </p:cNvSpPr>
          <p:nvPr/>
        </p:nvSpPr>
        <p:spPr bwMode="auto">
          <a:xfrm>
            <a:off x="990600" y="1143000"/>
            <a:ext cx="7696200" cy="923330"/>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podusul cu preţ necunoscut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compară cu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mai multe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produse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 preţ cunoscut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aceeaşi categorie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produse existente pe piaţă se foloseşte formula: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457200" y="12192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723"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86722" name="Object 2"/>
          <p:cNvGraphicFramePr>
            <a:graphicFrameLocks noChangeAspect="1"/>
          </p:cNvGraphicFramePr>
          <p:nvPr/>
        </p:nvGraphicFramePr>
        <p:xfrm>
          <a:off x="990600" y="2590800"/>
          <a:ext cx="6856942" cy="1447800"/>
        </p:xfrm>
        <a:graphic>
          <a:graphicData uri="http://schemas.openxmlformats.org/presentationml/2006/ole">
            <p:oleObj spid="_x0000_s286722" name="Equation" r:id="rId3" imgW="3251200" imgH="685800" progId="Equation.3">
              <p:embed/>
            </p:oleObj>
          </a:graphicData>
        </a:graphic>
      </p:graphicFrame>
      <p:sp>
        <p:nvSpPr>
          <p:cNvPr id="286724" name="Rectangle 4"/>
          <p:cNvSpPr>
            <a:spLocks noChangeArrowheads="1"/>
          </p:cNvSpPr>
          <p:nvPr/>
        </p:nvSpPr>
        <p:spPr bwMode="auto">
          <a:xfrm>
            <a:off x="533400" y="4495800"/>
            <a:ext cx="8077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ce urmează a fi determinat (produs de exportat)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2</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3</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 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n</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preţurile produselor similare de pe piaţă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parametrul tehnic esenţial al produsului cu preţ necunoscut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2</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3</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parametri tehnici esenţiali ai produselor concurenţei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164</a:t>
            </a:fld>
            <a:endParaRPr lang="en-US"/>
          </a:p>
        </p:txBody>
      </p:sp>
      <p:sp>
        <p:nvSpPr>
          <p:cNvPr id="287745" name="Rectangle 1"/>
          <p:cNvSpPr>
            <a:spLocks noChangeArrowheads="1"/>
          </p:cNvSpPr>
          <p:nvPr/>
        </p:nvSpPr>
        <p:spPr bwMode="auto">
          <a:xfrm>
            <a:off x="762000" y="990600"/>
            <a:ext cx="56388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 Determinarea preţului prin metoda interpolării</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7746" name="Rectangle 2"/>
          <p:cNvSpPr>
            <a:spLocks noChangeArrowheads="1"/>
          </p:cNvSpPr>
          <p:nvPr/>
        </p:nvSpPr>
        <p:spPr bwMode="auto">
          <a:xfrm>
            <a:off x="0" y="2133600"/>
            <a:ext cx="8763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preţului unui produs</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situaţia în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mărimea parametrilor de bază ai acestuia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află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între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mărimile parametrilor de bază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două produse comparabile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ale căror preţuri sunt cunoscute</a:t>
            </a:r>
          </a:p>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endParaRPr lang="ro-RO" smtClean="0">
              <a:latin typeface="Arial" pitchFamily="34" charset="0"/>
              <a:cs typeface="Arial" pitchFamily="34" charset="0"/>
            </a:endParaRPr>
          </a:p>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aplică pentru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determinarea preţurilor</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produse cu mare varietate de sortimente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(tricotaje, confecţii, maşini cu mare varietate tipodimensională, etc), în general cu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parametri uşor de comparat</a:t>
            </a: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287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7" name="Right Arrow 6"/>
          <p:cNvSpPr/>
          <p:nvPr/>
        </p:nvSpPr>
        <p:spPr>
          <a:xfrm>
            <a:off x="381000" y="2209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81000" y="4114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165</a:t>
            </a:fld>
            <a:endParaRPr lang="en-US"/>
          </a:p>
        </p:txBody>
      </p:sp>
      <p:sp>
        <p:nvSpPr>
          <p:cNvPr id="288769" name="Rectangle 1"/>
          <p:cNvSpPr>
            <a:spLocks noChangeArrowheads="1"/>
          </p:cNvSpPr>
          <p:nvPr/>
        </p:nvSpPr>
        <p:spPr bwMode="auto">
          <a:xfrm>
            <a:off x="762000" y="4191000"/>
            <a:ext cx="7391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pentru începerea negocierilor</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2</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preţurile cunoscute ale celor două produse comparabile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parametrul tehnic esenţial al produsului cu preţ necunoscut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2</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parametri tehnici esenţiali ai produselor comparabile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304800" y="1066800"/>
            <a:ext cx="2954655" cy="369332"/>
          </a:xfrm>
          <a:prstGeom prst="rect">
            <a:avLst/>
          </a:prstGeom>
        </p:spPr>
        <p:txBody>
          <a:bodyPr wrap="none">
            <a:spAutoFit/>
          </a:bodyPr>
          <a:lstStyle/>
          <a:p>
            <a:pPr lvl="2" algn="just" eaLnBrk="0" fontAlgn="base" hangingPunct="0">
              <a:spcBef>
                <a:spcPct val="0"/>
              </a:spcBef>
              <a:spcAft>
                <a:spcPct val="0"/>
              </a:spcAft>
              <a:buClr>
                <a:srgbClr val="008000"/>
              </a:buClr>
              <a:tabLst>
                <a:tab pos="533400" algn="l"/>
              </a:tabLst>
            </a:pPr>
            <a:r>
              <a:rPr lang="ro-RO" smtClean="0">
                <a:latin typeface="Arial" pitchFamily="34" charset="0"/>
                <a:ea typeface="Times New Roman" pitchFamily="18" charset="0"/>
                <a:cs typeface="Arial" pitchFamily="34" charset="0"/>
              </a:rPr>
              <a:t>Se aplică formula:</a:t>
            </a:r>
            <a:endParaRPr lang="ro-RO" smtClean="0">
              <a:latin typeface="Arial" pitchFamily="34" charset="0"/>
              <a:cs typeface="Arial" pitchFamily="34" charset="0"/>
            </a:endParaRPr>
          </a:p>
        </p:txBody>
      </p:sp>
      <p:graphicFrame>
        <p:nvGraphicFramePr>
          <p:cNvPr id="288770" name="Object 2"/>
          <p:cNvGraphicFramePr>
            <a:graphicFrameLocks noChangeAspect="1"/>
          </p:cNvGraphicFramePr>
          <p:nvPr/>
        </p:nvGraphicFramePr>
        <p:xfrm>
          <a:off x="1600200" y="1981200"/>
          <a:ext cx="5343525" cy="1295400"/>
        </p:xfrm>
        <a:graphic>
          <a:graphicData uri="http://schemas.openxmlformats.org/presentationml/2006/ole">
            <p:oleObj spid="_x0000_s288770" name="Equation" r:id="rId3" imgW="2832100" imgH="685800" progId="Equation.3">
              <p:embed/>
            </p:oleObj>
          </a:graphicData>
        </a:graphic>
      </p:graphicFrame>
      <p:sp>
        <p:nvSpPr>
          <p:cNvPr id="6" name="Right Arrow 5"/>
          <p:cNvSpPr/>
          <p:nvPr/>
        </p:nvSpPr>
        <p:spPr>
          <a:xfrm>
            <a:off x="762000" y="1143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166</a:t>
            </a:fld>
            <a:endParaRPr lang="en-US"/>
          </a:p>
        </p:txBody>
      </p:sp>
      <p:sp>
        <p:nvSpPr>
          <p:cNvPr id="289793" name="Rectangle 1"/>
          <p:cNvSpPr>
            <a:spLocks noChangeArrowheads="1"/>
          </p:cNvSpPr>
          <p:nvPr/>
        </p:nvSpPr>
        <p:spPr bwMode="auto">
          <a:xfrm>
            <a:off x="609600" y="533400"/>
            <a:ext cx="65532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 Metoda factorului dinamic (formula lui Andrew Court)</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89794" name="Rectangle 2"/>
          <p:cNvSpPr>
            <a:spLocks noChangeArrowheads="1"/>
          </p:cNvSpPr>
          <p:nvPr/>
        </p:nvSpPr>
        <p:spPr bwMode="auto">
          <a:xfrm>
            <a:off x="-304800" y="1143000"/>
            <a:ext cx="9296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pentru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stabilirea preţurilor mijloacelor auto din aceeaşi clasă </a:t>
            </a:r>
          </a:p>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următoarea formulă, care prin aplicarea unor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factori de corecţie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aplicată la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gamă largă de autovehicule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152400" y="1219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52400" y="1752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79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89795" name="Object 3"/>
          <p:cNvGraphicFramePr>
            <a:graphicFrameLocks noChangeAspect="1"/>
          </p:cNvGraphicFramePr>
          <p:nvPr/>
        </p:nvGraphicFramePr>
        <p:xfrm>
          <a:off x="3048000" y="2362200"/>
          <a:ext cx="2743200" cy="1995055"/>
        </p:xfrm>
        <a:graphic>
          <a:graphicData uri="http://schemas.openxmlformats.org/presentationml/2006/ole">
            <p:oleObj spid="_x0000_s289795" name="Equation" r:id="rId3" imgW="1778000" imgH="1295400" progId="Equation.3">
              <p:embed/>
            </p:oleObj>
          </a:graphicData>
        </a:graphic>
      </p:graphicFrame>
      <p:sp>
        <p:nvSpPr>
          <p:cNvPr id="289797" name="Rectangle 5"/>
          <p:cNvSpPr>
            <a:spLocks noChangeArrowheads="1"/>
          </p:cNvSpPr>
          <p:nvPr/>
        </p:nvSpPr>
        <p:spPr bwMode="auto">
          <a:xfrm>
            <a:off x="381000" y="4343400"/>
            <a:ext cx="84582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de determinat al unui autovehicul (din aceeaşi clasă)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en-US" b="1" i="0" u="none" strike="noStrike" cap="none" normalizeH="0" baseline="-25000" smtClean="0">
                <a:ln>
                  <a:noFill/>
                </a:ln>
                <a:solidFill>
                  <a:schemeClr val="tx1"/>
                </a:solidFill>
                <a:effectLst/>
                <a:latin typeface="Arial" pitchFamily="34" charset="0"/>
                <a:ea typeface="Times New Roman" pitchFamily="18" charset="0"/>
                <a:cs typeface="Arial" pitchFamily="34" charset="0"/>
              </a:rPr>
              <a:t>1</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autovehiculului etalon (din aceeaşi clasă)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S</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n</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 S</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n1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sarcina utilă a autovehiculului cu preţ necunoscut, respectiv sarcina utilă a autovehiculului (etalon) cu preţ cunoscut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m,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m1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puterea autovehiculului cu preţ necunoscut, respectiv puterea autovehiculului (etalon) cu preţ cunoscut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G, G</a:t>
            </a:r>
            <a:r>
              <a:rPr kumimoji="0" lang="ro-RO" b="1" i="0" u="none" strike="noStrike" cap="none" normalizeH="0" baseline="-25000" smtClean="0">
                <a:ln>
                  <a:noFill/>
                </a:ln>
                <a:solidFill>
                  <a:schemeClr val="tx1"/>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greutatea totală a autovehiculului cu preţ necunoscut, respectiv greutatea totală a autovehiculului(etalon) cu preţ cunoscut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167</a:t>
            </a:fld>
            <a:endParaRPr lang="en-US"/>
          </a:p>
        </p:txBody>
      </p:sp>
      <p:sp>
        <p:nvSpPr>
          <p:cNvPr id="290817" name="Rectangle 1"/>
          <p:cNvSpPr>
            <a:spLocks noChangeArrowheads="1"/>
          </p:cNvSpPr>
          <p:nvPr/>
        </p:nvSpPr>
        <p:spPr bwMode="auto">
          <a:xfrm>
            <a:off x="457200" y="1066800"/>
            <a:ext cx="8229600" cy="646331"/>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g. Metoda proporţionalităţii simple cu aplicarea indicelui de corecţie </a:t>
            </a:r>
          </a:p>
          <a:p>
            <a:pPr marL="0" marR="0" lvl="0" indent="0" algn="just" defTabSz="914400" rtl="0" eaLnBrk="1" fontAlgn="base" latinLnBrk="0" hangingPunct="1">
              <a:lnSpc>
                <a:spcPct val="100000"/>
              </a:lnSpc>
              <a:spcBef>
                <a:spcPct val="0"/>
              </a:spcBef>
              <a:spcAft>
                <a:spcPct val="0"/>
              </a:spcAft>
              <a:buClrTx/>
              <a:buSzTx/>
              <a:tabLst>
                <a:tab pos="466725"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tehnică</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90818" name="Rectangle 2"/>
          <p:cNvSpPr>
            <a:spLocks noChangeArrowheads="1"/>
          </p:cNvSpPr>
          <p:nvPr/>
        </p:nvSpPr>
        <p:spPr bwMode="auto">
          <a:xfrm>
            <a:off x="0" y="2209800"/>
            <a:ext cx="82296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în cazul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aparatelor, utilajelor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aceeaşi categorie tehnică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au la bază un parametru esenţial cu o pondere de minim 50% în structura tehnică funcţională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KW pentru motoarele electrice, CP pentru motoarele cu ardere internă, capacitatea de transport pentru camioane, vagoane, etc)</a:t>
            </a:r>
          </a:p>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Metoda se bazează pe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rapoarte şi proporţii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indicele de corecţie tehnică se stabileşte prin calcule de regresie </a:t>
            </a: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obicei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 negociază între parteneri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calculul de regresie are la bază parametri tehnici</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ight Arrow 4"/>
          <p:cNvSpPr/>
          <p:nvPr/>
        </p:nvSpPr>
        <p:spPr>
          <a:xfrm>
            <a:off x="457200" y="2286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81000" y="3962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81000" y="4800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168</a:t>
            </a:fld>
            <a:endParaRPr lang="en-US"/>
          </a:p>
        </p:txBody>
      </p:sp>
      <p:sp>
        <p:nvSpPr>
          <p:cNvPr id="291841" name="Rectangle 1"/>
          <p:cNvSpPr>
            <a:spLocks noChangeArrowheads="1"/>
          </p:cNvSpPr>
          <p:nvPr/>
        </p:nvSpPr>
        <p:spPr bwMode="auto">
          <a:xfrm>
            <a:off x="609600" y="914400"/>
            <a:ext cx="76200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h. Metoda proporţionalităţii simple cu aplicarea formulei lui Fischer</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91842" name="Rectangle 2"/>
          <p:cNvSpPr>
            <a:spLocks noChangeArrowheads="1"/>
          </p:cNvSpPr>
          <p:nvPr/>
        </p:nvSpPr>
        <p:spPr bwMode="auto">
          <a:xfrm>
            <a:off x="0" y="1676400"/>
            <a:ext cx="8305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Metoda se aplică pentru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aceleaşi cazuri ca la g</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corelându-se parametri trehnico-economici şi având la bază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formula lui Fischer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381000" y="182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8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1843" name="Object 3"/>
          <p:cNvGraphicFramePr>
            <a:graphicFrameLocks noChangeAspect="1"/>
          </p:cNvGraphicFramePr>
          <p:nvPr/>
        </p:nvGraphicFramePr>
        <p:xfrm>
          <a:off x="1905000" y="2514600"/>
          <a:ext cx="6267450" cy="1447800"/>
        </p:xfrm>
        <a:graphic>
          <a:graphicData uri="http://schemas.openxmlformats.org/presentationml/2006/ole">
            <p:oleObj spid="_x0000_s291843" name="Equation" r:id="rId3" imgW="3136900" imgH="723900" progId="Equation.3">
              <p:embed/>
            </p:oleObj>
          </a:graphicData>
        </a:graphic>
      </p:graphicFrame>
      <p:sp>
        <p:nvSpPr>
          <p:cNvPr id="291845" name="Rectangle 5"/>
          <p:cNvSpPr>
            <a:spLocks noChangeArrowheads="1"/>
          </p:cNvSpPr>
          <p:nvPr/>
        </p:nvSpPr>
        <p:spPr bwMode="auto">
          <a:xfrm>
            <a:off x="609600" y="4267200"/>
            <a:ext cx="79248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de determinat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cunoscut al produsului etalon</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Q</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parametrul esenţial al produsului cu preţ necunoscut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Q</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parametrul esenţial al produsului cu preţ cunoscut (etalon)</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indicele exponenţial ce reprezintă dependenţa preţului de parametri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tehnici esenţiali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169</a:t>
            </a:fld>
            <a:endParaRPr lang="en-US"/>
          </a:p>
        </p:txBody>
      </p:sp>
      <p:sp>
        <p:nvSpPr>
          <p:cNvPr id="3" name="Rectangle 7"/>
          <p:cNvSpPr>
            <a:spLocks noChangeArrowheads="1"/>
          </p:cNvSpPr>
          <p:nvPr/>
        </p:nvSpPr>
        <p:spPr bwMode="auto">
          <a:xfrm>
            <a:off x="1066800" y="1371600"/>
            <a:ext cx="3276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şi coeficient de regresie  </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92866" name="Object 2"/>
          <p:cNvGraphicFramePr>
            <a:graphicFrameLocks noChangeAspect="1"/>
          </p:cNvGraphicFramePr>
          <p:nvPr/>
        </p:nvGraphicFramePr>
        <p:xfrm>
          <a:off x="4038600" y="1447800"/>
          <a:ext cx="904875" cy="304800"/>
        </p:xfrm>
        <a:graphic>
          <a:graphicData uri="http://schemas.openxmlformats.org/presentationml/2006/ole">
            <p:oleObj spid="_x0000_s292866" name="Equation" r:id="rId3" imgW="901309" imgH="304668" progId="Equation.3">
              <p:embed/>
            </p:oleObj>
          </a:graphicData>
        </a:graphic>
      </p:graphicFrame>
      <p:sp>
        <p:nvSpPr>
          <p:cNvPr id="5" name="Rectangle 8"/>
          <p:cNvSpPr>
            <a:spLocks noChangeArrowheads="1"/>
          </p:cNvSpPr>
          <p:nvPr/>
        </p:nvSpPr>
        <p:spPr bwMode="auto">
          <a:xfrm>
            <a:off x="1066800" y="1828800"/>
            <a:ext cx="7772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maşini şi utilaje, există pe categorii tehnice, indici grupaţi în tabele</a:t>
            </a:r>
          </a:p>
          <a:p>
            <a:pPr marL="0" marR="0" lvl="0" indent="0" algn="just" defTabSz="914400" rtl="0" eaLnBrk="1" fontAlgn="base" latinLnBrk="0" hangingPunct="1">
              <a:lnSpc>
                <a:spcPct val="100000"/>
              </a:lnSpc>
              <a:spcBef>
                <a:spcPct val="0"/>
              </a:spcBef>
              <a:spcAft>
                <a:spcPct val="0"/>
              </a:spcAft>
              <a:buClrTx/>
              <a:buSzTx/>
              <a:tabLst>
                <a:tab pos="609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09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formula lui Fischer se utilizează cu succes numai dacă raportul dintre parametri tehnici esenţiali este cuprins între 1/3 şi 2</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457200" y="914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7" name="Right Arrow 6"/>
          <p:cNvSpPr/>
          <p:nvPr/>
        </p:nvSpPr>
        <p:spPr>
          <a:xfrm>
            <a:off x="609600" y="14478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09600" y="19812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25146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867" name="Rectangle 3"/>
          <p:cNvSpPr>
            <a:spLocks noChangeArrowheads="1"/>
          </p:cNvSpPr>
          <p:nvPr/>
        </p:nvSpPr>
        <p:spPr bwMode="auto">
          <a:xfrm>
            <a:off x="609600" y="3276600"/>
            <a:ext cx="7772400" cy="369332"/>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 Metoda proporţionalităţii multiple cu aplicarea formulei lui Fischer</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9286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2868" name="Object 4"/>
          <p:cNvGraphicFramePr>
            <a:graphicFrameLocks noChangeAspect="1"/>
          </p:cNvGraphicFramePr>
          <p:nvPr/>
        </p:nvGraphicFramePr>
        <p:xfrm>
          <a:off x="1981200" y="3886200"/>
          <a:ext cx="4590047" cy="1066800"/>
        </p:xfrm>
        <a:graphic>
          <a:graphicData uri="http://schemas.openxmlformats.org/presentationml/2006/ole">
            <p:oleObj spid="_x0000_s292868" name="Equation" r:id="rId4" imgW="3111500" imgH="723900" progId="Equation.3">
              <p:embed/>
            </p:oleObj>
          </a:graphicData>
        </a:graphic>
      </p:graphicFrame>
      <p:sp>
        <p:nvSpPr>
          <p:cNvPr id="292870" name="Rectangle 6"/>
          <p:cNvSpPr>
            <a:spLocks noChangeArrowheads="1"/>
          </p:cNvSpPr>
          <p:nvPr/>
        </p:nvSpPr>
        <p:spPr bwMode="auto">
          <a:xfrm>
            <a:off x="533400" y="5257800"/>
            <a:ext cx="82296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de determinat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cunoscut al produsului etalon</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A</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B</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,...,Q</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parametri esenţiali al produselor cu preţ necunoscut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A, B, C,...,Q</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parametri esenţiali al produselor cu preţ cunoscut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990600" y="914400"/>
            <a:ext cx="2743200"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 Punctualitatea</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68610" name="Rectangle 2"/>
          <p:cNvSpPr>
            <a:spLocks noChangeArrowheads="1"/>
          </p:cNvSpPr>
          <p:nvPr/>
        </p:nvSpPr>
        <p:spPr bwMode="auto">
          <a:xfrm>
            <a:off x="914400" y="1676400"/>
            <a:ext cx="8001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Rapiditatea nu poate fi asigurată fără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punctualitate</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Obligaţiile asumate se execută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la scadenţă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(nici mai devreme nici mai târziu).</a:t>
            </a:r>
          </a:p>
          <a:p>
            <a:pPr marL="0" marR="0" lvl="0" indent="0" algn="just" defTabSz="914400" rtl="0" eaLnBrk="0" fontAlgn="base" latinLnBrk="0" hangingPunct="0">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Termenul stipulat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executarea obligaţiilor poate fi esenţial, cu consecinţa rezoluţiunii convenţiei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en-US" i="1" u="none" strike="noStrike" cap="none" normalizeH="0" baseline="0" smtClean="0">
                <a:ln>
                  <a:noFill/>
                </a:ln>
                <a:effectLst/>
                <a:latin typeface="Arial" pitchFamily="34" charset="0"/>
                <a:ea typeface="Times New Roman" pitchFamily="18" charset="0"/>
                <a:cs typeface="Arial" pitchFamily="34" charset="0"/>
              </a:rPr>
              <a:t>art. 69 din 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457200" y="1828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2362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57200" y="3124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611" name="Rectangle 3"/>
          <p:cNvSpPr>
            <a:spLocks noChangeArrowheads="1"/>
          </p:cNvSpPr>
          <p:nvPr/>
        </p:nvSpPr>
        <p:spPr bwMode="auto">
          <a:xfrm>
            <a:off x="685800" y="3962400"/>
            <a:ext cx="3810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Din aceste motive, de exemplu:</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8612" name="Rectangle 4"/>
          <p:cNvSpPr>
            <a:spLocks noChangeArrowheads="1"/>
          </p:cNvSpPr>
          <p:nvPr/>
        </p:nvSpPr>
        <p:spPr bwMode="auto">
          <a:xfrm>
            <a:off x="685800" y="4419600"/>
            <a:ext cx="69342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Judecătorul nu poate acorda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termen de graţie</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i="1" u="none" strike="noStrike" cap="none" normalizeH="0" baseline="0" smtClean="0">
                <a:ln>
                  <a:noFill/>
                </a:ln>
                <a:effectLst/>
                <a:latin typeface="Arial" pitchFamily="34" charset="0"/>
                <a:ea typeface="Times New Roman" pitchFamily="18" charset="0"/>
                <a:cs typeface="Arial" pitchFamily="34" charset="0"/>
              </a:rPr>
              <a:t>art. 44 </a:t>
            </a:r>
            <a:r>
              <a:rPr kumimoji="0" lang="en-US" u="none" strike="noStrike" cap="none" normalizeH="0" baseline="0" smtClean="0">
                <a:ln>
                  <a:noFill/>
                </a:ln>
                <a:effectLst/>
                <a:latin typeface="Arial" pitchFamily="34" charset="0"/>
                <a:ea typeface="Times New Roman" pitchFamily="18" charset="0"/>
                <a:cs typeface="Arial" pitchFamily="34" charset="0"/>
              </a:rPr>
              <a:t>din </a:t>
            </a:r>
            <a:r>
              <a:rPr kumimoji="0" lang="en-US" i="1" u="none" strike="noStrike" cap="none" normalizeH="0" baseline="0" smtClean="0">
                <a:ln>
                  <a:noFill/>
                </a:ln>
                <a:effectLst/>
                <a:latin typeface="Arial" pitchFamily="34" charset="0"/>
                <a:ea typeface="Times New Roman" pitchFamily="18" charset="0"/>
                <a:cs typeface="Arial" pitchFamily="34" charset="0"/>
              </a:rPr>
              <a:t>CCR</a:t>
            </a:r>
            <a:r>
              <a:rPr kumimoji="0" lang="en-US" u="none" strike="noStrike" cap="none" normalizeH="0" baseline="0" smtClean="0">
                <a:ln>
                  <a:noFill/>
                </a:ln>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 obligaţiunile comerciale, judecătorul nu poate acorda termenul de graţie permis de art. 1021 din Codul Civil”</a:t>
            </a:r>
            <a:r>
              <a:rPr kumimoji="0" lang="en-US" b="0" i="0" u="none" strike="noStrike" cap="none" normalizeH="0" baseline="0" smtClean="0">
                <a:ln>
                  <a:noFill/>
                </a:ln>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iar </a:t>
            </a:r>
            <a:r>
              <a:rPr kumimoji="0" lang="en-US" b="1"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dobânda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curge de drept din ziua când datoria este </a:t>
            </a:r>
            <a:r>
              <a:rPr kumimoji="0" lang="en-US" b="1"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exigibilă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i="1" u="none" strike="noStrike" cap="none" normalizeH="0" baseline="0" smtClean="0">
                <a:ln>
                  <a:noFill/>
                </a:ln>
                <a:effectLst/>
                <a:latin typeface="Arial" pitchFamily="34" charset="0"/>
                <a:ea typeface="Times New Roman" pitchFamily="18" charset="0"/>
                <a:cs typeface="Arial" pitchFamily="34" charset="0"/>
              </a:rPr>
              <a:t>art 43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t>
            </a:r>
            <a:r>
              <a:rPr kumimoji="0" lang="en-US" i="1" u="none" strike="noStrike" cap="none" normalizeH="0" baseline="0" smtClean="0">
                <a:ln>
                  <a:noFill/>
                </a:ln>
                <a:effectLst/>
                <a:latin typeface="Arial" pitchFamily="34" charset="0"/>
                <a:ea typeface="Times New Roman" pitchFamily="18" charset="0"/>
                <a:cs typeface="Arial" pitchFamily="34" charset="0"/>
              </a:rPr>
              <a:t>CCR</a:t>
            </a:r>
            <a:r>
              <a:rPr kumimoji="0" lang="en-US" b="0" i="1" u="none" strike="noStrike" cap="none" normalizeH="0" baseline="0" smtClean="0">
                <a:ln>
                  <a:noFill/>
                </a:ln>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plata </a:t>
            </a:r>
            <a:r>
              <a:rPr kumimoji="0" lang="en-US" b="1"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cambiei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făcută anticipat faţă de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scadenţă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pe riscul </a:t>
            </a:r>
            <a:r>
              <a:rPr kumimoji="0" lang="en-US" b="1"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trasului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i="1" u="none" strike="noStrike" cap="none" normalizeH="0" baseline="0" smtClean="0">
                <a:ln>
                  <a:noFill/>
                </a:ln>
                <a:effectLst/>
                <a:latin typeface="Arial" pitchFamily="34" charset="0"/>
                <a:ea typeface="Times New Roman" pitchFamily="18" charset="0"/>
                <a:cs typeface="Arial" pitchFamily="34" charset="0"/>
              </a:rPr>
              <a:t>art.44 alin.2</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Legea 58/1934 cu modificări).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762000" y="44958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1" name="Slide Number Placeholder 10"/>
          <p:cNvSpPr>
            <a:spLocks noGrp="1"/>
          </p:cNvSpPr>
          <p:nvPr>
            <p:ph type="sldNum" sz="quarter" idx="12"/>
          </p:nvPr>
        </p:nvSpPr>
        <p:spPr/>
        <p:txBody>
          <a:bodyPr/>
          <a:lstStyle/>
          <a:p>
            <a:fld id="{11BC0289-3807-40C7-866C-DA665800FB43}" type="slidenum">
              <a:rPr lang="en-US" smtClean="0"/>
              <a:pPr/>
              <a:t>17</a:t>
            </a:fld>
            <a:endParaRPr lang="en-US"/>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170</a:t>
            </a:fld>
            <a:endParaRPr lang="en-US"/>
          </a:p>
        </p:txBody>
      </p:sp>
      <p:sp>
        <p:nvSpPr>
          <p:cNvPr id="293889" name="Rectangle 1"/>
          <p:cNvSpPr>
            <a:spLocks noChangeArrowheads="1"/>
          </p:cNvSpPr>
          <p:nvPr/>
        </p:nvSpPr>
        <p:spPr bwMode="auto">
          <a:xfrm>
            <a:off x="457200" y="914400"/>
            <a:ext cx="6365845" cy="369332"/>
          </a:xfrm>
          <a:prstGeom prst="rect">
            <a:avLst/>
          </a:prstGeom>
          <a:solidFill>
            <a:srgbClr val="FFFF99"/>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j. Metode de determinare a preţului la exportul de licenţe</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93890" name="Rectangle 2"/>
          <p:cNvSpPr>
            <a:spLocks noChangeArrowheads="1"/>
          </p:cNvSpPr>
          <p:nvPr/>
        </p:nvSpPr>
        <p:spPr bwMode="auto">
          <a:xfrm>
            <a:off x="0" y="1447800"/>
            <a:ext cx="8229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533400"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Preţul la exportul de licenţe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legat direct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atât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avantajul obţinut ca urmare a folosirii licenţei respective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cât şi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durata termenului de amortizare a preţului licenţei</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ight Arrow 4"/>
          <p:cNvSpPr/>
          <p:nvPr/>
        </p:nvSpPr>
        <p:spPr>
          <a:xfrm>
            <a:off x="457200" y="152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09600" y="2514600"/>
            <a:ext cx="7010400" cy="369332"/>
          </a:xfrm>
          <a:prstGeom prst="rect">
            <a:avLst/>
          </a:prstGeom>
          <a:solidFill>
            <a:schemeClr val="bg2"/>
          </a:solidFill>
        </p:spPr>
        <p:txBody>
          <a:bodyPr wrap="square">
            <a:spAutoFit/>
          </a:bodyPr>
          <a:lstStyle/>
          <a:p>
            <a:r>
              <a:rPr lang="ro-RO" b="1" i="1" smtClean="0">
                <a:solidFill>
                  <a:schemeClr val="accent1">
                    <a:lumMod val="75000"/>
                  </a:schemeClr>
                </a:solidFill>
                <a:latin typeface="Arial" pitchFamily="34" charset="0"/>
                <a:cs typeface="Arial" pitchFamily="34" charset="0"/>
              </a:rPr>
              <a:t>j</a:t>
            </a:r>
            <a:r>
              <a:rPr lang="ro-RO" b="1" i="1" baseline="-25000" smtClean="0">
                <a:solidFill>
                  <a:schemeClr val="accent1">
                    <a:lumMod val="75000"/>
                  </a:schemeClr>
                </a:solidFill>
                <a:latin typeface="Arial" pitchFamily="34" charset="0"/>
                <a:cs typeface="Arial" pitchFamily="34" charset="0"/>
              </a:rPr>
              <a:t>1</a:t>
            </a:r>
            <a:r>
              <a:rPr lang="ro-RO" b="1" i="1" smtClean="0">
                <a:solidFill>
                  <a:schemeClr val="accent1">
                    <a:lumMod val="75000"/>
                  </a:schemeClr>
                </a:solidFill>
                <a:latin typeface="Arial" pitchFamily="34" charset="0"/>
                <a:cs typeface="Arial" pitchFamily="34" charset="0"/>
              </a:rPr>
              <a:t>. Stabilirea preţului licenţei în funcţie de avantajul economic</a:t>
            </a:r>
            <a:endParaRPr lang="en-US">
              <a:solidFill>
                <a:schemeClr val="accent1">
                  <a:lumMod val="75000"/>
                </a:schemeClr>
              </a:solidFill>
              <a:latin typeface="Arial" pitchFamily="34" charset="0"/>
              <a:cs typeface="Arial" pitchFamily="34" charset="0"/>
            </a:endParaRPr>
          </a:p>
        </p:txBody>
      </p:sp>
      <p:sp>
        <p:nvSpPr>
          <p:cNvPr id="293891" name="Rectangle 3"/>
          <p:cNvSpPr>
            <a:spLocks noChangeArrowheads="1"/>
          </p:cNvSpPr>
          <p:nvPr/>
        </p:nvSpPr>
        <p:spPr bwMode="auto">
          <a:xfrm>
            <a:off x="1066800" y="3352800"/>
            <a:ext cx="6858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84213"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Preţul unei licenţe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trebuie să depăşească în general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avantajul cumulat pentru o perioadă de 4 ani de la aplicarea licenţei respective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(aspect important pentru exportator)</a:t>
            </a:r>
          </a:p>
          <a:p>
            <a:pPr marL="0" marR="0" lvl="0" indent="0" algn="just" defTabSz="914400" rtl="0" eaLnBrk="1" fontAlgn="base" latinLnBrk="0" hangingPunct="1">
              <a:lnSpc>
                <a:spcPct val="100000"/>
              </a:lnSpc>
              <a:spcBef>
                <a:spcPct val="0"/>
              </a:spcBef>
              <a:spcAft>
                <a:spcPct val="0"/>
              </a:spcAft>
              <a:buClrTx/>
              <a:buSzTx/>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84213"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stabilirea preţului ofertei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relaţia: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93892" name="Object 4"/>
          <p:cNvGraphicFramePr>
            <a:graphicFrameLocks noChangeAspect="1"/>
          </p:cNvGraphicFramePr>
          <p:nvPr/>
        </p:nvGraphicFramePr>
        <p:xfrm>
          <a:off x="2286000" y="5257802"/>
          <a:ext cx="4191000" cy="691344"/>
        </p:xfrm>
        <a:graphic>
          <a:graphicData uri="http://schemas.openxmlformats.org/presentationml/2006/ole">
            <p:oleObj spid="_x0000_s293892" name="Equation" r:id="rId3" imgW="2019300" imgH="330200" progId="Equation.3">
              <p:embed/>
            </p:oleObj>
          </a:graphicData>
        </a:graphic>
      </p:graphicFrame>
      <p:sp>
        <p:nvSpPr>
          <p:cNvPr id="9" name="Right Arrow 8"/>
          <p:cNvSpPr/>
          <p:nvPr/>
        </p:nvSpPr>
        <p:spPr>
          <a:xfrm>
            <a:off x="533400" y="34290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533400" y="44958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171</a:t>
            </a:fld>
            <a:endParaRPr lang="en-US"/>
          </a:p>
        </p:txBody>
      </p:sp>
      <p:sp>
        <p:nvSpPr>
          <p:cNvPr id="2949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94915" name="Rectangle 3"/>
          <p:cNvSpPr>
            <a:spLocks noChangeArrowheads="1"/>
          </p:cNvSpPr>
          <p:nvPr/>
        </p:nvSpPr>
        <p:spPr bwMode="auto">
          <a:xfrm>
            <a:off x="609600" y="990600"/>
            <a:ext cx="79248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avantajul economic obţinut ca urmare a introducerii licenţei în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procesul de fabricaţie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costurile de producţie anuale anterioare introducerii licenţei (valută)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costurile de producţie în perioada posterioară achiziţionării licenţei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W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volumul producţiei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4</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numărul maxim de ani pentru amortizarea licenţei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94916" name="Rectangle 4"/>
          <p:cNvSpPr>
            <a:spLocks noChangeArrowheads="1"/>
          </p:cNvSpPr>
          <p:nvPr/>
        </p:nvSpPr>
        <p:spPr bwMode="auto">
          <a:xfrm>
            <a:off x="609600" y="2971800"/>
            <a:ext cx="6629400" cy="646331"/>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a:t>
            </a:r>
            <a:r>
              <a:rPr kumimoji="0" lang="ro-RO" b="1" i="1" u="none" strike="noStrike" cap="none" normalizeH="0" baseline="-30000" smtClean="0">
                <a:ln>
                  <a:noFill/>
                </a:ln>
                <a:solidFill>
                  <a:schemeClr val="accent1">
                    <a:lumMod val="75000"/>
                  </a:schemeClr>
                </a:solidFill>
                <a:effectLst/>
                <a:latin typeface="Arial" pitchFamily="34" charset="0"/>
                <a:ea typeface="Times New Roman" pitchFamily="18" charset="0"/>
                <a:cs typeface="Arial" pitchFamily="34" charset="0"/>
              </a:rPr>
              <a:t>2</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Stabilirea preţului licenţei în funcţie de volumul valoric al                </a:t>
            </a:r>
          </a:p>
          <a:p>
            <a:pPr marL="0" marR="0" lvl="0" indent="0" algn="just" defTabSz="914400" rtl="0" eaLnBrk="1" fontAlgn="base" latinLnBrk="0" hangingPunct="1">
              <a:lnSpc>
                <a:spcPct val="100000"/>
              </a:lnSpc>
              <a:spcBef>
                <a:spcPct val="0"/>
              </a:spcBef>
              <a:spcAft>
                <a:spcPct val="0"/>
              </a:spcAft>
              <a:buClrTx/>
              <a:buSzTx/>
              <a:buFontTx/>
              <a:buNone/>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producţiei ce se realizează pe baza acesteia</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294917" name="Rectangle 5"/>
          <p:cNvSpPr>
            <a:spLocks noChangeArrowheads="1"/>
          </p:cNvSpPr>
          <p:nvPr/>
        </p:nvSpPr>
        <p:spPr bwMode="auto">
          <a:xfrm>
            <a:off x="990600" y="4191000"/>
            <a:ext cx="7467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metodă de orientare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atât pentru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exportator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stabilirea preţului de ofertă) cât şi 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cumpărător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 şti limitele de preţ pe care le poate oferi)</a:t>
            </a:r>
          </a:p>
          <a:p>
            <a:pPr marL="0" marR="0" lvl="0" indent="0" algn="just" defTabSz="914400" rtl="0" eaLnBrk="1" fontAlgn="base" latinLnBrk="0" hangingPunct="1">
              <a:lnSpc>
                <a:spcPct val="100000"/>
              </a:lnSpc>
              <a:spcBef>
                <a:spcPct val="0"/>
              </a:spcBef>
              <a:spcAft>
                <a:spcPct val="0"/>
              </a:spcAft>
              <a:buClrTx/>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uzanţelor internaţionale,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preţul licenţelor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depăşeşte 10% din valoarea producţiei pe 4 ani.</a:t>
            </a:r>
            <a:endParaRPr kumimoji="0" lang="ro-RO" b="1" i="1" u="none" strike="noStrike" cap="none" normalizeH="0" baseline="0" smtClean="0">
              <a:ln>
                <a:noFill/>
              </a:ln>
              <a:solidFill>
                <a:srgbClr val="FF0000"/>
              </a:solidFill>
              <a:effectLst/>
              <a:latin typeface="Arial" pitchFamily="34" charset="0"/>
              <a:cs typeface="Arial" pitchFamily="34" charset="0"/>
            </a:endParaRPr>
          </a:p>
        </p:txBody>
      </p:sp>
      <p:sp>
        <p:nvSpPr>
          <p:cNvPr id="8" name="Right Arrow 7"/>
          <p:cNvSpPr/>
          <p:nvPr/>
        </p:nvSpPr>
        <p:spPr>
          <a:xfrm>
            <a:off x="457200" y="42672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33400" y="53340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172</a:t>
            </a:fld>
            <a:endParaRPr lang="en-US"/>
          </a:p>
        </p:txBody>
      </p:sp>
      <p:sp>
        <p:nvSpPr>
          <p:cNvPr id="295937" name="Rectangle 1"/>
          <p:cNvSpPr>
            <a:spLocks noChangeArrowheads="1"/>
          </p:cNvSpPr>
          <p:nvPr/>
        </p:nvSpPr>
        <p:spPr bwMode="auto">
          <a:xfrm>
            <a:off x="914400" y="990600"/>
            <a:ext cx="235192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33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foloseşte formula: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381000" y="1066800"/>
            <a:ext cx="457200" cy="228600"/>
          </a:xfrm>
          <a:prstGeom prst="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939" name="Rectangle 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95938" name="Object 2"/>
          <p:cNvGraphicFramePr>
            <a:graphicFrameLocks noChangeAspect="1"/>
          </p:cNvGraphicFramePr>
          <p:nvPr/>
        </p:nvGraphicFramePr>
        <p:xfrm>
          <a:off x="2590800" y="1828800"/>
          <a:ext cx="3207433" cy="1408670"/>
        </p:xfrm>
        <a:graphic>
          <a:graphicData uri="http://schemas.openxmlformats.org/presentationml/2006/ole">
            <p:oleObj spid="_x0000_s295938" name="Equation" r:id="rId3" imgW="1409088" imgH="622030" progId="Equation.3">
              <p:embed/>
            </p:oleObj>
          </a:graphicData>
        </a:graphic>
      </p:graphicFrame>
      <p:sp>
        <p:nvSpPr>
          <p:cNvPr id="295940" name="Rectangle 4"/>
          <p:cNvSpPr>
            <a:spLocks noChangeArrowheads="1"/>
          </p:cNvSpPr>
          <p:nvPr/>
        </p:nvSpPr>
        <p:spPr bwMode="auto">
          <a:xfrm>
            <a:off x="762000" y="4267200"/>
            <a:ext cx="7696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d</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ponderea procentuală a preţului licenţei din valoarea producţiei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limită al licenţei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preţul unitar al produsului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173</a:t>
            </a:fld>
            <a:endParaRPr lang="en-US"/>
          </a:p>
        </p:txBody>
      </p:sp>
      <p:sp>
        <p:nvSpPr>
          <p:cNvPr id="462849" name="Rectangle 1"/>
          <p:cNvSpPr>
            <a:spLocks noChangeArrowheads="1"/>
          </p:cNvSpPr>
          <p:nvPr/>
        </p:nvSpPr>
        <p:spPr bwMode="auto">
          <a:xfrm>
            <a:off x="533400" y="990600"/>
            <a:ext cx="2819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4.10  Condiţii de livrare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62850" name="Rectangle 2"/>
          <p:cNvSpPr>
            <a:spLocks noChangeArrowheads="1"/>
          </p:cNvSpPr>
          <p:nvPr/>
        </p:nvSpPr>
        <p:spPr bwMode="auto">
          <a:xfrm>
            <a:off x="914400" y="1752600"/>
            <a:ext cx="75438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Condiţia de livrare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condiţie esenţială a contractului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generează consecinţe economice şi juridice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cumpărător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având ca obiect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transferul de bunuri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cumpărător</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ight Arrow 4"/>
          <p:cNvSpPr/>
          <p:nvPr/>
        </p:nvSpPr>
        <p:spPr>
          <a:xfrm>
            <a:off x="457200" y="1828800"/>
            <a:ext cx="457200" cy="22860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2851" name="Rectangle 3"/>
          <p:cNvSpPr>
            <a:spLocks noChangeArrowheads="1"/>
          </p:cNvSpPr>
          <p:nvPr/>
        </p:nvSpPr>
        <p:spPr bwMode="auto">
          <a:xfrm>
            <a:off x="990600" y="3429000"/>
            <a:ext cx="74676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Practica internaţională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comerţului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cunoaşte o varietate mare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modalităţi de livrare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intrate în uzanţă,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uzanţe care devin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izvor de drept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 contravin legilor şi întregesc contractul între părţi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uşurând tratativele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în vederea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formării contractelor</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7" name="Right Arrow 6"/>
          <p:cNvSpPr/>
          <p:nvPr/>
        </p:nvSpPr>
        <p:spPr>
          <a:xfrm>
            <a:off x="457200" y="3505200"/>
            <a:ext cx="457200" cy="228600"/>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2852" name="Rectangle 4"/>
          <p:cNvSpPr>
            <a:spLocks noChangeArrowheads="1"/>
          </p:cNvSpPr>
          <p:nvPr/>
        </p:nvSpPr>
        <p:spPr bwMode="auto">
          <a:xfrm>
            <a:off x="990600" y="5257800"/>
            <a:ext cx="7467600" cy="1200329"/>
          </a:xfrm>
          <a:prstGeom prst="rect">
            <a:avLst/>
          </a:prstGeom>
          <a:solidFill>
            <a:srgbClr val="FFFFCC"/>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Camera Internaţională de Comerţ</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Paris a publicat în 1936, o serie de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reguli cu caracter internaţional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cunoscute sub numele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INCOTERMS 1936 (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International Com</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ercial Terms</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revizuite în 1953, 1967,1976, 1980, 1990, 2000</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457200" y="5334000"/>
            <a:ext cx="457200" cy="228600"/>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174</a:t>
            </a:fld>
            <a:endParaRPr lang="en-US"/>
          </a:p>
        </p:txBody>
      </p:sp>
      <p:sp>
        <p:nvSpPr>
          <p:cNvPr id="3" name="Rectangle 2"/>
          <p:cNvSpPr/>
          <p:nvPr/>
        </p:nvSpPr>
        <p:spPr>
          <a:xfrm>
            <a:off x="457200" y="914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347137" name="Rectangle 1"/>
          <p:cNvSpPr>
            <a:spLocks noChangeArrowheads="1"/>
          </p:cNvSpPr>
          <p:nvPr/>
        </p:nvSpPr>
        <p:spPr bwMode="auto">
          <a:xfrm>
            <a:off x="762000" y="1752600"/>
            <a:ext cx="7696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Regulile INCOTERMS 2000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sunt acorduri internaţionale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ele sunt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facultative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însă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convenite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părţi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 contracte produc efecte în consecinţă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adică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devin obligatorii ca o lege sau o normă</a:t>
            </a:r>
            <a:endParaRPr kumimoji="0" lang="ro-RO" b="1" i="1" u="none" strike="noStrike" cap="none" normalizeH="0" baseline="0" smtClean="0">
              <a:ln>
                <a:noFill/>
              </a:ln>
              <a:solidFill>
                <a:srgbClr val="C00000"/>
              </a:solidFill>
              <a:effectLst/>
              <a:latin typeface="Arial" pitchFamily="34" charset="0"/>
              <a:cs typeface="Arial" pitchFamily="34" charset="0"/>
            </a:endParaRPr>
          </a:p>
        </p:txBody>
      </p:sp>
      <p:sp>
        <p:nvSpPr>
          <p:cNvPr id="5" name="Right Arrow 4"/>
          <p:cNvSpPr/>
          <p:nvPr/>
        </p:nvSpPr>
        <p:spPr>
          <a:xfrm>
            <a:off x="228600" y="182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138" name="Rectangle 2"/>
          <p:cNvSpPr>
            <a:spLocks noChangeArrowheads="1"/>
          </p:cNvSpPr>
          <p:nvPr/>
        </p:nvSpPr>
        <p:spPr bwMode="auto">
          <a:xfrm>
            <a:off x="838200" y="2971800"/>
            <a:ext cx="6934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Regulile INCOTERMS 2000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referă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3 mari probleme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se ridică în faţa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partenerilor de contract</a:t>
            </a: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304800" y="3048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139" name="Rectangle 3"/>
          <p:cNvSpPr>
            <a:spLocks noChangeArrowheads="1"/>
          </p:cNvSpPr>
          <p:nvPr/>
        </p:nvSpPr>
        <p:spPr bwMode="auto">
          <a:xfrm>
            <a:off x="533400" y="4114800"/>
            <a:ext cx="7696200" cy="1938992"/>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144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Cine</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suportă </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cheltuielile cu marfa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şi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până unde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În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sarcina cui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cad </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riscurile privind marfa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şi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până unde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Care este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data livrării faţă de termenul contractual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şi </a:t>
            </a:r>
            <a:endPar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en-US" sz="2000" b="1" i="1" smtClean="0">
                <a:solidFill>
                  <a:srgbClr val="0000FF"/>
                </a:solidFill>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documentul care atestă această dată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175</a:t>
            </a:fld>
            <a:endParaRPr lang="en-US"/>
          </a:p>
        </p:txBody>
      </p:sp>
      <p:sp>
        <p:nvSpPr>
          <p:cNvPr id="349185" name="Rectangle 1"/>
          <p:cNvSpPr>
            <a:spLocks noChangeArrowheads="1"/>
          </p:cNvSpPr>
          <p:nvPr/>
        </p:nvSpPr>
        <p:spPr bwMode="auto">
          <a:xfrm>
            <a:off x="0" y="685800"/>
            <a:ext cx="84582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Tx/>
              <a:buSzTx/>
              <a:buFont typeface="Wingdings" pitchFamily="2" charset="2"/>
              <a:buChar char=""/>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urmare a colaborării dintre CIC şi ONU, în prezent fiecare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condiţie de livrare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are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denumire standard</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abreviere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acesteia formată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trei litere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Regulile INCOTERMS 2000 sunt grupate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4 grupe distincte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349186" name="Rectangle 2"/>
          <p:cNvSpPr>
            <a:spLocks noChangeArrowheads="1"/>
          </p:cNvSpPr>
          <p:nvPr/>
        </p:nvSpPr>
        <p:spPr bwMode="auto">
          <a:xfrm>
            <a:off x="-990600" y="1981200"/>
            <a:ext cx="103632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Tx/>
              <a:buSzTx/>
              <a:buFontTx/>
              <a:buBlip>
                <a:blip r:embed="rId2"/>
              </a:buBlip>
              <a:tabLst>
                <a:tab pos="9144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condiţia „E”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vânzătorul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pune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dispoziţia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cumpărătorului </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1" fontAlgn="base" latinLnBrk="0" hangingPunct="1">
              <a:lnSpc>
                <a:spcPct val="100000"/>
              </a:lnSpc>
              <a:spcBef>
                <a:spcPct val="0"/>
              </a:spcBef>
              <a:spcAft>
                <a:spcPct val="0"/>
              </a:spcAft>
              <a:buClrTx/>
              <a:buSzTx/>
              <a:tabLst>
                <a:tab pos="914400" algn="l"/>
              </a:tabLst>
            </a:pPr>
            <a:r>
              <a:rPr lang="en-US" i="1"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spaţii proprii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sediul vânzătorului) →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EXW</a:t>
            </a:r>
            <a:endPar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endParaRPr>
          </a:p>
          <a:p>
            <a:pPr marL="1371600" marR="0" lvl="3"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condiţiile „F”</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vânzătorul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livreze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unui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cărăuş </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i="1"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numit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FCA, FAS, FOB</a:t>
            </a:r>
            <a:endPar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condiţiile „C”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vânzătorul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obligat să suporte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în </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condiţiile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CIF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CIP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suporte şi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asigurarea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mărfii, </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dar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fără să îşi asume riscul pierderii sau al avarierii </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i="1" smtClean="0">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şi fără să suporte cheltuielile </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i="1" smtClean="0">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suplimentare datorate evenimentelor survenite </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i="1" smtClean="0">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după încărcare şi expediere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CFR, CIF, CPT, CIP</a:t>
            </a:r>
            <a:endPar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condiţiile „D”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vânzătorul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suporte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toate cheltuielile şi </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i="1" smtClean="0">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riscurile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aferente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transportului mărfurilor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până în </a:t>
            </a: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lang="en-US" smtClean="0">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ţara de destinaţie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DAF, DES, DEQ, DDU, DDP</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176</a:t>
            </a:fld>
            <a:endParaRPr lang="en-US"/>
          </a:p>
        </p:txBody>
      </p:sp>
      <p:sp>
        <p:nvSpPr>
          <p:cNvPr id="344129" name="Rectangle 6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5" name="Table 94"/>
          <p:cNvGraphicFramePr>
            <a:graphicFrameLocks noGrp="1"/>
          </p:cNvGraphicFramePr>
          <p:nvPr/>
        </p:nvGraphicFramePr>
        <p:xfrm>
          <a:off x="381000" y="1143000"/>
          <a:ext cx="8534400" cy="5364479"/>
        </p:xfrm>
        <a:graphic>
          <a:graphicData uri="http://schemas.openxmlformats.org/drawingml/2006/table">
            <a:tbl>
              <a:tblPr/>
              <a:tblGrid>
                <a:gridCol w="638914"/>
                <a:gridCol w="847099"/>
                <a:gridCol w="2205088"/>
                <a:gridCol w="1696590"/>
                <a:gridCol w="1724110"/>
                <a:gridCol w="1422599"/>
              </a:tblGrid>
              <a:tr h="847023">
                <a:tc>
                  <a:txBody>
                    <a:bodyPr/>
                    <a:lstStyle/>
                    <a:p>
                      <a:pPr algn="ctr">
                        <a:spcAft>
                          <a:spcPts val="0"/>
                        </a:spcAft>
                      </a:pPr>
                      <a:r>
                        <a:rPr lang="ro-RO" sz="1800" b="1">
                          <a:latin typeface="Arial" pitchFamily="34" charset="0"/>
                          <a:ea typeface="Times New Roman"/>
                          <a:cs typeface="Arial" pitchFamily="34" charset="0"/>
                        </a:rPr>
                        <a:t>Gr.</a:t>
                      </a:r>
                      <a:endParaRPr lang="en-US" sz="1800" b="1">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Abr.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Condiția de livrare</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Transmiterea cheltuielilor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Transmiterea riscurilor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Modalitatea de transport</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564682">
                <a:tc>
                  <a:txBody>
                    <a:bodyPr/>
                    <a:lstStyle/>
                    <a:p>
                      <a:pPr algn="ctr">
                        <a:spcAft>
                          <a:spcPts val="0"/>
                        </a:spcAft>
                      </a:pPr>
                      <a:r>
                        <a:rPr lang="ro-RO" sz="1800" b="1">
                          <a:solidFill>
                            <a:schemeClr val="accent1">
                              <a:lumMod val="75000"/>
                            </a:schemeClr>
                          </a:solidFill>
                          <a:latin typeface="Arial" pitchFamily="34" charset="0"/>
                          <a:ea typeface="Times New Roman"/>
                          <a:cs typeface="Arial" pitchFamily="34" charset="0"/>
                        </a:rPr>
                        <a:t>E</a:t>
                      </a:r>
                      <a:endParaRPr lang="en-US" sz="1800">
                        <a:solidFill>
                          <a:schemeClr val="accent1">
                            <a:lumMod val="75000"/>
                          </a:schemeClr>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800" b="1">
                          <a:solidFill>
                            <a:schemeClr val="accent1">
                              <a:lumMod val="75000"/>
                            </a:schemeClr>
                          </a:solidFill>
                          <a:latin typeface="Arial" pitchFamily="34" charset="0"/>
                          <a:ea typeface="Times New Roman"/>
                          <a:cs typeface="Arial" pitchFamily="34" charset="0"/>
                        </a:rPr>
                        <a:t>EXW...</a:t>
                      </a:r>
                      <a:endParaRPr lang="en-US" sz="1800">
                        <a:solidFill>
                          <a:schemeClr val="accent1">
                            <a:lumMod val="75000"/>
                          </a:schemeClr>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Ex Works...</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(Franco fabrică...)</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la depozitul producătorului</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la depozitul producătorului</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oricare</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r>
              <a:tr h="1411705">
                <a:tc>
                  <a:txBody>
                    <a:bodyPr/>
                    <a:lstStyle/>
                    <a:p>
                      <a:pPr algn="ctr">
                        <a:spcAft>
                          <a:spcPts val="0"/>
                        </a:spcAft>
                      </a:pPr>
                      <a:r>
                        <a:rPr lang="ro-RO" sz="1800" b="1">
                          <a:solidFill>
                            <a:schemeClr val="accent6">
                              <a:lumMod val="50000"/>
                            </a:schemeClr>
                          </a:solidFill>
                          <a:latin typeface="Arial" pitchFamily="34" charset="0"/>
                          <a:ea typeface="Times New Roman"/>
                          <a:cs typeface="Arial" pitchFamily="34" charset="0"/>
                        </a:rPr>
                        <a:t>F</a:t>
                      </a:r>
                      <a:endParaRPr lang="en-US" sz="1800">
                        <a:solidFill>
                          <a:schemeClr val="accent6">
                            <a:lumMod val="50000"/>
                          </a:schemeClr>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b="1">
                          <a:solidFill>
                            <a:schemeClr val="accent6">
                              <a:lumMod val="50000"/>
                            </a:schemeClr>
                          </a:solidFill>
                          <a:latin typeface="Arial" pitchFamily="34" charset="0"/>
                          <a:ea typeface="Times New Roman"/>
                          <a:cs typeface="Arial" pitchFamily="34" charset="0"/>
                        </a:rPr>
                        <a:t>FCA</a:t>
                      </a:r>
                      <a:endParaRPr lang="en-US" sz="1800">
                        <a:solidFill>
                          <a:schemeClr val="accent6">
                            <a:lumMod val="50000"/>
                          </a:schemeClr>
                        </a:solidFill>
                        <a:latin typeface="Arial" pitchFamily="34" charset="0"/>
                        <a:ea typeface="Times New Roman"/>
                        <a:cs typeface="Arial" pitchFamily="34" charset="0"/>
                      </a:endParaRPr>
                    </a:p>
                    <a:p>
                      <a:pPr algn="ctr">
                        <a:spcAft>
                          <a:spcPts val="0"/>
                        </a:spcAft>
                      </a:pPr>
                      <a:r>
                        <a:rPr lang="ro-RO" sz="1800" b="1">
                          <a:solidFill>
                            <a:schemeClr val="accent6">
                              <a:lumMod val="50000"/>
                            </a:schemeClr>
                          </a:solidFill>
                          <a:latin typeface="Arial" pitchFamily="34" charset="0"/>
                          <a:ea typeface="Times New Roman"/>
                          <a:cs typeface="Arial" pitchFamily="34" charset="0"/>
                        </a:rPr>
                        <a:t>...</a:t>
                      </a:r>
                      <a:endParaRPr lang="en-US" sz="1800">
                        <a:solidFill>
                          <a:schemeClr val="accent6">
                            <a:lumMod val="50000"/>
                          </a:schemeClr>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Free Carrier</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(Franco transportator)</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la predarea mărfii cărăușului în punctul convenit</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la predarea mărfii cărăușului în punctul convenit</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oricare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r>
              <a:tr h="1129364">
                <a:tc>
                  <a:txBody>
                    <a:bodyPr/>
                    <a:lstStyle/>
                    <a:p>
                      <a:pPr algn="ctr">
                        <a:spcAft>
                          <a:spcPts val="0"/>
                        </a:spcAft>
                      </a:pPr>
                      <a:endParaRPr lang="en-US" sz="1800">
                        <a:solidFill>
                          <a:schemeClr val="accent6">
                            <a:lumMod val="50000"/>
                          </a:schemeClr>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b="1">
                          <a:solidFill>
                            <a:schemeClr val="accent6">
                              <a:lumMod val="50000"/>
                            </a:schemeClr>
                          </a:solidFill>
                          <a:latin typeface="Arial" pitchFamily="34" charset="0"/>
                          <a:ea typeface="Times New Roman"/>
                          <a:cs typeface="Arial" pitchFamily="34" charset="0"/>
                        </a:rPr>
                        <a:t>FAS</a:t>
                      </a:r>
                      <a:endParaRPr lang="en-US" sz="1800">
                        <a:solidFill>
                          <a:schemeClr val="accent6">
                            <a:lumMod val="50000"/>
                          </a:schemeClr>
                        </a:solidFill>
                        <a:latin typeface="Arial" pitchFamily="34" charset="0"/>
                        <a:ea typeface="Times New Roman"/>
                        <a:cs typeface="Arial" pitchFamily="34" charset="0"/>
                      </a:endParaRPr>
                    </a:p>
                    <a:p>
                      <a:pPr algn="ctr">
                        <a:spcAft>
                          <a:spcPts val="0"/>
                        </a:spcAft>
                      </a:pPr>
                      <a:r>
                        <a:rPr lang="ro-RO" sz="1800" b="1">
                          <a:solidFill>
                            <a:schemeClr val="accent6">
                              <a:lumMod val="50000"/>
                            </a:schemeClr>
                          </a:solidFill>
                          <a:latin typeface="Arial" pitchFamily="34" charset="0"/>
                          <a:ea typeface="Times New Roman"/>
                          <a:cs typeface="Arial" pitchFamily="34" charset="0"/>
                        </a:rPr>
                        <a:t>...</a:t>
                      </a:r>
                      <a:endParaRPr lang="en-US" sz="1800">
                        <a:solidFill>
                          <a:schemeClr val="accent6">
                            <a:lumMod val="50000"/>
                          </a:schemeClr>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Free Alongside Ship...</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(Franco de-a lungul vasului...)</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portul de încărcare, lângă vas</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portul de încărcare ,lângă vas</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maritim și fluvial</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r>
              <a:tr h="1411705">
                <a:tc>
                  <a:txBody>
                    <a:bodyPr/>
                    <a:lstStyle/>
                    <a:p>
                      <a:pPr algn="ctr">
                        <a:spcAft>
                          <a:spcPts val="0"/>
                        </a:spcAft>
                      </a:pPr>
                      <a:endParaRPr lang="en-US" sz="1800">
                        <a:solidFill>
                          <a:schemeClr val="accent6">
                            <a:lumMod val="50000"/>
                          </a:schemeClr>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b="1">
                          <a:solidFill>
                            <a:schemeClr val="accent6">
                              <a:lumMod val="50000"/>
                            </a:schemeClr>
                          </a:solidFill>
                          <a:latin typeface="Arial" pitchFamily="34" charset="0"/>
                          <a:ea typeface="Times New Roman"/>
                          <a:cs typeface="Arial" pitchFamily="34" charset="0"/>
                        </a:rPr>
                        <a:t>FOB</a:t>
                      </a:r>
                      <a:endParaRPr lang="en-US" sz="1800">
                        <a:solidFill>
                          <a:schemeClr val="accent6">
                            <a:lumMod val="50000"/>
                          </a:schemeClr>
                        </a:solidFill>
                        <a:latin typeface="Arial" pitchFamily="34" charset="0"/>
                        <a:ea typeface="Times New Roman"/>
                        <a:cs typeface="Arial" pitchFamily="34" charset="0"/>
                      </a:endParaRPr>
                    </a:p>
                    <a:p>
                      <a:pPr algn="ctr">
                        <a:spcAft>
                          <a:spcPts val="0"/>
                        </a:spcAft>
                      </a:pPr>
                      <a:r>
                        <a:rPr lang="ro-RO" sz="1800" b="1">
                          <a:solidFill>
                            <a:schemeClr val="accent6">
                              <a:lumMod val="50000"/>
                            </a:schemeClr>
                          </a:solidFill>
                          <a:latin typeface="Arial" pitchFamily="34" charset="0"/>
                          <a:ea typeface="Times New Roman"/>
                          <a:cs typeface="Arial" pitchFamily="34" charset="0"/>
                        </a:rPr>
                        <a:t>...</a:t>
                      </a:r>
                      <a:endParaRPr lang="en-US" sz="1800">
                        <a:solidFill>
                          <a:schemeClr val="accent6">
                            <a:lumMod val="50000"/>
                          </a:schemeClr>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Free on Board...</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(Franco la bord...)</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portul de încărcare, la trecerea peste balustrada vasului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portul de încărcare, la trecerea peste balustrada vasului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maritim și fluvial</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4">
                        <a:lumMod val="20000"/>
                        <a:lumOff val="80000"/>
                      </a:schemeClr>
                    </a:solidFill>
                  </a:tcPr>
                </a:tc>
              </a:tr>
            </a:tbl>
          </a:graphicData>
        </a:graphic>
      </p:graphicFrame>
      <p:sp>
        <p:nvSpPr>
          <p:cNvPr id="96" name="Rectangle 95"/>
          <p:cNvSpPr/>
          <p:nvPr/>
        </p:nvSpPr>
        <p:spPr>
          <a:xfrm>
            <a:off x="2286000" y="457200"/>
            <a:ext cx="4495800" cy="6096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chemeClr val="accent1">
                    <a:lumMod val="75000"/>
                  </a:schemeClr>
                </a:solidFill>
                <a:latin typeface="Arial" pitchFamily="34" charset="0"/>
                <a:cs typeface="Arial" pitchFamily="34" charset="0"/>
              </a:rPr>
              <a:t>REGULILE INCOTERMS 2000</a:t>
            </a:r>
            <a:endParaRPr lang="en-US" b="1">
              <a:solidFill>
                <a:schemeClr val="accent1">
                  <a:lumMod val="75000"/>
                </a:schemeClr>
              </a:solidFill>
              <a:latin typeface="Arial" pitchFamily="34" charset="0"/>
              <a:cs typeface="Arial" pitchFamily="34" charset="0"/>
            </a:endParaRP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177</a:t>
            </a:fld>
            <a:endParaRPr lang="en-US"/>
          </a:p>
        </p:txBody>
      </p:sp>
      <p:graphicFrame>
        <p:nvGraphicFramePr>
          <p:cNvPr id="3" name="Table 2"/>
          <p:cNvGraphicFramePr>
            <a:graphicFrameLocks noGrp="1"/>
          </p:cNvGraphicFramePr>
          <p:nvPr/>
        </p:nvGraphicFramePr>
        <p:xfrm>
          <a:off x="457199" y="1219200"/>
          <a:ext cx="8382000" cy="5212080"/>
        </p:xfrm>
        <a:graphic>
          <a:graphicData uri="http://schemas.openxmlformats.org/drawingml/2006/table">
            <a:tbl>
              <a:tblPr/>
              <a:tblGrid>
                <a:gridCol w="627504"/>
                <a:gridCol w="831972"/>
                <a:gridCol w="2165712"/>
                <a:gridCol w="1666294"/>
                <a:gridCol w="1693321"/>
                <a:gridCol w="1397197"/>
              </a:tblGrid>
              <a:tr h="0">
                <a:tc>
                  <a:txBody>
                    <a:bodyPr/>
                    <a:lstStyle/>
                    <a:p>
                      <a:pPr algn="ctr">
                        <a:spcAft>
                          <a:spcPts val="0"/>
                        </a:spcAft>
                      </a:pPr>
                      <a:r>
                        <a:rPr lang="ro-RO" sz="1800" b="1">
                          <a:solidFill>
                            <a:srgbClr val="FF0000"/>
                          </a:solidFill>
                          <a:latin typeface="Arial" pitchFamily="34" charset="0"/>
                          <a:ea typeface="Times New Roman"/>
                          <a:cs typeface="Arial" pitchFamily="34" charset="0"/>
                        </a:rPr>
                        <a:t>C</a:t>
                      </a:r>
                      <a:endParaRPr lang="en-US" sz="1800">
                        <a:solidFill>
                          <a:srgbClr val="FF0000"/>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b="1">
                          <a:solidFill>
                            <a:srgbClr val="FF0000"/>
                          </a:solidFill>
                          <a:latin typeface="Arial" pitchFamily="34" charset="0"/>
                          <a:ea typeface="Times New Roman"/>
                          <a:cs typeface="Arial" pitchFamily="34" charset="0"/>
                        </a:rPr>
                        <a:t>CFR</a:t>
                      </a:r>
                      <a:endParaRPr lang="en-US" sz="1800">
                        <a:solidFill>
                          <a:srgbClr val="FF0000"/>
                        </a:solidFill>
                        <a:latin typeface="Arial" pitchFamily="34" charset="0"/>
                        <a:ea typeface="Times New Roman"/>
                        <a:cs typeface="Arial" pitchFamily="34" charset="0"/>
                      </a:endParaRPr>
                    </a:p>
                    <a:p>
                      <a:pPr algn="ctr">
                        <a:spcAft>
                          <a:spcPts val="0"/>
                        </a:spcAft>
                      </a:pPr>
                      <a:r>
                        <a:rPr lang="ro-RO" sz="1800" b="1">
                          <a:solidFill>
                            <a:srgbClr val="FF0000"/>
                          </a:solidFill>
                          <a:latin typeface="Arial" pitchFamily="34" charset="0"/>
                          <a:ea typeface="Times New Roman"/>
                          <a:cs typeface="Arial" pitchFamily="34" charset="0"/>
                        </a:rPr>
                        <a:t>...</a:t>
                      </a:r>
                      <a:endParaRPr lang="en-US" sz="1800">
                        <a:solidFill>
                          <a:srgbClr val="FF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Cost and Freight...</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(Cost și navlu...)</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în portul de destinație, pe vas</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în portul de încărcare, la trecerea peste balustrada vasului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maritim și fluvial</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r>
              <a:tr h="0">
                <a:tc>
                  <a:txBody>
                    <a:bodyPr/>
                    <a:lstStyle/>
                    <a:p>
                      <a:pPr algn="ctr">
                        <a:spcAft>
                          <a:spcPts val="0"/>
                        </a:spcAft>
                      </a:pPr>
                      <a:endParaRPr lang="en-US" sz="1800">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b="1">
                          <a:solidFill>
                            <a:srgbClr val="FF0000"/>
                          </a:solidFill>
                          <a:latin typeface="Arial" pitchFamily="34" charset="0"/>
                          <a:ea typeface="Times New Roman"/>
                          <a:cs typeface="Arial" pitchFamily="34" charset="0"/>
                        </a:rPr>
                        <a:t>CIF</a:t>
                      </a:r>
                      <a:endParaRPr lang="en-US" sz="1800">
                        <a:solidFill>
                          <a:srgbClr val="FF0000"/>
                        </a:solidFill>
                        <a:latin typeface="Arial" pitchFamily="34" charset="0"/>
                        <a:ea typeface="Times New Roman"/>
                        <a:cs typeface="Arial" pitchFamily="34" charset="0"/>
                      </a:endParaRPr>
                    </a:p>
                    <a:p>
                      <a:pPr algn="ctr">
                        <a:spcAft>
                          <a:spcPts val="0"/>
                        </a:spcAft>
                      </a:pPr>
                      <a:r>
                        <a:rPr lang="ro-RO" sz="1800" b="1">
                          <a:solidFill>
                            <a:srgbClr val="FF0000"/>
                          </a:solidFill>
                          <a:latin typeface="Arial" pitchFamily="34" charset="0"/>
                          <a:ea typeface="Times New Roman"/>
                          <a:cs typeface="Arial" pitchFamily="34" charset="0"/>
                        </a:rPr>
                        <a:t>...</a:t>
                      </a:r>
                      <a:endParaRPr lang="en-US" sz="1800">
                        <a:solidFill>
                          <a:srgbClr val="FF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Cost, Insurance and Freight...</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(Cost, asigurare și navlu...)</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în portul de destinație, pe vas</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în portul de încărcare, la trecerea peste balustrada vasului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maritim și fluvial</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r>
              <a:tr h="0">
                <a:tc>
                  <a:txBody>
                    <a:bodyPr/>
                    <a:lstStyle/>
                    <a:p>
                      <a:pPr algn="ctr">
                        <a:spcAft>
                          <a:spcPts val="0"/>
                        </a:spcAft>
                      </a:pPr>
                      <a:endParaRPr lang="en-US" sz="1800">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b="1">
                          <a:solidFill>
                            <a:srgbClr val="FF0000"/>
                          </a:solidFill>
                          <a:latin typeface="Arial" pitchFamily="34" charset="0"/>
                          <a:ea typeface="Times New Roman"/>
                          <a:cs typeface="Arial" pitchFamily="34" charset="0"/>
                        </a:rPr>
                        <a:t>CPT</a:t>
                      </a:r>
                      <a:endParaRPr lang="en-US" sz="1800">
                        <a:solidFill>
                          <a:srgbClr val="FF0000"/>
                        </a:solidFill>
                        <a:latin typeface="Arial" pitchFamily="34" charset="0"/>
                        <a:ea typeface="Times New Roman"/>
                        <a:cs typeface="Arial" pitchFamily="34" charset="0"/>
                      </a:endParaRPr>
                    </a:p>
                    <a:p>
                      <a:pPr algn="ctr">
                        <a:spcAft>
                          <a:spcPts val="0"/>
                        </a:spcAft>
                      </a:pPr>
                      <a:r>
                        <a:rPr lang="ro-RO" sz="1800" b="1">
                          <a:solidFill>
                            <a:srgbClr val="FF0000"/>
                          </a:solidFill>
                          <a:latin typeface="Arial" pitchFamily="34" charset="0"/>
                          <a:ea typeface="Times New Roman"/>
                          <a:cs typeface="Arial" pitchFamily="34" charset="0"/>
                        </a:rPr>
                        <a:t>...</a:t>
                      </a:r>
                      <a:endParaRPr lang="en-US" sz="1800">
                        <a:solidFill>
                          <a:srgbClr val="FF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Carriage Paid to...</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(Transport plătit până la...)</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în stația de destinație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la predarea mărfii în custodia cărăușului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oricare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r>
              <a:tr h="0">
                <a:tc>
                  <a:txBody>
                    <a:bodyPr/>
                    <a:lstStyle/>
                    <a:p>
                      <a:pPr algn="ctr">
                        <a:spcAft>
                          <a:spcPts val="0"/>
                        </a:spcAft>
                      </a:pPr>
                      <a:endParaRPr lang="en-US" sz="1800">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b="1">
                          <a:solidFill>
                            <a:srgbClr val="FF0000"/>
                          </a:solidFill>
                          <a:latin typeface="Arial" pitchFamily="34" charset="0"/>
                          <a:ea typeface="Times New Roman"/>
                          <a:cs typeface="Arial" pitchFamily="34" charset="0"/>
                        </a:rPr>
                        <a:t>CIP</a:t>
                      </a:r>
                      <a:endParaRPr lang="en-US" sz="1800">
                        <a:solidFill>
                          <a:srgbClr val="FF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solidFill>
                            <a:schemeClr val="tx1"/>
                          </a:solidFill>
                          <a:latin typeface="Arial" pitchFamily="34" charset="0"/>
                          <a:ea typeface="Times New Roman"/>
                          <a:cs typeface="Arial" pitchFamily="34" charset="0"/>
                        </a:rPr>
                        <a:t>Carriage and Insurance Paid to...</a:t>
                      </a:r>
                      <a:endParaRPr lang="en-US" sz="1800">
                        <a:solidFill>
                          <a:schemeClr val="tx1"/>
                        </a:solidFill>
                        <a:latin typeface="Arial" pitchFamily="34" charset="0"/>
                        <a:ea typeface="Times New Roman"/>
                        <a:cs typeface="Arial" pitchFamily="34" charset="0"/>
                      </a:endParaRPr>
                    </a:p>
                    <a:p>
                      <a:pPr algn="ctr">
                        <a:spcAft>
                          <a:spcPts val="0"/>
                        </a:spcAft>
                      </a:pPr>
                      <a:r>
                        <a:rPr lang="ro-RO" sz="1800">
                          <a:solidFill>
                            <a:schemeClr val="tx1"/>
                          </a:solidFill>
                          <a:latin typeface="Arial" pitchFamily="34" charset="0"/>
                          <a:ea typeface="Times New Roman"/>
                          <a:cs typeface="Arial" pitchFamily="34" charset="0"/>
                        </a:rPr>
                        <a:t>(Transport și asigurare plătite până la...)</a:t>
                      </a:r>
                      <a:endParaRPr lang="en-US" sz="1800">
                        <a:solidFill>
                          <a:schemeClr val="tx1"/>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în stația de destinație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la predarea mărfii în custodia cărăușului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spcAft>
                          <a:spcPts val="0"/>
                        </a:spcAft>
                      </a:pPr>
                      <a:r>
                        <a:rPr lang="ro-RO" sz="1800">
                          <a:latin typeface="Arial" pitchFamily="34" charset="0"/>
                          <a:ea typeface="Times New Roman"/>
                          <a:cs typeface="Arial" pitchFamily="34" charset="0"/>
                        </a:rPr>
                        <a:t>oricare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6">
                        <a:lumMod val="40000"/>
                        <a:lumOff val="60000"/>
                      </a:schemeClr>
                    </a:solidFill>
                  </a:tcPr>
                </a:tc>
              </a:tr>
            </a:tbl>
          </a:graphicData>
        </a:graphic>
      </p:graphicFrame>
      <p:graphicFrame>
        <p:nvGraphicFramePr>
          <p:cNvPr id="4" name="Table 3"/>
          <p:cNvGraphicFramePr>
            <a:graphicFrameLocks noGrp="1"/>
          </p:cNvGraphicFramePr>
          <p:nvPr/>
        </p:nvGraphicFramePr>
        <p:xfrm>
          <a:off x="457199" y="381000"/>
          <a:ext cx="8382001" cy="847023"/>
        </p:xfrm>
        <a:graphic>
          <a:graphicData uri="http://schemas.openxmlformats.org/drawingml/2006/table">
            <a:tbl>
              <a:tblPr/>
              <a:tblGrid>
                <a:gridCol w="627504"/>
                <a:gridCol w="831973"/>
                <a:gridCol w="2165712"/>
                <a:gridCol w="1666294"/>
                <a:gridCol w="1693322"/>
                <a:gridCol w="1397196"/>
              </a:tblGrid>
              <a:tr h="847023">
                <a:tc>
                  <a:txBody>
                    <a:bodyPr/>
                    <a:lstStyle/>
                    <a:p>
                      <a:pPr algn="ctr">
                        <a:spcAft>
                          <a:spcPts val="0"/>
                        </a:spcAft>
                      </a:pPr>
                      <a:r>
                        <a:rPr lang="ro-RO" sz="1800" b="1">
                          <a:latin typeface="Arial" pitchFamily="34" charset="0"/>
                          <a:ea typeface="Times New Roman"/>
                          <a:cs typeface="Arial" pitchFamily="34" charset="0"/>
                        </a:rPr>
                        <a:t>Gr.</a:t>
                      </a:r>
                      <a:endParaRPr lang="en-US" sz="1800" b="1">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Abr.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Condiția de livrare</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Transmiterea cheltuielilor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Transmiterea riscurilor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Modalitatea de transport</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178</a:t>
            </a:fld>
            <a:endParaRPr lang="en-US"/>
          </a:p>
        </p:txBody>
      </p:sp>
      <p:graphicFrame>
        <p:nvGraphicFramePr>
          <p:cNvPr id="3" name="Table 2"/>
          <p:cNvGraphicFramePr>
            <a:graphicFrameLocks noGrp="1"/>
          </p:cNvGraphicFramePr>
          <p:nvPr/>
        </p:nvGraphicFramePr>
        <p:xfrm>
          <a:off x="380999" y="533400"/>
          <a:ext cx="8382002" cy="847023"/>
        </p:xfrm>
        <a:graphic>
          <a:graphicData uri="http://schemas.openxmlformats.org/drawingml/2006/table">
            <a:tbl>
              <a:tblPr/>
              <a:tblGrid>
                <a:gridCol w="627505"/>
                <a:gridCol w="831972"/>
                <a:gridCol w="2165711"/>
                <a:gridCol w="1666294"/>
                <a:gridCol w="1693323"/>
                <a:gridCol w="1397197"/>
              </a:tblGrid>
              <a:tr h="847023">
                <a:tc>
                  <a:txBody>
                    <a:bodyPr/>
                    <a:lstStyle/>
                    <a:p>
                      <a:pPr algn="ctr">
                        <a:spcAft>
                          <a:spcPts val="0"/>
                        </a:spcAft>
                      </a:pPr>
                      <a:r>
                        <a:rPr lang="ro-RO" sz="1800" b="1">
                          <a:latin typeface="Arial" pitchFamily="34" charset="0"/>
                          <a:ea typeface="Times New Roman"/>
                          <a:cs typeface="Arial" pitchFamily="34" charset="0"/>
                        </a:rPr>
                        <a:t>Gr.</a:t>
                      </a:r>
                      <a:endParaRPr lang="en-US" sz="1800" b="1">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Abr.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Condiția de livrare</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Transmiterea cheltuielilor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Transmiterea riscurilor</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ro-RO" sz="1800" b="1">
                          <a:latin typeface="Arial" pitchFamily="34" charset="0"/>
                          <a:ea typeface="Times New Roman"/>
                          <a:cs typeface="Arial" pitchFamily="34" charset="0"/>
                        </a:rPr>
                        <a:t>Modalitatea de transport</a:t>
                      </a:r>
                      <a:endParaRPr lang="en-US" sz="1800" b="1">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graphicFrame>
        <p:nvGraphicFramePr>
          <p:cNvPr id="4" name="Table 3"/>
          <p:cNvGraphicFramePr>
            <a:graphicFrameLocks noGrp="1"/>
          </p:cNvGraphicFramePr>
          <p:nvPr/>
        </p:nvGraphicFramePr>
        <p:xfrm>
          <a:off x="381000" y="1371600"/>
          <a:ext cx="8381998" cy="5212080"/>
        </p:xfrm>
        <a:graphic>
          <a:graphicData uri="http://schemas.openxmlformats.org/drawingml/2006/table">
            <a:tbl>
              <a:tblPr/>
              <a:tblGrid>
                <a:gridCol w="627504"/>
                <a:gridCol w="831972"/>
                <a:gridCol w="2165712"/>
                <a:gridCol w="1666294"/>
                <a:gridCol w="1693321"/>
                <a:gridCol w="1397195"/>
              </a:tblGrid>
              <a:tr h="0">
                <a:tc>
                  <a:txBody>
                    <a:bodyPr/>
                    <a:lstStyle/>
                    <a:p>
                      <a:pPr algn="ctr">
                        <a:spcAft>
                          <a:spcPts val="0"/>
                        </a:spcAft>
                      </a:pPr>
                      <a:r>
                        <a:rPr lang="ro-RO" sz="1800" b="1">
                          <a:solidFill>
                            <a:srgbClr val="C00000"/>
                          </a:solidFill>
                          <a:latin typeface="Arial" pitchFamily="34" charset="0"/>
                          <a:ea typeface="Times New Roman"/>
                          <a:cs typeface="Arial" pitchFamily="34" charset="0"/>
                        </a:rPr>
                        <a:t>D</a:t>
                      </a:r>
                      <a:endParaRPr lang="en-US" sz="1800">
                        <a:solidFill>
                          <a:srgbClr val="C00000"/>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b="1">
                          <a:solidFill>
                            <a:srgbClr val="C00000"/>
                          </a:solidFill>
                          <a:latin typeface="Arial" pitchFamily="34" charset="0"/>
                          <a:ea typeface="Times New Roman"/>
                          <a:cs typeface="Arial" pitchFamily="34" charset="0"/>
                        </a:rPr>
                        <a:t>DAF</a:t>
                      </a:r>
                      <a:endParaRPr lang="en-US" sz="1800">
                        <a:solidFill>
                          <a:srgbClr val="C00000"/>
                        </a:solidFill>
                        <a:latin typeface="Arial" pitchFamily="34" charset="0"/>
                        <a:ea typeface="Times New Roman"/>
                        <a:cs typeface="Arial" pitchFamily="34" charset="0"/>
                      </a:endParaRPr>
                    </a:p>
                    <a:p>
                      <a:pPr algn="ctr">
                        <a:spcAft>
                          <a:spcPts val="0"/>
                        </a:spcAft>
                      </a:pPr>
                      <a:r>
                        <a:rPr lang="ro-RO" sz="1800" b="1">
                          <a:solidFill>
                            <a:srgbClr val="C00000"/>
                          </a:solidFill>
                          <a:latin typeface="Arial" pitchFamily="34" charset="0"/>
                          <a:ea typeface="Times New Roman"/>
                          <a:cs typeface="Arial" pitchFamily="34" charset="0"/>
                        </a:rPr>
                        <a:t>...</a:t>
                      </a:r>
                      <a:endParaRPr lang="en-US" sz="1800">
                        <a:solidFill>
                          <a:srgbClr val="C0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Delivered at Frontier...</a:t>
                      </a:r>
                      <a:endParaRPr lang="en-US" sz="1800">
                        <a:latin typeface="Arial" pitchFamily="34" charset="0"/>
                        <a:ea typeface="Times New Roman"/>
                        <a:cs typeface="Arial" pitchFamily="34" charset="0"/>
                      </a:endParaRPr>
                    </a:p>
                    <a:p>
                      <a:pPr algn="ctr">
                        <a:spcAft>
                          <a:spcPts val="0"/>
                        </a:spcAft>
                      </a:pPr>
                      <a:r>
                        <a:rPr lang="ro-RO" sz="1800">
                          <a:latin typeface="Arial" pitchFamily="34" charset="0"/>
                          <a:ea typeface="Times New Roman"/>
                          <a:cs typeface="Arial" pitchFamily="34" charset="0"/>
                        </a:rPr>
                        <a:t>(Franco frontieră...)</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la frontiera țării convenite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la frontiera țării convenite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oricare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0">
                <a:tc>
                  <a:txBody>
                    <a:bodyPr/>
                    <a:lstStyle/>
                    <a:p>
                      <a:pPr algn="ctr">
                        <a:spcAft>
                          <a:spcPts val="0"/>
                        </a:spcAft>
                      </a:pPr>
                      <a:endParaRPr lang="en-US" sz="1800">
                        <a:solidFill>
                          <a:srgbClr val="C00000"/>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b="1">
                          <a:solidFill>
                            <a:srgbClr val="C00000"/>
                          </a:solidFill>
                          <a:latin typeface="Arial" pitchFamily="34" charset="0"/>
                          <a:ea typeface="Times New Roman"/>
                          <a:cs typeface="Arial" pitchFamily="34" charset="0"/>
                        </a:rPr>
                        <a:t>DES</a:t>
                      </a:r>
                      <a:endParaRPr lang="en-US" sz="1800">
                        <a:solidFill>
                          <a:srgbClr val="C00000"/>
                        </a:solidFill>
                        <a:latin typeface="Arial" pitchFamily="34" charset="0"/>
                        <a:ea typeface="Times New Roman"/>
                        <a:cs typeface="Arial" pitchFamily="34" charset="0"/>
                      </a:endParaRPr>
                    </a:p>
                    <a:p>
                      <a:pPr algn="ctr">
                        <a:spcAft>
                          <a:spcPts val="0"/>
                        </a:spcAft>
                      </a:pPr>
                      <a:r>
                        <a:rPr lang="ro-RO" sz="1800" b="1">
                          <a:solidFill>
                            <a:srgbClr val="C00000"/>
                          </a:solidFill>
                          <a:latin typeface="Arial" pitchFamily="34" charset="0"/>
                          <a:ea typeface="Times New Roman"/>
                          <a:cs typeface="Arial" pitchFamily="34" charset="0"/>
                        </a:rPr>
                        <a:t>...</a:t>
                      </a:r>
                      <a:endParaRPr lang="en-US" sz="1800">
                        <a:solidFill>
                          <a:srgbClr val="C0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Delivered Ex Ship...</a:t>
                      </a:r>
                      <a:endParaRPr lang="en-US" sz="1800">
                        <a:latin typeface="Arial" pitchFamily="34" charset="0"/>
                        <a:ea typeface="Times New Roman"/>
                        <a:cs typeface="Arial" pitchFamily="34" charset="0"/>
                      </a:endParaRPr>
                    </a:p>
                    <a:p>
                      <a:pPr algn="ctr">
                        <a:spcAft>
                          <a:spcPts val="0"/>
                        </a:spcAft>
                      </a:pPr>
                      <a:r>
                        <a:rPr lang="ro-RO" sz="1800">
                          <a:latin typeface="Arial" pitchFamily="34" charset="0"/>
                          <a:ea typeface="Times New Roman"/>
                          <a:cs typeface="Arial" pitchFamily="34" charset="0"/>
                        </a:rPr>
                        <a:t>(franco navă nedescărcată...)</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pe puntea superioară a vasului, în portul de destinație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pe puntea superioară a vasului, în portul de destinație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maritim și fluvial</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0">
                <a:tc>
                  <a:txBody>
                    <a:bodyPr/>
                    <a:lstStyle/>
                    <a:p>
                      <a:pPr algn="ctr">
                        <a:spcAft>
                          <a:spcPts val="0"/>
                        </a:spcAft>
                      </a:pPr>
                      <a:endParaRPr lang="en-US" sz="1800">
                        <a:solidFill>
                          <a:srgbClr val="C00000"/>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b="1">
                          <a:solidFill>
                            <a:srgbClr val="C00000"/>
                          </a:solidFill>
                          <a:latin typeface="Arial" pitchFamily="34" charset="0"/>
                          <a:ea typeface="Times New Roman"/>
                          <a:cs typeface="Arial" pitchFamily="34" charset="0"/>
                        </a:rPr>
                        <a:t>DEQ</a:t>
                      </a:r>
                      <a:endParaRPr lang="en-US" sz="1800">
                        <a:solidFill>
                          <a:srgbClr val="C00000"/>
                        </a:solidFill>
                        <a:latin typeface="Arial" pitchFamily="34" charset="0"/>
                        <a:ea typeface="Times New Roman"/>
                        <a:cs typeface="Arial" pitchFamily="34" charset="0"/>
                      </a:endParaRPr>
                    </a:p>
                    <a:p>
                      <a:pPr algn="ctr">
                        <a:spcAft>
                          <a:spcPts val="0"/>
                        </a:spcAft>
                      </a:pPr>
                      <a:r>
                        <a:rPr lang="ro-RO" sz="1800" b="1">
                          <a:solidFill>
                            <a:srgbClr val="C00000"/>
                          </a:solidFill>
                          <a:latin typeface="Arial" pitchFamily="34" charset="0"/>
                          <a:ea typeface="Times New Roman"/>
                          <a:cs typeface="Arial" pitchFamily="34" charset="0"/>
                        </a:rPr>
                        <a:t>...</a:t>
                      </a:r>
                      <a:endParaRPr lang="en-US" sz="1800">
                        <a:solidFill>
                          <a:srgbClr val="C0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Delivered Ex Quay...</a:t>
                      </a:r>
                      <a:endParaRPr lang="en-US" sz="1800">
                        <a:latin typeface="Arial" pitchFamily="34" charset="0"/>
                        <a:ea typeface="Times New Roman"/>
                        <a:cs typeface="Arial" pitchFamily="34" charset="0"/>
                      </a:endParaRPr>
                    </a:p>
                    <a:p>
                      <a:pPr algn="ctr">
                        <a:spcAft>
                          <a:spcPts val="0"/>
                        </a:spcAft>
                      </a:pPr>
                      <a:r>
                        <a:rPr lang="ro-RO" sz="1800">
                          <a:latin typeface="Arial" pitchFamily="34" charset="0"/>
                          <a:ea typeface="Times New Roman"/>
                          <a:cs typeface="Arial" pitchFamily="34" charset="0"/>
                        </a:rPr>
                        <a:t>( Franco chei...)</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pe cheiul portului de destinație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pe cheiul portului de destinație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maritim și fluvial</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0">
                <a:tc>
                  <a:txBody>
                    <a:bodyPr/>
                    <a:lstStyle/>
                    <a:p>
                      <a:pPr algn="ctr">
                        <a:spcAft>
                          <a:spcPts val="0"/>
                        </a:spcAft>
                      </a:pPr>
                      <a:endParaRPr lang="en-US" sz="1800">
                        <a:solidFill>
                          <a:srgbClr val="C00000"/>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b="1">
                          <a:solidFill>
                            <a:srgbClr val="C00000"/>
                          </a:solidFill>
                          <a:latin typeface="Arial" pitchFamily="34" charset="0"/>
                          <a:ea typeface="Times New Roman"/>
                          <a:cs typeface="Arial" pitchFamily="34" charset="0"/>
                        </a:rPr>
                        <a:t>DDU</a:t>
                      </a:r>
                      <a:endParaRPr lang="en-US" sz="1800">
                        <a:solidFill>
                          <a:srgbClr val="C00000"/>
                        </a:solidFill>
                        <a:latin typeface="Arial" pitchFamily="34" charset="0"/>
                        <a:ea typeface="Times New Roman"/>
                        <a:cs typeface="Arial" pitchFamily="34" charset="0"/>
                      </a:endParaRPr>
                    </a:p>
                    <a:p>
                      <a:pPr algn="ctr">
                        <a:spcAft>
                          <a:spcPts val="0"/>
                        </a:spcAft>
                      </a:pPr>
                      <a:r>
                        <a:rPr lang="ro-RO" sz="1800" b="1">
                          <a:solidFill>
                            <a:srgbClr val="C00000"/>
                          </a:solidFill>
                          <a:latin typeface="Arial" pitchFamily="34" charset="0"/>
                          <a:ea typeface="Times New Roman"/>
                          <a:cs typeface="Arial" pitchFamily="34" charset="0"/>
                        </a:rPr>
                        <a:t>...</a:t>
                      </a:r>
                      <a:endParaRPr lang="en-US" sz="1800">
                        <a:solidFill>
                          <a:srgbClr val="C0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Delivered Duty Unpaid...</a:t>
                      </a:r>
                      <a:endParaRPr lang="en-US" sz="1800">
                        <a:latin typeface="Arial" pitchFamily="34" charset="0"/>
                        <a:ea typeface="Times New Roman"/>
                        <a:cs typeface="Arial" pitchFamily="34" charset="0"/>
                      </a:endParaRPr>
                    </a:p>
                    <a:p>
                      <a:pPr algn="ctr">
                        <a:spcAft>
                          <a:spcPts val="0"/>
                        </a:spcAft>
                      </a:pPr>
                      <a:r>
                        <a:rPr lang="ro-RO" sz="1800">
                          <a:latin typeface="Arial" pitchFamily="34" charset="0"/>
                          <a:ea typeface="Times New Roman"/>
                          <a:cs typeface="Arial" pitchFamily="34" charset="0"/>
                        </a:rPr>
                        <a:t>(franco destinație nevămuit...)</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stația de destinație, înainte de vămuire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stația de destinație, înainte de vămuire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oricare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r>
              <a:tr h="0">
                <a:tc>
                  <a:txBody>
                    <a:bodyPr/>
                    <a:lstStyle/>
                    <a:p>
                      <a:pPr algn="ctr">
                        <a:spcAft>
                          <a:spcPts val="0"/>
                        </a:spcAft>
                      </a:pPr>
                      <a:endParaRPr lang="en-US" sz="1800">
                        <a:solidFill>
                          <a:srgbClr val="C00000"/>
                        </a:solidFill>
                        <a:latin typeface="Arial" pitchFamily="34" charset="0"/>
                        <a:ea typeface="Times New Roman"/>
                        <a:cs typeface="Arial" pitchFamily="34"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b="1">
                          <a:solidFill>
                            <a:srgbClr val="C00000"/>
                          </a:solidFill>
                          <a:latin typeface="Arial" pitchFamily="34" charset="0"/>
                          <a:ea typeface="Times New Roman"/>
                          <a:cs typeface="Arial" pitchFamily="34" charset="0"/>
                        </a:rPr>
                        <a:t>DDP</a:t>
                      </a:r>
                      <a:endParaRPr lang="en-US" sz="1800">
                        <a:solidFill>
                          <a:srgbClr val="C00000"/>
                        </a:solidFill>
                        <a:latin typeface="Arial" pitchFamily="34" charset="0"/>
                        <a:ea typeface="Times New Roman"/>
                        <a:cs typeface="Arial" pitchFamily="34" charset="0"/>
                      </a:endParaRPr>
                    </a:p>
                    <a:p>
                      <a:pPr algn="ctr">
                        <a:spcAft>
                          <a:spcPts val="0"/>
                        </a:spcAft>
                      </a:pPr>
                      <a:r>
                        <a:rPr lang="ro-RO" sz="1800" b="1">
                          <a:solidFill>
                            <a:srgbClr val="C00000"/>
                          </a:solidFill>
                          <a:latin typeface="Arial" pitchFamily="34" charset="0"/>
                          <a:ea typeface="Times New Roman"/>
                          <a:cs typeface="Arial" pitchFamily="34" charset="0"/>
                        </a:rPr>
                        <a:t>...</a:t>
                      </a:r>
                      <a:endParaRPr lang="en-US" sz="1800">
                        <a:solidFill>
                          <a:srgbClr val="C00000"/>
                        </a:solidFill>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Delivered Duty Paid...</a:t>
                      </a:r>
                      <a:endParaRPr lang="en-US" sz="1800">
                        <a:latin typeface="Arial" pitchFamily="34" charset="0"/>
                        <a:ea typeface="Times New Roman"/>
                        <a:cs typeface="Arial" pitchFamily="34" charset="0"/>
                      </a:endParaRPr>
                    </a:p>
                    <a:p>
                      <a:pPr algn="ctr">
                        <a:spcAft>
                          <a:spcPts val="0"/>
                        </a:spcAft>
                      </a:pPr>
                      <a:r>
                        <a:rPr lang="ro-RO" sz="1800">
                          <a:latin typeface="Arial" pitchFamily="34" charset="0"/>
                          <a:ea typeface="Times New Roman"/>
                          <a:cs typeface="Arial" pitchFamily="34" charset="0"/>
                        </a:rPr>
                        <a:t>(Franco destinație vămuit...)</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stația de destinație, după vămuire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în stația de destinație, după vămuire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spcAft>
                          <a:spcPts val="0"/>
                        </a:spcAft>
                      </a:pPr>
                      <a:r>
                        <a:rPr lang="ro-RO" sz="1800">
                          <a:latin typeface="Arial" pitchFamily="34" charset="0"/>
                          <a:ea typeface="Times New Roman"/>
                          <a:cs typeface="Arial" pitchFamily="34" charset="0"/>
                        </a:rPr>
                        <a:t>oricare</a:t>
                      </a:r>
                      <a:endParaRPr lang="en-US" sz="1800">
                        <a:latin typeface="Arial" pitchFamily="34" charset="0"/>
                        <a:ea typeface="Times New Roman"/>
                        <a:cs typeface="Arial" pitchFamily="34" charset="0"/>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2">
                        <a:lumMod val="20000"/>
                        <a:lumOff val="80000"/>
                      </a:schemeClr>
                    </a:solidFill>
                  </a:tcPr>
                </a:tc>
              </a:tr>
            </a:tbl>
          </a:graphicData>
        </a:graphic>
      </p:graphicFrame>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179</a:t>
            </a:fld>
            <a:endParaRPr lang="en-US"/>
          </a:p>
        </p:txBody>
      </p:sp>
      <p:sp>
        <p:nvSpPr>
          <p:cNvPr id="348181" name="Rectangle 2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48161" name="Group 1"/>
          <p:cNvGrpSpPr>
            <a:grpSpLocks noChangeAspect="1"/>
          </p:cNvGrpSpPr>
          <p:nvPr/>
        </p:nvGrpSpPr>
        <p:grpSpPr bwMode="auto">
          <a:xfrm>
            <a:off x="609600" y="914400"/>
            <a:ext cx="7547429" cy="3962400"/>
            <a:chOff x="2308" y="8601"/>
            <a:chExt cx="7200" cy="3780"/>
          </a:xfrm>
        </p:grpSpPr>
        <p:sp>
          <p:nvSpPr>
            <p:cNvPr id="348180" name="AutoShape 20"/>
            <p:cNvSpPr>
              <a:spLocks noChangeAspect="1" noChangeArrowheads="1" noTextEdit="1"/>
            </p:cNvSpPr>
            <p:nvPr/>
          </p:nvSpPr>
          <p:spPr bwMode="auto">
            <a:xfrm>
              <a:off x="2308" y="8601"/>
              <a:ext cx="7200" cy="378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48179" name="Line 19"/>
            <p:cNvSpPr>
              <a:spLocks noChangeShapeType="1"/>
            </p:cNvSpPr>
            <p:nvPr/>
          </p:nvSpPr>
          <p:spPr bwMode="auto">
            <a:xfrm>
              <a:off x="8428" y="10761"/>
              <a:ext cx="1" cy="1620"/>
            </a:xfrm>
            <a:prstGeom prst="line">
              <a:avLst/>
            </a:prstGeom>
            <a:no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348178" name="Line 18"/>
            <p:cNvSpPr>
              <a:spLocks noChangeShapeType="1"/>
            </p:cNvSpPr>
            <p:nvPr/>
          </p:nvSpPr>
          <p:spPr bwMode="auto">
            <a:xfrm>
              <a:off x="6358" y="9951"/>
              <a:ext cx="1" cy="2430"/>
            </a:xfrm>
            <a:prstGeom prst="line">
              <a:avLst/>
            </a:prstGeom>
            <a:no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348177" name="Line 17"/>
            <p:cNvSpPr>
              <a:spLocks noChangeShapeType="1"/>
            </p:cNvSpPr>
            <p:nvPr/>
          </p:nvSpPr>
          <p:spPr bwMode="auto">
            <a:xfrm>
              <a:off x="4738" y="9411"/>
              <a:ext cx="1" cy="2970"/>
            </a:xfrm>
            <a:prstGeom prst="line">
              <a:avLst/>
            </a:prstGeom>
            <a:no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348176" name="Line 16"/>
            <p:cNvSpPr>
              <a:spLocks noChangeShapeType="1"/>
            </p:cNvSpPr>
            <p:nvPr/>
          </p:nvSpPr>
          <p:spPr bwMode="auto">
            <a:xfrm>
              <a:off x="2938" y="9411"/>
              <a:ext cx="1" cy="2970"/>
            </a:xfrm>
            <a:prstGeom prst="line">
              <a:avLst/>
            </a:prstGeom>
            <a:no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348175" name="Rectangle 15"/>
            <p:cNvSpPr>
              <a:spLocks noChangeArrowheads="1"/>
            </p:cNvSpPr>
            <p:nvPr/>
          </p:nvSpPr>
          <p:spPr bwMode="auto">
            <a:xfrm>
              <a:off x="2308" y="8736"/>
              <a:ext cx="1170" cy="945"/>
            </a:xfrm>
            <a:prstGeom prst="rect">
              <a:avLst/>
            </a:prstGeom>
            <a:solidFill>
              <a:srgbClr val="FFFF9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EXW</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Franco fabrică</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4" name="Rectangle 14"/>
            <p:cNvSpPr>
              <a:spLocks noChangeArrowheads="1"/>
            </p:cNvSpPr>
            <p:nvPr/>
          </p:nvSpPr>
          <p:spPr bwMode="auto">
            <a:xfrm>
              <a:off x="3928" y="8736"/>
              <a:ext cx="1170" cy="945"/>
            </a:xfrm>
            <a:prstGeom prst="rect">
              <a:avLst/>
            </a:prstGeom>
            <a:solidFill>
              <a:srgbClr val="FFCC9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FFCC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FOB</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Franco la bord</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3" name="Rectangle 13"/>
            <p:cNvSpPr>
              <a:spLocks noChangeArrowheads="1"/>
            </p:cNvSpPr>
            <p:nvPr/>
          </p:nvSpPr>
          <p:spPr bwMode="auto">
            <a:xfrm>
              <a:off x="5548" y="8736"/>
              <a:ext cx="1440" cy="1215"/>
            </a:xfrm>
            <a:prstGeom prst="rect">
              <a:avLst/>
            </a:prstGeom>
            <a:solidFill>
              <a:srgbClr val="CCFFCC"/>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FFCC"/>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CIF</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Cost, asigurare,</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navlu</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2" name="Rectangle 12"/>
            <p:cNvSpPr>
              <a:spLocks noChangeArrowheads="1"/>
            </p:cNvSpPr>
            <p:nvPr/>
          </p:nvSpPr>
          <p:spPr bwMode="auto">
            <a:xfrm>
              <a:off x="2308" y="11706"/>
              <a:ext cx="1170" cy="4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Bucureşti</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1" name="Rectangle 11"/>
            <p:cNvSpPr>
              <a:spLocks noChangeArrowheads="1"/>
            </p:cNvSpPr>
            <p:nvPr/>
          </p:nvSpPr>
          <p:spPr bwMode="auto">
            <a:xfrm>
              <a:off x="4198" y="11706"/>
              <a:ext cx="1350" cy="4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Rotterdam</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70" name="Rectangle 10"/>
            <p:cNvSpPr>
              <a:spLocks noChangeArrowheads="1"/>
            </p:cNvSpPr>
            <p:nvPr/>
          </p:nvSpPr>
          <p:spPr bwMode="auto">
            <a:xfrm>
              <a:off x="5638" y="11706"/>
              <a:ext cx="1350" cy="4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New-York</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69" name="Line 9"/>
            <p:cNvSpPr>
              <a:spLocks noChangeShapeType="1"/>
            </p:cNvSpPr>
            <p:nvPr/>
          </p:nvSpPr>
          <p:spPr bwMode="auto">
            <a:xfrm>
              <a:off x="2938" y="11436"/>
              <a:ext cx="1800" cy="1"/>
            </a:xfrm>
            <a:prstGeom prst="line">
              <a:avLst/>
            </a:prstGeom>
            <a:noFill/>
            <a:ln w="9525">
              <a:solidFill>
                <a:srgbClr val="000000"/>
              </a:solidFill>
              <a:prstDash val="sysDot"/>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48168" name="Rectangle 8"/>
            <p:cNvSpPr>
              <a:spLocks noChangeArrowheads="1"/>
            </p:cNvSpPr>
            <p:nvPr/>
          </p:nvSpPr>
          <p:spPr bwMode="auto">
            <a:xfrm>
              <a:off x="3118" y="10491"/>
              <a:ext cx="1530" cy="6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intern terestru</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67" name="Line 7"/>
            <p:cNvSpPr>
              <a:spLocks noChangeShapeType="1"/>
            </p:cNvSpPr>
            <p:nvPr/>
          </p:nvSpPr>
          <p:spPr bwMode="auto">
            <a:xfrm>
              <a:off x="4738" y="11436"/>
              <a:ext cx="1620" cy="1"/>
            </a:xfrm>
            <a:prstGeom prst="line">
              <a:avLst/>
            </a:prstGeom>
            <a:noFill/>
            <a:ln w="9525">
              <a:solidFill>
                <a:srgbClr val="000000"/>
              </a:solidFill>
              <a:prstDash val="sysDot"/>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48166" name="Rectangle 6"/>
            <p:cNvSpPr>
              <a:spLocks noChangeArrowheads="1"/>
            </p:cNvSpPr>
            <p:nvPr/>
          </p:nvSpPr>
          <p:spPr bwMode="auto">
            <a:xfrm>
              <a:off x="4828" y="10491"/>
              <a:ext cx="1350" cy="81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maritim internaţional</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65" name="Rectangle 5"/>
            <p:cNvSpPr>
              <a:spLocks noChangeArrowheads="1"/>
            </p:cNvSpPr>
            <p:nvPr/>
          </p:nvSpPr>
          <p:spPr bwMode="auto">
            <a:xfrm>
              <a:off x="6718" y="10761"/>
              <a:ext cx="1530" cy="6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Transport intern terestru</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64" name="Line 4"/>
            <p:cNvSpPr>
              <a:spLocks noChangeShapeType="1"/>
            </p:cNvSpPr>
            <p:nvPr/>
          </p:nvSpPr>
          <p:spPr bwMode="auto">
            <a:xfrm>
              <a:off x="6268" y="11436"/>
              <a:ext cx="2160" cy="1"/>
            </a:xfrm>
            <a:prstGeom prst="line">
              <a:avLst/>
            </a:prstGeom>
            <a:noFill/>
            <a:ln w="9525">
              <a:solidFill>
                <a:srgbClr val="000000"/>
              </a:solidFill>
              <a:prstDash val="sysDot"/>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48163" name="Rectangle 3"/>
            <p:cNvSpPr>
              <a:spLocks noChangeArrowheads="1"/>
            </p:cNvSpPr>
            <p:nvPr/>
          </p:nvSpPr>
          <p:spPr bwMode="auto">
            <a:xfrm>
              <a:off x="7416" y="8702"/>
              <a:ext cx="1800" cy="2047"/>
            </a:xfrm>
            <a:prstGeom prst="rect">
              <a:avLst/>
            </a:prstGeom>
            <a:solidFill>
              <a:srgbClr val="CCFFFF"/>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CCFFFF"/>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6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DDU</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Livrat, taxe vamale neplătite</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DDP</a:t>
              </a:r>
              <a:endParaRPr kumimoji="0" lang="ro-RO"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Livrat, taxe vamale plătite</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348162" name="Rectangle 2"/>
            <p:cNvSpPr>
              <a:spLocks noChangeArrowheads="1"/>
            </p:cNvSpPr>
            <p:nvPr/>
          </p:nvSpPr>
          <p:spPr bwMode="auto">
            <a:xfrm>
              <a:off x="7708" y="11706"/>
              <a:ext cx="1350" cy="4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o-RO" sz="14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Philadelphia</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348200" name="AutoShape 40"/>
          <p:cNvSpPr>
            <a:spLocks noChangeArrowheads="1"/>
          </p:cNvSpPr>
          <p:nvPr/>
        </p:nvSpPr>
        <p:spPr bwMode="auto">
          <a:xfrm>
            <a:off x="5257800" y="5791200"/>
            <a:ext cx="1295400" cy="3429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FF99"/>
          </a:solidFill>
          <a:ln w="9525">
            <a:solidFill>
              <a:srgbClr val="000000"/>
            </a:solidFill>
            <a:miter lim="800000"/>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348201" name="Line 41"/>
          <p:cNvSpPr>
            <a:spLocks noChangeShapeType="1"/>
          </p:cNvSpPr>
          <p:nvPr/>
        </p:nvSpPr>
        <p:spPr bwMode="auto">
          <a:xfrm>
            <a:off x="1219200" y="4724400"/>
            <a:ext cx="58674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48202" name="Line 42"/>
          <p:cNvSpPr>
            <a:spLocks noChangeShapeType="1"/>
          </p:cNvSpPr>
          <p:nvPr/>
        </p:nvSpPr>
        <p:spPr bwMode="auto">
          <a:xfrm>
            <a:off x="1676400" y="5334000"/>
            <a:ext cx="594360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nvGrpSpPr>
          <p:cNvPr id="348193" name="Group 33"/>
          <p:cNvGrpSpPr>
            <a:grpSpLocks/>
          </p:cNvGrpSpPr>
          <p:nvPr/>
        </p:nvGrpSpPr>
        <p:grpSpPr bwMode="auto">
          <a:xfrm>
            <a:off x="990600" y="5105400"/>
            <a:ext cx="7010400" cy="1219200"/>
            <a:chOff x="1614" y="13559"/>
            <a:chExt cx="9240" cy="1260"/>
          </a:xfrm>
        </p:grpSpPr>
        <p:sp>
          <p:nvSpPr>
            <p:cNvPr id="348194" name="Rectangle 34"/>
            <p:cNvSpPr>
              <a:spLocks noChangeArrowheads="1"/>
            </p:cNvSpPr>
            <p:nvPr/>
          </p:nvSpPr>
          <p:spPr bwMode="auto">
            <a:xfrm>
              <a:off x="1614" y="13605"/>
              <a:ext cx="960" cy="540"/>
            </a:xfrm>
            <a:prstGeom prst="rect">
              <a:avLst/>
            </a:prstGeom>
            <a:solidFill>
              <a:srgbClr val="FFFF99"/>
            </a:solidFill>
            <a:ln w="9525">
              <a:solidFill>
                <a:srgbClr val="000000"/>
              </a:solidFill>
              <a:miter lim="800000"/>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0" u="none" strike="noStrike" cap="none" normalizeH="0" baseline="0" smtClean="0">
                  <a:ln>
                    <a:noFill/>
                  </a:ln>
                  <a:solidFill>
                    <a:schemeClr val="tx1"/>
                  </a:solidFill>
                  <a:effectLst/>
                  <a:latin typeface="Arial" pitchFamily="34" charset="0"/>
                  <a:cs typeface="Arial" pitchFamily="34" charset="0"/>
                </a:rPr>
                <a:t>100</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48198" name="Rectangle 38"/>
            <p:cNvSpPr>
              <a:spLocks noChangeArrowheads="1"/>
            </p:cNvSpPr>
            <p:nvPr/>
          </p:nvSpPr>
          <p:spPr bwMode="auto">
            <a:xfrm>
              <a:off x="9894" y="13919"/>
              <a:ext cx="96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o-RO" b="1" i="1" u="none" strike="noStrike" cap="none" normalizeH="0" baseline="0" smtClean="0">
                  <a:ln>
                    <a:noFill/>
                  </a:ln>
                  <a:solidFill>
                    <a:schemeClr val="tx1"/>
                  </a:solidFill>
                  <a:effectLst/>
                  <a:latin typeface="Arial" pitchFamily="34" charset="0"/>
                  <a:cs typeface="Arial" pitchFamily="34" charset="0"/>
                </a:rPr>
                <a:t>Preţ</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48199" name="Rectangle 39"/>
            <p:cNvSpPr>
              <a:spLocks noChangeArrowheads="1"/>
            </p:cNvSpPr>
            <p:nvPr/>
          </p:nvSpPr>
          <p:spPr bwMode="auto">
            <a:xfrm>
              <a:off x="1614" y="14279"/>
              <a:ext cx="5524"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ro-RO" b="1" i="1" u="none" strike="noStrike" cap="none" normalizeH="0" baseline="0" smtClean="0">
                  <a:ln>
                    <a:noFill/>
                  </a:ln>
                  <a:solidFill>
                    <a:schemeClr val="tx1"/>
                  </a:solidFill>
                  <a:effectLst/>
                  <a:latin typeface="Arial" pitchFamily="34" charset="0"/>
                  <a:cs typeface="Arial" pitchFamily="34" charset="0"/>
                </a:rPr>
                <a:t>Obligaţii, cheltuieli de livrare, riscuri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48195" name="Rectangle 35"/>
            <p:cNvSpPr>
              <a:spLocks noChangeArrowheads="1"/>
            </p:cNvSpPr>
            <p:nvPr/>
          </p:nvSpPr>
          <p:spPr bwMode="auto">
            <a:xfrm>
              <a:off x="3894" y="13559"/>
              <a:ext cx="960" cy="540"/>
            </a:xfrm>
            <a:prstGeom prst="rect">
              <a:avLst/>
            </a:prstGeom>
            <a:solidFill>
              <a:srgbClr val="FFCC99"/>
            </a:solidFill>
            <a:ln w="9525">
              <a:solidFill>
                <a:srgbClr val="000000"/>
              </a:solidFill>
              <a:miter lim="800000"/>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0" u="none" strike="noStrike" cap="none" normalizeH="0" baseline="0" smtClean="0">
                  <a:ln>
                    <a:noFill/>
                  </a:ln>
                  <a:solidFill>
                    <a:schemeClr val="tx1"/>
                  </a:solidFill>
                  <a:effectLst/>
                  <a:latin typeface="Arial" pitchFamily="34" charset="0"/>
                  <a:cs typeface="Arial" pitchFamily="34" charset="0"/>
                </a:rPr>
                <a:t>110</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48196" name="Rectangle 36"/>
            <p:cNvSpPr>
              <a:spLocks noChangeArrowheads="1"/>
            </p:cNvSpPr>
            <p:nvPr/>
          </p:nvSpPr>
          <p:spPr bwMode="auto">
            <a:xfrm>
              <a:off x="6054" y="13559"/>
              <a:ext cx="960" cy="540"/>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0" u="none" strike="noStrike" cap="none" normalizeH="0" baseline="0" smtClean="0">
                  <a:ln>
                    <a:noFill/>
                  </a:ln>
                  <a:solidFill>
                    <a:schemeClr val="tx1"/>
                  </a:solidFill>
                  <a:effectLst/>
                  <a:latin typeface="Arial" pitchFamily="34" charset="0"/>
                  <a:cs typeface="Arial" pitchFamily="34" charset="0"/>
                </a:rPr>
                <a:t>120</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48197" name="Rectangle 37"/>
            <p:cNvSpPr>
              <a:spLocks noChangeArrowheads="1"/>
            </p:cNvSpPr>
            <p:nvPr/>
          </p:nvSpPr>
          <p:spPr bwMode="auto">
            <a:xfrm>
              <a:off x="8694" y="13559"/>
              <a:ext cx="960" cy="540"/>
            </a:xfrm>
            <a:prstGeom prst="rect">
              <a:avLst/>
            </a:prstGeom>
            <a:solidFill>
              <a:srgbClr val="CCFFFF"/>
            </a:solidFill>
            <a:ln w="9525">
              <a:solidFill>
                <a:srgbClr val="000000"/>
              </a:solidFill>
              <a:miter lim="800000"/>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o-RO" b="1" i="0" u="none" strike="noStrike" cap="none" normalizeH="0" baseline="0" smtClean="0">
                  <a:ln>
                    <a:noFill/>
                  </a:ln>
                  <a:solidFill>
                    <a:schemeClr val="tx1"/>
                  </a:solidFill>
                  <a:effectLst/>
                  <a:latin typeface="Arial" pitchFamily="34" charset="0"/>
                  <a:cs typeface="Arial" pitchFamily="34" charset="0"/>
                </a:rPr>
                <a:t>125</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295400" y="990600"/>
            <a:ext cx="6629400" cy="769441"/>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VI</a:t>
            </a:r>
            <a:endParaRPr kumimoji="0" lang="en-US" sz="22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DESPRE VÂNZARE</a:t>
            </a:r>
            <a:endParaRPr kumimoji="0" lang="en-US" sz="22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2"/>
          <p:cNvSpPr>
            <a:spLocks noChangeArrowheads="1"/>
          </p:cNvSpPr>
          <p:nvPr/>
        </p:nvSpPr>
        <p:spPr bwMode="auto">
          <a:xfrm>
            <a:off x="1447800" y="1981200"/>
            <a:ext cx="5410200" cy="707886"/>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60</a:t>
            </a: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endParaRPr kumimoji="0" lang="ro-RO" sz="2000" b="1" i="0" u="none" strike="noStrike" cap="none" normalizeH="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3"/>
          <p:cNvSpPr>
            <a:spLocks noChangeArrowheads="1"/>
          </p:cNvSpPr>
          <p:nvPr/>
        </p:nvSpPr>
        <p:spPr bwMode="auto">
          <a:xfrm>
            <a:off x="2743200" y="1981200"/>
            <a:ext cx="53340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smtClean="0">
                <a:solidFill>
                  <a:srgbClr val="FF0000"/>
                </a:solidFill>
                <a:latin typeface="Arial" pitchFamily="34" charset="0"/>
                <a:ea typeface="Times New Roman" pitchFamily="18" charset="0"/>
                <a:cs typeface="Arial" pitchFamily="34" charset="0"/>
              </a:rPr>
              <a:t>73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1905000" y="2667000"/>
            <a:ext cx="54864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6</a:t>
            </a: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9</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8849" name="Rectangle 1"/>
          <p:cNvSpPr>
            <a:spLocks noChangeArrowheads="1"/>
          </p:cNvSpPr>
          <p:nvPr/>
        </p:nvSpPr>
        <p:spPr bwMode="auto">
          <a:xfrm>
            <a:off x="685800" y="3429000"/>
            <a:ext cx="7924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termenul stipulat într-un contract de vânzarea unui lucru mobil este esenţial naturii operaţiunii, partea care voieşte executarea convenţiei, fără s</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ţină seama de expirarea termenului stipulat în favoarea sa, trebuie s</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încunoştiinţeze pe cealaltă parte, în termen de 24 de ore de la expirarea termenului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Chiar în acest caz vânzarea lucrului nu se poate face decât  a doua zi după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ncunoștiințare.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18</a:t>
            </a:fld>
            <a:endParaRPr lang="en-US"/>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180</a:t>
            </a:fld>
            <a:endParaRPr lang="en-US"/>
          </a:p>
        </p:txBody>
      </p:sp>
      <p:sp>
        <p:nvSpPr>
          <p:cNvPr id="3" name="Rectangle 1"/>
          <p:cNvSpPr>
            <a:spLocks noChangeArrowheads="1"/>
          </p:cNvSpPr>
          <p:nvPr/>
        </p:nvSpPr>
        <p:spPr bwMode="auto">
          <a:xfrm>
            <a:off x="533400" y="990600"/>
            <a:ext cx="3124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Termenul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de livrare</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19490" name="Rectangle 2"/>
          <p:cNvSpPr>
            <a:spLocks noChangeArrowheads="1"/>
          </p:cNvSpPr>
          <p:nvPr/>
        </p:nvSpPr>
        <p:spPr bwMode="auto">
          <a:xfrm>
            <a:off x="762000" y="1676400"/>
            <a:ext cx="74676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stabilirea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termenului de livrare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se ţină cont atât 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necesitatea cumpărătorului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 avea marfa</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cât şi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posibilităţile vânzătorului</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stipulat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precizează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data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să predea marfa</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cumpărătorul să preia marfa</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Fiecare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 de livrare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atribut al vânzătorului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trebuie să aibe în vedere toate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etapele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aspectele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pot apărea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realizarea produsului pentru vânzare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termenul stabilit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orice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întârziere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dând naştere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penalizări, daune, procese, pierderea clienţilor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funcţie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natura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complexitatea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produselor,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termenul de livrare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contract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poate preciza în mai multe feluri: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la o dată fixă, termen de livrare orientativ</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termen de livrare determinabil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funcţie de anumite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clauze din contract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304800" y="1752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04800" y="2895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04800" y="3657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04800" y="5029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181</a:t>
            </a:fld>
            <a:endParaRPr lang="en-US"/>
          </a:p>
        </p:txBody>
      </p:sp>
      <p:sp>
        <p:nvSpPr>
          <p:cNvPr id="3" name="Rectangle 1"/>
          <p:cNvSpPr>
            <a:spLocks noChangeArrowheads="1"/>
          </p:cNvSpPr>
          <p:nvPr/>
        </p:nvSpPr>
        <p:spPr bwMode="auto">
          <a:xfrm>
            <a:off x="533400" y="990601"/>
            <a:ext cx="4419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en-US" b="1" smtClean="0">
                <a:solidFill>
                  <a:schemeClr val="accent1">
                    <a:lumMod val="75000"/>
                  </a:schemeClr>
                </a:solidFill>
                <a:latin typeface="Arial" pitchFamily="34" charset="0"/>
                <a:ea typeface="Times New Roman" pitchFamily="18" charset="0"/>
                <a:cs typeface="Arial" pitchFamily="34" charset="0"/>
              </a:rPr>
              <a:t>2</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lang="ro-RO" b="1" smtClean="0">
                <a:solidFill>
                  <a:schemeClr val="accent1">
                    <a:lumMod val="75000"/>
                  </a:schemeClr>
                </a:solidFill>
                <a:latin typeface="Arial" pitchFamily="34" charset="0"/>
                <a:cs typeface="Arial" pitchFamily="34" charset="0"/>
              </a:rPr>
              <a:t>Controlul şi recepţia mărfurilor</a:t>
            </a:r>
            <a:endParaRPr lang="en-US" smtClean="0">
              <a:solidFill>
                <a:schemeClr val="accent1">
                  <a:lumMod val="75000"/>
                </a:schemeClr>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56353" name="Rectangle 1"/>
          <p:cNvSpPr>
            <a:spLocks noChangeArrowheads="1"/>
          </p:cNvSpPr>
          <p:nvPr/>
        </p:nvSpPr>
        <p:spPr bwMode="auto">
          <a:xfrm>
            <a:off x="914400" y="1752600"/>
            <a:ext cx="7543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Precizarea în contract 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condiţiilor de control şi recepţie a mărfurilor</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are scopul de a permite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cumpărătorului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u="none" strike="noStrike" cap="none" normalizeH="0" baseline="0" smtClean="0">
                <a:ln>
                  <a:noFill/>
                </a:ln>
                <a:effectLst/>
                <a:latin typeface="Arial" pitchFamily="34" charset="0"/>
                <a:ea typeface="Times New Roman" pitchFamily="18" charset="0"/>
                <a:cs typeface="Arial" pitchFamily="34" charset="0"/>
              </a:rPr>
              <a:t>să constate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modul în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şi-a îndeplinit obligaţiile asumate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privire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cantitate, sortiment, calitate, ambalaj, termene de livrare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Controlul şi recepţia</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mărfurilor</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vor efectua conform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clauzelor contractului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către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cumpărător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ambii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firme specializate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(agreeate de parteneri)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381000" y="182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81000" y="3200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
          <p:cNvSpPr>
            <a:spLocks noChangeArrowheads="1"/>
          </p:cNvSpPr>
          <p:nvPr/>
        </p:nvSpPr>
        <p:spPr bwMode="auto">
          <a:xfrm>
            <a:off x="609600" y="4495800"/>
            <a:ext cx="3124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en-US" b="1" smtClean="0">
                <a:solidFill>
                  <a:schemeClr val="accent1">
                    <a:lumMod val="75000"/>
                  </a:schemeClr>
                </a:solidFill>
                <a:latin typeface="Arial" pitchFamily="34" charset="0"/>
                <a:ea typeface="Times New Roman" pitchFamily="18" charset="0"/>
                <a:cs typeface="Arial" pitchFamily="34" charset="0"/>
              </a:rPr>
              <a:t>3</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Condiții</a:t>
            </a:r>
            <a:r>
              <a:rPr kumimoji="0" lang="ro-RO"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de plată</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56354" name="Rectangle 2"/>
          <p:cNvSpPr>
            <a:spLocks noChangeArrowheads="1"/>
          </p:cNvSpPr>
          <p:nvPr/>
        </p:nvSpPr>
        <p:spPr bwMode="auto">
          <a:xfrm>
            <a:off x="1066800" y="5257800"/>
            <a:ext cx="7239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înscriu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contract</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clauze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modul în care se efectuează plata, moneda de decontare, termenul de plată, modalităţile de plată, documentele pentru încasarea contravalorii mărfurilor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533400" y="533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182</a:t>
            </a:fld>
            <a:endParaRPr lang="en-US"/>
          </a:p>
        </p:txBody>
      </p:sp>
      <p:sp>
        <p:nvSpPr>
          <p:cNvPr id="3" name="Rectangle 1"/>
          <p:cNvSpPr>
            <a:spLocks noChangeArrowheads="1"/>
          </p:cNvSpPr>
          <p:nvPr/>
        </p:nvSpPr>
        <p:spPr bwMode="auto">
          <a:xfrm>
            <a:off x="533400" y="914400"/>
            <a:ext cx="3124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ro-RO" b="1" smtClean="0">
                <a:solidFill>
                  <a:schemeClr val="accent1">
                    <a:lumMod val="75000"/>
                  </a:schemeClr>
                </a:solidFill>
                <a:latin typeface="Arial" pitchFamily="34" charset="0"/>
                <a:ea typeface="Times New Roman" pitchFamily="18" charset="0"/>
                <a:cs typeface="Arial" pitchFamily="34" charset="0"/>
              </a:rPr>
              <a:t>4</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Forța</a:t>
            </a:r>
            <a:r>
              <a:rPr lang="ro-RO" b="1" smtClean="0">
                <a:solidFill>
                  <a:schemeClr val="accent1">
                    <a:lumMod val="75000"/>
                  </a:schemeClr>
                </a:solidFill>
                <a:latin typeface="Arial" pitchFamily="34" charset="0"/>
                <a:ea typeface="Times New Roman" pitchFamily="18" charset="0"/>
                <a:cs typeface="Arial" pitchFamily="34" charset="0"/>
              </a:rPr>
              <a:t> majoră</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57377" name="Rectangle 1"/>
          <p:cNvSpPr>
            <a:spLocks noChangeArrowheads="1"/>
          </p:cNvSpPr>
          <p:nvPr/>
        </p:nvSpPr>
        <p:spPr bwMode="auto">
          <a:xfrm>
            <a:off x="990600" y="1676400"/>
            <a:ext cx="6934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Forţa majoră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fenomen natural, exterior,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cu</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caracter extraordinar, imprevizibil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şi</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de nebiruit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Forţa majoră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exoneratoare de răspundere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determinat</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exclusivitate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fapte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cauzatoare de prejudicii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457200" y="1828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2590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57200" y="34290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357378" name="Rectangle 2"/>
          <p:cNvSpPr>
            <a:spLocks noChangeArrowheads="1"/>
          </p:cNvSpPr>
          <p:nvPr/>
        </p:nvSpPr>
        <p:spPr bwMode="auto">
          <a:xfrm>
            <a:off x="990600" y="4191000"/>
            <a:ext cx="7010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exonera de răspundere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una din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părţile contractante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forţa majoră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îndeplinească următoarele cerinţe: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să determine în exclusivitate producerea prejudiciului, să fie definitivă şi să fie totală.</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situaţii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forţă majoră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obligaţiile reciproce încetează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457200" y="42672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57200" y="56388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183</a:t>
            </a:fld>
            <a:endParaRPr lang="en-US"/>
          </a:p>
        </p:txBody>
      </p:sp>
      <p:sp>
        <p:nvSpPr>
          <p:cNvPr id="3" name="Rectangle 1"/>
          <p:cNvSpPr>
            <a:spLocks noChangeArrowheads="1"/>
          </p:cNvSpPr>
          <p:nvPr/>
        </p:nvSpPr>
        <p:spPr bwMode="auto">
          <a:xfrm>
            <a:off x="533400" y="914400"/>
            <a:ext cx="3124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ro-RO" b="1" smtClean="0">
                <a:solidFill>
                  <a:schemeClr val="accent1">
                    <a:lumMod val="75000"/>
                  </a:schemeClr>
                </a:solidFill>
                <a:latin typeface="Arial" pitchFamily="34" charset="0"/>
                <a:ea typeface="Times New Roman" pitchFamily="18" charset="0"/>
                <a:cs typeface="Arial" pitchFamily="34" charset="0"/>
              </a:rPr>
              <a:t>5</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Sancțiuni</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58401" name="Rectangle 1"/>
          <p:cNvSpPr>
            <a:spLocks noChangeArrowheads="1"/>
          </p:cNvSpPr>
          <p:nvPr/>
        </p:nvSpPr>
        <p:spPr bwMode="auto">
          <a:xfrm>
            <a:off x="990600" y="1600200"/>
            <a:ext cx="7391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Penalităţile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reprezintă </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o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valoare convenţională</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pagubelor</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totodată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 sancţiune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neexecutare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termen</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obligaţiilor contractuale.</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ight Arrow 4"/>
          <p:cNvSpPr/>
          <p:nvPr/>
        </p:nvSpPr>
        <p:spPr>
          <a:xfrm>
            <a:off x="457200" y="167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57200" y="27432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358402" name="Rectangle 2"/>
          <p:cNvSpPr>
            <a:spLocks noChangeArrowheads="1"/>
          </p:cNvSpPr>
          <p:nvPr/>
        </p:nvSpPr>
        <p:spPr bwMode="auto">
          <a:xfrm>
            <a:off x="914400" y="3352800"/>
            <a:ext cx="7772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penalităţile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au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 caracter reparator al daunelor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penalităţile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suportă de partea care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 şi-a respectat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obligaţiile comerciale </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8" name="Right Arrow 7"/>
          <p:cNvSpPr/>
          <p:nvPr/>
        </p:nvSpPr>
        <p:spPr>
          <a:xfrm>
            <a:off x="381000" y="34290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81000" y="40386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03" name="Rectangle 3"/>
          <p:cNvSpPr>
            <a:spLocks noChangeArrowheads="1"/>
          </p:cNvSpPr>
          <p:nvPr/>
        </p:nvSpPr>
        <p:spPr bwMode="auto">
          <a:xfrm>
            <a:off x="609600" y="5029200"/>
            <a:ext cx="2895600" cy="646331"/>
          </a:xfrm>
          <a:prstGeom prst="rect">
            <a:avLst/>
          </a:prstGeom>
          <a:solidFill>
            <a:schemeClr val="accent3">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penalitatea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suportă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358404" name="Rectangle 4"/>
          <p:cNvSpPr>
            <a:spLocks noChangeArrowheads="1"/>
          </p:cNvSpPr>
          <p:nvPr/>
        </p:nvSpPr>
        <p:spPr bwMode="auto">
          <a:xfrm>
            <a:off x="3886200" y="4495800"/>
            <a:ext cx="47244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762000"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n-a livrat la termen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n-a executat obiectul contractului</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358405" name="Rectangle 5"/>
          <p:cNvSpPr>
            <a:spLocks noChangeArrowheads="1"/>
          </p:cNvSpPr>
          <p:nvPr/>
        </p:nvSpPr>
        <p:spPr bwMode="auto">
          <a:xfrm>
            <a:off x="3886200" y="5486400"/>
            <a:ext cx="4724400" cy="1200329"/>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762000" algn="l"/>
              </a:tabLst>
            </a:pPr>
            <a:r>
              <a:rPr lang="ro-RO" b="1" i="1" smtClean="0">
                <a:solidFill>
                  <a:srgbClr val="C00000"/>
                </a:solidFill>
                <a:latin typeface="Arial" pitchFamily="34" charset="0"/>
                <a:ea typeface="Times New Roman" pitchFamily="18" charset="0"/>
                <a:cs typeface="Arial" pitchFamily="34" charset="0"/>
              </a:rPr>
              <a:t>n</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u</a:t>
            </a:r>
            <a:r>
              <a:rPr kumimoji="0" lang="ro-RO" b="1" i="1" u="none" strike="noStrike" cap="none" normalizeH="0" smtClean="0">
                <a:ln>
                  <a:noFill/>
                </a:ln>
                <a:solidFill>
                  <a:srgbClr val="C00000"/>
                </a:solidFill>
                <a:effectLst/>
                <a:latin typeface="Arial" pitchFamily="34" charset="0"/>
                <a:ea typeface="Times New Roman" pitchFamily="18" charset="0"/>
                <a:cs typeface="Arial" pitchFamily="34" charset="0"/>
              </a:rPr>
              <a:t> se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remite în termen</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rPr>
              <a:t>documentaţia tehnică necesară punerii în funcţiune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rPr>
              <a:t>a certificatelor de calitate, a modului de folosire, etc</a:t>
            </a:r>
            <a:endParaRPr kumimoji="0" lang="ro-RO" b="0" u="none" strike="noStrike" cap="none" normalizeH="0" baseline="0" smtClean="0">
              <a:ln>
                <a:noFill/>
              </a:ln>
              <a:solidFill>
                <a:schemeClr val="tx1"/>
              </a:solidFill>
              <a:effectLst/>
              <a:latin typeface="Arial" pitchFamily="34" charset="0"/>
              <a:cs typeface="Arial" pitchFamily="34" charset="0"/>
            </a:endParaRPr>
          </a:p>
        </p:txBody>
      </p:sp>
      <p:cxnSp>
        <p:nvCxnSpPr>
          <p:cNvPr id="14" name="Shape 13"/>
          <p:cNvCxnSpPr>
            <a:stCxn id="358403" idx="0"/>
            <a:endCxn id="358404" idx="1"/>
          </p:cNvCxnSpPr>
          <p:nvPr/>
        </p:nvCxnSpPr>
        <p:spPr>
          <a:xfrm rot="5400000" flipH="1" flipV="1">
            <a:off x="2866683" y="4009683"/>
            <a:ext cx="210234" cy="18288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Shape 15"/>
          <p:cNvCxnSpPr>
            <a:stCxn id="358403" idx="2"/>
            <a:endCxn id="358405" idx="1"/>
          </p:cNvCxnSpPr>
          <p:nvPr/>
        </p:nvCxnSpPr>
        <p:spPr>
          <a:xfrm rot="16200000" flipH="1">
            <a:off x="2766283" y="4966648"/>
            <a:ext cx="411034" cy="18288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184</a:t>
            </a:fld>
            <a:endParaRPr lang="en-US"/>
          </a:p>
        </p:txBody>
      </p:sp>
      <p:sp>
        <p:nvSpPr>
          <p:cNvPr id="3" name="Rectangle 3"/>
          <p:cNvSpPr>
            <a:spLocks noChangeArrowheads="1"/>
          </p:cNvSpPr>
          <p:nvPr/>
        </p:nvSpPr>
        <p:spPr bwMode="auto">
          <a:xfrm>
            <a:off x="228600" y="1447800"/>
            <a:ext cx="2895600" cy="646331"/>
          </a:xfrm>
          <a:prstGeom prst="rect">
            <a:avLst/>
          </a:prstGeom>
          <a:solidFill>
            <a:schemeClr val="accent3">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penalitatea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suportă de </a:t>
            </a:r>
            <a:r>
              <a:rPr lang="ro-RO" b="1" i="1" smtClean="0">
                <a:solidFill>
                  <a:srgbClr val="C00000"/>
                </a:solidFill>
                <a:latin typeface="Arial" pitchFamily="34" charset="0"/>
                <a:ea typeface="Times New Roman" pitchFamily="18" charset="0"/>
                <a:cs typeface="Arial" pitchFamily="34" charset="0"/>
              </a:rPr>
              <a:t>cumpărător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359425" name="Rectangle 1"/>
          <p:cNvSpPr>
            <a:spLocks noChangeArrowheads="1"/>
          </p:cNvSpPr>
          <p:nvPr/>
        </p:nvSpPr>
        <p:spPr bwMode="auto">
          <a:xfrm>
            <a:off x="3581400" y="685800"/>
            <a:ext cx="50292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762000" algn="l"/>
              </a:tabLst>
            </a:pPr>
            <a:r>
              <a:rPr lang="ro-RO" b="1" i="1" smtClean="0">
                <a:solidFill>
                  <a:schemeClr val="accent1">
                    <a:lumMod val="75000"/>
                  </a:schemeClr>
                </a:solidFill>
                <a:latin typeface="Arial" pitchFamily="34" charset="0"/>
                <a:ea typeface="Times New Roman" pitchFamily="18" charset="0"/>
                <a:cs typeface="Arial" pitchFamily="34" charset="0"/>
              </a:rPr>
              <a:t>n</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a:t>
            </a:r>
            <a:r>
              <a:rPr kumimoji="0" lang="ro-RO" b="1" i="1"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se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deschide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acreditivul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termenul stabilit</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neplata la termen</a:t>
            </a:r>
            <a:endParaRPr kumimoji="0" lang="ro-RO" b="1" i="0" u="none" strike="noStrike" cap="none" normalizeH="0" baseline="0" smtClean="0">
              <a:ln>
                <a:noFill/>
              </a:ln>
              <a:solidFill>
                <a:srgbClr val="C00000"/>
              </a:solidFill>
              <a:effectLst/>
              <a:latin typeface="Arial" pitchFamily="34" charset="0"/>
              <a:cs typeface="Arial" pitchFamily="34" charset="0"/>
            </a:endParaRPr>
          </a:p>
        </p:txBody>
      </p:sp>
      <p:sp>
        <p:nvSpPr>
          <p:cNvPr id="359426" name="Rectangle 2"/>
          <p:cNvSpPr>
            <a:spLocks noChangeArrowheads="1"/>
          </p:cNvSpPr>
          <p:nvPr/>
        </p:nvSpPr>
        <p:spPr bwMode="auto">
          <a:xfrm>
            <a:off x="3581400" y="1752600"/>
            <a:ext cx="5029201" cy="1200329"/>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lvl="1" algn="just" fontAlgn="base">
              <a:spcBef>
                <a:spcPct val="0"/>
              </a:spcBef>
              <a:spcAft>
                <a:spcPct val="0"/>
              </a:spcAft>
              <a:tabLst>
                <a:tab pos="762000" algn="l"/>
              </a:tabLst>
            </a:pPr>
            <a:r>
              <a:rPr lang="ro-RO" b="1" i="1" smtClean="0">
                <a:solidFill>
                  <a:srgbClr val="FF0000"/>
                </a:solidFill>
                <a:latin typeface="Arial" pitchFamily="34" charset="0"/>
                <a:ea typeface="Times New Roman" pitchFamily="18" charset="0"/>
                <a:cs typeface="Arial" pitchFamily="34" charset="0"/>
              </a:rPr>
              <a:t>n</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 se</a:t>
            </a:r>
            <a:r>
              <a:rPr kumimoji="0" lang="ro-RO" b="1" i="1" u="none" strike="noStrike" cap="none" normalizeH="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neremit</a:t>
            </a:r>
            <a:r>
              <a:rPr lang="ro-RO" b="1" smtClean="0">
                <a:solidFill>
                  <a:srgbClr val="FF0000"/>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de către </a:t>
            </a:r>
            <a:r>
              <a:rPr lang="ro-RO" b="1" i="1" smtClean="0">
                <a:solidFill>
                  <a:srgbClr val="C00000"/>
                </a:solidFill>
                <a:latin typeface="Arial" pitchFamily="34" charset="0"/>
                <a:ea typeface="Times New Roman" pitchFamily="18" charset="0"/>
                <a:cs typeface="Arial" pitchFamily="34" charset="0"/>
              </a:rPr>
              <a:t>cumpărător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la momentul stabilit,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materiale, ambalaje, etc (dacă acest lucru e prevăzut în contract)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7" name="Shape 6"/>
          <p:cNvCxnSpPr>
            <a:stCxn id="3" idx="0"/>
            <a:endCxn id="359425" idx="1"/>
          </p:cNvCxnSpPr>
          <p:nvPr/>
        </p:nvCxnSpPr>
        <p:spPr>
          <a:xfrm rot="5400000" flipH="1" flipV="1">
            <a:off x="2409483" y="275883"/>
            <a:ext cx="438834" cy="19050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hape 8"/>
          <p:cNvCxnSpPr>
            <a:stCxn id="3" idx="2"/>
            <a:endCxn id="359426" idx="1"/>
          </p:cNvCxnSpPr>
          <p:nvPr/>
        </p:nvCxnSpPr>
        <p:spPr>
          <a:xfrm rot="16200000" flipH="1">
            <a:off x="2499583" y="1270948"/>
            <a:ext cx="258634" cy="19050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59427" name="Rectangle 3"/>
          <p:cNvSpPr>
            <a:spLocks noChangeArrowheads="1"/>
          </p:cNvSpPr>
          <p:nvPr/>
        </p:nvSpPr>
        <p:spPr bwMode="auto">
          <a:xfrm>
            <a:off x="1143000" y="3352800"/>
            <a:ext cx="7543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Despăgubirea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suportă 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cel care a cauzat dauna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baza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dovezilor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le aduce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păgubitul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privire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paguba suferită</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1" name="Right Arrow 10"/>
          <p:cNvSpPr/>
          <p:nvPr/>
        </p:nvSpPr>
        <p:spPr>
          <a:xfrm>
            <a:off x="609600" y="3429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
          <p:cNvSpPr>
            <a:spLocks noChangeArrowheads="1"/>
          </p:cNvSpPr>
          <p:nvPr/>
        </p:nvSpPr>
        <p:spPr bwMode="auto">
          <a:xfrm>
            <a:off x="533400" y="4267200"/>
            <a:ext cx="3505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ro-RO" b="1" smtClean="0">
                <a:solidFill>
                  <a:schemeClr val="accent1">
                    <a:lumMod val="75000"/>
                  </a:schemeClr>
                </a:solidFill>
                <a:latin typeface="Arial" pitchFamily="34" charset="0"/>
                <a:ea typeface="Times New Roman" pitchFamily="18" charset="0"/>
                <a:cs typeface="Arial" pitchFamily="34" charset="0"/>
              </a:rPr>
              <a:t>6</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Rezilierea</a:t>
            </a:r>
            <a:r>
              <a:rPr kumimoji="0" lang="ro-RO"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contractului</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59428" name="Rectangle 4"/>
          <p:cNvSpPr>
            <a:spLocks noChangeArrowheads="1"/>
          </p:cNvSpPr>
          <p:nvPr/>
        </p:nvSpPr>
        <p:spPr bwMode="auto">
          <a:xfrm>
            <a:off x="838200" y="4800600"/>
            <a:ext cx="7772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Rezilierea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aplică numai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 se execută prin prestaţii succesive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numai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în intervalul</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care una din părţi î</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şi execută obligaţiile contractuale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timp ce partea cealaltă a intrat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culpă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Rezilierea</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are efect retroactiv</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având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efecte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numai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momentul pronunţării.</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4" name="Right Arrow 13"/>
          <p:cNvSpPr/>
          <p:nvPr/>
        </p:nvSpPr>
        <p:spPr>
          <a:xfrm>
            <a:off x="381000" y="4876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381000" y="5943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185</a:t>
            </a:fld>
            <a:endParaRPr lang="en-US"/>
          </a:p>
        </p:txBody>
      </p:sp>
      <p:sp>
        <p:nvSpPr>
          <p:cNvPr id="360449" name="Rectangle 1"/>
          <p:cNvSpPr>
            <a:spLocks noChangeArrowheads="1"/>
          </p:cNvSpPr>
          <p:nvPr/>
        </p:nvSpPr>
        <p:spPr bwMode="auto">
          <a:xfrm>
            <a:off x="1143000" y="1066800"/>
            <a:ext cx="706766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Rezilierea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poate prevede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contract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situaţiile previzibile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care una din părţi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nu-şi va îndeplini obligaţiile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533400" y="1143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p:cNvSpPr>
            <a:spLocks noChangeArrowheads="1"/>
          </p:cNvSpPr>
          <p:nvPr/>
        </p:nvSpPr>
        <p:spPr bwMode="auto">
          <a:xfrm>
            <a:off x="304800" y="2133600"/>
            <a:ext cx="3505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ro-RO" b="1" smtClean="0">
                <a:solidFill>
                  <a:schemeClr val="accent1">
                    <a:lumMod val="75000"/>
                  </a:schemeClr>
                </a:solidFill>
                <a:latin typeface="Arial" pitchFamily="34" charset="0"/>
                <a:ea typeface="Times New Roman" pitchFamily="18" charset="0"/>
                <a:cs typeface="Arial" pitchFamily="34" charset="0"/>
              </a:rPr>
              <a:t>7</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Rezoluțiunea</a:t>
            </a:r>
            <a:r>
              <a:rPr kumimoji="0" lang="ro-RO"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contractului</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60450" name="Rectangle 2"/>
          <p:cNvSpPr>
            <a:spLocks noChangeArrowheads="1"/>
          </p:cNvSpPr>
          <p:nvPr/>
        </p:nvSpPr>
        <p:spPr bwMode="auto">
          <a:xfrm>
            <a:off x="1143000" y="2895600"/>
            <a:ext cx="69342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Rezoluţiunea contractului</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desemnează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desfacerea retroactivă a unui contract sinalagmatic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a:t>
            </a:r>
            <a:r>
              <a:rPr kumimoji="0" lang="ro-RO" b="1" u="none" strike="noStrike" cap="none" normalizeH="0" baseline="0" smtClean="0">
                <a:ln>
                  <a:noFill/>
                </a:ln>
                <a:solidFill>
                  <a:srgbClr val="C00000"/>
                </a:solidFill>
                <a:effectLst/>
                <a:latin typeface="Arial" pitchFamily="34" charset="0"/>
                <a:ea typeface="Times New Roman" pitchFamily="18" charset="0"/>
                <a:cs typeface="Arial" pitchFamily="34" charset="0"/>
              </a:rPr>
              <a:t>neexecutarea culpabilă de către debitor a obligaţiilor sale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momentul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declanşării rezoluţiunii contractului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acesta se consideră ca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neîncheiat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partea care şi-a executat obligaţiile din contract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are dreptul să ceară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repunerea</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situaţia anterioară încheierii contractului.</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7" name="Right Arrow 6"/>
          <p:cNvSpPr/>
          <p:nvPr/>
        </p:nvSpPr>
        <p:spPr>
          <a:xfrm>
            <a:off x="609600" y="2971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09600" y="4343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186</a:t>
            </a:fld>
            <a:endParaRPr lang="en-US"/>
          </a:p>
        </p:txBody>
      </p:sp>
      <p:sp>
        <p:nvSpPr>
          <p:cNvPr id="3" name="Rectangle 1"/>
          <p:cNvSpPr>
            <a:spLocks noChangeArrowheads="1"/>
          </p:cNvSpPr>
          <p:nvPr/>
        </p:nvSpPr>
        <p:spPr bwMode="auto">
          <a:xfrm>
            <a:off x="381000" y="11430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4.1</a:t>
            </a:r>
            <a:r>
              <a:rPr lang="ro-RO" b="1" smtClean="0">
                <a:solidFill>
                  <a:schemeClr val="accent1">
                    <a:lumMod val="75000"/>
                  </a:schemeClr>
                </a:solidFill>
                <a:latin typeface="Arial" pitchFamily="34" charset="0"/>
                <a:ea typeface="Times New Roman" pitchFamily="18" charset="0"/>
                <a:cs typeface="Arial" pitchFamily="34" charset="0"/>
              </a:rPr>
              <a:t>8</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Clauza</a:t>
            </a:r>
            <a:r>
              <a:rPr kumimoji="0" lang="ro-RO"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de jurisdicție a  contractului</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61473" name="Rectangle 1"/>
          <p:cNvSpPr>
            <a:spLocks noChangeArrowheads="1"/>
          </p:cNvSpPr>
          <p:nvPr/>
        </p:nvSpPr>
        <p:spPr bwMode="auto">
          <a:xfrm>
            <a:off x="1066800" y="1905000"/>
            <a:ext cx="7239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Clauza de jurisdicţie sau de arbitraj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clauza contractuală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care părţile stabilesc de comun acord sub ce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jurisdicţie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vor cădea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litigiile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vor rezulta din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contract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Litigiile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soluţionează pe 2 căi: prin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instanţe judecătoreşti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arbitraj comercial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(cel mai folosit).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Sentinţele arbitrale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definitive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însă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nu au caracter obligatoriu şi executoriu</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Executarea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face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silit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tribunalul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sediul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domiciliul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pârâtului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baza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sentinţei arbitrale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457200" y="1981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3048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57200" y="3886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457200" y="4724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187</a:t>
            </a:fld>
            <a:endParaRPr lang="en-US"/>
          </a:p>
        </p:txBody>
      </p:sp>
      <p:sp>
        <p:nvSpPr>
          <p:cNvPr id="3" name="Title 3"/>
          <p:cNvSpPr txBox="1">
            <a:spLocks/>
          </p:cNvSpPr>
          <p:nvPr/>
        </p:nvSpPr>
        <p:spPr>
          <a:xfrm>
            <a:off x="0" y="838200"/>
            <a:ext cx="8763000" cy="533400"/>
          </a:xfrm>
          <a:prstGeom prst="rect">
            <a:avLst/>
          </a:prstGeom>
          <a:effectLst>
            <a:outerShdw blurRad="50800" dist="38100" algn="l" rotWithShape="0">
              <a:prstClr val="black">
                <a:alpha val="40000"/>
              </a:prstClr>
            </a:outerShdw>
          </a:effectLst>
        </p:spPr>
        <p:txBody>
          <a:bodyP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smtClean="0">
                <a:ln>
                  <a:noFill/>
                </a:ln>
                <a:solidFill>
                  <a:schemeClr val="tx2"/>
                </a:solidFill>
                <a:effectLst/>
                <a:uLnTx/>
                <a:uFillTx/>
                <a:latin typeface="+mj-lt"/>
                <a:ea typeface="+mj-ea"/>
                <a:cs typeface="+mj-cs"/>
              </a:rPr>
              <a:t/>
            </a:r>
            <a:br>
              <a:rPr kumimoji="0" lang="en-US" sz="5000" b="0" i="0" u="none" strike="noStrike" kern="1200" cap="none" spc="0" normalizeH="0" baseline="0" noProof="0" smtClean="0">
                <a:ln>
                  <a:noFill/>
                </a:ln>
                <a:solidFill>
                  <a:schemeClr val="tx2"/>
                </a:solidFill>
                <a:effectLst/>
                <a:uLnTx/>
                <a:uFillTx/>
                <a:latin typeface="+mj-lt"/>
                <a:ea typeface="+mj-ea"/>
                <a:cs typeface="+mj-cs"/>
              </a:rPr>
            </a:br>
            <a:r>
              <a:rPr kumimoji="0" lang="en-US" sz="9600" b="1" i="0" u="none" strike="noStrike" kern="1200" cap="none" spc="0" normalizeH="0" baseline="0" noProof="0" smtClean="0">
                <a:ln>
                  <a:noFill/>
                </a:ln>
                <a:solidFill>
                  <a:schemeClr val="tx2"/>
                </a:solidFill>
                <a:effectLst/>
                <a:uLnTx/>
                <a:uFillTx/>
                <a:latin typeface="Arial" pitchFamily="34" charset="0"/>
                <a:ea typeface="+mj-ea"/>
                <a:cs typeface="Arial" pitchFamily="34" charset="0"/>
              </a:rPr>
              <a:t> </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CAP.</a:t>
            </a:r>
            <a:r>
              <a:rPr kumimoji="0" lang="ro-RO"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V</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  </a:t>
            </a:r>
            <a:r>
              <a:rPr lang="ro-RO" sz="9600" b="1" smtClean="0">
                <a:solidFill>
                  <a:schemeClr val="accent1">
                    <a:lumMod val="75000"/>
                  </a:schemeClr>
                </a:solidFill>
                <a:latin typeface="Arial" pitchFamily="34" charset="0"/>
                <a:ea typeface="+mj-ea"/>
                <a:cs typeface="Arial" pitchFamily="34" charset="0"/>
              </a:rPr>
              <a:t>TRANSPORTURI ȘI EXPEDIȚII INTERNAȚIONALE</a:t>
            </a:r>
            <a:endParaRPr kumimoji="0" lang="en-US" sz="9600" b="0" i="0" u="none" strike="noStrike" kern="1200" cap="none" spc="0" normalizeH="0" baseline="0" noProof="0">
              <a:ln>
                <a:noFill/>
              </a:ln>
              <a:solidFill>
                <a:schemeClr val="accent1">
                  <a:lumMod val="75000"/>
                </a:schemeClr>
              </a:solidFill>
              <a:effectLst/>
              <a:uLnTx/>
              <a:uFillTx/>
              <a:latin typeface="Arial" pitchFamily="34" charset="0"/>
              <a:ea typeface="+mj-ea"/>
              <a:cs typeface="Arial" pitchFamily="34" charset="0"/>
            </a:endParaRPr>
          </a:p>
        </p:txBody>
      </p:sp>
      <p:sp>
        <p:nvSpPr>
          <p:cNvPr id="4" name="Rectangle 1"/>
          <p:cNvSpPr>
            <a:spLocks noChangeArrowheads="1"/>
          </p:cNvSpPr>
          <p:nvPr/>
        </p:nvSpPr>
        <p:spPr bwMode="auto">
          <a:xfrm>
            <a:off x="304800" y="16764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o-RO" b="1" smtClean="0">
                <a:solidFill>
                  <a:schemeClr val="accent1">
                    <a:lumMod val="75000"/>
                  </a:schemeClr>
                </a:solidFill>
                <a:latin typeface="Arial" pitchFamily="34" charset="0"/>
                <a:ea typeface="Times New Roman" pitchFamily="18" charset="0"/>
                <a:cs typeface="Arial" pitchFamily="34" charset="0"/>
              </a:rPr>
              <a:t>5.1</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Expediția internațională</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62497" name="Rectangle 1"/>
          <p:cNvSpPr>
            <a:spLocks noChangeArrowheads="1"/>
          </p:cNvSpPr>
          <p:nvPr/>
        </p:nvSpPr>
        <p:spPr bwMode="auto">
          <a:xfrm>
            <a:off x="1066800" y="2362200"/>
            <a:ext cx="73152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Expediţia internaţională</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 componentă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mecanismului de derulare 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operaţiunilor de import/export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Expediţia internaţională</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reprezintă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interfaţa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dintre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predătorul mărfii</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cărăuş</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transportator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dintre acesta din urmă şi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destinatar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533400" y="2438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533400" y="3276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
          <p:cNvSpPr>
            <a:spLocks noChangeArrowheads="1"/>
          </p:cNvSpPr>
          <p:nvPr/>
        </p:nvSpPr>
        <p:spPr bwMode="auto">
          <a:xfrm>
            <a:off x="457200" y="44196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o-RO" b="1" smtClean="0">
                <a:solidFill>
                  <a:schemeClr val="accent1">
                    <a:lumMod val="75000"/>
                  </a:schemeClr>
                </a:solidFill>
                <a:latin typeface="Arial" pitchFamily="34" charset="0"/>
                <a:ea typeface="Times New Roman" pitchFamily="18" charset="0"/>
                <a:cs typeface="Arial" pitchFamily="34" charset="0"/>
              </a:rPr>
              <a:t>5.1.1</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Funcțiile</a:t>
            </a:r>
            <a:r>
              <a:rPr kumimoji="0" lang="ro-RO"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expeditorului</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62498" name="Rectangle 2"/>
          <p:cNvSpPr>
            <a:spLocks noChangeArrowheads="1"/>
          </p:cNvSpPr>
          <p:nvPr/>
        </p:nvSpPr>
        <p:spPr bwMode="auto">
          <a:xfrm>
            <a:off x="1143000" y="4953000"/>
            <a:ext cx="7086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tabLst>
                <a:tab pos="3048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Expeditorul internaţional</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 persoană fizică sau juridică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pe baza unui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contract de </a:t>
            </a:r>
            <a:r>
              <a:rPr lang="en-US" b="1" i="1" smtClean="0">
                <a:solidFill>
                  <a:schemeClr val="accent6">
                    <a:lumMod val="50000"/>
                  </a:schemeClr>
                </a:solidFill>
                <a:latin typeface="Arial" pitchFamily="34" charset="0"/>
                <a:ea typeface="Times New Roman" pitchFamily="18" charset="0"/>
                <a:cs typeface="Arial" pitchFamily="34" charset="0"/>
              </a:rPr>
              <a:t>se</a:t>
            </a:r>
            <a:r>
              <a:rPr lang="en-US" b="1" smtClean="0">
                <a:solidFill>
                  <a:schemeClr val="accent6">
                    <a:lumMod val="50000"/>
                  </a:schemeClr>
                </a:solidFill>
                <a:latin typeface="Arial" pitchFamily="34" charset="0"/>
                <a:ea typeface="Times New Roman" pitchFamily="18" charset="0"/>
                <a:cs typeface="Arial" pitchFamily="34" charset="0"/>
              </a:rPr>
              <a:t> </a:t>
            </a:r>
            <a:r>
              <a:rPr lang="en-US" b="1" i="1" smtClean="0">
                <a:solidFill>
                  <a:schemeClr val="accent6">
                    <a:lumMod val="50000"/>
                  </a:schemeClr>
                </a:solidFill>
                <a:latin typeface="Arial" pitchFamily="34" charset="0"/>
                <a:ea typeface="Times New Roman" pitchFamily="18" charset="0"/>
                <a:cs typeface="Arial" pitchFamily="34" charset="0"/>
              </a:rPr>
              <a:t>obligă</a:t>
            </a:r>
            <a:r>
              <a:rPr lang="en-US" b="1" smtClean="0">
                <a:solidFill>
                  <a:schemeClr val="accent6">
                    <a:lumMod val="50000"/>
                  </a:schemeClr>
                </a:solidFill>
                <a:latin typeface="Arial" pitchFamily="34" charset="0"/>
                <a:ea typeface="Times New Roman" pitchFamily="18" charset="0"/>
                <a:cs typeface="Arial" pitchFamily="34" charset="0"/>
              </a:rPr>
              <a:t> </a:t>
            </a:r>
            <a:r>
              <a:rPr lang="en-US" b="1" i="1" smtClean="0">
                <a:solidFill>
                  <a:schemeClr val="accent6">
                    <a:lumMod val="50000"/>
                  </a:schemeClr>
                </a:solidFill>
                <a:latin typeface="Arial" pitchFamily="34" charset="0"/>
                <a:ea typeface="Times New Roman" pitchFamily="18" charset="0"/>
                <a:cs typeface="Arial" pitchFamily="34" charset="0"/>
              </a:rPr>
              <a:t>să preia mărfurile</a:t>
            </a:r>
            <a:r>
              <a:rPr lang="en-US" b="1" smtClean="0">
                <a:solidFill>
                  <a:schemeClr val="accent6">
                    <a:lumMod val="50000"/>
                  </a:schemeClr>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mandat</a:t>
            </a:r>
            <a:r>
              <a:rPr kumimoji="0" lang="en-US"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încheiat cu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firma exportatoare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încredinţate de aceasta 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să efectueze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ansamblul operaţiunilor necesare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pentru ca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marfa să ajungă la destinatar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609600" y="5029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188</a:t>
            </a:fld>
            <a:endParaRPr lang="en-US"/>
          </a:p>
        </p:txBody>
      </p:sp>
      <p:sp>
        <p:nvSpPr>
          <p:cNvPr id="363521" name="Rectangle 1"/>
          <p:cNvSpPr>
            <a:spLocks noChangeArrowheads="1"/>
          </p:cNvSpPr>
          <p:nvPr/>
        </p:nvSpPr>
        <p:spPr bwMode="auto">
          <a:xfrm>
            <a:off x="1143000" y="762000"/>
            <a:ext cx="73152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regulă generală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comerţul internaţional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transportatorul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nu este</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expeditorul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nu este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transportator</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Transportatorul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realizează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deplasarea efectivă a mărfurilor în spaţiu</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cel mai frecvent la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ordinul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expeditorului</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pe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cheltuiala exportatorului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1" i="1" u="none" strike="noStrike" cap="none" normalizeH="0" baseline="0" smtClean="0">
                <a:ln>
                  <a:noFill/>
                </a:ln>
                <a:solidFill>
                  <a:schemeClr val="accent4">
                    <a:lumMod val="75000"/>
                  </a:schemeClr>
                </a:solidFill>
                <a:effectLst/>
                <a:latin typeface="Arial" pitchFamily="34" charset="0"/>
                <a:ea typeface="Times New Roman" pitchFamily="18" charset="0"/>
                <a:cs typeface="Arial" pitchFamily="34" charset="0"/>
              </a:rPr>
              <a:t>importatorului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funcţie de condiţia de livrare prevăzută în </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 de vânzare/cumpărare internaţional</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609600" y="838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609600" y="167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522" name="Rectangle 2"/>
          <p:cNvSpPr>
            <a:spLocks noChangeArrowheads="1"/>
          </p:cNvSpPr>
          <p:nvPr/>
        </p:nvSpPr>
        <p:spPr bwMode="auto">
          <a:xfrm>
            <a:off x="228600" y="2895600"/>
            <a:ext cx="8077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Serviciile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prestate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expeditorii internaţionali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cuprind atât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ervicii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preced încheierea</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servicii postcontractuale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63523" name="Rectangle 3"/>
          <p:cNvSpPr>
            <a:spLocks noChangeArrowheads="1"/>
          </p:cNvSpPr>
          <p:nvPr/>
        </p:nvSpPr>
        <p:spPr bwMode="auto">
          <a:xfrm>
            <a:off x="990600" y="4038600"/>
            <a:ext cx="7696200" cy="1754326"/>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alegerea</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mijloacelor de transport</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rutelor celor mai convenabile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pregătirea</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calculelor</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tarifele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privind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cheltuielile de transport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plata cheltuielilor</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legate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deplasarea mărfurilor</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exportator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importator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verificarea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decontarea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acestora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457200" y="41148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457200" y="47244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457200" y="51816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228600" y="29718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189</a:t>
            </a:fld>
            <a:endParaRPr lang="en-US"/>
          </a:p>
        </p:txBody>
      </p:sp>
      <p:sp>
        <p:nvSpPr>
          <p:cNvPr id="3" name="Rectangle 2"/>
          <p:cNvSpPr/>
          <p:nvPr/>
        </p:nvSpPr>
        <p:spPr>
          <a:xfrm>
            <a:off x="1219200" y="1295400"/>
            <a:ext cx="7467600" cy="2585323"/>
          </a:xfrm>
          <a:prstGeom prst="rect">
            <a:avLst/>
          </a:prstGeom>
          <a:solidFill>
            <a:srgbClr val="FFFF99"/>
          </a:solidFill>
        </p:spPr>
        <p:txBody>
          <a:bodyPr wrap="square">
            <a:spAutoFit/>
          </a:bodyPr>
          <a:lstStyle/>
          <a:p>
            <a:pPr lvl="0" algn="just" eaLnBrk="0" fontAlgn="base" hangingPunct="0">
              <a:spcBef>
                <a:spcPct val="0"/>
              </a:spcBef>
              <a:spcAft>
                <a:spcPct val="0"/>
              </a:spcAft>
              <a:tabLst>
                <a:tab pos="457200" algn="l"/>
              </a:tabLst>
            </a:pPr>
            <a:r>
              <a:rPr lang="ro-RO" b="1" i="1" smtClean="0">
                <a:solidFill>
                  <a:srgbClr val="C00000"/>
                </a:solidFill>
                <a:latin typeface="Arial" pitchFamily="34" charset="0"/>
                <a:ea typeface="Times New Roman" pitchFamily="18" charset="0"/>
                <a:cs typeface="Arial" pitchFamily="34" charset="0"/>
              </a:rPr>
              <a:t>î</a:t>
            </a:r>
            <a:r>
              <a:rPr lang="en-US" b="1" i="1" smtClean="0">
                <a:solidFill>
                  <a:srgbClr val="C00000"/>
                </a:solidFill>
                <a:latin typeface="Arial" pitchFamily="34" charset="0"/>
                <a:ea typeface="Times New Roman" pitchFamily="18" charset="0"/>
                <a:cs typeface="Arial" pitchFamily="34" charset="0"/>
              </a:rPr>
              <a:t>ntocmirea documentelor</a:t>
            </a:r>
            <a:r>
              <a:rPr lang="en-US" b="1" smtClean="0">
                <a:solidFill>
                  <a:srgbClr val="C00000"/>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şi </a:t>
            </a:r>
            <a:r>
              <a:rPr lang="en-US" b="1" i="1" smtClean="0">
                <a:solidFill>
                  <a:srgbClr val="FF0000"/>
                </a:solidFill>
                <a:latin typeface="Arial" pitchFamily="34" charset="0"/>
                <a:ea typeface="Times New Roman" pitchFamily="18" charset="0"/>
                <a:cs typeface="Arial" pitchFamily="34" charset="0"/>
              </a:rPr>
              <a:t>formalităţilor</a:t>
            </a:r>
            <a:r>
              <a:rPr lang="en-US" b="1" smtClean="0">
                <a:solidFill>
                  <a:srgbClr val="FF0000"/>
                </a:solidFill>
                <a:latin typeface="Arial" pitchFamily="34" charset="0"/>
                <a:ea typeface="Times New Roman" pitchFamily="18" charset="0"/>
                <a:cs typeface="Arial" pitchFamily="34" charset="0"/>
              </a:rPr>
              <a:t> </a:t>
            </a:r>
            <a:r>
              <a:rPr lang="en-US" b="1" i="1" smtClean="0">
                <a:solidFill>
                  <a:srgbClr val="FF0000"/>
                </a:solidFill>
                <a:latin typeface="Arial" pitchFamily="34" charset="0"/>
                <a:ea typeface="Times New Roman" pitchFamily="18" charset="0"/>
                <a:cs typeface="Arial" pitchFamily="34" charset="0"/>
              </a:rPr>
              <a:t>necesare </a:t>
            </a:r>
            <a:r>
              <a:rPr lang="en-US" b="1" i="1" smtClean="0">
                <a:solidFill>
                  <a:schemeClr val="accent1">
                    <a:lumMod val="75000"/>
                  </a:schemeClr>
                </a:solidFill>
                <a:latin typeface="Arial" pitchFamily="34" charset="0"/>
                <a:ea typeface="Times New Roman" pitchFamily="18" charset="0"/>
                <a:cs typeface="Arial" pitchFamily="34" charset="0"/>
              </a:rPr>
              <a:t>operaţiunii de export/import</a:t>
            </a:r>
            <a:r>
              <a:rPr lang="en-US" smtClean="0">
                <a:latin typeface="Arial" pitchFamily="34" charset="0"/>
                <a:ea typeface="Times New Roman" pitchFamily="18" charset="0"/>
                <a:cs typeface="Arial" pitchFamily="34" charset="0"/>
              </a:rPr>
              <a:t>, inclusiv a celor </a:t>
            </a:r>
            <a:r>
              <a:rPr lang="en-US" b="1" i="1" smtClean="0">
                <a:solidFill>
                  <a:schemeClr val="accent6">
                    <a:lumMod val="50000"/>
                  </a:schemeClr>
                </a:solidFill>
                <a:latin typeface="Arial" pitchFamily="34" charset="0"/>
                <a:ea typeface="Times New Roman" pitchFamily="18" charset="0"/>
                <a:cs typeface="Arial" pitchFamily="34" charset="0"/>
              </a:rPr>
              <a:t>vamale</a:t>
            </a:r>
            <a:r>
              <a:rPr lang="en-US" smtClean="0">
                <a:latin typeface="Arial" pitchFamily="34" charset="0"/>
                <a:ea typeface="Times New Roman" pitchFamily="18" charset="0"/>
                <a:cs typeface="Arial" pitchFamily="34" charset="0"/>
              </a:rPr>
              <a:t> şi de </a:t>
            </a:r>
            <a:r>
              <a:rPr lang="en-US" b="1" i="1" smtClean="0">
                <a:solidFill>
                  <a:schemeClr val="accent6">
                    <a:lumMod val="50000"/>
                  </a:schemeClr>
                </a:solidFill>
                <a:latin typeface="Arial" pitchFamily="34" charset="0"/>
                <a:ea typeface="Times New Roman" pitchFamily="18" charset="0"/>
                <a:cs typeface="Arial" pitchFamily="34" charset="0"/>
              </a:rPr>
              <a:t>tranzit</a:t>
            </a:r>
            <a:r>
              <a:rPr lang="ro-RO" i="1" smtClean="0">
                <a:latin typeface="Arial" pitchFamily="34" charset="0"/>
                <a:ea typeface="Times New Roman" pitchFamily="18" charset="0"/>
                <a:cs typeface="Arial" pitchFamily="34" charset="0"/>
              </a:rPr>
              <a:t>;</a:t>
            </a:r>
          </a:p>
          <a:p>
            <a:pPr lvl="0" algn="just" eaLnBrk="0" fontAlgn="base" hangingPunct="0">
              <a:spcBef>
                <a:spcPct val="0"/>
              </a:spcBef>
              <a:spcAft>
                <a:spcPct val="0"/>
              </a:spcAft>
              <a:buFontTx/>
              <a:buChar char="•"/>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tabLst>
                <a:tab pos="457200" algn="l"/>
              </a:tabLst>
            </a:pPr>
            <a:r>
              <a:rPr lang="en-US" b="1" i="1" smtClean="0">
                <a:solidFill>
                  <a:schemeClr val="accent5">
                    <a:lumMod val="75000"/>
                  </a:schemeClr>
                </a:solidFill>
                <a:latin typeface="Arial" pitchFamily="34" charset="0"/>
                <a:ea typeface="Times New Roman" pitchFamily="18" charset="0"/>
                <a:cs typeface="Arial" pitchFamily="34" charset="0"/>
              </a:rPr>
              <a:t>încheierea contractului de transport</a:t>
            </a:r>
            <a:r>
              <a:rPr lang="en-US" b="1" smtClean="0">
                <a:solidFill>
                  <a:schemeClr val="accent5">
                    <a:lumMod val="75000"/>
                  </a:schemeClr>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 de regulă, </a:t>
            </a:r>
            <a:r>
              <a:rPr lang="en-US" b="1" i="1" smtClean="0">
                <a:solidFill>
                  <a:srgbClr val="008000"/>
                </a:solidFill>
                <a:latin typeface="Arial" pitchFamily="34" charset="0"/>
                <a:ea typeface="Times New Roman" pitchFamily="18" charset="0"/>
                <a:cs typeface="Arial" pitchFamily="34" charset="0"/>
              </a:rPr>
              <a:t>contractele de navlosire </a:t>
            </a:r>
            <a:r>
              <a:rPr lang="en-US" smtClean="0">
                <a:latin typeface="Arial" pitchFamily="34" charset="0"/>
                <a:ea typeface="Times New Roman" pitchFamily="18" charset="0"/>
                <a:cs typeface="Arial" pitchFamily="34" charset="0"/>
              </a:rPr>
              <a:t>sunt încheiate cu </a:t>
            </a:r>
            <a:r>
              <a:rPr lang="en-US" b="1" i="1" smtClean="0">
                <a:solidFill>
                  <a:srgbClr val="FF0000"/>
                </a:solidFill>
                <a:latin typeface="Arial" pitchFamily="34" charset="0"/>
                <a:ea typeface="Times New Roman" pitchFamily="18" charset="0"/>
                <a:cs typeface="Arial" pitchFamily="34" charset="0"/>
              </a:rPr>
              <a:t>cărăuşul</a:t>
            </a:r>
            <a:r>
              <a:rPr lang="en-US" smtClean="0">
                <a:latin typeface="Arial" pitchFamily="34" charset="0"/>
                <a:ea typeface="Times New Roman" pitchFamily="18" charset="0"/>
                <a:cs typeface="Arial" pitchFamily="34" charset="0"/>
              </a:rPr>
              <a:t> </a:t>
            </a:r>
            <a:r>
              <a:rPr lang="en-US" i="1" smtClean="0">
                <a:latin typeface="Arial" pitchFamily="34" charset="0"/>
                <a:ea typeface="Times New Roman" pitchFamily="18" charset="0"/>
                <a:cs typeface="Arial" pitchFamily="34" charset="0"/>
              </a:rPr>
              <a:t>în numele şi în contul firmei de comerţ exterior</a:t>
            </a:r>
            <a:r>
              <a:rPr lang="ro-RO" i="1" smtClean="0">
                <a:latin typeface="Arial" pitchFamily="34" charset="0"/>
                <a:ea typeface="Times New Roman" pitchFamily="18" charset="0"/>
                <a:cs typeface="Arial" pitchFamily="34" charset="0"/>
              </a:rPr>
              <a:t>;</a:t>
            </a:r>
          </a:p>
          <a:p>
            <a:pPr lvl="0" algn="just" eaLnBrk="0" fontAlgn="base" hangingPunct="0">
              <a:spcBef>
                <a:spcPct val="0"/>
              </a:spcBef>
              <a:spcAft>
                <a:spcPct val="0"/>
              </a:spcAft>
              <a:buFontTx/>
              <a:buChar char="•"/>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tabLst>
                <a:tab pos="457200" algn="l"/>
              </a:tabLst>
            </a:pPr>
            <a:r>
              <a:rPr lang="en-US" b="1" i="1" smtClean="0">
                <a:solidFill>
                  <a:srgbClr val="C00000"/>
                </a:solidFill>
                <a:latin typeface="Arial" pitchFamily="34" charset="0"/>
                <a:ea typeface="Times New Roman" pitchFamily="18" charset="0"/>
                <a:cs typeface="Arial" pitchFamily="34" charset="0"/>
              </a:rPr>
              <a:t>întocmirea documentelor de expediţie şi transport</a:t>
            </a:r>
            <a:r>
              <a:rPr lang="en-US" b="1" smtClean="0">
                <a:solidFill>
                  <a:srgbClr val="C00000"/>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(scrisori de trăsură, conosamente, instrucţiuni şi note de expediţii, etc)</a:t>
            </a:r>
            <a:endParaRPr lang="en-US" smtClean="0">
              <a:latin typeface="Arial" pitchFamily="34" charset="0"/>
              <a:cs typeface="Arial" pitchFamily="34" charset="0"/>
            </a:endParaRPr>
          </a:p>
        </p:txBody>
      </p:sp>
      <p:sp>
        <p:nvSpPr>
          <p:cNvPr id="4" name="Right Arrow 3"/>
          <p:cNvSpPr/>
          <p:nvPr/>
        </p:nvSpPr>
        <p:spPr>
          <a:xfrm>
            <a:off x="609600" y="13716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609600" y="22098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09600" y="3276600"/>
            <a:ext cx="457200" cy="228600"/>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545" name="Rectangle 1"/>
          <p:cNvSpPr>
            <a:spLocks noChangeArrowheads="1"/>
          </p:cNvSpPr>
          <p:nvPr/>
        </p:nvSpPr>
        <p:spPr bwMode="auto">
          <a:xfrm>
            <a:off x="533400" y="4419600"/>
            <a:ext cx="8077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tabLst>
                <a:tab pos="6096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Documente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eliberate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conform regulilor </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FIATA</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(Federaţia Internaţională a Organizaţiilor de Expediţii):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457200" y="44958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546" name="Rectangle 2"/>
          <p:cNvSpPr>
            <a:spLocks noChangeArrowheads="1"/>
          </p:cNvSpPr>
          <p:nvPr/>
        </p:nvSpPr>
        <p:spPr bwMode="auto">
          <a:xfrm>
            <a:off x="152400" y="5181600"/>
            <a:ext cx="7772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buFontTx/>
              <a:buBlip>
                <a:blip r:embed="rId2"/>
              </a:buBlip>
              <a:tabLst>
                <a:tab pos="838200" algn="l"/>
              </a:tabLst>
            </a:pP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FCR</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Forwarding Agents Certificate of Receipt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prin acest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document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certifică</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că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preluat</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o marfă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corect specificată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primit dispoziţie irevocabilă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 a expedia marfa la destinatarul indicat în document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sau să o ţină la dispoziţia acestuia</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990600" y="1371600"/>
            <a:ext cx="3124200"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 Creditul reciproc</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69634" name="Rectangle 2"/>
          <p:cNvSpPr>
            <a:spLocks noChangeArrowheads="1"/>
          </p:cNvSpPr>
          <p:nvPr/>
        </p:nvSpPr>
        <p:spPr bwMode="auto">
          <a:xfrm>
            <a:off x="990600" y="2209800"/>
            <a:ext cx="7239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 comerciant are nevoie de timp pentru a se achita de obligaţiile asumate.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De multe el se obligă să dea ce nu are încă, dar va avea la scadenţă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Creditul comercial</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ro-RO" i="0" u="none" strike="noStrike" cap="none" normalizeH="0" baseline="0" smtClean="0">
                <a:ln>
                  <a:noFill/>
                </a:ln>
                <a:effectLst/>
                <a:latin typeface="Arial" pitchFamily="34" charset="0"/>
                <a:ea typeface="Times New Roman" pitchFamily="18" charset="0"/>
                <a:cs typeface="Arial" pitchFamily="34" charset="0"/>
              </a:rPr>
              <a:t>apare</a:t>
            </a:r>
            <a:r>
              <a:rPr kumimoji="0" lang="ro-RO"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sub forma încrederii în capacitatea de a-şi executa la scadenţă obligaţia asumată.</a:t>
            </a:r>
          </a:p>
          <a:p>
            <a:pPr marL="0" marR="0" lvl="0" indent="0" algn="just" defTabSz="914400" rtl="0" eaLnBrk="0" fontAlgn="base" latinLnBrk="0" hangingPunct="0">
              <a:lnSpc>
                <a:spcPct val="100000"/>
              </a:lnSpc>
              <a:spcBef>
                <a:spcPct val="0"/>
              </a:spcBef>
              <a:spcAft>
                <a:spcPct val="0"/>
              </a:spcAft>
              <a:buClrTx/>
              <a:buSzTx/>
              <a:buFontTx/>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Credit</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ul </a:t>
            </a:r>
            <a:r>
              <a:rPr kumimoji="0" lang="ro-RO" u="none" strike="noStrike" cap="none" normalizeH="0" baseline="0" smtClean="0">
                <a:ln>
                  <a:noFill/>
                </a:ln>
                <a:effectLst/>
                <a:latin typeface="Arial" pitchFamily="34" charset="0"/>
                <a:ea typeface="Times New Roman" pitchFamily="18" charset="0"/>
                <a:cs typeface="Arial" pitchFamily="34" charset="0"/>
              </a:rPr>
              <a:t>poate fi</a:t>
            </a:r>
            <a:r>
              <a:rPr kumimoji="0" lang="en-US" u="none" strike="noStrike" cap="none" normalizeH="0" baseline="0" smtClean="0">
                <a:ln>
                  <a:noFill/>
                </a:ln>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acordat de societăţile bancare agenţilor economici pentru finanţarea operaţiunilor comerciale, de producţie, distribuţiei sau serviciilor.</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2362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33400" y="3429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533400" y="4267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11BC0289-3807-40C7-866C-DA665800FB43}" type="slidenum">
              <a:rPr lang="en-US" smtClean="0"/>
              <a:pPr/>
              <a:t>19</a:t>
            </a:fld>
            <a:endParaRPr lang="en-US"/>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190</a:t>
            </a:fld>
            <a:endParaRPr lang="en-US"/>
          </a:p>
        </p:txBody>
      </p:sp>
      <p:sp>
        <p:nvSpPr>
          <p:cNvPr id="365569" name="Rectangle 1"/>
          <p:cNvSpPr>
            <a:spLocks noChangeArrowheads="1"/>
          </p:cNvSpPr>
          <p:nvPr/>
        </p:nvSpPr>
        <p:spPr bwMode="auto">
          <a:xfrm>
            <a:off x="0" y="914400"/>
            <a:ext cx="8382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buFontTx/>
              <a:buBlip>
                <a:blip r:embed="rId2"/>
              </a:buBlip>
              <a:tabLst>
                <a:tab pos="838200" algn="l"/>
              </a:tabLst>
            </a:pPr>
            <a:r>
              <a:rPr kumimoji="0" lang="ro-RO" sz="16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FCT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Forwarding Agents Certificate of Transport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prin acest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document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certifică că a preluat, în vederea expedierii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partidă de marfă clar specificată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obligaţia de a o livra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instrucţiunilor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comitentului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aşa cum este indicat în acest document.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Vânzătorul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va putea prezenta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cumpărătorului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banca sa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FCT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-ul pentru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încasa preţul de cumpărare </a:t>
            </a:r>
            <a:endPar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a:p>
            <a:pPr marL="914400" marR="0" lvl="2" indent="0" algn="just" defTabSz="914400" rtl="0" eaLnBrk="1" fontAlgn="base" latinLnBrk="0" hangingPunct="1">
              <a:lnSpc>
                <a:spcPct val="100000"/>
              </a:lnSpc>
              <a:spcBef>
                <a:spcPct val="0"/>
              </a:spcBef>
              <a:spcAft>
                <a:spcPct val="0"/>
              </a:spcAft>
              <a:buClr>
                <a:schemeClr val="tx1"/>
              </a:buClr>
              <a:buSzTx/>
              <a:buFontTx/>
              <a:buBlip>
                <a:blip r:embed="rId2"/>
              </a:buBlip>
              <a:tabLst>
                <a:tab pos="838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Tx/>
              <a:buBlip>
                <a:blip r:embed="rId2"/>
              </a:buBlip>
              <a:tabLst>
                <a:tab pos="838200" algn="l"/>
              </a:tabLst>
            </a:pP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FBL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FIATA Combined Bill of Lading</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Conosamentul de casă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al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expeditorului</a:t>
            </a:r>
            <a:r>
              <a:rPr kumimoji="0" lang="en-US" b="0"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elaborat de FIATA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este un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conosament direct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eliberat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cazul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transporturilor multimodale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acoperind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întregul parcurs al mărfurilor</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Tx/>
              <a:buBlip>
                <a:blip r:embed="rId2"/>
              </a:buBlip>
              <a:tabLst>
                <a:tab pos="838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buFontTx/>
              <a:buBlip>
                <a:blip r:embed="rId2"/>
              </a:buBlip>
              <a:tabLst>
                <a:tab pos="838200" algn="l"/>
              </a:tabLst>
            </a:pP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FWR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FIATA Warehouse Receipt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Recipisa de depozit FIATA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un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document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eliberat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expeditor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cazul</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preluării mărfurilor în depozitele sale</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în baza căruia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proprietatea asupra mărfurilor</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poate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trece de la</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un comerciant</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la altul</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fără deplasarea mărfurilor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ele putând fi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preluate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final din depozit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persoana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favoarea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căreia a fost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andosată</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ultima dată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recipisa de depozit</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191</a:t>
            </a:fld>
            <a:endParaRPr lang="en-US"/>
          </a:p>
        </p:txBody>
      </p:sp>
      <p:sp>
        <p:nvSpPr>
          <p:cNvPr id="3" name="Rectangle 1"/>
          <p:cNvSpPr>
            <a:spLocks noChangeArrowheads="1"/>
          </p:cNvSpPr>
          <p:nvPr/>
        </p:nvSpPr>
        <p:spPr bwMode="auto">
          <a:xfrm>
            <a:off x="381000" y="9906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o-RO" b="1" smtClean="0">
                <a:solidFill>
                  <a:schemeClr val="accent1">
                    <a:lumMod val="75000"/>
                  </a:schemeClr>
                </a:solidFill>
                <a:latin typeface="Arial" pitchFamily="34" charset="0"/>
                <a:ea typeface="Times New Roman" pitchFamily="18" charset="0"/>
                <a:cs typeface="Arial" pitchFamily="34" charset="0"/>
              </a:rPr>
              <a:t>5.2</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Transportul internațional</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66593" name="Rectangle 1"/>
          <p:cNvSpPr>
            <a:spLocks noChangeArrowheads="1"/>
          </p:cNvSpPr>
          <p:nvPr/>
        </p:nvSpPr>
        <p:spPr bwMode="auto">
          <a:xfrm>
            <a:off x="990600" y="1600200"/>
            <a:ext cx="73914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Transportul internaţional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componentă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transporturilor în general, caracterizat prin faptul că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marfa traversează</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una sau mai multe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frontiere de stat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punctele de expediere şi de destinaţie</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fiind situate în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ţări diferite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Transporturile internaţionale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încadrează într-o componentă importantă 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strategiei desfacerii mărfurilor pe pieţele externe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cunoscută sub numele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logistică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Aceasta tratează transporturile într-o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viziune largă şi modernă de marketing</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include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ansamblul activităţilor tehnice, comerciale şi juridice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necesare pentru </a:t>
            </a:r>
            <a:r>
              <a:rPr kumimoji="0" lang="en-US" b="0" i="1" u="none" strike="noStrike" cap="none" normalizeH="0" baseline="0" smtClean="0">
                <a:ln>
                  <a:noFill/>
                </a:ln>
                <a:solidFill>
                  <a:srgbClr val="C00000"/>
                </a:solidFill>
                <a:effectLst/>
                <a:latin typeface="Arial" pitchFamily="34" charset="0"/>
                <a:ea typeface="Times New Roman" pitchFamily="18" charset="0"/>
                <a:cs typeface="Arial" pitchFamily="34" charset="0"/>
              </a:rPr>
              <a:t>vehicularea mărfurilor</a:t>
            </a:r>
            <a:r>
              <a:rPr kumimoji="0" lang="en-US"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producător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până la </a:t>
            </a:r>
            <a:r>
              <a:rPr kumimoji="0" lang="en-US"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consumator</a:t>
            </a:r>
            <a:r>
              <a:rPr kumimoji="0" lang="ro-RO"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1752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3048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
          <p:cNvSpPr>
            <a:spLocks noChangeArrowheads="1"/>
          </p:cNvSpPr>
          <p:nvPr/>
        </p:nvSpPr>
        <p:spPr bwMode="auto">
          <a:xfrm>
            <a:off x="457200" y="49530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o-RO" b="1" smtClean="0">
                <a:solidFill>
                  <a:schemeClr val="accent1">
                    <a:lumMod val="75000"/>
                  </a:schemeClr>
                </a:solidFill>
                <a:latin typeface="Arial" pitchFamily="34" charset="0"/>
                <a:ea typeface="Times New Roman" pitchFamily="18" charset="0"/>
                <a:cs typeface="Arial" pitchFamily="34" charset="0"/>
              </a:rPr>
              <a:t>5.2.1</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Transportul maritim</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66594" name="Rectangle 2"/>
          <p:cNvSpPr>
            <a:spLocks noChangeArrowheads="1"/>
          </p:cNvSpPr>
          <p:nvPr/>
        </p:nvSpPr>
        <p:spPr bwMode="auto">
          <a:xfrm>
            <a:off x="1143000" y="5486400"/>
            <a:ext cx="7315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Transportul maritim</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asigură </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75 – 80 %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totalul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traficului mondial de mărfuri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este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cel mai economic mod de transport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6 ori mai ieftin ca transportul feroviar)</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192</a:t>
            </a:fld>
            <a:endParaRPr lang="en-US"/>
          </a:p>
        </p:txBody>
      </p:sp>
      <p:sp>
        <p:nvSpPr>
          <p:cNvPr id="367617" name="Rectangle 1"/>
          <p:cNvSpPr>
            <a:spLocks noChangeArrowheads="1"/>
          </p:cNvSpPr>
          <p:nvPr/>
        </p:nvSpPr>
        <p:spPr bwMode="auto">
          <a:xfrm>
            <a:off x="914400" y="1447800"/>
            <a:ext cx="7772400" cy="3877985"/>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r>
              <a:rPr kumimoji="0" lang="en-US" sz="24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Avantaje</a:t>
            </a: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ro-RO" sz="24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transport între continente</a:t>
            </a: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 se necesită cheltuieli mari cu întreţinerea şi amenajarea (cu excepţia </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porturilor şi canalelor)</a:t>
            </a: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consum redus de combustibil şi energie per tonă sau m</a:t>
            </a:r>
            <a:r>
              <a:rPr kumimoji="0" lang="en-US" b="1" i="1" u="none" strike="noStrike" cap="none" normalizeH="0" baseline="30000" smtClean="0">
                <a:ln>
                  <a:noFill/>
                </a:ln>
                <a:solidFill>
                  <a:schemeClr val="accent6">
                    <a:lumMod val="50000"/>
                  </a:schemeClr>
                </a:solidFill>
                <a:effectLst/>
                <a:latin typeface="Arial" pitchFamily="34" charset="0"/>
                <a:ea typeface="Times New Roman" pitchFamily="18" charset="0"/>
                <a:cs typeface="Arial" pitchFamily="34" charset="0"/>
              </a:rPr>
              <a:t>3</a:t>
            </a: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capacitate mare de transport</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lang="ro-RO" smtClean="0">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smtClean="0">
                <a:ln>
                  <a:noFill/>
                </a:ln>
                <a:solidFill>
                  <a:srgbClr val="FF0000"/>
                </a:solidFill>
                <a:effectLst/>
                <a:latin typeface="Arial" pitchFamily="34" charset="0"/>
                <a:ea typeface="Times New Roman" pitchFamily="18" charset="0"/>
                <a:cs typeface="Arial" pitchFamily="34" charset="0"/>
              </a:rPr>
              <a:t>        </a:t>
            </a:r>
            <a:r>
              <a:rPr kumimoji="0" lang="en-US" sz="24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Dezavantaje</a:t>
            </a: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24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dependenţă de condiţiile naturale</a:t>
            </a:r>
            <a:endParaRPr kumimoji="0" lang="en-US" b="1" i="1" u="none" strike="noStrike" cap="none" normalizeH="0" baseline="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viteza relativ scăzută → durata mare a voiajului</a:t>
            </a:r>
            <a:endParaRPr kumimoji="0" lang="en-US" b="1" i="1" u="none" strike="noStrike" cap="none" normalizeH="0" baseline="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2</a:t>
            </a:fld>
            <a:endParaRPr lang="en-US"/>
          </a:p>
        </p:txBody>
      </p:sp>
      <p:sp>
        <p:nvSpPr>
          <p:cNvPr id="4" name="Title 3"/>
          <p:cNvSpPr>
            <a:spLocks noGrp="1"/>
          </p:cNvSpPr>
          <p:nvPr>
            <p:ph type="title"/>
          </p:nvPr>
        </p:nvSpPr>
        <p:spPr>
          <a:xfrm>
            <a:off x="228600" y="1295400"/>
            <a:ext cx="7696200" cy="533400"/>
          </a:xfrm>
          <a:effectLst/>
        </p:spPr>
        <p:txBody>
          <a:bodyPr>
            <a:normAutofit fontScale="90000"/>
          </a:bodyPr>
          <a:lstStyle/>
          <a:p>
            <a:r>
              <a:rPr lang="en-US" smtClean="0"/>
              <a:t/>
            </a:r>
            <a:br>
              <a:rPr lang="en-US" smtClean="0"/>
            </a:br>
            <a:r>
              <a:rPr lang="en-US" sz="2700" b="1" smtClean="0"/>
              <a:t> </a:t>
            </a:r>
            <a:r>
              <a:rPr lang="ro-RO" sz="2700" b="1" smtClean="0">
                <a:solidFill>
                  <a:schemeClr val="accent1">
                    <a:lumMod val="75000"/>
                  </a:schemeClr>
                </a:solidFill>
                <a:latin typeface="Arial" pitchFamily="34" charset="0"/>
                <a:cs typeface="Arial" pitchFamily="34" charset="0"/>
              </a:rPr>
              <a:t>Forma de evaluare: </a:t>
            </a:r>
            <a:r>
              <a:rPr lang="ro-RO" sz="2700" b="1" smtClean="0">
                <a:solidFill>
                  <a:srgbClr val="FF0000"/>
                </a:solidFill>
                <a:latin typeface="Arial" pitchFamily="34" charset="0"/>
                <a:cs typeface="Arial" pitchFamily="34" charset="0"/>
              </a:rPr>
              <a:t>ED (Evaluarea distribuită)</a:t>
            </a:r>
            <a:endParaRPr lang="en-US" sz="2700">
              <a:solidFill>
                <a:srgbClr val="FF0000"/>
              </a:solidFill>
              <a:latin typeface="Arial" pitchFamily="34" charset="0"/>
              <a:cs typeface="Arial" pitchFamily="34" charset="0"/>
            </a:endParaRPr>
          </a:p>
        </p:txBody>
      </p:sp>
      <p:sp>
        <p:nvSpPr>
          <p:cNvPr id="9" name="Title 3"/>
          <p:cNvSpPr txBox="1">
            <a:spLocks/>
          </p:cNvSpPr>
          <p:nvPr/>
        </p:nvSpPr>
        <p:spPr>
          <a:xfrm>
            <a:off x="228600" y="762000"/>
            <a:ext cx="8534400" cy="533400"/>
          </a:xfrm>
          <a:prstGeom prst="rect">
            <a:avLst/>
          </a:prstGeom>
          <a:effectLst/>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ro-RO" sz="2400" b="1" noProof="0" dirty="0" smtClean="0">
                <a:solidFill>
                  <a:schemeClr val="accent6">
                    <a:lumMod val="75000"/>
                  </a:schemeClr>
                </a:solidFill>
                <a:latin typeface="Arial" pitchFamily="34" charset="0"/>
                <a:ea typeface="+mj-ea"/>
                <a:cs typeface="Arial" pitchFamily="34" charset="0"/>
              </a:rPr>
              <a:t>Legislație și tehnici comerciale (LTC</a:t>
            </a:r>
            <a:r>
              <a:rPr lang="ro-RO" sz="2400" b="1" noProof="0" smtClean="0">
                <a:solidFill>
                  <a:schemeClr val="accent6">
                    <a:lumMod val="75000"/>
                  </a:schemeClr>
                </a:solidFill>
                <a:latin typeface="Arial" pitchFamily="34" charset="0"/>
                <a:ea typeface="+mj-ea"/>
                <a:cs typeface="Arial" pitchFamily="34" charset="0"/>
              </a:rPr>
              <a:t>)</a:t>
            </a:r>
            <a:r>
              <a:rPr kumimoji="0" lang="ro-RO" sz="2400" b="1" i="0" u="none" strike="noStrike" kern="1200" cap="none" spc="0" normalizeH="0" baseline="0" noProof="0" smtClean="0">
                <a:ln>
                  <a:noFill/>
                </a:ln>
                <a:solidFill>
                  <a:schemeClr val="accent6">
                    <a:lumMod val="75000"/>
                  </a:schemeClr>
                </a:solidFill>
                <a:effectLst/>
                <a:uLnTx/>
                <a:uFillTx/>
                <a:latin typeface="Arial" pitchFamily="34" charset="0"/>
                <a:ea typeface="+mj-ea"/>
                <a:cs typeface="Arial" pitchFamily="34" charset="0"/>
              </a:rPr>
              <a:t>: </a:t>
            </a:r>
            <a:r>
              <a:rPr lang="ro-RO" sz="2400" b="1" smtClean="0">
                <a:solidFill>
                  <a:schemeClr val="accent6">
                    <a:lumMod val="75000"/>
                  </a:schemeClr>
                </a:solidFill>
                <a:latin typeface="Arial" pitchFamily="34" charset="0"/>
                <a:ea typeface="+mj-ea"/>
                <a:cs typeface="Arial" pitchFamily="34" charset="0"/>
              </a:rPr>
              <a:t> </a:t>
            </a:r>
            <a:r>
              <a:rPr lang="en-US" sz="2400" b="1" smtClean="0">
                <a:solidFill>
                  <a:schemeClr val="accent6">
                    <a:lumMod val="75000"/>
                  </a:schemeClr>
                </a:solidFill>
                <a:latin typeface="Arial" pitchFamily="34" charset="0"/>
                <a:ea typeface="+mj-ea"/>
                <a:cs typeface="Arial" pitchFamily="34" charset="0"/>
              </a:rPr>
              <a:t>3</a:t>
            </a:r>
            <a:r>
              <a:rPr lang="ro-RO" sz="2400" b="1" noProof="0" smtClean="0">
                <a:solidFill>
                  <a:schemeClr val="accent6">
                    <a:lumMod val="75000"/>
                  </a:schemeClr>
                </a:solidFill>
                <a:latin typeface="Arial" pitchFamily="34" charset="0"/>
                <a:ea typeface="+mj-ea"/>
                <a:cs typeface="Arial" pitchFamily="34" charset="0"/>
              </a:rPr>
              <a:t>C</a:t>
            </a:r>
            <a:r>
              <a:rPr lang="en-US" sz="2400" b="1" noProof="0" smtClean="0">
                <a:solidFill>
                  <a:schemeClr val="accent6">
                    <a:lumMod val="75000"/>
                  </a:schemeClr>
                </a:solidFill>
                <a:latin typeface="Arial" pitchFamily="34" charset="0"/>
                <a:ea typeface="+mj-ea"/>
                <a:cs typeface="Arial" pitchFamily="34" charset="0"/>
              </a:rPr>
              <a:t> </a:t>
            </a:r>
            <a:r>
              <a:rPr lang="ro-RO" sz="2400" b="1" noProof="0" smtClean="0">
                <a:solidFill>
                  <a:schemeClr val="accent6">
                    <a:lumMod val="75000"/>
                  </a:schemeClr>
                </a:solidFill>
                <a:latin typeface="Arial" pitchFamily="34" charset="0"/>
                <a:ea typeface="+mj-ea"/>
                <a:cs typeface="Arial" pitchFamily="34" charset="0"/>
              </a:rPr>
              <a:t>/săpt</a:t>
            </a:r>
            <a:r>
              <a:rPr lang="ro-RO" sz="2400" b="1" noProof="0" dirty="0" smtClean="0">
                <a:solidFill>
                  <a:schemeClr val="accent6">
                    <a:lumMod val="75000"/>
                  </a:schemeClr>
                </a:solidFill>
                <a:latin typeface="Arial" pitchFamily="34" charset="0"/>
                <a:ea typeface="+mj-ea"/>
                <a:cs typeface="Arial" pitchFamily="34" charset="0"/>
              </a:rPr>
              <a:t>. ;</a:t>
            </a:r>
            <a:r>
              <a:rPr lang="ro-RO" sz="2400" b="1" dirty="0" smtClean="0">
                <a:solidFill>
                  <a:schemeClr val="accent6">
                    <a:lumMod val="75000"/>
                  </a:schemeClr>
                </a:solidFill>
                <a:latin typeface="Arial" pitchFamily="34" charset="0"/>
                <a:ea typeface="+mj-ea"/>
                <a:cs typeface="Arial" pitchFamily="34" charset="0"/>
              </a:rPr>
              <a:t> 2S/săpt.</a:t>
            </a:r>
            <a:endParaRPr kumimoji="0" lang="en-US" sz="2400" b="0" i="0" u="none" strike="noStrike" kern="1200" cap="none" spc="0" normalizeH="0" baseline="0" noProof="0" dirty="0">
              <a:ln>
                <a:noFill/>
              </a:ln>
              <a:solidFill>
                <a:schemeClr val="accent6">
                  <a:lumMod val="75000"/>
                </a:schemeClr>
              </a:solidFill>
              <a:effectLst/>
              <a:uLnTx/>
              <a:uFillTx/>
              <a:latin typeface="Arial" pitchFamily="34" charset="0"/>
              <a:ea typeface="+mj-ea"/>
              <a:cs typeface="Arial" pitchFamily="34" charset="0"/>
            </a:endParaRPr>
          </a:p>
        </p:txBody>
      </p:sp>
      <p:graphicFrame>
        <p:nvGraphicFramePr>
          <p:cNvPr id="11" name="Object 10"/>
          <p:cNvGraphicFramePr>
            <a:graphicFrameLocks noChangeAspect="1"/>
          </p:cNvGraphicFramePr>
          <p:nvPr/>
        </p:nvGraphicFramePr>
        <p:xfrm>
          <a:off x="1219200" y="1905000"/>
          <a:ext cx="6858000" cy="1371600"/>
        </p:xfrm>
        <a:graphic>
          <a:graphicData uri="http://schemas.openxmlformats.org/presentationml/2006/ole">
            <p:oleObj spid="_x0000_s343042" name="Equation" r:id="rId3" imgW="2425680" imgH="457200" progId="Equation.3">
              <p:embed/>
            </p:oleObj>
          </a:graphicData>
        </a:graphic>
      </p:graphicFrame>
      <p:sp>
        <p:nvSpPr>
          <p:cNvPr id="12" name="Rectangle 11"/>
          <p:cNvSpPr/>
          <p:nvPr/>
        </p:nvSpPr>
        <p:spPr>
          <a:xfrm>
            <a:off x="381000" y="3276600"/>
            <a:ext cx="1699504" cy="369332"/>
          </a:xfrm>
          <a:prstGeom prst="rect">
            <a:avLst/>
          </a:prstGeom>
          <a:effectLst>
            <a:outerShdw blurRad="50800" dist="38100" dir="2700000" algn="tl" rotWithShape="0">
              <a:prstClr val="black">
                <a:alpha val="40000"/>
              </a:prstClr>
            </a:outerShdw>
          </a:effectLst>
        </p:spPr>
        <p:txBody>
          <a:bodyPr wrap="none">
            <a:spAutoFit/>
          </a:bodyPr>
          <a:lstStyle/>
          <a:p>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Observaţi</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i</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endParaRPr lang="en-US">
              <a:solidFill>
                <a:schemeClr val="accent2">
                  <a:lumMod val="75000"/>
                </a:schemeClr>
              </a:solidFill>
            </a:endParaRPr>
          </a:p>
        </p:txBody>
      </p:sp>
      <p:sp>
        <p:nvSpPr>
          <p:cNvPr id="13" name="Rectangle 12"/>
          <p:cNvSpPr/>
          <p:nvPr/>
        </p:nvSpPr>
        <p:spPr>
          <a:xfrm>
            <a:off x="457200" y="3733800"/>
            <a:ext cx="8382000" cy="523220"/>
          </a:xfrm>
          <a:prstGeom prst="rect">
            <a:avLst/>
          </a:prstGeom>
          <a:effectLst/>
        </p:spPr>
        <p:txBody>
          <a:bodyPr wrap="square">
            <a:spAutoFit/>
          </a:bodyPr>
          <a:lstStyle/>
          <a:p>
            <a:r>
              <a:rPr lang="ro-RO" sz="2800" smtClean="0">
                <a:latin typeface="Arial" pitchFamily="34" charset="0"/>
                <a:cs typeface="Arial" pitchFamily="34" charset="0"/>
                <a:sym typeface="Wingdings"/>
              </a:rPr>
              <a:t>N</a:t>
            </a:r>
            <a:r>
              <a:rPr lang="ro-RO" sz="2800" baseline="-25000" smtClean="0">
                <a:latin typeface="Arial" pitchFamily="34" charset="0"/>
                <a:cs typeface="Arial" pitchFamily="34" charset="0"/>
                <a:sym typeface="Wingdings"/>
              </a:rPr>
              <a:t>1</a:t>
            </a:r>
            <a:r>
              <a:rPr lang="en-US" sz="2800" baseline="-25000" smtClean="0">
                <a:latin typeface="Arial" pitchFamily="34" charset="0"/>
                <a:cs typeface="Arial" pitchFamily="34" charset="0"/>
                <a:sym typeface="Wingdings"/>
              </a:rPr>
              <a:t> </a:t>
            </a:r>
            <a:r>
              <a:rPr lang="ro-RO" sz="2800" smtClean="0">
                <a:latin typeface="Arial" pitchFamily="34" charset="0"/>
                <a:cs typeface="Arial" pitchFamily="34" charset="0"/>
                <a:sym typeface="Wingdings"/>
              </a:rPr>
              <a:t>≥ 5 </a:t>
            </a:r>
            <a:r>
              <a:rPr lang="ro-RO" sz="2800" smtClean="0">
                <a:latin typeface="Arial" pitchFamily="34" charset="0"/>
                <a:cs typeface="Arial" pitchFamily="34" charset="0"/>
                <a:sym typeface="Wingdings 3"/>
              </a:rPr>
              <a:t></a:t>
            </a:r>
            <a:r>
              <a:rPr lang="en-US" sz="2800" smtClean="0">
                <a:latin typeface="Arial" pitchFamily="34" charset="0"/>
                <a:cs typeface="Arial" pitchFamily="34" charset="0"/>
                <a:sym typeface="Wingdings 3"/>
              </a:rPr>
              <a:t> </a:t>
            </a:r>
            <a:r>
              <a:rPr lang="ro-RO" sz="2400" smtClean="0">
                <a:solidFill>
                  <a:srgbClr val="FF0000"/>
                </a:solidFill>
                <a:latin typeface="Arial" pitchFamily="34" charset="0"/>
                <a:cs typeface="Arial" pitchFamily="34" charset="0"/>
                <a:sym typeface="Wingdings"/>
              </a:rPr>
              <a:t>săpt</a:t>
            </a:r>
            <a:r>
              <a:rPr lang="en-US" sz="2400" smtClean="0">
                <a:solidFill>
                  <a:srgbClr val="FF0000"/>
                </a:solidFill>
                <a:latin typeface="Arial" pitchFamily="34" charset="0"/>
                <a:cs typeface="Arial" pitchFamily="34" charset="0"/>
                <a:sym typeface="Wingdings"/>
              </a:rPr>
              <a:t>.</a:t>
            </a:r>
            <a:r>
              <a:rPr lang="ro-RO" sz="2400" smtClean="0">
                <a:solidFill>
                  <a:srgbClr val="FF0000"/>
                </a:solidFill>
                <a:latin typeface="Arial" pitchFamily="34" charset="0"/>
                <a:cs typeface="Arial" pitchFamily="34" charset="0"/>
                <a:sym typeface="Wingdings"/>
              </a:rPr>
              <a:t> </a:t>
            </a:r>
            <a:r>
              <a:rPr lang="en-US" sz="2400" smtClean="0">
                <a:solidFill>
                  <a:srgbClr val="FF0000"/>
                </a:solidFill>
                <a:latin typeface="Arial" pitchFamily="34" charset="0"/>
                <a:cs typeface="Arial" pitchFamily="34" charset="0"/>
                <a:sym typeface="Wingdings"/>
              </a:rPr>
              <a:t>11</a:t>
            </a:r>
            <a:r>
              <a:rPr lang="ro-RO" sz="2400" smtClean="0">
                <a:solidFill>
                  <a:srgbClr val="FF0000"/>
                </a:solidFill>
                <a:latin typeface="Arial" pitchFamily="34" charset="0"/>
                <a:cs typeface="Arial" pitchFamily="34" charset="0"/>
                <a:sym typeface="Wingdings"/>
              </a:rPr>
              <a:t>(</a:t>
            </a:r>
            <a:r>
              <a:rPr lang="en-US" sz="2400" smtClean="0">
                <a:solidFill>
                  <a:srgbClr val="FF0000"/>
                </a:solidFill>
                <a:latin typeface="Arial" pitchFamily="34" charset="0"/>
                <a:cs typeface="Arial" pitchFamily="34" charset="0"/>
                <a:sym typeface="Wingdings"/>
              </a:rPr>
              <a:t>12</a:t>
            </a:r>
            <a:r>
              <a:rPr lang="ro-RO" sz="2400" smtClean="0">
                <a:solidFill>
                  <a:srgbClr val="FF0000"/>
                </a:solidFill>
                <a:latin typeface="Arial" pitchFamily="34" charset="0"/>
                <a:cs typeface="Arial" pitchFamily="34" charset="0"/>
                <a:sym typeface="Wingdings"/>
              </a:rPr>
              <a:t>)</a:t>
            </a:r>
            <a:r>
              <a:rPr lang="en-US" sz="2400" smtClean="0">
                <a:solidFill>
                  <a:srgbClr val="FF0000"/>
                </a:solidFill>
                <a:latin typeface="Arial" pitchFamily="34" charset="0"/>
                <a:cs typeface="Arial" pitchFamily="34" charset="0"/>
                <a:sym typeface="Wingdings"/>
              </a:rPr>
              <a:t> </a:t>
            </a:r>
            <a:r>
              <a:rPr lang="ro-RO" sz="2400" smtClean="0">
                <a:latin typeface="Arial" pitchFamily="34" charset="0"/>
                <a:cs typeface="Arial" pitchFamily="34" charset="0"/>
                <a:sym typeface="Wingdings"/>
              </a:rPr>
              <a:t>;</a:t>
            </a:r>
            <a:r>
              <a:rPr lang="ro-RO" sz="2800" smtClean="0">
                <a:latin typeface="Arial" pitchFamily="34" charset="0"/>
                <a:cs typeface="Arial" pitchFamily="34" charset="0"/>
                <a:sym typeface="Wingdings"/>
              </a:rPr>
              <a:t> N</a:t>
            </a:r>
            <a:r>
              <a:rPr lang="en-US" sz="2800" baseline="-25000" smtClean="0">
                <a:latin typeface="Arial" pitchFamily="34" charset="0"/>
                <a:cs typeface="Arial" pitchFamily="34" charset="0"/>
                <a:sym typeface="Wingdings"/>
              </a:rPr>
              <a:t>2 </a:t>
            </a:r>
            <a:r>
              <a:rPr lang="ro-RO" sz="2800" smtClean="0">
                <a:latin typeface="Arial" pitchFamily="34" charset="0"/>
                <a:cs typeface="Arial" pitchFamily="34" charset="0"/>
                <a:sym typeface="Wingdings"/>
              </a:rPr>
              <a:t>≥ 5 </a:t>
            </a:r>
            <a:r>
              <a:rPr lang="ro-RO" sz="2800" smtClean="0">
                <a:latin typeface="Arial" pitchFamily="34" charset="0"/>
                <a:cs typeface="Arial" pitchFamily="34" charset="0"/>
                <a:sym typeface="Wingdings 3"/>
              </a:rPr>
              <a:t></a:t>
            </a:r>
            <a:r>
              <a:rPr lang="en-US" sz="2800" smtClean="0">
                <a:latin typeface="Arial" pitchFamily="34" charset="0"/>
                <a:cs typeface="Arial" pitchFamily="34" charset="0"/>
                <a:sym typeface="Wingdings 3"/>
              </a:rPr>
              <a:t> </a:t>
            </a:r>
            <a:r>
              <a:rPr lang="ro-RO" sz="2400" smtClean="0">
                <a:solidFill>
                  <a:srgbClr val="FF0000"/>
                </a:solidFill>
                <a:latin typeface="Arial" pitchFamily="34" charset="0"/>
                <a:cs typeface="Arial" pitchFamily="34" charset="0"/>
                <a:sym typeface="Wingdings"/>
              </a:rPr>
              <a:t>săpt</a:t>
            </a:r>
            <a:r>
              <a:rPr lang="en-US" sz="2400" smtClean="0">
                <a:solidFill>
                  <a:srgbClr val="FF0000"/>
                </a:solidFill>
                <a:latin typeface="Arial" pitchFamily="34" charset="0"/>
                <a:cs typeface="Arial" pitchFamily="34" charset="0"/>
                <a:sym typeface="Wingdings"/>
              </a:rPr>
              <a:t>.</a:t>
            </a:r>
            <a:r>
              <a:rPr lang="ro-RO" sz="2400" smtClean="0">
                <a:solidFill>
                  <a:srgbClr val="FF0000"/>
                </a:solidFill>
                <a:latin typeface="Arial" pitchFamily="34" charset="0"/>
                <a:cs typeface="Arial" pitchFamily="34" charset="0"/>
                <a:sym typeface="Wingdings"/>
              </a:rPr>
              <a:t> </a:t>
            </a:r>
            <a:r>
              <a:rPr lang="en-US" sz="2400" smtClean="0">
                <a:solidFill>
                  <a:srgbClr val="FF0000"/>
                </a:solidFill>
                <a:latin typeface="Arial" pitchFamily="34" charset="0"/>
                <a:cs typeface="Arial" pitchFamily="34" charset="0"/>
                <a:sym typeface="Wingdings"/>
              </a:rPr>
              <a:t>13</a:t>
            </a:r>
            <a:r>
              <a:rPr lang="ro-RO" sz="2400" smtClean="0">
                <a:solidFill>
                  <a:srgbClr val="FF0000"/>
                </a:solidFill>
                <a:latin typeface="Arial" pitchFamily="34" charset="0"/>
                <a:cs typeface="Arial" pitchFamily="34" charset="0"/>
                <a:sym typeface="Wingdings"/>
              </a:rPr>
              <a:t>(</a:t>
            </a:r>
            <a:r>
              <a:rPr lang="en-US" sz="2400" smtClean="0">
                <a:solidFill>
                  <a:srgbClr val="FF0000"/>
                </a:solidFill>
                <a:latin typeface="Arial" pitchFamily="34" charset="0"/>
                <a:cs typeface="Arial" pitchFamily="34" charset="0"/>
                <a:sym typeface="Wingdings"/>
              </a:rPr>
              <a:t>14</a:t>
            </a:r>
            <a:r>
              <a:rPr lang="ro-RO" sz="2400" smtClean="0">
                <a:solidFill>
                  <a:srgbClr val="FF0000"/>
                </a:solidFill>
                <a:latin typeface="Arial" pitchFamily="34" charset="0"/>
                <a:cs typeface="Arial" pitchFamily="34" charset="0"/>
                <a:sym typeface="Wingdings"/>
              </a:rPr>
              <a:t>)</a:t>
            </a:r>
            <a:r>
              <a:rPr lang="en-US" sz="2400" smtClean="0">
                <a:solidFill>
                  <a:srgbClr val="FF0000"/>
                </a:solidFill>
                <a:latin typeface="Arial" pitchFamily="34" charset="0"/>
                <a:cs typeface="Arial" pitchFamily="34" charset="0"/>
                <a:sym typeface="Wingdings"/>
              </a:rPr>
              <a:t> </a:t>
            </a:r>
            <a:r>
              <a:rPr lang="ro-RO" sz="2400" smtClean="0">
                <a:latin typeface="Arial" pitchFamily="34" charset="0"/>
                <a:cs typeface="Arial" pitchFamily="34" charset="0"/>
                <a:sym typeface="Wingdings"/>
              </a:rPr>
              <a:t>;</a:t>
            </a:r>
            <a:r>
              <a:rPr lang="ro-RO" sz="2400" smtClean="0">
                <a:solidFill>
                  <a:srgbClr val="FF0000"/>
                </a:solidFill>
                <a:latin typeface="Arial" pitchFamily="34" charset="0"/>
                <a:cs typeface="Arial" pitchFamily="34" charset="0"/>
                <a:sym typeface="Wingdings"/>
              </a:rPr>
              <a:t> </a:t>
            </a:r>
            <a:r>
              <a:rPr lang="ro-RO" sz="2800" smtClean="0">
                <a:latin typeface="Arial" pitchFamily="34" charset="0"/>
                <a:cs typeface="Arial" pitchFamily="34" charset="0"/>
                <a:sym typeface="Wingdings"/>
              </a:rPr>
              <a:t>N</a:t>
            </a:r>
            <a:r>
              <a:rPr lang="en-US" sz="2800" baseline="-25000" smtClean="0">
                <a:latin typeface="Arial" pitchFamily="34" charset="0"/>
                <a:cs typeface="Arial" pitchFamily="34" charset="0"/>
                <a:sym typeface="Wingdings"/>
              </a:rPr>
              <a:t>sem </a:t>
            </a:r>
            <a:r>
              <a:rPr lang="ro-RO" sz="2800" smtClean="0">
                <a:latin typeface="Arial" pitchFamily="34" charset="0"/>
                <a:cs typeface="Arial" pitchFamily="34" charset="0"/>
                <a:sym typeface="Wingdings"/>
              </a:rPr>
              <a:t>≥ 5 </a:t>
            </a:r>
            <a:r>
              <a:rPr lang="ro-RO" sz="2400" smtClean="0">
                <a:solidFill>
                  <a:srgbClr val="FF0000"/>
                </a:solidFill>
                <a:latin typeface="Arial" pitchFamily="34" charset="0"/>
                <a:cs typeface="Arial" pitchFamily="34" charset="0"/>
                <a:sym typeface="Wingdings"/>
              </a:rPr>
              <a:t> </a:t>
            </a:r>
            <a:endParaRPr lang="en-US" sz="2400">
              <a:solidFill>
                <a:srgbClr val="FF0000"/>
              </a:solidFill>
            </a:endParaRPr>
          </a:p>
        </p:txBody>
      </p:sp>
      <p:graphicFrame>
        <p:nvGraphicFramePr>
          <p:cNvPr id="343043" name="Object 3"/>
          <p:cNvGraphicFramePr>
            <a:graphicFrameLocks noChangeAspect="1"/>
          </p:cNvGraphicFramePr>
          <p:nvPr/>
        </p:nvGraphicFramePr>
        <p:xfrm>
          <a:off x="1143000" y="4572000"/>
          <a:ext cx="6847240" cy="838200"/>
        </p:xfrm>
        <a:graphic>
          <a:graphicData uri="http://schemas.openxmlformats.org/presentationml/2006/ole">
            <p:oleObj spid="_x0000_s343043" name="Equation" r:id="rId4" imgW="1981080" imgH="228600" progId="Equation.3">
              <p:embed/>
            </p:oleObj>
          </a:graphicData>
        </a:graphic>
      </p:graphicFrame>
      <p:sp>
        <p:nvSpPr>
          <p:cNvPr id="10" name="Rectangle 9"/>
          <p:cNvSpPr/>
          <p:nvPr/>
        </p:nvSpPr>
        <p:spPr>
          <a:xfrm>
            <a:off x="381000" y="5562600"/>
            <a:ext cx="1752600" cy="369332"/>
          </a:xfrm>
          <a:prstGeom prst="rect">
            <a:avLst/>
          </a:prstGeom>
          <a:effectLst>
            <a:outerShdw blurRad="50800" dist="38100" dir="2700000" algn="tl" rotWithShape="0">
              <a:prstClr val="black">
                <a:alpha val="40000"/>
              </a:prstClr>
            </a:outerShdw>
          </a:effectLst>
        </p:spPr>
        <p:txBody>
          <a:bodyPr wrap="square">
            <a:spAutoFit/>
          </a:bodyPr>
          <a:lstStyle/>
          <a:p>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Observaţi</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i</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endParaRPr lang="en-US">
              <a:solidFill>
                <a:schemeClr val="accent2">
                  <a:lumMod val="75000"/>
                </a:schemeClr>
              </a:solidFill>
            </a:endParaRPr>
          </a:p>
        </p:txBody>
      </p:sp>
      <p:sp>
        <p:nvSpPr>
          <p:cNvPr id="14" name="Rectangle 13"/>
          <p:cNvSpPr/>
          <p:nvPr/>
        </p:nvSpPr>
        <p:spPr>
          <a:xfrm>
            <a:off x="838200" y="6019800"/>
            <a:ext cx="2895600" cy="523220"/>
          </a:xfrm>
          <a:prstGeom prst="rect">
            <a:avLst/>
          </a:prstGeom>
          <a:effectLst/>
        </p:spPr>
        <p:txBody>
          <a:bodyPr wrap="square">
            <a:spAutoFit/>
          </a:bodyPr>
          <a:lstStyle/>
          <a:p>
            <a:r>
              <a:rPr lang="ro-RO" sz="2800" smtClean="0">
                <a:latin typeface="Arial" pitchFamily="34" charset="0"/>
                <a:cs typeface="Arial" pitchFamily="34" charset="0"/>
                <a:sym typeface="Wingdings"/>
              </a:rPr>
              <a:t>N</a:t>
            </a:r>
            <a:r>
              <a:rPr lang="ro-RO" sz="2800" baseline="-25000" smtClean="0">
                <a:latin typeface="Arial" pitchFamily="34" charset="0"/>
                <a:cs typeface="Arial" pitchFamily="34" charset="0"/>
                <a:sym typeface="Wingdings"/>
              </a:rPr>
              <a:t>LTC</a:t>
            </a:r>
            <a:r>
              <a:rPr lang="en-US" sz="2800" baseline="-25000" smtClean="0">
                <a:latin typeface="Arial" pitchFamily="34" charset="0"/>
                <a:cs typeface="Arial" pitchFamily="34" charset="0"/>
                <a:sym typeface="Wingdings"/>
              </a:rPr>
              <a:t> </a:t>
            </a:r>
            <a:r>
              <a:rPr lang="ro-RO" sz="2800" smtClean="0">
                <a:latin typeface="Arial" pitchFamily="34" charset="0"/>
                <a:cs typeface="Arial" pitchFamily="34" charset="0"/>
                <a:sym typeface="Wingdings"/>
              </a:rPr>
              <a:t>≥ 5</a:t>
            </a:r>
            <a:r>
              <a:rPr lang="en-US" sz="2400" smtClean="0">
                <a:solidFill>
                  <a:srgbClr val="FF0000"/>
                </a:solidFill>
                <a:latin typeface="Arial" pitchFamily="34" charset="0"/>
                <a:cs typeface="Arial" pitchFamily="34" charset="0"/>
                <a:sym typeface="Wingdings"/>
              </a:rPr>
              <a:t> </a:t>
            </a:r>
            <a:r>
              <a:rPr lang="ro-RO" sz="2400" smtClean="0">
                <a:latin typeface="Arial" pitchFamily="34" charset="0"/>
                <a:cs typeface="Arial" pitchFamily="34" charset="0"/>
                <a:sym typeface="Wingdings"/>
              </a:rPr>
              <a:t>;</a:t>
            </a:r>
            <a:r>
              <a:rPr lang="ro-RO" sz="2800" smtClean="0">
                <a:latin typeface="Arial" pitchFamily="34" charset="0"/>
                <a:cs typeface="Arial" pitchFamily="34" charset="0"/>
                <a:sym typeface="Wingdings"/>
              </a:rPr>
              <a:t> N</a:t>
            </a:r>
            <a:r>
              <a:rPr lang="ro-RO" sz="2800" baseline="-25000" smtClean="0">
                <a:latin typeface="Arial" pitchFamily="34" charset="0"/>
                <a:cs typeface="Arial" pitchFamily="34" charset="0"/>
                <a:sym typeface="Wingdings"/>
              </a:rPr>
              <a:t>D</a:t>
            </a:r>
            <a:r>
              <a:rPr lang="en-US" sz="2800" baseline="-25000" smtClean="0">
                <a:latin typeface="Arial" pitchFamily="34" charset="0"/>
                <a:cs typeface="Arial" pitchFamily="34" charset="0"/>
                <a:sym typeface="Wingdings"/>
              </a:rPr>
              <a:t> </a:t>
            </a:r>
            <a:r>
              <a:rPr lang="ro-RO" sz="2800" smtClean="0">
                <a:latin typeface="Arial" pitchFamily="34" charset="0"/>
                <a:cs typeface="Arial" pitchFamily="34" charset="0"/>
                <a:sym typeface="Wingdings"/>
              </a:rPr>
              <a:t>≥ 5 </a:t>
            </a:r>
            <a:r>
              <a:rPr lang="ro-RO" sz="2400" smtClean="0">
                <a:solidFill>
                  <a:srgbClr val="FF0000"/>
                </a:solidFill>
                <a:latin typeface="Arial" pitchFamily="34" charset="0"/>
                <a:cs typeface="Arial" pitchFamily="34" charset="0"/>
                <a:sym typeface="Wingdings"/>
              </a:rPr>
              <a:t> </a:t>
            </a:r>
            <a:endParaRPr lang="en-US" sz="2400">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295400" y="609600"/>
            <a:ext cx="2438400"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 Securitatea</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 name="Rectangle 3"/>
          <p:cNvSpPr>
            <a:spLocks noChangeArrowheads="1"/>
          </p:cNvSpPr>
          <p:nvPr/>
        </p:nvSpPr>
        <p:spPr bwMode="auto">
          <a:xfrm>
            <a:off x="762000" y="3200400"/>
            <a:ext cx="3810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Din aceste motive, de exemplu:</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0658" name="Rectangle 2"/>
          <p:cNvSpPr>
            <a:spLocks noChangeArrowheads="1"/>
          </p:cNvSpPr>
          <p:nvPr/>
        </p:nvSpPr>
        <p:spPr bwMode="auto">
          <a:xfrm>
            <a:off x="914400" y="1371600"/>
            <a:ext cx="7620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Securitatea creanţelor</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necesitate care decurge firesc din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credit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u="none" strike="noStrike" cap="none" normalizeH="0" baseline="0" smtClean="0">
                <a:ln>
                  <a:noFill/>
                </a:ln>
                <a:solidFill>
                  <a:schemeClr val="accent5">
                    <a:lumMod val="50000"/>
                  </a:schemeClr>
                </a:solidFill>
                <a:effectLst/>
                <a:latin typeface="Arial" pitchFamily="34" charset="0"/>
                <a:ea typeface="Times New Roman" pitchFamily="18" charset="0"/>
                <a:cs typeface="Arial" pitchFamily="34" charset="0"/>
              </a:rPr>
              <a:t>(“creanţă”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dreptul unei persoane de a cere debitorului să-i dea, să-i facă etc).</a:t>
            </a:r>
          </a:p>
          <a:p>
            <a:pPr marL="0" marR="0" lvl="0" indent="0" algn="just" defTabSz="914400" rtl="0" eaLnBrk="1" fontAlgn="base" latinLnBrk="0" hangingPunct="1">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Facilitatea acordării creditului implică o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protecţie sporită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pericolul neexecutării la scadenţă</a:t>
            </a:r>
            <a:r>
              <a:rPr lang="ro-RO">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533400" y="1524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33400" y="2590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659" name="Rectangle 3"/>
          <p:cNvSpPr>
            <a:spLocks noChangeArrowheads="1"/>
          </p:cNvSpPr>
          <p:nvPr/>
        </p:nvSpPr>
        <p:spPr bwMode="auto">
          <a:xfrm>
            <a:off x="533400" y="3733800"/>
            <a:ext cx="81534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Neachitarea datoriei către bancă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la scadenţă este reglementată prin </a:t>
            </a:r>
            <a:r>
              <a:rPr kumimoji="0" lang="en-US" sz="1600" b="0"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Legea 85/2006  privind procedura insolven</a:t>
            </a:r>
            <a:r>
              <a:rPr kumimoji="0" lang="ro-RO" sz="1600" b="0"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ţei</a:t>
            </a:r>
            <a:r>
              <a:rPr kumimoji="0" lang="ro-RO"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care stabileşte </a:t>
            </a:r>
            <a:r>
              <a:rPr kumimoji="0" lang="en-US" sz="1600" b="0"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garanţiile personale</a:t>
            </a: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1" fontAlgn="base" latinLnBrk="0" hangingPunct="1">
              <a:lnSpc>
                <a:spcPct val="100000"/>
              </a:lnSpc>
              <a:spcBef>
                <a:spcPct val="0"/>
              </a:spcBef>
              <a:spcAft>
                <a:spcPct val="0"/>
              </a:spcAft>
              <a:buClrTx/>
              <a:buSzTx/>
              <a:tabLst>
                <a:tab pos="533400" algn="l"/>
              </a:tabLst>
            </a:pPr>
            <a:endParaRPr kumimoji="0" lang="en-US" sz="16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42 din CCR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obligă codebitorii solidar cu debitorul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iar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executarea silită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devine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colectivă</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în cazul neplăţii (în cazul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incapacităţii de plată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 debitorului)</a:t>
            </a: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46-55 din CCR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facilitează dovada obligaţiei debitorului</a:t>
            </a: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0" fontAlgn="base" latinLnBrk="0" hangingPunct="0">
              <a:lnSpc>
                <a:spcPct val="100000"/>
              </a:lnSpc>
              <a:spcBef>
                <a:spcPct val="0"/>
              </a:spcBef>
              <a:spcAft>
                <a:spcPct val="0"/>
              </a:spcAft>
              <a:buClrTx/>
              <a:buSzTx/>
              <a:tabLst>
                <a:tab pos="533400" algn="l"/>
              </a:tabLst>
            </a:pPr>
            <a:endParaRPr kumimoji="0" lang="en-US" sz="16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482 din CCR (abrogat prin Legea 99/1999, TITLUL VI, “Regimul juridic al garanţiilor reale mobiliare”, publicată în M. Of. Partea I Nr. 263/27 mai 1999),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instituie procedurile simple şi rapide </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en-US" sz="1600" b="0" i="1" u="none" strike="noStrike" cap="none" normalizeH="0" baseline="0" smtClean="0">
                <a:ln>
                  <a:noFill/>
                </a:ln>
                <a:solidFill>
                  <a:srgbClr val="FF0000"/>
                </a:solidFill>
                <a:effectLst/>
                <a:latin typeface="Arial" pitchFamily="34" charset="0"/>
                <a:ea typeface="Times New Roman" pitchFamily="18" charset="0"/>
                <a:cs typeface="Arial" pitchFamily="34" charset="0"/>
              </a:rPr>
              <a:t>valorificarea garanţiilor mobiliare</a:t>
            </a: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600"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685800" y="38100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1" name="Right Arrow 10"/>
          <p:cNvSpPr/>
          <p:nvPr/>
        </p:nvSpPr>
        <p:spPr>
          <a:xfrm>
            <a:off x="685800" y="45720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Right Arrow 11"/>
          <p:cNvSpPr/>
          <p:nvPr/>
        </p:nvSpPr>
        <p:spPr>
          <a:xfrm>
            <a:off x="685800" y="52578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3" name="Right Arrow 12"/>
          <p:cNvSpPr/>
          <p:nvPr/>
        </p:nvSpPr>
        <p:spPr>
          <a:xfrm>
            <a:off x="685800" y="57912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4" name="Slide Number Placeholder 13"/>
          <p:cNvSpPr>
            <a:spLocks noGrp="1"/>
          </p:cNvSpPr>
          <p:nvPr>
            <p:ph type="sldNum" sz="quarter" idx="12"/>
          </p:nvPr>
        </p:nvSpPr>
        <p:spPr/>
        <p:txBody>
          <a:bodyPr/>
          <a:lstStyle/>
          <a:p>
            <a:fld id="{11BC0289-3807-40C7-866C-DA665800FB43}"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838200"/>
            <a:ext cx="8382000" cy="923330"/>
          </a:xfrm>
          <a:prstGeom prst="rect">
            <a:avLst/>
          </a:prstGeom>
        </p:spPr>
        <p:txBody>
          <a:bodyPr wrap="square">
            <a:spAutoFit/>
          </a:bodyPr>
          <a:lstStyle/>
          <a:p>
            <a:r>
              <a:rPr lang="en-US">
                <a:latin typeface="Arial" pitchFamily="34" charset="0"/>
                <a:cs typeface="Arial" pitchFamily="34" charset="0"/>
              </a:rPr>
              <a:t>Reglementările prezentate anterior fac necesară o delimitare cât mai precisă a </a:t>
            </a:r>
            <a:r>
              <a:rPr lang="en-US" b="1" i="1">
                <a:solidFill>
                  <a:schemeClr val="accent3">
                    <a:lumMod val="75000"/>
                  </a:schemeClr>
                </a:solidFill>
                <a:latin typeface="Arial" pitchFamily="34" charset="0"/>
                <a:cs typeface="Arial" pitchFamily="34" charset="0"/>
              </a:rPr>
              <a:t>obligaţiilor comerciale</a:t>
            </a:r>
            <a:r>
              <a:rPr lang="en-US" b="1">
                <a:solidFill>
                  <a:schemeClr val="accent3">
                    <a:lumMod val="75000"/>
                  </a:schemeClr>
                </a:solidFill>
                <a:latin typeface="Arial" pitchFamily="34" charset="0"/>
                <a:cs typeface="Arial" pitchFamily="34" charset="0"/>
              </a:rPr>
              <a:t> </a:t>
            </a:r>
            <a:r>
              <a:rPr lang="en-US">
                <a:latin typeface="Arial" pitchFamily="34" charset="0"/>
                <a:cs typeface="Arial" pitchFamily="34" charset="0"/>
              </a:rPr>
              <a:t>faţă de </a:t>
            </a:r>
            <a:r>
              <a:rPr lang="en-US" b="1" i="1">
                <a:solidFill>
                  <a:srgbClr val="FF0000"/>
                </a:solidFill>
                <a:latin typeface="Arial" pitchFamily="34" charset="0"/>
                <a:cs typeface="Arial" pitchFamily="34" charset="0"/>
              </a:rPr>
              <a:t>obligaţiile civile</a:t>
            </a:r>
            <a:r>
              <a:rPr lang="en-US">
                <a:latin typeface="Arial" pitchFamily="34" charset="0"/>
                <a:cs typeface="Arial" pitchFamily="34" charset="0"/>
              </a:rPr>
              <a:t>. Această delimitare se realizează cu ajutorul a două </a:t>
            </a:r>
            <a:r>
              <a:rPr lang="en-US" smtClean="0">
                <a:latin typeface="Arial" pitchFamily="34" charset="0"/>
                <a:cs typeface="Arial" pitchFamily="34" charset="0"/>
              </a:rPr>
              <a:t>criterii:</a:t>
            </a:r>
            <a:endParaRPr lang="en-US">
              <a:latin typeface="Arial" pitchFamily="34" charset="0"/>
              <a:cs typeface="Arial" pitchFamily="34" charset="0"/>
            </a:endParaRPr>
          </a:p>
        </p:txBody>
      </p:sp>
      <p:sp>
        <p:nvSpPr>
          <p:cNvPr id="71681" name="Rectangle 1"/>
          <p:cNvSpPr>
            <a:spLocks noChangeArrowheads="1"/>
          </p:cNvSpPr>
          <p:nvPr/>
        </p:nvSpPr>
        <p:spPr bwMode="auto">
          <a:xfrm>
            <a:off x="304800" y="2362200"/>
            <a:ext cx="8229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defTabSz="914400" rtl="0" eaLnBrk="1" fontAlgn="base" latinLnBrk="0" hangingPunct="1">
              <a:lnSpc>
                <a:spcPct val="100000"/>
              </a:lnSpc>
              <a:spcBef>
                <a:spcPct val="0"/>
              </a:spcBef>
              <a:spcAft>
                <a:spcPct val="0"/>
              </a:spcAft>
              <a:buClr>
                <a:schemeClr val="tx1"/>
              </a:buClr>
              <a:buSzTx/>
              <a:tabLst>
                <a:tab pos="3810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(Criteriul de determinare a comercialităţii obligaţiilor comerciale)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1682" name="Rectangle 2"/>
          <p:cNvSpPr>
            <a:spLocks noChangeArrowheads="1"/>
          </p:cNvSpPr>
          <p:nvPr/>
        </p:nvSpPr>
        <p:spPr bwMode="auto">
          <a:xfrm>
            <a:off x="990600" y="2971800"/>
            <a:ext cx="7391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Acest criteriu constă în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descrierea laturii obiective a faptelor şi actelor de comerţ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art. 3,5,6 din CCR)</a:t>
            </a:r>
            <a:endParaRPr kumimoji="0" lang="en-US" b="0" i="1" u="none" strike="noStrike" cap="none" normalizeH="0" baseline="0" smtClean="0">
              <a:ln>
                <a:noFill/>
              </a:ln>
              <a:solidFill>
                <a:schemeClr val="tx1"/>
              </a:solidFill>
              <a:effectLst/>
              <a:latin typeface="Arial" pitchFamily="34" charset="0"/>
              <a:cs typeface="Arial" pitchFamily="34" charset="0"/>
            </a:endParaRPr>
          </a:p>
        </p:txBody>
      </p:sp>
      <p:sp>
        <p:nvSpPr>
          <p:cNvPr id="71683" name="Rectangle 3"/>
          <p:cNvSpPr>
            <a:spLocks noChangeArrowheads="1"/>
          </p:cNvSpPr>
          <p:nvPr/>
        </p:nvSpPr>
        <p:spPr bwMode="auto">
          <a:xfrm>
            <a:off x="381000" y="4038600"/>
            <a:ext cx="4267200" cy="461665"/>
          </a:xfrm>
          <a:prstGeom prst="rect">
            <a:avLst/>
          </a:prstGeom>
          <a:noFill/>
          <a:ln w="9525">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tabLst>
                <a:tab pos="381000" algn="l"/>
              </a:tabLst>
            </a:pPr>
            <a:r>
              <a:rPr kumimoji="0" lang="en-US" sz="24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Criteriul subiectiv</a:t>
            </a:r>
            <a:endParaRPr kumimoji="0" lang="en-US" sz="24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1684" name="Rectangle 4"/>
          <p:cNvSpPr>
            <a:spLocks noChangeArrowheads="1"/>
          </p:cNvSpPr>
          <p:nvPr/>
        </p:nvSpPr>
        <p:spPr bwMode="auto">
          <a:xfrm>
            <a:off x="838200" y="4572000"/>
            <a:ext cx="7467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Acest criteriu constă în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instituirea prezumţiei că obligaţiile unui comerciant sunt comerciale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(conform art. 4 din CCR).</a:t>
            </a:r>
          </a:p>
          <a:p>
            <a:pPr marL="0" marR="0" lvl="0" indent="0" algn="just" defTabSz="914400" rtl="0" eaLnBrk="1" fontAlgn="base" latinLnBrk="0" hangingPunct="1">
              <a:lnSpc>
                <a:spcPct val="100000"/>
              </a:lnSpc>
              <a:spcBef>
                <a:spcPct val="0"/>
              </a:spcBef>
              <a:spcAft>
                <a:spcPct val="0"/>
              </a:spcAft>
              <a:buClrTx/>
              <a:buSzTx/>
              <a:tabLst>
                <a:tab pos="304800" algn="l"/>
              </a:tabLst>
            </a:pPr>
            <a:endParaRPr kumimoji="0" lang="en-US" b="0" i="1"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Acest criteriu are un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caracter complementar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primul şi urmăreşte preponderent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facilitarea probei caracterului comercial al unei obligaţii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1"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304800" y="1905000"/>
            <a:ext cx="4081567" cy="461665"/>
          </a:xfrm>
          <a:prstGeom prst="rect">
            <a:avLst/>
          </a:prstGeom>
          <a:effectLst>
            <a:outerShdw blurRad="50800" dist="38100" dir="2700000" algn="tl" rotWithShape="0">
              <a:prstClr val="black">
                <a:alpha val="40000"/>
              </a:prstClr>
            </a:outerShdw>
          </a:effectLst>
        </p:spPr>
        <p:txBody>
          <a:bodyPr wrap="none">
            <a:spAutoFit/>
          </a:bodyPr>
          <a:lstStyle/>
          <a:p>
            <a:pPr lvl="3" fontAlgn="base">
              <a:spcBef>
                <a:spcPct val="0"/>
              </a:spcBef>
              <a:spcAft>
                <a:spcPct val="0"/>
              </a:spcAft>
              <a:buClr>
                <a:schemeClr val="tx1"/>
              </a:buClr>
              <a:tabLst>
                <a:tab pos="381000" algn="l"/>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Criteriul obiectiv </a:t>
            </a:r>
          </a:p>
        </p:txBody>
      </p:sp>
      <p:sp>
        <p:nvSpPr>
          <p:cNvPr id="9" name="Right Arrow 8"/>
          <p:cNvSpPr/>
          <p:nvPr/>
        </p:nvSpPr>
        <p:spPr>
          <a:xfrm>
            <a:off x="1219200" y="21336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1295400" y="4191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 name="Right Arrow 10"/>
          <p:cNvSpPr/>
          <p:nvPr/>
        </p:nvSpPr>
        <p:spPr>
          <a:xfrm>
            <a:off x="609600" y="3048000"/>
            <a:ext cx="304800" cy="228600"/>
          </a:xfrm>
          <a:prstGeom prst="rightArrow">
            <a:avLst/>
          </a:prstGeom>
          <a:solidFill>
            <a:srgbClr val="0070C0"/>
          </a:solidFill>
          <a:ln>
            <a:solidFill>
              <a:schemeClr val="tx2">
                <a:lumMod val="75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Right Arrow 11"/>
          <p:cNvSpPr/>
          <p:nvPr/>
        </p:nvSpPr>
        <p:spPr>
          <a:xfrm>
            <a:off x="533400" y="4648200"/>
            <a:ext cx="304800" cy="228600"/>
          </a:xfrm>
          <a:prstGeom prst="rightArrow">
            <a:avLst/>
          </a:prstGeom>
          <a:solidFill>
            <a:srgbClr val="92D050"/>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3" name="Right Arrow 12"/>
          <p:cNvSpPr/>
          <p:nvPr/>
        </p:nvSpPr>
        <p:spPr>
          <a:xfrm>
            <a:off x="533400" y="5486400"/>
            <a:ext cx="304800" cy="228600"/>
          </a:xfrm>
          <a:prstGeom prst="rightArrow">
            <a:avLst/>
          </a:prstGeom>
          <a:solidFill>
            <a:srgbClr val="92D050"/>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4" name="Slide Number Placeholder 13"/>
          <p:cNvSpPr>
            <a:spLocks noGrp="1"/>
          </p:cNvSpPr>
          <p:nvPr>
            <p:ph type="sldNum" sz="quarter" idx="12"/>
          </p:nvPr>
        </p:nvSpPr>
        <p:spPr/>
        <p:txBody>
          <a:bodyPr/>
          <a:lstStyle/>
          <a:p>
            <a:fld id="{11BC0289-3807-40C7-866C-DA665800FB43}"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1600" y="609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4" name="Rectangle 3"/>
          <p:cNvSpPr/>
          <p:nvPr/>
        </p:nvSpPr>
        <p:spPr>
          <a:xfrm>
            <a:off x="914400" y="990600"/>
            <a:ext cx="8229600" cy="923330"/>
          </a:xfrm>
          <a:prstGeom prst="rect">
            <a:avLst/>
          </a:prstGeom>
        </p:spPr>
        <p:txBody>
          <a:bodyPr wrap="square">
            <a:spAutoFit/>
          </a:bodyPr>
          <a:lstStyle/>
          <a:p>
            <a:r>
              <a:rPr lang="en-US" i="1">
                <a:latin typeface="Arial" pitchFamily="34" charset="0"/>
                <a:cs typeface="Arial" pitchFamily="34" charset="0"/>
              </a:rPr>
              <a:t>Cele două criterii servesc împreună la delimitarea domeniului specific al DCR</a:t>
            </a:r>
            <a:r>
              <a:rPr lang="en-US" i="1" smtClean="0">
                <a:latin typeface="Arial" pitchFamily="34" charset="0"/>
                <a:cs typeface="Arial" pitchFamily="34" charset="0"/>
              </a:rPr>
              <a:t>.</a:t>
            </a:r>
            <a:endParaRPr lang="ro-RO" i="1" smtClean="0">
              <a:latin typeface="Arial" pitchFamily="34" charset="0"/>
              <a:cs typeface="Arial" pitchFamily="34" charset="0"/>
            </a:endParaRPr>
          </a:p>
          <a:p>
            <a:r>
              <a:rPr lang="en-US" i="1" smtClean="0">
                <a:latin typeface="Arial" pitchFamily="34" charset="0"/>
                <a:cs typeface="Arial" pitchFamily="34" charset="0"/>
              </a:rPr>
              <a:t> </a:t>
            </a:r>
            <a:endParaRPr lang="ro-RO" i="1" smtClean="0">
              <a:latin typeface="Arial" pitchFamily="34" charset="0"/>
              <a:cs typeface="Arial" pitchFamily="34" charset="0"/>
            </a:endParaRPr>
          </a:p>
          <a:p>
            <a:r>
              <a:rPr lang="en-US" i="1" smtClean="0">
                <a:latin typeface="Arial" pitchFamily="34" charset="0"/>
                <a:cs typeface="Arial" pitchFamily="34" charset="0"/>
              </a:rPr>
              <a:t>Considerat  </a:t>
            </a:r>
            <a:r>
              <a:rPr lang="en-US" i="1">
                <a:latin typeface="Arial" pitchFamily="34" charset="0"/>
                <a:cs typeface="Arial" pitchFamily="34" charset="0"/>
              </a:rPr>
              <a:t>izolat (separat</a:t>
            </a:r>
            <a:r>
              <a:rPr lang="en-US" i="1" smtClean="0">
                <a:latin typeface="Arial" pitchFamily="34" charset="0"/>
                <a:cs typeface="Arial" pitchFamily="34" charset="0"/>
              </a:rPr>
              <a:t>),</a:t>
            </a:r>
            <a:r>
              <a:rPr lang="ro-RO" i="1" smtClean="0">
                <a:latin typeface="Arial" pitchFamily="34" charset="0"/>
                <a:cs typeface="Arial" pitchFamily="34" charset="0"/>
              </a:rPr>
              <a:t> </a:t>
            </a:r>
            <a:r>
              <a:rPr lang="en-US" i="1" smtClean="0">
                <a:latin typeface="Arial" pitchFamily="34" charset="0"/>
                <a:cs typeface="Arial" pitchFamily="34" charset="0"/>
              </a:rPr>
              <a:t>fiecare </a:t>
            </a:r>
            <a:r>
              <a:rPr lang="en-US" i="1">
                <a:latin typeface="Arial" pitchFamily="34" charset="0"/>
                <a:cs typeface="Arial" pitchFamily="34" charset="0"/>
              </a:rPr>
              <a:t>criteriu este insuficient şi </a:t>
            </a:r>
            <a:r>
              <a:rPr lang="en-US" i="1" smtClean="0">
                <a:latin typeface="Arial" pitchFamily="34" charset="0"/>
                <a:cs typeface="Arial" pitchFamily="34" charset="0"/>
              </a:rPr>
              <a:t>imprecis</a:t>
            </a:r>
            <a:r>
              <a:rPr lang="ro-RO" i="1">
                <a:latin typeface="Arial" pitchFamily="34" charset="0"/>
                <a:cs typeface="Arial" pitchFamily="34" charset="0"/>
              </a:rPr>
              <a:t>.</a:t>
            </a:r>
            <a:endParaRPr lang="en-US">
              <a:latin typeface="Arial" pitchFamily="34" charset="0"/>
              <a:cs typeface="Arial" pitchFamily="34" charset="0"/>
            </a:endParaRPr>
          </a:p>
        </p:txBody>
      </p:sp>
      <p:sp>
        <p:nvSpPr>
          <p:cNvPr id="6" name="Right Arrow 5"/>
          <p:cNvSpPr/>
          <p:nvPr/>
        </p:nvSpPr>
        <p:spPr>
          <a:xfrm>
            <a:off x="457200" y="41148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7" name="Right Arrow 6"/>
          <p:cNvSpPr/>
          <p:nvPr/>
        </p:nvSpPr>
        <p:spPr>
          <a:xfrm>
            <a:off x="457200" y="24384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8" name="Rectangle 3"/>
          <p:cNvSpPr>
            <a:spLocks noChangeArrowheads="1"/>
          </p:cNvSpPr>
          <p:nvPr/>
        </p:nvSpPr>
        <p:spPr bwMode="auto">
          <a:xfrm>
            <a:off x="838200" y="1981200"/>
            <a:ext cx="24384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D</a:t>
            </a:r>
            <a:r>
              <a:rPr kumimoji="0" lang="ro-RO"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e</a:t>
            </a:r>
            <a:r>
              <a:rPr kumimoji="0" lang="ro-RO" sz="1600" b="0" i="1" u="none" strike="noStrike" cap="none" normalizeH="0" smtClean="0">
                <a:ln>
                  <a:noFill/>
                </a:ln>
                <a:solidFill>
                  <a:schemeClr val="tx1"/>
                </a:solidFill>
                <a:effectLst/>
                <a:latin typeface="Arial" pitchFamily="34" charset="0"/>
                <a:ea typeface="Times New Roman" pitchFamily="18" charset="0"/>
                <a:cs typeface="Arial" pitchFamily="34" charset="0"/>
              </a:rPr>
              <a:t> exemplu</a:t>
            </a:r>
            <a:r>
              <a:rPr kumimoji="0" lang="en-US" sz="16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600" b="0" i="0" u="none" strike="noStrike" cap="none" normalizeH="0" baseline="0" smtClean="0">
              <a:ln>
                <a:noFill/>
              </a:ln>
              <a:solidFill>
                <a:schemeClr val="tx1"/>
              </a:solidFill>
              <a:effectLst/>
              <a:latin typeface="Arial" pitchFamily="34" charset="0"/>
              <a:cs typeface="Arial" pitchFamily="34" charset="0"/>
            </a:endParaRPr>
          </a:p>
        </p:txBody>
      </p:sp>
      <p:sp>
        <p:nvSpPr>
          <p:cNvPr id="79873" name="Rectangle 1"/>
          <p:cNvSpPr>
            <a:spLocks noChangeArrowheads="1"/>
          </p:cNvSpPr>
          <p:nvPr/>
        </p:nvSpPr>
        <p:spPr bwMode="auto">
          <a:xfrm>
            <a:off x="304800" y="2362200"/>
            <a:ext cx="8686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Criteriul obiectiv</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oferă satisfacţie în cazul actelor de uz frecvent cum ar fi: vânzare, închiriere, mandat, depozit, cont curent etc, care pot fi sau </a:t>
            </a:r>
            <a:r>
              <a:rPr kumimoji="0" lang="en-US" b="1" i="1" u="none" strike="noStrike" cap="none" normalizeH="0" baseline="0" smtClean="0">
                <a:ln>
                  <a:noFill/>
                </a:ln>
                <a:solidFill>
                  <a:srgbClr val="0070C0"/>
                </a:solidFill>
                <a:effectLst/>
                <a:latin typeface="Arial" pitchFamily="34" charset="0"/>
                <a:ea typeface="Times New Roman" pitchFamily="18" charset="0"/>
                <a:cs typeface="Arial" pitchFamily="34" charset="0"/>
              </a:rPr>
              <a:t>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civile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raport cu natura activităţii economice în care sunt integrate. Astfel, în cele din urmă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caracterul comercial al obligaţiilor</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rezultă din ele va fi determinat cu ajutorul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criteriului subiectiv</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buFontTx/>
              <a:buAutoNum type="alphaLcPeriod"/>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Criteriul subiectiv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imprecis pentru că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toate obligaţiile asumate de comerciant sunt comerciale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art.4,5 din 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AutoNum type="alphaLcPeriod"/>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33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Lucrurile se pot complica în sensul că delimitarea scoate în evidenţă că unele acte sunt comerciale doar pentru una din părţi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art.6 din 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dar şi atunci toţi contractanţii sunt supuşi, în ceea ce priveşte aceste acte, legii comerciale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art. 56 din 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afară de cazurile în care legea ar dispune altfel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art. 42, alin. 3 din 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457200" y="49530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Slide Number Placeholder 8"/>
          <p:cNvSpPr>
            <a:spLocks noGrp="1"/>
          </p:cNvSpPr>
          <p:nvPr>
            <p:ph type="sldNum" sz="quarter" idx="12"/>
          </p:nvPr>
        </p:nvSpPr>
        <p:spPr/>
        <p:txBody>
          <a:bodyPr/>
          <a:lstStyle/>
          <a:p>
            <a:fld id="{11BC0289-3807-40C7-866C-DA665800FB43}"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p:cNvSpPr>
            <a:spLocks noChangeArrowheads="1"/>
          </p:cNvSpPr>
          <p:nvPr/>
        </p:nvSpPr>
        <p:spPr bwMode="auto">
          <a:xfrm>
            <a:off x="1752600" y="762000"/>
            <a:ext cx="5486400" cy="1107996"/>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V</a:t>
            </a:r>
            <a:endParaRPr kumimoji="0" lang="en-US" sz="22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DESPRE OBLIGAŢIUNILE COMERCIALE ÎN GENERAL</a:t>
            </a:r>
            <a:endParaRPr kumimoji="0" lang="en-US" sz="2200" b="0" i="0" u="none" strike="noStrike" cap="none" normalizeH="0" baseline="0" smtClean="0">
              <a:ln>
                <a:noFill/>
              </a:ln>
              <a:solidFill>
                <a:schemeClr val="tx1"/>
              </a:solidFill>
              <a:effectLst/>
              <a:latin typeface="Arial" pitchFamily="34" charset="0"/>
              <a:cs typeface="Arial" pitchFamily="34" charset="0"/>
            </a:endParaRPr>
          </a:p>
        </p:txBody>
      </p:sp>
      <p:sp>
        <p:nvSpPr>
          <p:cNvPr id="80898" name="Rectangle 2"/>
          <p:cNvSpPr>
            <a:spLocks noChangeArrowheads="1"/>
          </p:cNvSpPr>
          <p:nvPr/>
        </p:nvSpPr>
        <p:spPr bwMode="auto">
          <a:xfrm>
            <a:off x="3048000" y="1981200"/>
            <a:ext cx="26670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35</a:t>
            </a: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 ART. 59</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2"/>
          <p:cNvSpPr>
            <a:spLocks noChangeArrowheads="1"/>
          </p:cNvSpPr>
          <p:nvPr/>
        </p:nvSpPr>
        <p:spPr bwMode="auto">
          <a:xfrm>
            <a:off x="3124200" y="4724400"/>
            <a:ext cx="26670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smtClean="0">
                <a:solidFill>
                  <a:srgbClr val="FF0000"/>
                </a:solidFill>
                <a:latin typeface="Arial" pitchFamily="34" charset="0"/>
                <a:ea typeface="Times New Roman" pitchFamily="18" charset="0"/>
                <a:cs typeface="Arial" pitchFamily="34" charset="0"/>
              </a:rPr>
              <a:t>56</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80899" name="Rectangle 3"/>
          <p:cNvSpPr>
            <a:spLocks noChangeArrowheads="1"/>
          </p:cNvSpPr>
          <p:nvPr/>
        </p:nvSpPr>
        <p:spPr bwMode="auto">
          <a:xfrm>
            <a:off x="457200" y="5105400"/>
            <a:ext cx="800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un act este comercial numai pentru una din părţi, toţi contractanţii sunt supuşi, încât priveşte acest act, legii comerciale, afară de dispoziţiile privitoare la persoana chiar a comercianţilor şi de cazurile în care legea ar dispune altfel.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2"/>
          <p:cNvSpPr>
            <a:spLocks noChangeArrowheads="1"/>
          </p:cNvSpPr>
          <p:nvPr/>
        </p:nvSpPr>
        <p:spPr bwMode="auto">
          <a:xfrm>
            <a:off x="3124200" y="2514600"/>
            <a:ext cx="26670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lang="ro-RO" sz="2000" b="1" smtClean="0">
                <a:solidFill>
                  <a:srgbClr val="FF0000"/>
                </a:solidFill>
                <a:latin typeface="Arial" pitchFamily="34" charset="0"/>
                <a:ea typeface="Times New Roman" pitchFamily="18" charset="0"/>
                <a:cs typeface="Arial" pitchFamily="34" charset="0"/>
              </a:rPr>
              <a:t>42</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80900" name="Rectangle 4"/>
          <p:cNvSpPr>
            <a:spLocks noChangeArrowheads="1"/>
          </p:cNvSpPr>
          <p:nvPr/>
        </p:nvSpPr>
        <p:spPr bwMode="auto">
          <a:xfrm>
            <a:off x="609600" y="3048000"/>
            <a:ext cx="8001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obligaţiunile comerciale codebitorii sunt ţinuţi solidaricește, afară de stipulaţiune contrarie.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Aceeaşi presumpțiune există şi contra fidejusorului, chiar necomerciant, care garantează o obligaţiune comercială.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u="none" strike="noStrike" cap="none" normalizeH="0" baseline="0" smtClean="0">
                <a:ln>
                  <a:noFill/>
                </a:ln>
                <a:solidFill>
                  <a:srgbClr val="C00000"/>
                </a:solidFill>
                <a:effectLst/>
                <a:latin typeface="Arial" pitchFamily="34" charset="0"/>
                <a:ea typeface="Times New Roman" pitchFamily="18" charset="0"/>
                <a:cs typeface="Arial" pitchFamily="34" charset="0"/>
              </a:rPr>
              <a:t>Ea nu se aplică şi la necomercianţi pentru operaţiuni care, încât îi priveşte, nu sunt fapte de comerţ.</a:t>
            </a:r>
            <a:endParaRPr kumimoji="0" lang="en-US" b="1" u="none" strike="noStrike" cap="none" normalizeH="0" baseline="0" smtClean="0">
              <a:ln>
                <a:noFill/>
              </a:ln>
              <a:solidFill>
                <a:srgbClr val="C00000"/>
              </a:solidFill>
              <a:effectLst/>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24</a:t>
            </a:fld>
            <a:endParaRPr lang="en-US"/>
          </a:p>
        </p:txBody>
      </p:sp>
      <p:sp>
        <p:nvSpPr>
          <p:cNvPr id="519169" name="Rectangle 1"/>
          <p:cNvSpPr>
            <a:spLocks noChangeArrowheads="1"/>
          </p:cNvSpPr>
          <p:nvPr/>
        </p:nvSpPr>
        <p:spPr bwMode="auto">
          <a:xfrm>
            <a:off x="381000" y="304800"/>
            <a:ext cx="8001000" cy="64121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accent1"/>
                </a:solidFill>
                <a:effectLst/>
                <a:latin typeface="Arial" pitchFamily="34" charset="0"/>
                <a:ea typeface="Calibri" pitchFamily="34" charset="0"/>
                <a:cs typeface="Arial" pitchFamily="34" charset="0"/>
              </a:rPr>
              <a:t>CONTRACT DE FIDEJUSIUNE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Art. 1. P</a:t>
            </a:r>
            <a:r>
              <a:rPr lang="ro-RO" sz="1400" b="1" smtClean="0">
                <a:solidFill>
                  <a:srgbClr val="C00000"/>
                </a:solidFill>
                <a:latin typeface="Arial" pitchFamily="34" charset="0"/>
                <a:ea typeface="Calibri" pitchFamily="34" charset="0"/>
                <a:cs typeface="Arial" pitchFamily="34" charset="0"/>
              </a:rPr>
              <a:t>Ă</a:t>
            </a: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R</a:t>
            </a:r>
            <a:r>
              <a:rPr lang="ro-RO" sz="1400" b="1" smtClean="0">
                <a:solidFill>
                  <a:srgbClr val="C00000"/>
                </a:solidFill>
                <a:latin typeface="Arial" pitchFamily="34" charset="0"/>
                <a:ea typeface="Calibri" pitchFamily="34" charset="0"/>
                <a:cs typeface="Arial" pitchFamily="34" charset="0"/>
              </a:rPr>
              <a:t>Ț</a:t>
            </a: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ILE</a:t>
            </a:r>
            <a:endParaRPr kumimoji="0" lang="en-US" sz="1400" b="1" i="0" u="none" strike="noStrike" cap="none" normalizeH="0" baseline="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Dl. /D-na ……………, domiciliat(a) în ………., str. ……… nr. …., posesor al B.I./C.I. cu seria ….., nr. ….., în calitate de debitor al obligatiei principale.</a:t>
            </a: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Dl. /D-na ………….., domiciliat(a) în …………, str. ……… nr. …, posesor al B.I./C.I. cu seria ….., nr. …., în calitate de creditor al obligatiei principale.</a:t>
            </a: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Dl. /D-na …………., domiciliat(a) în …………., str. ……… nr. …, posesor al B.I./C.I. cu seria ….., nr. ………., în calitate de fidejusor.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Art. 2. OBIECTUL CONTRACTULUI</a:t>
            </a:r>
            <a:endParaRPr kumimoji="0" lang="ro-RO" sz="1400" b="1" i="0" u="none" strike="noStrike" cap="none" normalizeH="0" baseline="0" smtClean="0">
              <a:ln>
                <a:noFill/>
              </a:ln>
              <a:solidFill>
                <a:srgbClr val="C00000"/>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Fidejusorul garanteaza executarea de catre debitor a obligatiei sale de a restitui creditorului suma de bani împrumutata în baza contractului de împrumut nr. ………… din data de ……….., intervenit între creditor si debitorul obligatiei principale.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Art. 3. DREPTURILE CREDITORULUI</a:t>
            </a:r>
            <a:endParaRPr kumimoji="0" lang="en-US" sz="1400" b="1" i="0" u="none" strike="noStrike" cap="none" normalizeH="0" baseline="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Creditorul obligatiei principale are dreptul ca în cazul neexecutarii obligatiei principale de catre debitor, sa urmareasca direct pe fidejusor pentru executarea creantei.</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Art. 4. DREPTURILE </a:t>
            </a:r>
            <a:r>
              <a:rPr lang="ro-RO" sz="1400" b="1" smtClean="0">
                <a:solidFill>
                  <a:srgbClr val="C00000"/>
                </a:solidFill>
                <a:latin typeface="Arial" pitchFamily="34" charset="0"/>
                <a:ea typeface="Calibri" pitchFamily="34" charset="0"/>
                <a:cs typeface="Arial" pitchFamily="34" charset="0"/>
              </a:rPr>
              <a:t>Ș</a:t>
            </a: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I OBLIGA</a:t>
            </a:r>
            <a:r>
              <a:rPr kumimoji="0" lang="ro-RO" sz="1400" b="1" i="0" u="none" strike="noStrike" cap="none" normalizeH="0" baseline="0" smtClean="0">
                <a:ln>
                  <a:noFill/>
                </a:ln>
                <a:solidFill>
                  <a:srgbClr val="C00000"/>
                </a:solidFill>
                <a:effectLst/>
                <a:latin typeface="Arial" pitchFamily="34" charset="0"/>
                <a:ea typeface="Calibri" pitchFamily="34" charset="0"/>
                <a:cs typeface="Arial" pitchFamily="34" charset="0"/>
              </a:rPr>
              <a:t>Ț</a:t>
            </a:r>
            <a:r>
              <a:rPr kumimoji="0" lang="en-US" sz="1400" b="1" i="0" u="none" strike="noStrike" cap="none" normalizeH="0" baseline="0" smtClean="0">
                <a:ln>
                  <a:noFill/>
                </a:ln>
                <a:solidFill>
                  <a:srgbClr val="C00000"/>
                </a:solidFill>
                <a:effectLst/>
                <a:latin typeface="Arial" pitchFamily="34" charset="0"/>
                <a:ea typeface="Calibri" pitchFamily="34" charset="0"/>
                <a:cs typeface="Arial" pitchFamily="34" charset="0"/>
              </a:rPr>
              <a:t>IILE FIDEJUSORULUI</a:t>
            </a:r>
            <a:endParaRPr kumimoji="0" lang="en-US" sz="1400" b="1" i="0" u="none" strike="noStrike" cap="none" normalizeH="0" baseline="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Drepturile fidejusorului sunt:</a:t>
            </a: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 de a invoca beneficiul de discutiune;</a:t>
            </a: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 de a invoca beneficiul de diviziune;</a:t>
            </a: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de a se promova actiune în regres împotriva debitorului principal pentru plata sumelor avansate în vederea stingerii obligatiei principale, pentru cheltuielile efectuate dupa notificarea debitorului si pentru dobânzile la sumele platite creditorului.</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4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Arial" pitchFamily="34" charset="0"/>
              </a:rPr>
              <a:t>Fidejusorul are obligatia de a executa întocmai obligatia asumata de debitorul principal, în cazul în care acesta nu îsi executa obligatia asumata.</a:t>
            </a:r>
            <a:endParaRPr kumimoji="0" lang="en-US" sz="14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1905000" y="914400"/>
            <a:ext cx="4846007" cy="461665"/>
          </a:xfrm>
          <a:prstGeom prst="rect">
            <a:avLst/>
          </a:prstGeom>
          <a:noFill/>
          <a:ln w="9525">
            <a:noFill/>
            <a:miter lim="800000"/>
            <a:headEnd/>
            <a:tailEnd/>
          </a:ln>
          <a:effectLst>
            <a:outerShdw blurRad="50800" dist="38100" algn="l" rotWithShape="0">
              <a:prstClr val="black">
                <a:alpha val="40000"/>
              </a:prstClr>
            </a:outerShdw>
          </a:effectLst>
        </p:spPr>
        <p:txBody>
          <a:bodyPr vert="horz" wrap="non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 </a:t>
            </a: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Afirmarea existenţei DCR</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81922" name="Rectangle 2"/>
          <p:cNvSpPr>
            <a:spLocks noChangeArrowheads="1"/>
          </p:cNvSpPr>
          <p:nvPr/>
        </p:nvSpPr>
        <p:spPr bwMode="auto">
          <a:xfrm>
            <a:off x="914400" y="1676400"/>
            <a:ext cx="74676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Afirmarea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DC (DCR)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fost şi este un subiect controversat pe plan naţional şi internaţional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constată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lacune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privind reglementările legislaţiei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constată o tendinţă 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Dreptului Civil</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 împrumuta unele instituţii specifice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Dreptului Comercial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iar, pe de altă parte,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Comercial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sprijină pe unele teorii ale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Dreptului Civil</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endParaRPr lang="ro-RO">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 ex</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emplu</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Teoria Generală a Obligaţiilor şi Patrimoniului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care obligaţia, în sensul raportului juridic civil, se referă la faptul că,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creditorul</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are dreptul să-i pretindă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debitorului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să-i dea, să-i facă sau să nu-i dea, să nu-i facă, iar </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patrimoniul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referă la totalitatea drepturilor unei persoane fizice sau juridice (evaluabile în bani sau bunuri)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1828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33400" y="2590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533400" y="32004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33400" y="42672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9" name="Slide Number Placeholder 8"/>
          <p:cNvSpPr>
            <a:spLocks noGrp="1"/>
          </p:cNvSpPr>
          <p:nvPr>
            <p:ph type="sldNum" sz="quarter" idx="12"/>
          </p:nvPr>
        </p:nvSpPr>
        <p:spPr/>
        <p:txBody>
          <a:bodyPr/>
          <a:lstStyle/>
          <a:p>
            <a:fld id="{11BC0289-3807-40C7-866C-DA665800FB43}"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1600" y="609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8294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2945" name="AutoShape 1"/>
          <p:cNvSpPr>
            <a:spLocks/>
          </p:cNvSpPr>
          <p:nvPr/>
        </p:nvSpPr>
        <p:spPr bwMode="auto">
          <a:xfrm rot="5400000" flipH="1">
            <a:off x="4343400" y="-152400"/>
            <a:ext cx="609600" cy="7772400"/>
          </a:xfrm>
          <a:prstGeom prst="leftBrace">
            <a:avLst>
              <a:gd name="adj1" fmla="val 81250"/>
              <a:gd name="adj2" fmla="val 49674"/>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2947" name="Rectangle 3"/>
          <p:cNvSpPr>
            <a:spLocks noChangeArrowheads="1"/>
          </p:cNvSpPr>
          <p:nvPr/>
        </p:nvSpPr>
        <p:spPr bwMode="auto">
          <a:xfrm>
            <a:off x="685800" y="1219200"/>
            <a:ext cx="7924800" cy="21544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04800" algn="l"/>
              </a:tabLst>
            </a:pPr>
            <a:r>
              <a:rPr kumimoji="0" lang="en-US" sz="4400" b="1"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păreri că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Comercial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reprezintă un ansamblu de norme coerente şi coordonate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existând doar câteva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principii derogatoare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Civil</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endPar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304800" algn="l"/>
              </a:tabLst>
            </a:pPr>
            <a:endParaRPr lang="ro-RO" b="1">
              <a:solidFill>
                <a:schemeClr val="accent6">
                  <a:lumMod val="50000"/>
                </a:schemeClr>
              </a:solidFill>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3048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exemplu</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42 CCR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solidaritatea codebitorilor,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44 CCR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neacordarea termenelor de graţie,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art. 45-55 CCR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libertatea probaţiunii).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2948" name="Rectangle 4"/>
          <p:cNvSpPr>
            <a:spLocks noChangeArrowheads="1"/>
          </p:cNvSpPr>
          <p:nvPr/>
        </p:nvSpPr>
        <p:spPr bwMode="auto">
          <a:xfrm>
            <a:off x="838200" y="4800600"/>
            <a:ext cx="7772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pune problema că DCR este format dintr-un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mozaic de instituţii comerciale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actele de comerţ (sau/şi faptele de comerţ), Dreptul SC, Dreptul Bancar, Dreptul Cambial, Dreptul Concurenţei, etc. care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sunt interdependente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 căror totalitate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este o juxtapunere şi nu un ansamblu coerent.</a:t>
            </a:r>
            <a:endParaRPr kumimoji="0" lang="en-US" b="1" i="1" u="none" strike="noStrike" cap="none" normalizeH="0" baseline="0" smtClean="0">
              <a:ln>
                <a:noFill/>
              </a:ln>
              <a:solidFill>
                <a:srgbClr val="FF0000"/>
              </a:solidFill>
              <a:effectLst/>
              <a:latin typeface="Arial" pitchFamily="34" charset="0"/>
              <a:cs typeface="Arial" pitchFamily="34" charset="0"/>
            </a:endParaRPr>
          </a:p>
        </p:txBody>
      </p:sp>
      <p:sp>
        <p:nvSpPr>
          <p:cNvPr id="8" name="Down Arrow 7"/>
          <p:cNvSpPr/>
          <p:nvPr/>
        </p:nvSpPr>
        <p:spPr>
          <a:xfrm>
            <a:off x="4495800" y="4191000"/>
            <a:ext cx="381000" cy="609600"/>
          </a:xfrm>
          <a:prstGeom prst="downArrow">
            <a:avLst/>
          </a:prstGeom>
          <a:solidFill>
            <a:srgbClr val="00B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11BC0289-3807-40C7-866C-DA665800FB43}"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762000" y="1143000"/>
            <a:ext cx="7263527"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sz="44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44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păreri care aduc </a:t>
            </a:r>
            <a:r>
              <a:rPr kumimoji="0" lang="en-US" b="0"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argumente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sprijinul tezei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unităţii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DCR</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3970" name="Rectangle 2"/>
          <p:cNvSpPr>
            <a:spLocks noChangeArrowheads="1"/>
          </p:cNvSpPr>
          <p:nvPr/>
        </p:nvSpPr>
        <p:spPr bwMode="auto">
          <a:xfrm>
            <a:off x="457200" y="2209800"/>
            <a:ext cx="8153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7620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Necesitatea unei egale protecţii a necomercianţilor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o compensare pentru neajunsul de a fi supuşi legislaţiei comerciale atunci când încheie acte juridice cu comercianţii.</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buFontTx/>
              <a:buBlip>
                <a:blip r:embed="rId3"/>
              </a:buBlip>
              <a:tabLst>
                <a:tab pos="762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7620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Evitarea dificultăţilor de calificare a naturii juridice a unor obligaţii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fiind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civile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consecinţa supunerii lor unui regim juridic mai riguros.</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3"/>
              </a:buBlip>
              <a:tabLst>
                <a:tab pos="762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7620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Posibilitatea de a extinde şi asupra necomercianţilor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beneficiul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unor norme de drept comercial.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23622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ight Arrow 5"/>
          <p:cNvSpPr/>
          <p:nvPr/>
        </p:nvSpPr>
        <p:spPr>
          <a:xfrm>
            <a:off x="533400" y="3429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Right Arrow 6"/>
          <p:cNvSpPr/>
          <p:nvPr/>
        </p:nvSpPr>
        <p:spPr>
          <a:xfrm>
            <a:off x="533400" y="44958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685800" y="1371600"/>
            <a:ext cx="73914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sz="4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Majoritatea părerilor consideră că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 format ca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răspuns necesar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la cerinţele specifice activităţii comerciale, cu următoare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argumente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4994" name="Rectangle 2"/>
          <p:cNvSpPr>
            <a:spLocks noChangeArrowheads="1"/>
          </p:cNvSpPr>
          <p:nvPr/>
        </p:nvSpPr>
        <p:spPr bwMode="auto">
          <a:xfrm>
            <a:off x="609600" y="2971800"/>
            <a:ext cx="7391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7620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Aplicarea şi faţă de necomercianţi a legii comerciale în cazul actelor mixte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 reglementa unitar raportul comercial la care participă şi necomercianţi).</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tab pos="762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7620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Dificultăţile generate de diviziunea </a:t>
            </a:r>
            <a:r>
              <a:rPr kumimoji="0" lang="en-US" b="1" i="1" u="none" strike="noStrike" cap="none" normalizeH="0" baseline="0" smtClean="0">
                <a:ln>
                  <a:noFill/>
                </a:ln>
                <a:solidFill>
                  <a:srgbClr val="002060"/>
                </a:solidFill>
                <a:effectLst/>
                <a:latin typeface="Arial" pitchFamily="34" charset="0"/>
                <a:ea typeface="Times New Roman" pitchFamily="18" charset="0"/>
                <a:cs typeface="Arial" pitchFamily="34" charset="0"/>
              </a:rPr>
              <a:t>Dreptului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mai multe ramuri pot fi depăşite prin aplicarea celor două criterii ale comercialităţii (</a:t>
            </a:r>
            <a:r>
              <a:rPr kumimoji="0" lang="en-US" b="1" i="1" u="none" strike="noStrike" cap="none" normalizeH="0" baseline="0" smtClean="0">
                <a:ln>
                  <a:noFill/>
                </a:ln>
                <a:solidFill>
                  <a:srgbClr val="002060"/>
                </a:solidFill>
                <a:effectLst/>
                <a:latin typeface="Arial" pitchFamily="34" charset="0"/>
                <a:ea typeface="Times New Roman" pitchFamily="18" charset="0"/>
                <a:cs typeface="Arial" pitchFamily="34" charset="0"/>
              </a:rPr>
              <a:t>criteriul obiectiv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criteriul subiectiv</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609600" y="31242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ight Arrow 5"/>
          <p:cNvSpPr/>
          <p:nvPr/>
        </p:nvSpPr>
        <p:spPr>
          <a:xfrm>
            <a:off x="609600" y="4191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2743200" y="838200"/>
            <a:ext cx="3007555" cy="461665"/>
          </a:xfrm>
          <a:prstGeom prst="rect">
            <a:avLst/>
          </a:prstGeom>
          <a:noFill/>
          <a:ln w="9525">
            <a:noFill/>
            <a:miter lim="800000"/>
            <a:headEnd/>
            <a:tailEnd/>
          </a:ln>
          <a:effectLst>
            <a:outerShdw blurRad="50800" dist="38100" algn="l" rotWithShape="0">
              <a:prstClr val="black">
                <a:alpha val="40000"/>
              </a:prstClr>
            </a:outerShdw>
          </a:effectLst>
        </p:spPr>
        <p:txBody>
          <a:bodyPr vert="horz" wrap="non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AutoNum type="arabicPeriod"/>
              <a:tabLst>
                <a:tab pos="228600" algn="l"/>
              </a:tabLst>
            </a:pP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4 </a:t>
            </a: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Esenţa DCR</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88066" name="Rectangle 2"/>
          <p:cNvSpPr>
            <a:spLocks noChangeArrowheads="1"/>
          </p:cNvSpPr>
          <p:nvPr/>
        </p:nvSpPr>
        <p:spPr bwMode="auto">
          <a:xfrm>
            <a:off x="1219200" y="1752601"/>
            <a:ext cx="6858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57200" algn="l"/>
              </a:tabLst>
            </a:pP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Comercial</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în </a:t>
            </a:r>
            <a:r>
              <a:rPr kumimoji="0" lang="en-US"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esenţa</a:t>
            </a:r>
            <a:r>
              <a:rPr kumimoji="0" lang="en-US" sz="20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sa un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 dinamic</a:t>
            </a:r>
            <a:r>
              <a:rPr kumimoji="0" lang="en-US" sz="2000"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eficace</a:t>
            </a:r>
            <a:r>
              <a:rPr kumimoji="0" lang="en-US" sz="2000" b="1"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supus influenţelor internaţionale</a:t>
            </a:r>
            <a:endParaRPr kumimoji="0" lang="en-US" sz="2000"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ight Arrow 4"/>
          <p:cNvSpPr/>
          <p:nvPr/>
        </p:nvSpPr>
        <p:spPr>
          <a:xfrm>
            <a:off x="304800" y="3810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88067" name="Rectangle 3"/>
          <p:cNvSpPr>
            <a:spLocks noChangeArrowheads="1"/>
          </p:cNvSpPr>
          <p:nvPr/>
        </p:nvSpPr>
        <p:spPr bwMode="auto">
          <a:xfrm>
            <a:off x="533400" y="2743200"/>
            <a:ext cx="3429000" cy="52322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381000" algn="l"/>
              </a:tabLst>
            </a:pPr>
            <a:r>
              <a:rPr kumimoji="0" lang="ro-RO" sz="28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Dinamismul  DCR </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8068" name="Rectangle 4"/>
          <p:cNvSpPr>
            <a:spLocks noChangeArrowheads="1"/>
          </p:cNvSpPr>
          <p:nvPr/>
        </p:nvSpPr>
        <p:spPr bwMode="auto">
          <a:xfrm>
            <a:off x="685800" y="3657600"/>
            <a:ext cx="7772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858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Dinamismul DCR</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imprimat de schimbările rapide ce se produc în activitatea economică</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685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85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Motorul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dezvoltării DCR este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practica relaţiilor comerciale</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nu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doctrina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activitatea legislativă</a:t>
            </a:r>
            <a:endPar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85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685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Noile norme ce reglementează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aspectele relaţiilor comerciale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elaborate sub presiunea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cerinţelor obiective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ale practicii comerciale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304800" y="54102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 name="Right Arrow 9"/>
          <p:cNvSpPr/>
          <p:nvPr/>
        </p:nvSpPr>
        <p:spPr>
          <a:xfrm>
            <a:off x="304800" y="4572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 name="Slide Number Placeholder 10"/>
          <p:cNvSpPr>
            <a:spLocks noGrp="1"/>
          </p:cNvSpPr>
          <p:nvPr>
            <p:ph type="sldNum" sz="quarter" idx="12"/>
          </p:nvPr>
        </p:nvSpPr>
        <p:spPr/>
        <p:txBody>
          <a:bodyPr/>
          <a:lstStyle/>
          <a:p>
            <a:fld id="{11BC0289-3807-40C7-866C-DA665800FB43}"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609600"/>
            <a:ext cx="8229600" cy="533400"/>
          </a:xfrm>
          <a:effectLst>
            <a:outerShdw blurRad="50800" dist="38100" algn="l" rotWithShape="0">
              <a:prstClr val="black">
                <a:alpha val="40000"/>
              </a:prstClr>
            </a:outerShdw>
          </a:effectLst>
        </p:spPr>
        <p:txBody>
          <a:bodyPr>
            <a:normAutofit fontScale="90000"/>
          </a:bodyPr>
          <a:lstStyle/>
          <a:p>
            <a:pPr algn="ctr"/>
            <a:r>
              <a:rPr lang="en-US" smtClean="0"/>
              <a:t/>
            </a:r>
            <a:br>
              <a:rPr lang="en-US" smtClean="0"/>
            </a:br>
            <a:r>
              <a:rPr lang="en-US" sz="2700" b="1" smtClean="0">
                <a:solidFill>
                  <a:schemeClr val="accent1">
                    <a:lumMod val="75000"/>
                  </a:schemeClr>
                </a:solidFill>
                <a:latin typeface="Arial" pitchFamily="34" charset="0"/>
                <a:cs typeface="Arial" pitchFamily="34" charset="0"/>
              </a:rPr>
              <a:t> CAP. I LEGISLA</a:t>
            </a:r>
            <a:r>
              <a:rPr lang="ro-RO" sz="2700" b="1" smtClean="0">
                <a:solidFill>
                  <a:schemeClr val="accent1">
                    <a:lumMod val="75000"/>
                  </a:schemeClr>
                </a:solidFill>
                <a:latin typeface="Arial" pitchFamily="34" charset="0"/>
                <a:cs typeface="Arial" pitchFamily="34" charset="0"/>
              </a:rPr>
              <a:t>ŢIE COMERCIALĂ</a:t>
            </a:r>
            <a:endParaRPr lang="en-US" sz="2700">
              <a:solidFill>
                <a:schemeClr val="accent1">
                  <a:lumMod val="75000"/>
                </a:schemeClr>
              </a:solidFill>
              <a:latin typeface="Arial" pitchFamily="34" charset="0"/>
              <a:cs typeface="Arial" pitchFamily="34" charset="0"/>
            </a:endParaRPr>
          </a:p>
        </p:txBody>
      </p:sp>
      <p:sp>
        <p:nvSpPr>
          <p:cNvPr id="48129" name="Rectangle 1"/>
          <p:cNvSpPr>
            <a:spLocks noChangeArrowheads="1"/>
          </p:cNvSpPr>
          <p:nvPr/>
        </p:nvSpPr>
        <p:spPr bwMode="auto">
          <a:xfrm>
            <a:off x="457200" y="1219200"/>
            <a:ext cx="7848600" cy="5078313"/>
          </a:xfrm>
          <a:prstGeom prst="rect">
            <a:avLst/>
          </a:prstGeom>
          <a:noFill/>
          <a:ln w="9525">
            <a:noFill/>
            <a:miter lim="800000"/>
            <a:headEnd/>
            <a:tailEnd/>
          </a:ln>
          <a:effectLst>
            <a:innerShdw blurRad="63500" dist="50800" dir="13500000">
              <a:prstClr val="black">
                <a:alpha val="50000"/>
              </a:prstClr>
            </a:inn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304800" algn="l"/>
              </a:tabLst>
            </a:pPr>
            <a:r>
              <a:rPr kumimoji="0" lang="en-US" sz="2200" b="1" i="0"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1.Elemente fundamentale ale Dreptului Comercial Român (DCR) şi ale Codului Comercial Român (CCR)</a:t>
            </a:r>
          </a:p>
          <a:p>
            <a:pPr marL="0" marR="0" lvl="0" indent="0" algn="just" defTabSz="914400" rtl="0" eaLnBrk="1" fontAlgn="base" latinLnBrk="0" hangingPunct="1">
              <a:lnSpc>
                <a:spcPct val="100000"/>
              </a:lnSpc>
              <a:spcBef>
                <a:spcPct val="0"/>
              </a:spcBef>
              <a:spcAft>
                <a:spcPct val="0"/>
              </a:spcAft>
              <a:buClrTx/>
              <a:buSzTx/>
              <a:buFontTx/>
              <a:buChar char="•"/>
              <a:tabLst>
                <a:tab pos="304800" algn="l"/>
              </a:tabLst>
            </a:pPr>
            <a:endParaRPr kumimoji="0" lang="en-US" sz="2200" b="0" i="0" u="none" strike="noStrike" cap="none" normalizeH="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304800" algn="l"/>
              </a:tabLst>
            </a:pPr>
            <a:r>
              <a:rPr kumimoji="0" lang="en-US" sz="28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a:t>
            </a:r>
            <a:r>
              <a:rPr kumimoji="0" lang="ro-RO" sz="28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Documente cu </a:t>
            </a:r>
            <a:r>
              <a:rPr kumimoji="0" lang="en-US" sz="2200" b="1" i="1" u="none" strike="noStrike" cap="none" normalizeH="0" baseline="0" err="1" smtClean="0">
                <a:ln>
                  <a:noFill/>
                </a:ln>
                <a:solidFill>
                  <a:srgbClr val="C00000"/>
                </a:solidFill>
                <a:effectLst/>
                <a:latin typeface="Arial" pitchFamily="34" charset="0"/>
                <a:ea typeface="Times New Roman" pitchFamily="18" charset="0"/>
                <a:cs typeface="Arial" pitchFamily="34" charset="0"/>
              </a:rPr>
              <a:t>caracter</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sz="2200" b="1" i="1" u="none" strike="noStrike" cap="none" normalizeH="0" baseline="0" err="1" smtClean="0">
                <a:ln>
                  <a:noFill/>
                </a:ln>
                <a:solidFill>
                  <a:srgbClr val="C00000"/>
                </a:solidFill>
                <a:effectLst/>
                <a:latin typeface="Arial" pitchFamily="34" charset="0"/>
                <a:ea typeface="Times New Roman" pitchFamily="18" charset="0"/>
                <a:cs typeface="Arial" pitchFamily="34" charset="0"/>
              </a:rPr>
              <a:t>jurisdicţional</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sz="2200" b="1" i="1" u="none" strike="noStrike" cap="none" normalizeH="0" baseline="0" err="1" smtClean="0">
                <a:ln>
                  <a:noFill/>
                </a:ln>
                <a:solidFill>
                  <a:srgbClr val="C00000"/>
                </a:solidFill>
                <a:effectLst/>
                <a:latin typeface="Arial" pitchFamily="34" charset="0"/>
                <a:ea typeface="Times New Roman" pitchFamily="18" charset="0"/>
                <a:cs typeface="Arial" pitchFamily="34" charset="0"/>
              </a:rPr>
              <a:t>pentru</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p>
          <a:p>
            <a:pPr marL="457200" marR="0" lvl="1" indent="0" algn="just" defTabSz="914400" rtl="0" eaLnBrk="0" fontAlgn="base" latinLnBrk="0" hangingPunct="0">
              <a:lnSpc>
                <a:spcPct val="100000"/>
              </a:lnSpc>
              <a:spcBef>
                <a:spcPct val="0"/>
              </a:spcBef>
              <a:spcAft>
                <a:spcPct val="0"/>
              </a:spcAft>
              <a:buClrTx/>
              <a:buSzTx/>
              <a:tabLst>
                <a:tab pos="304800" algn="l"/>
              </a:tabLst>
            </a:pPr>
            <a:r>
              <a:rPr lang="en-US" sz="2200" b="1" i="1">
                <a:solidFill>
                  <a:srgbClr val="C00000"/>
                </a:solidFill>
                <a:latin typeface="Arial" pitchFamily="34" charset="0"/>
                <a:ea typeface="Times New Roman" pitchFamily="18" charset="0"/>
                <a:cs typeface="Arial" pitchFamily="34" charset="0"/>
              </a:rPr>
              <a:t> </a:t>
            </a:r>
            <a:r>
              <a:rPr lang="en-US" sz="2200" b="1" i="1" smtClean="0">
                <a:solidFill>
                  <a:srgbClr val="C00000"/>
                </a:solidFill>
                <a:latin typeface="Arial" pitchFamily="34" charset="0"/>
                <a:ea typeface="Times New Roman" pitchFamily="18" charset="0"/>
                <a:cs typeface="Arial" pitchFamily="34" charset="0"/>
              </a:rPr>
              <a:t>     </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activitatea de </a:t>
            </a:r>
            <a:r>
              <a:rPr kumimoji="0" lang="en-US" sz="2200" b="1" i="1" u="none" strike="noStrike" cap="none" normalizeH="0" baseline="0" err="1" smtClean="0">
                <a:ln>
                  <a:noFill/>
                </a:ln>
                <a:solidFill>
                  <a:srgbClr val="C00000"/>
                </a:solidFill>
                <a:effectLst/>
                <a:latin typeface="Arial" pitchFamily="34" charset="0"/>
                <a:ea typeface="Times New Roman" pitchFamily="18" charset="0"/>
                <a:cs typeface="Arial" pitchFamily="34" charset="0"/>
              </a:rPr>
              <a:t>comerţ</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intern </a:t>
            </a:r>
            <a:r>
              <a:rPr kumimoji="0" lang="en-US" sz="2200" b="1" i="1" u="none" strike="noStrike" cap="none" normalizeH="0" baseline="0" err="1" smtClean="0">
                <a:ln>
                  <a:noFill/>
                </a:ln>
                <a:solidFill>
                  <a:srgbClr val="C00000"/>
                </a:solidFill>
                <a:effectLst/>
                <a:latin typeface="Arial" pitchFamily="34" charset="0"/>
                <a:ea typeface="Times New Roman" pitchFamily="18" charset="0"/>
                <a:cs typeface="Arial" pitchFamily="34" charset="0"/>
              </a:rPr>
              <a:t>şi</a:t>
            </a:r>
            <a:r>
              <a:rPr kumimoji="0" lang="en-US" sz="22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internaţional</a:t>
            </a:r>
          </a:p>
          <a:p>
            <a:pPr marL="457200" marR="0" lvl="1" indent="0" algn="just" defTabSz="914400" rtl="0" eaLnBrk="0" fontAlgn="base" latinLnBrk="0" hangingPunct="0">
              <a:lnSpc>
                <a:spcPct val="100000"/>
              </a:lnSpc>
              <a:spcBef>
                <a:spcPct val="0"/>
              </a:spcBef>
              <a:spcAft>
                <a:spcPct val="0"/>
              </a:spcAft>
              <a:buClrTx/>
              <a:buSzTx/>
              <a:tabLst>
                <a:tab pos="304800" algn="l"/>
              </a:tabLst>
            </a:pPr>
            <a:endParaRPr kumimoji="0" lang="en-US" sz="24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Codul </a:t>
            </a:r>
            <a:r>
              <a:rPr kumimoji="0" lang="en-US" sz="2000" b="1" i="0" u="none" strike="noStrike" cap="none" normalizeH="0" baseline="0" err="1" smtClean="0">
                <a:ln>
                  <a:noFill/>
                </a:ln>
                <a:solidFill>
                  <a:schemeClr val="accent2">
                    <a:lumMod val="75000"/>
                  </a:schemeClr>
                </a:solidFill>
                <a:effectLst/>
                <a:latin typeface="Arial" pitchFamily="34" charset="0"/>
                <a:ea typeface="Times New Roman" pitchFamily="18" charset="0"/>
                <a:cs typeface="Arial" pitchFamily="34" charset="0"/>
              </a:rPr>
              <a:t>Comercial</a:t>
            </a:r>
            <a:r>
              <a:rPr kumimoji="0" lang="en-US"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Rom</a:t>
            </a:r>
            <a:r>
              <a:rPr kumimoji="0" lang="ro-RO"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ân</a:t>
            </a:r>
            <a:r>
              <a:rPr kumimoji="0" lang="en-US"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effectLst/>
                <a:latin typeface="Arial" pitchFamily="34" charset="0"/>
                <a:ea typeface="Times New Roman" pitchFamily="18" charset="0"/>
                <a:cs typeface="Arial" pitchFamily="34" charset="0"/>
              </a:rPr>
              <a:t>,</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legi</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decrete</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norme, </a:t>
            </a:r>
            <a:r>
              <a:rPr lang="en-US" sz="2000" smtClean="0">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sz="2000" b="0" i="0" u="none" strike="noStrike" cap="none" normalizeH="0" baseline="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ordonanţe ale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Guvernului</a:t>
            </a: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u="none" strike="noStrike" cap="none" normalizeH="0" smtClean="0">
                <a:ln>
                  <a:noFill/>
                </a:ln>
                <a:solidFill>
                  <a:schemeClr val="accent2">
                    <a:lumMod val="75000"/>
                  </a:schemeClr>
                </a:solidFill>
                <a:effectLst/>
                <a:latin typeface="Arial" pitchFamily="34" charset="0"/>
                <a:ea typeface="Times New Roman" pitchFamily="18" charset="0"/>
                <a:cs typeface="Arial" pitchFamily="34" charset="0"/>
              </a:rPr>
              <a:t>INCOTERMS 2000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reglementări</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elaborate de Camera </a:t>
            </a:r>
          </a:p>
          <a:p>
            <a:pPr marL="0" marR="0" lvl="0" indent="0" algn="just" defTabSz="914400" rtl="0" eaLnBrk="0" fontAlgn="base" latinLnBrk="0" hangingPunct="0">
              <a:lnSpc>
                <a:spcPct val="100000"/>
              </a:lnSpc>
              <a:spcBef>
                <a:spcPct val="0"/>
              </a:spcBef>
              <a:spcAft>
                <a:spcPct val="0"/>
              </a:spcAft>
              <a:buClrTx/>
              <a:buSzTx/>
              <a:tabLst>
                <a:tab pos="304800" algn="l"/>
              </a:tabLst>
            </a:pPr>
            <a:r>
              <a:rPr lang="en-US" sz="2000">
                <a:latin typeface="Arial" pitchFamily="34" charset="0"/>
                <a:ea typeface="Times New Roman" pitchFamily="18" charset="0"/>
                <a:cs typeface="Arial" pitchFamily="34" charset="0"/>
              </a:rPr>
              <a:t> </a:t>
            </a:r>
            <a:r>
              <a:rPr lang="en-US" sz="2000" smtClean="0">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Internaţională de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Comerţ</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Paris,</a:t>
            </a:r>
            <a:r>
              <a:rPr kumimoji="0" lang="ro-RO" sz="2000" b="0" i="0" u="none" strike="noStrike" cap="none" normalizeH="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Franţa)</a:t>
            </a: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GATT</a:t>
            </a:r>
            <a:r>
              <a:rPr kumimoji="0" lang="en-US" sz="2000" b="0"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General Agreement for Tariffs and Trade </a:t>
            </a:r>
          </a:p>
          <a:p>
            <a:pPr marL="0" marR="0" lvl="0" indent="0" algn="just" defTabSz="914400" rtl="0" eaLnBrk="0" fontAlgn="base" latinLnBrk="0" hangingPunct="0">
              <a:lnSpc>
                <a:spcPct val="100000"/>
              </a:lnSpc>
              <a:spcBef>
                <a:spcPct val="0"/>
              </a:spcBef>
              <a:spcAft>
                <a:spcPct val="0"/>
              </a:spcAft>
              <a:buClrTx/>
              <a:buSzTx/>
              <a:tabLst>
                <a:tab pos="304800" algn="l"/>
              </a:tabLst>
            </a:pPr>
            <a:r>
              <a:rPr lang="en-US" sz="2000">
                <a:latin typeface="Arial" pitchFamily="34" charset="0"/>
                <a:ea typeface="Times New Roman" pitchFamily="18" charset="0"/>
                <a:cs typeface="Arial" pitchFamily="34" charset="0"/>
              </a:rPr>
              <a:t> </a:t>
            </a:r>
            <a:r>
              <a:rPr lang="en-US" sz="2000" smtClean="0">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Acordul</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General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pentru</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Tarife</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şi</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Comerţ</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tabLst>
                <a:tab pos="304800" algn="l"/>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TWO</a:t>
            </a:r>
            <a:r>
              <a:rPr kumimoji="0" lang="en-US" sz="20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Trade World </a:t>
            </a:r>
            <a:r>
              <a:rPr lang="en-US" sz="2000" smtClean="0">
                <a:latin typeface="Arial" pitchFamily="34" charset="0"/>
                <a:ea typeface="Times New Roman" pitchFamily="18" charset="0"/>
                <a:cs typeface="Arial" pitchFamily="34" charset="0"/>
              </a:rPr>
              <a:t>Organization – 1995</a:t>
            </a:r>
            <a:endPar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lang="ro-RO" sz="2000">
                <a:latin typeface="Arial" pitchFamily="34" charset="0"/>
                <a:ea typeface="Times New Roman" pitchFamily="18" charset="0"/>
                <a:cs typeface="Arial" pitchFamily="34" charset="0"/>
              </a:rPr>
              <a:t> </a:t>
            </a:r>
            <a:r>
              <a:rPr lang="ro-RO" sz="2000" smtClean="0">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0" u="none" strike="noStrike" cap="none" normalizeH="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smtClean="0">
                <a:ln>
                  <a:noFill/>
                </a:ln>
                <a:solidFill>
                  <a:schemeClr val="tx1"/>
                </a:solidFill>
                <a:effectLst/>
                <a:latin typeface="Arial" pitchFamily="34" charset="0"/>
                <a:ea typeface="Times New Roman" pitchFamily="18" charset="0"/>
                <a:cs typeface="Arial" pitchFamily="34" charset="0"/>
              </a:rPr>
              <a:t>(</a:t>
            </a:r>
            <a:r>
              <a:rPr kumimoji="0" lang="en-US" sz="2000"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OMC</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Organizaţia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Mondială</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Comerţului)</a:t>
            </a: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Alte </a:t>
            </a:r>
            <a:r>
              <a:rPr kumimoji="0" lang="en-US" sz="2000" b="1" i="0" u="none" strike="noStrike" cap="none" normalizeH="0" baseline="0" err="1" smtClean="0">
                <a:ln>
                  <a:noFill/>
                </a:ln>
                <a:solidFill>
                  <a:schemeClr val="accent1">
                    <a:lumMod val="75000"/>
                  </a:schemeClr>
                </a:solidFill>
                <a:effectLst/>
                <a:latin typeface="Arial" pitchFamily="34" charset="0"/>
                <a:ea typeface="Times New Roman" pitchFamily="18" charset="0"/>
                <a:cs typeface="Arial" pitchFamily="34" charset="0"/>
              </a:rPr>
              <a:t>organisme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interne </a:t>
            </a:r>
            <a:r>
              <a:rPr kumimoji="0" lang="en-US" sz="2000" b="0" i="0" u="none" strike="noStrike" cap="none" normalizeH="0" baseline="0" err="1" smtClean="0">
                <a:ln>
                  <a:noFill/>
                </a:ln>
                <a:solidFill>
                  <a:schemeClr val="tx1"/>
                </a:solidFill>
                <a:effectLst/>
                <a:latin typeface="Arial" pitchFamily="34" charset="0"/>
                <a:ea typeface="Times New Roman" pitchFamily="18" charset="0"/>
                <a:cs typeface="Arial" pitchFamily="34" charset="0"/>
              </a:rPr>
              <a:t>şi</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i="0" u="none" strike="noStrike" cap="none" normalizeH="0" baseline="0" err="1" smtClean="0">
                <a:ln>
                  <a:noFill/>
                </a:ln>
                <a:solidFill>
                  <a:schemeClr val="accent1">
                    <a:lumMod val="75000"/>
                  </a:schemeClr>
                </a:solidFill>
                <a:effectLst/>
                <a:latin typeface="Arial" pitchFamily="34" charset="0"/>
                <a:ea typeface="Times New Roman" pitchFamily="18" charset="0"/>
                <a:cs typeface="Arial" pitchFamily="34" charset="0"/>
              </a:rPr>
              <a:t>internaţionale</a:t>
            </a:r>
            <a:endParaRPr kumimoji="0" lang="en-US" sz="2000"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6" name="Right Arrow 5"/>
          <p:cNvSpPr/>
          <p:nvPr/>
        </p:nvSpPr>
        <p:spPr>
          <a:xfrm>
            <a:off x="533400" y="35814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533400" y="41910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533400" y="48006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533400" y="54102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533400" y="60198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11BC0289-3807-40C7-866C-DA665800FB43}"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609600" y="1066800"/>
            <a:ext cx="3429000" cy="52322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381000" algn="l"/>
              </a:tabLst>
            </a:pPr>
            <a:r>
              <a:rPr kumimoji="0" lang="ro-RO" sz="28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lang="ro-RO" sz="2000" b="1" smtClean="0">
                <a:solidFill>
                  <a:schemeClr val="accent6">
                    <a:lumMod val="50000"/>
                  </a:schemeClr>
                </a:solidFill>
                <a:latin typeface="Arial" pitchFamily="34" charset="0"/>
                <a:ea typeface="Times New Roman" pitchFamily="18" charset="0"/>
                <a:cs typeface="Arial" pitchFamily="34" charset="0"/>
              </a:rPr>
              <a:t>Eficacitatea</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DCR </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9089" name="Rectangle 1"/>
          <p:cNvSpPr>
            <a:spLocks noChangeArrowheads="1"/>
          </p:cNvSpPr>
          <p:nvPr/>
        </p:nvSpPr>
        <p:spPr bwMode="auto">
          <a:xfrm>
            <a:off x="685800" y="1905000"/>
            <a:ext cx="7467600"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858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Eficacitatea DCR</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porneşte de la ideea că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viaţa economică</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reclamă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soluţii viabile şi sigure</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685800" algn="l"/>
              </a:tabLst>
            </a:pP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Spiritul moral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al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comerţului mondial</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domină atât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raporturile juridice civile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(executarea cu bună credinţă a obligaţiilor asumate, respectarea drepturilor partenerilor) cât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raporturile contractuale</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(preocuparea pentru eficienţă, libera concurenţă, repartizarea echitabilă a riscului)</a:t>
            </a:r>
            <a:r>
              <a:rPr lang="ro-RO">
                <a:latin typeface="Arial" pitchFamily="34"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304800" y="28956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Rectangle 3"/>
          <p:cNvSpPr>
            <a:spLocks noChangeArrowheads="1"/>
          </p:cNvSpPr>
          <p:nvPr/>
        </p:nvSpPr>
        <p:spPr bwMode="auto">
          <a:xfrm>
            <a:off x="685800" y="4191000"/>
            <a:ext cx="7391400" cy="52322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chemeClr val="tx1"/>
              </a:buClr>
              <a:buSzTx/>
              <a:buFontTx/>
              <a:buBlip>
                <a:blip r:embed="rId2"/>
              </a:buBlip>
              <a:tabLst>
                <a:tab pos="381000" algn="l"/>
              </a:tabLst>
            </a:pPr>
            <a:r>
              <a:rPr kumimoji="0" lang="ro-RO" sz="28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DCR</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este supus influențelor internaționale</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9090" name="Rectangle 2"/>
          <p:cNvSpPr>
            <a:spLocks noChangeArrowheads="1"/>
          </p:cNvSpPr>
          <p:nvPr/>
        </p:nvSpPr>
        <p:spPr bwMode="auto">
          <a:xfrm>
            <a:off x="762000" y="5029200"/>
            <a:ext cx="7543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85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Practica raporturilor comerciale interne şi jurisprudenţa naţională trebuie armonizate pe baza unor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“importuri juridice”</a:t>
            </a:r>
            <a:r>
              <a:rPr kumimoji="0" lang="ro-RO" u="none" strike="noStrike" cap="none" normalizeH="0" baseline="0" smtClean="0">
                <a:ln>
                  <a:noFill/>
                </a:ln>
                <a:effectLst/>
                <a:latin typeface="Arial" pitchFamily="34" charset="0"/>
                <a:ea typeface="Times New Roman" pitchFamily="18" charset="0"/>
                <a:cs typeface="Arial" pitchFamily="34" charset="0"/>
              </a:rPr>
              <a:t>.</a:t>
            </a: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 name="Right Arrow 8"/>
          <p:cNvSpPr/>
          <p:nvPr/>
        </p:nvSpPr>
        <p:spPr>
          <a:xfrm>
            <a:off x="304800" y="51054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28600" y="838200"/>
            <a:ext cx="8541121" cy="461665"/>
          </a:xfrm>
          <a:prstGeom prst="rect">
            <a:avLst/>
          </a:prstGeom>
          <a:noFill/>
          <a:ln w="9525">
            <a:noFill/>
            <a:miter lim="800000"/>
            <a:headEnd/>
            <a:tailEnd/>
          </a:ln>
          <a:effectLst>
            <a:outerShdw blurRad="50800" dist="38100" algn="l" rotWithShape="0">
              <a:prstClr val="black">
                <a:alpha val="40000"/>
              </a:prstClr>
            </a:outerShdw>
          </a:effectLst>
        </p:spPr>
        <p:txBody>
          <a:bodyPr vert="horz" wrap="non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AutoNum type="arabicPeriod"/>
              <a:tabLst>
                <a:tab pos="228600" algn="l"/>
              </a:tabLst>
            </a:pPr>
            <a:r>
              <a:rPr lang="ro-RO" sz="2400" b="1">
                <a:solidFill>
                  <a:schemeClr val="accent1">
                    <a:lumMod val="75000"/>
                  </a:schemeClr>
                </a:solidFill>
                <a:latin typeface="Arial" pitchFamily="34" charset="0"/>
                <a:ea typeface="Times New Roman" pitchFamily="18" charset="0"/>
                <a:cs typeface="Arial" pitchFamily="34" charset="0"/>
              </a:rPr>
              <a:t>5</a:t>
            </a: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lang="ro-RO" sz="2400" b="1">
                <a:solidFill>
                  <a:schemeClr val="accent1">
                    <a:lumMod val="75000"/>
                  </a:schemeClr>
                </a:solidFill>
                <a:latin typeface="Arial" pitchFamily="34" charset="0"/>
                <a:ea typeface="Times New Roman" pitchFamily="18" charset="0"/>
                <a:cs typeface="Arial" pitchFamily="34" charset="0"/>
              </a:rPr>
              <a:t>P</a:t>
            </a: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oziția</a:t>
            </a: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DCR</a:t>
            </a: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în sistemul</a:t>
            </a:r>
            <a:r>
              <a:rPr kumimoji="0" lang="ro-RO" sz="2400"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Dreptului Național Român</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0113" name="Rectangle 1"/>
          <p:cNvSpPr>
            <a:spLocks noChangeArrowheads="1"/>
          </p:cNvSpPr>
          <p:nvPr/>
        </p:nvSpPr>
        <p:spPr bwMode="auto">
          <a:xfrm>
            <a:off x="762000" y="1447800"/>
            <a:ext cx="45720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DCR în raport cu Dreptul Civil</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90114" name="Rectangle 2"/>
          <p:cNvSpPr>
            <a:spLocks noChangeArrowheads="1"/>
          </p:cNvSpPr>
          <p:nvPr/>
        </p:nvSpPr>
        <p:spPr bwMode="auto">
          <a:xfrm>
            <a:off x="838200" y="1981200"/>
            <a:ext cx="8153400"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Lst>
            </a:pPr>
            <a:r>
              <a:rPr kumimoji="0" lang="en-US"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Raportul</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între </a:t>
            </a:r>
            <a:r>
              <a:rPr kumimoji="0" lang="en-US" sz="2000"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DCR</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Civil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rezultă din termenii art.1 din CCR</a:t>
            </a:r>
            <a:endPar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Civil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en-US" b="1" i="1" u="none" strike="noStrike" cap="none" normalizeH="0" baseline="0" smtClean="0">
                <a:ln>
                  <a:noFill/>
                </a:ln>
                <a:solidFill>
                  <a:srgbClr val="660033"/>
                </a:solidFill>
                <a:effectLst/>
                <a:latin typeface="Arial" pitchFamily="34" charset="0"/>
                <a:ea typeface="Times New Roman" pitchFamily="18" charset="0"/>
                <a:cs typeface="Arial" pitchFamily="34" charset="0"/>
              </a:rPr>
              <a:t>Dreptul Comun</a:t>
            </a:r>
            <a:r>
              <a:rPr kumimoji="0" lang="en-US" b="1" i="0" u="none" strike="noStrike" cap="none" normalizeH="0" baseline="0" smtClean="0">
                <a:ln>
                  <a:noFill/>
                </a:ln>
                <a:solidFill>
                  <a:srgbClr val="660033"/>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a:t>
            </a:r>
            <a:r>
              <a:rPr kumimoji="0" lang="en-US" b="1" i="1" u="none" strike="noStrike" cap="none" normalizeH="0" baseline="0" smtClean="0">
                <a:ln>
                  <a:noFill/>
                </a:ln>
                <a:solidFill>
                  <a:schemeClr val="tx2"/>
                </a:solidFill>
                <a:effectLst/>
                <a:latin typeface="Arial" pitchFamily="34" charset="0"/>
                <a:ea typeface="Times New Roman" pitchFamily="18" charset="0"/>
                <a:cs typeface="Arial" pitchFamily="34" charset="0"/>
              </a:rPr>
              <a:t>DCR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048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Raporturile juridice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născute din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faptele de comerţ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guvernate 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celelalte reglementări în domeniul comercial iar în măsura în care </a:t>
            </a:r>
            <a:r>
              <a:rPr kumimoji="0" lang="en-US" b="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legislaţia comercială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ar oferi o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normă specială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vor aplica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normele Codului Civil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ale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legislaţiei civile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1143000" y="45720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90115" name="Rectangle 3"/>
          <p:cNvSpPr>
            <a:spLocks noChangeArrowheads="1"/>
          </p:cNvSpPr>
          <p:nvPr/>
        </p:nvSpPr>
        <p:spPr bwMode="auto">
          <a:xfrm>
            <a:off x="381000" y="5105400"/>
            <a:ext cx="82296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33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O relaţie similară există între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Codul de Procedură Civilă</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Astfel conform </a:t>
            </a:r>
            <a:r>
              <a:rPr kumimoji="0" lang="en-US" i="1" u="none" strike="noStrike" cap="none" normalizeH="0" baseline="0" smtClean="0">
                <a:ln>
                  <a:noFill/>
                </a:ln>
                <a:effectLst/>
                <a:latin typeface="Arial" pitchFamily="34" charset="0"/>
                <a:ea typeface="Times New Roman" pitchFamily="18" charset="0"/>
                <a:cs typeface="Arial" pitchFamily="34" charset="0"/>
              </a:rPr>
              <a:t>art. 893 din 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Chiar când actul este comercial pentru una din părţi, acţiunile ce derivă din el sunt de competenţa jurisdicţiei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381000" y="32004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457200" y="5257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81000" y="2667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10"/>
          <p:cNvSpPr>
            <a:spLocks noGrp="1"/>
          </p:cNvSpPr>
          <p:nvPr>
            <p:ph type="sldNum" sz="quarter" idx="12"/>
          </p:nvPr>
        </p:nvSpPr>
        <p:spPr/>
        <p:txBody>
          <a:bodyPr/>
          <a:lstStyle/>
          <a:p>
            <a:fld id="{11BC0289-3807-40C7-866C-DA665800FB43}"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295400" y="1524000"/>
            <a:ext cx="69342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sz="2000" b="1">
                <a:solidFill>
                  <a:schemeClr val="accent6">
                    <a:lumMod val="50000"/>
                  </a:schemeClr>
                </a:solidFill>
                <a:latin typeface="Arial" pitchFamily="34" charset="0"/>
                <a:ea typeface="Times New Roman" pitchFamily="18" charset="0"/>
                <a:cs typeface="Arial" pitchFamily="34" charset="0"/>
              </a:rPr>
              <a:t>b</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DCR în raport cu Dreptul C</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omerțului</a:t>
            </a:r>
            <a:r>
              <a:rPr kumimoji="0" lang="ro-RO" sz="2000" b="1" i="0"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 internațional</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92161" name="Rectangle 1"/>
          <p:cNvSpPr>
            <a:spLocks noChangeArrowheads="1"/>
          </p:cNvSpPr>
          <p:nvPr/>
        </p:nvSpPr>
        <p:spPr bwMode="auto">
          <a:xfrm>
            <a:off x="914400" y="2362200"/>
            <a:ext cx="7696200"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3048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Comerţului Internaţional</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studiază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raporturile juridice</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comerciale</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care participă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persoane străine</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Aceste raporturi sunt guvernate tot 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părţile aleg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legea română</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304800" algn="l"/>
              </a:tabLst>
            </a:pPr>
            <a:endPar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04800" algn="l"/>
              </a:tabLst>
            </a:pPr>
            <a:r>
              <a:rPr kumimoji="0" lang="en-US" b="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 Comerţului Internaţional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apare ca un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Drept Special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faţă 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Comerţului</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statului respectiv</a:t>
            </a:r>
            <a:r>
              <a:rPr kumimoji="0" lang="en-US" b="0" i="0" u="none" strike="noStrike" cap="none" normalizeH="0" baseline="0" smtClean="0">
                <a:ln>
                  <a:noFill/>
                </a:ln>
                <a:solidFill>
                  <a:schemeClr val="tx1"/>
                </a:solidFill>
                <a:effectLst/>
                <a:latin typeface="Arial" pitchFamily="34" charset="0"/>
                <a:cs typeface="Arial" pitchFamily="34" charset="0"/>
              </a:rPr>
              <a:t> </a:t>
            </a:r>
            <a:r>
              <a:rPr kumimoji="0" lang="ro-RO" b="0" i="0" u="none" strike="noStrike" cap="none" normalizeH="0" baseline="0" smtClean="0">
                <a:ln>
                  <a:noFill/>
                </a:ln>
                <a:solidFill>
                  <a:schemeClr val="tx1"/>
                </a:solidFill>
                <a:effectLst/>
                <a:latin typeface="Arial" pitchFamily="34"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381000" y="33528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ight Arrow 5"/>
          <p:cNvSpPr/>
          <p:nvPr/>
        </p:nvSpPr>
        <p:spPr>
          <a:xfrm>
            <a:off x="381000" y="4191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914400" y="762000"/>
            <a:ext cx="69342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sz="2000" b="1" smtClean="0">
                <a:solidFill>
                  <a:schemeClr val="accent6">
                    <a:lumMod val="50000"/>
                  </a:schemeClr>
                </a:solidFill>
                <a:latin typeface="Arial" pitchFamily="34" charset="0"/>
                <a:ea typeface="Times New Roman" pitchFamily="18" charset="0"/>
                <a:cs typeface="Arial" pitchFamily="34" charset="0"/>
              </a:rPr>
              <a:t>c</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DCR în raport cu Dreptul</a:t>
            </a:r>
            <a:r>
              <a:rPr kumimoji="0" lang="ro-RO" sz="2000" b="1" i="0"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 Administrativ</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3" name="Rectangle 2"/>
          <p:cNvSpPr/>
          <p:nvPr/>
        </p:nvSpPr>
        <p:spPr>
          <a:xfrm>
            <a:off x="685800" y="1295400"/>
            <a:ext cx="7696200" cy="1323439"/>
          </a:xfrm>
          <a:prstGeom prst="rect">
            <a:avLst/>
          </a:prstGeom>
        </p:spPr>
        <p:txBody>
          <a:bodyPr wrap="square">
            <a:spAutoFit/>
          </a:bodyPr>
          <a:lstStyle/>
          <a:p>
            <a:pPr algn="just"/>
            <a:r>
              <a:rPr lang="en-US" sz="2000" b="1" i="1">
                <a:solidFill>
                  <a:schemeClr val="accent1">
                    <a:lumMod val="75000"/>
                  </a:schemeClr>
                </a:solidFill>
                <a:latin typeface="Arial" pitchFamily="34" charset="0"/>
                <a:cs typeface="Arial" pitchFamily="34" charset="0"/>
              </a:rPr>
              <a:t>Dreptul Administrativ</a:t>
            </a:r>
            <a:r>
              <a:rPr lang="en-US" sz="2000" b="1">
                <a:solidFill>
                  <a:schemeClr val="accent1">
                    <a:lumMod val="75000"/>
                  </a:schemeClr>
                </a:solidFill>
                <a:latin typeface="Arial" pitchFamily="34" charset="0"/>
                <a:cs typeface="Arial" pitchFamily="34" charset="0"/>
              </a:rPr>
              <a:t> </a:t>
            </a:r>
            <a:r>
              <a:rPr lang="en-US" sz="2000">
                <a:latin typeface="Arial" pitchFamily="34" charset="0"/>
                <a:cs typeface="Arial" pitchFamily="34" charset="0"/>
              </a:rPr>
              <a:t>acţionează asupra </a:t>
            </a:r>
            <a:r>
              <a:rPr lang="en-US" sz="2000" b="1" i="1">
                <a:solidFill>
                  <a:schemeClr val="accent6">
                    <a:lumMod val="50000"/>
                  </a:schemeClr>
                </a:solidFill>
                <a:latin typeface="Arial" pitchFamily="34" charset="0"/>
                <a:cs typeface="Arial" pitchFamily="34" charset="0"/>
              </a:rPr>
              <a:t>activităţii comerciale</a:t>
            </a:r>
            <a:r>
              <a:rPr lang="en-US" sz="2000" b="1">
                <a:solidFill>
                  <a:schemeClr val="accent6">
                    <a:lumMod val="50000"/>
                  </a:schemeClr>
                </a:solidFill>
                <a:latin typeface="Arial" pitchFamily="34" charset="0"/>
                <a:cs typeface="Arial" pitchFamily="34" charset="0"/>
              </a:rPr>
              <a:t> </a:t>
            </a:r>
            <a:r>
              <a:rPr lang="en-US" sz="2000">
                <a:latin typeface="Arial" pitchFamily="34" charset="0"/>
                <a:cs typeface="Arial" pitchFamily="34" charset="0"/>
              </a:rPr>
              <a:t>cu </a:t>
            </a:r>
            <a:r>
              <a:rPr lang="en-US" sz="2000" b="1" i="1">
                <a:solidFill>
                  <a:srgbClr val="FF0000"/>
                </a:solidFill>
                <a:latin typeface="Arial" pitchFamily="34" charset="0"/>
                <a:cs typeface="Arial" pitchFamily="34" charset="0"/>
              </a:rPr>
              <a:t>jurisdicţia</a:t>
            </a:r>
            <a:r>
              <a:rPr lang="en-US" sz="2000">
                <a:latin typeface="Arial" pitchFamily="34" charset="0"/>
                <a:cs typeface="Arial" pitchFamily="34" charset="0"/>
              </a:rPr>
              <a:t> sa în temeiul unor reglementări legale bazate pe normele constituţionale (art.134, alin. 1 şi 2 din Constituţia României)</a:t>
            </a:r>
          </a:p>
        </p:txBody>
      </p:sp>
      <p:sp>
        <p:nvSpPr>
          <p:cNvPr id="93185" name="Rectangle 1"/>
          <p:cNvSpPr>
            <a:spLocks noChangeArrowheads="1"/>
          </p:cNvSpPr>
          <p:nvPr/>
        </p:nvSpPr>
        <p:spPr bwMode="auto">
          <a:xfrm>
            <a:off x="0" y="2667000"/>
            <a:ext cx="89154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14859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Jurisdicţie</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totalitatea organelor de judecată de acelaşi grad şi </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tab pos="14859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competenţă de a soluţiona o anumită categorie de litigii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1" fontAlgn="base" latinLnBrk="0" hangingPunct="1">
              <a:lnSpc>
                <a:spcPct val="100000"/>
              </a:lnSpc>
              <a:spcBef>
                <a:spcPct val="0"/>
              </a:spcBef>
              <a:spcAft>
                <a:spcPct val="0"/>
              </a:spcAft>
              <a:buClrTx/>
              <a:buSzTx/>
              <a:tabLst>
                <a:tab pos="148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14859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Art.134 din Constituţia României</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1485900" algn="l"/>
              </a:tabLst>
            </a:pP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Blip>
                <a:blip r:embed="rId2"/>
              </a:buBlip>
              <a:tabLst>
                <a:tab pos="14859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alin.1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Economia României este economie de piaţă”</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tabLst>
                <a:tab pos="148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Blip>
                <a:blip r:embed="rId2"/>
              </a:buBlip>
              <a:tabLst>
                <a:tab pos="14859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alin.2</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“Statul trebuie să asigure</a:t>
            </a:r>
            <a:r>
              <a:rPr lang="ro-RO" b="1" i="1" smtClean="0">
                <a:solidFill>
                  <a:schemeClr val="accent1">
                    <a:lumMod val="75000"/>
                  </a:schemeClr>
                </a:solidFill>
                <a:latin typeface="Arial" pitchFamily="34" charset="0"/>
                <a:ea typeface="Times New Roman" pitchFamily="18" charset="0"/>
                <a:cs typeface="Arial" pitchFamily="34" charset="0"/>
              </a:rPr>
              <a: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Blip>
                <a:blip r:embed="rId2"/>
              </a:buBlip>
              <a:tabLst>
                <a:tab pos="148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 typeface="Wingdings" pitchFamily="2" charset="2"/>
              <a:buChar char=""/>
              <a:tabLst>
                <a:tab pos="14859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libertatea comerţului, protecţia concurenţei loiale, creearea cadrului </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tabLst>
                <a:tab pos="1485900"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favorabil pentru valorificarea tuturor societăţilor de producţie</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 typeface="Wingdings" pitchFamily="2" charset="2"/>
              <a:buChar char=""/>
              <a:tabLst>
                <a:tab pos="148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 typeface="Wingdings" pitchFamily="2" charset="2"/>
              <a:buChar char=""/>
              <a:tabLst>
                <a:tab pos="14859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protejarea intereselor naţionale în activitatea economică,  financiară </a:t>
            </a:r>
            <a:endPar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tabLst>
                <a:tab pos="1485900" algn="l"/>
              </a:tabLst>
            </a:pPr>
            <a:r>
              <a:rPr lang="ro-RO" b="1" i="1">
                <a:solidFill>
                  <a:schemeClr val="accent1">
                    <a:lumMod val="75000"/>
                  </a:schemeClr>
                </a:solidFill>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şi valutară”</a:t>
            </a: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11BC0289-3807-40C7-866C-DA665800FB43}"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1"/>
          <p:cNvSpPr>
            <a:spLocks noChangeArrowheads="1"/>
          </p:cNvSpPr>
          <p:nvPr/>
        </p:nvSpPr>
        <p:spPr bwMode="auto">
          <a:xfrm>
            <a:off x="457200" y="1143000"/>
            <a:ext cx="8153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acest sens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Curtea Constituţională</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hotărât că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obligaţia Statului Român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 asigura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libertatea comerţului</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înseamnă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consacrarea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legea fundamentală a controlului total al Statului Român</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asupra modului în care se desfăşoară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activităţile comerciale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tabLst>
                <a:tab pos="304800" algn="l"/>
              </a:tabLst>
            </a:pPr>
            <a:endPar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Totuşi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Statul Român</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în măsură să introducă,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prin mijloace legale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mecanisme financiare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juridice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buna funcţionare a economiei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deci inclusiv a comerţului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cs typeface="Arial" pitchFamily="34" charset="0"/>
              </a:rPr>
              <a:t> </a:t>
            </a:r>
          </a:p>
        </p:txBody>
      </p:sp>
      <p:sp>
        <p:nvSpPr>
          <p:cNvPr id="94210" name="Rectangle 2"/>
          <p:cNvSpPr>
            <a:spLocks noChangeArrowheads="1"/>
          </p:cNvSpPr>
          <p:nvPr/>
        </p:nvSpPr>
        <p:spPr bwMode="auto">
          <a:xfrm>
            <a:off x="0" y="3657600"/>
            <a:ext cx="2971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Tx/>
              <a:buSzTx/>
              <a:buFontTx/>
              <a:buBlip>
                <a:blip r:embed="rId2"/>
              </a:buBlip>
              <a:tabLst>
                <a:tab pos="1219200" algn="l"/>
              </a:tabLst>
            </a:pPr>
            <a:r>
              <a:rPr kumimoji="0" lang="en-US"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Exemple:</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94211" name="Rectangle 3"/>
          <p:cNvSpPr>
            <a:spLocks noChangeArrowheads="1"/>
          </p:cNvSpPr>
          <p:nvPr/>
        </p:nvSpPr>
        <p:spPr bwMode="auto">
          <a:xfrm>
            <a:off x="457200" y="4343400"/>
            <a:ext cx="79248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04800" algn="just" defTabSz="914400" rtl="0" eaLnBrk="1" fontAlgn="base" latinLnBrk="0" hangingPunct="1">
              <a:lnSpc>
                <a:spcPct val="100000"/>
              </a:lnSpc>
              <a:spcBef>
                <a:spcPct val="0"/>
              </a:spcBef>
              <a:spcAft>
                <a:spcPct val="0"/>
              </a:spcAft>
              <a:buClrTx/>
              <a:buSzTx/>
              <a:buFontTx/>
              <a:buChar char="•"/>
              <a:tabLst>
                <a:tab pos="7620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Camerele de Comerţ, Industrie şi Agricultură</a:t>
            </a:r>
            <a:r>
              <a:rPr lang="ro-RO" i="1" smtClean="0">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304800" algn="just" defTabSz="914400" rtl="0" eaLnBrk="0" fontAlgn="base" latinLnBrk="0" hangingPunct="0">
              <a:lnSpc>
                <a:spcPct val="100000"/>
              </a:lnSpc>
              <a:spcBef>
                <a:spcPct val="0"/>
              </a:spcBef>
              <a:spcAft>
                <a:spcPct val="0"/>
              </a:spcAft>
              <a:buClrTx/>
              <a:buSzTx/>
              <a:buFontTx/>
              <a:buChar char="•"/>
              <a:tabLst>
                <a:tab pos="7620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Bursele de Valori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304800" algn="just" defTabSz="914400" rtl="0" eaLnBrk="0" fontAlgn="base" latinLnBrk="0" hangingPunct="0">
              <a:lnSpc>
                <a:spcPct val="100000"/>
              </a:lnSpc>
              <a:spcBef>
                <a:spcPct val="0"/>
              </a:spcBef>
              <a:spcAft>
                <a:spcPct val="0"/>
              </a:spcAft>
              <a:buClrTx/>
              <a:buSzTx/>
              <a:buFontTx/>
              <a:buChar char="•"/>
              <a:tabLst>
                <a:tab pos="7620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Bursele de Mărfuri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304800" algn="just" defTabSz="914400" rtl="0" eaLnBrk="0" fontAlgn="base" latinLnBrk="0" hangingPunct="0">
              <a:lnSpc>
                <a:spcPct val="100000"/>
              </a:lnSpc>
              <a:spcBef>
                <a:spcPct val="0"/>
              </a:spcBef>
              <a:spcAft>
                <a:spcPct val="0"/>
              </a:spcAft>
              <a:buClrTx/>
              <a:buSzTx/>
              <a:buFontTx/>
              <a:buChar char="•"/>
              <a:tabLst>
                <a:tab pos="7620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disciplina contractuală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304800" algn="just" defTabSz="914400" rtl="0" eaLnBrk="0" fontAlgn="base" latinLnBrk="0" hangingPunct="0">
              <a:lnSpc>
                <a:spcPct val="100000"/>
              </a:lnSpc>
              <a:spcBef>
                <a:spcPct val="0"/>
              </a:spcBef>
              <a:spcAft>
                <a:spcPct val="0"/>
              </a:spcAft>
              <a:buClrTx/>
              <a:buSzTx/>
              <a:buFontTx/>
              <a:buChar char="•"/>
              <a:tabLst>
                <a:tab pos="7620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dobândirea şi pierderea calităţii de comerciant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304800" algn="just" defTabSz="914400" rtl="0" eaLnBrk="0" fontAlgn="base" latinLnBrk="0" hangingPunct="0">
              <a:lnSpc>
                <a:spcPct val="100000"/>
              </a:lnSpc>
              <a:spcBef>
                <a:spcPct val="0"/>
              </a:spcBef>
              <a:spcAft>
                <a:spcPct val="0"/>
              </a:spcAft>
              <a:buClrTx/>
              <a:buSzTx/>
              <a:buFontTx/>
              <a:buChar char="•"/>
              <a:tabLst>
                <a:tab pos="7620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investiţiile străine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11BC0289-3807-40C7-866C-DA665800FB43}"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914400" y="762000"/>
            <a:ext cx="69342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sz="2000" b="1">
                <a:solidFill>
                  <a:schemeClr val="accent6">
                    <a:lumMod val="50000"/>
                  </a:schemeClr>
                </a:solidFill>
                <a:latin typeface="Arial" pitchFamily="34" charset="0"/>
                <a:ea typeface="Times New Roman" pitchFamily="18" charset="0"/>
                <a:cs typeface="Arial" pitchFamily="34" charset="0"/>
              </a:rPr>
              <a:t>d</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DCR în raport cu </a:t>
            </a:r>
            <a:r>
              <a:rPr lang="ro-RO" sz="2000" b="1" smtClean="0">
                <a:solidFill>
                  <a:schemeClr val="accent6">
                    <a:lumMod val="50000"/>
                  </a:schemeClr>
                </a:solidFill>
                <a:latin typeface="Arial" pitchFamily="34" charset="0"/>
                <a:ea typeface="Times New Roman" pitchFamily="18" charset="0"/>
                <a:cs typeface="Arial" pitchFamily="34" charset="0"/>
              </a:rPr>
              <a:t>Legislația fiscală</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95233" name="Rectangle 1"/>
          <p:cNvSpPr>
            <a:spLocks noChangeArrowheads="1"/>
          </p:cNvSpPr>
          <p:nvPr/>
        </p:nvSpPr>
        <p:spPr bwMode="auto">
          <a:xfrm>
            <a:off x="609600" y="1295400"/>
            <a:ext cx="75438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33400" algn="l"/>
              </a:tabLst>
            </a:pP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Impactul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Legislaţiei fiscale</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activitatea comercială</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foarte important, astfel:</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95234" name="Rectangle 2"/>
          <p:cNvSpPr>
            <a:spLocks noChangeArrowheads="1"/>
          </p:cNvSpPr>
          <p:nvPr/>
        </p:nvSpPr>
        <p:spPr bwMode="auto">
          <a:xfrm>
            <a:off x="609600" y="2133600"/>
            <a:ext cx="8153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906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Profitul comercianţilor este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impozitat direct</a:t>
            </a:r>
            <a:r>
              <a:rPr kumimoji="0" lang="ro-RO" u="none" strike="noStrike" cap="none" normalizeH="0" baseline="0" smtClean="0">
                <a:ln>
                  <a:noFill/>
                </a:ln>
                <a:effectLst/>
                <a:latin typeface="Arial" pitchFamily="34" charset="0"/>
                <a:ea typeface="Times New Roman" pitchFamily="18" charset="0"/>
                <a:cs typeface="Arial" pitchFamily="34" charset="0"/>
              </a:rPr>
              <a:t>;</a:t>
            </a:r>
          </a:p>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90600" algn="l"/>
              </a:tabLst>
            </a:pPr>
            <a:endParaRPr kumimoji="0" lang="en-US" u="none" strike="noStrike" cap="none" normalizeH="0" baseline="0" smtClean="0">
              <a:ln>
                <a:noFill/>
              </a:ln>
              <a:effectLst/>
              <a:latin typeface="Arial" pitchFamily="34" charset="0"/>
              <a:cs typeface="Arial" pitchFamily="34" charset="0"/>
            </a:endParaRPr>
          </a:p>
          <a:p>
            <a:pPr lvl="1" algn="just" eaLnBrk="0" fontAlgn="base" hangingPunct="0">
              <a:spcBef>
                <a:spcPct val="0"/>
              </a:spcBef>
              <a:spcAft>
                <a:spcPct val="0"/>
              </a:spcAft>
              <a:tabLst>
                <a:tab pos="9906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Operaţiunile comerciale, livrările, prestările de servicii sunt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impozitate indirect prin TVA</a:t>
            </a:r>
            <a:r>
              <a:rPr kumimoji="0" lang="ro-RO" u="none" strike="noStrike" cap="none" normalizeH="0" baseline="0" smtClean="0">
                <a:ln>
                  <a:noFill/>
                </a:ln>
                <a:effectLst/>
                <a:latin typeface="Arial" pitchFamily="34" charset="0"/>
                <a:ea typeface="Times New Roman" pitchFamily="18" charset="0"/>
                <a:cs typeface="Arial" pitchFamily="34" charset="0"/>
              </a:rPr>
              <a:t>;</a:t>
            </a:r>
          </a:p>
          <a:p>
            <a:pPr lvl="1" algn="just" eaLnBrk="0" fontAlgn="base" hangingPunct="0">
              <a:spcBef>
                <a:spcPct val="0"/>
              </a:spcBef>
              <a:spcAft>
                <a:spcPct val="0"/>
              </a:spcAft>
              <a:buBlip>
                <a:blip r:embed="rId2"/>
              </a:buBlip>
              <a:tabLst>
                <a:tab pos="990600" algn="l"/>
              </a:tabLst>
            </a:pPr>
            <a:endParaRPr kumimoji="0" lang="en-US" b="0" i="0" u="none" strike="noStrike" cap="none" normalizeH="0" baseline="0" smtClean="0">
              <a:ln>
                <a:noFill/>
              </a:ln>
              <a:solidFill>
                <a:srgbClr val="FF0000"/>
              </a:solidFill>
              <a:effectLst/>
              <a:latin typeface="Arial" pitchFamily="34" charset="0"/>
              <a:cs typeface="Arial" pitchFamily="34" charset="0"/>
            </a:endParaRPr>
          </a:p>
          <a:p>
            <a:pPr lvl="1" algn="just" eaLnBrk="0" fontAlgn="base" hangingPunct="0">
              <a:spcBef>
                <a:spcPct val="0"/>
              </a:spcBef>
              <a:spcAft>
                <a:spcPct val="0"/>
              </a:spcAft>
              <a:tabLst>
                <a:tab pos="990600"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Importurile se supun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Taxelor Vamale</a:t>
            </a:r>
            <a:r>
              <a:rPr kumimoji="0" lang="ro-RO" u="none" strike="noStrike" cap="none" normalizeH="0" baseline="0" smtClean="0">
                <a:ln>
                  <a:noFill/>
                </a:ln>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rgbClr val="FF0000"/>
              </a:solidFill>
              <a:effectLst/>
              <a:latin typeface="Arial" pitchFamily="34" charset="0"/>
              <a:cs typeface="Arial" pitchFamily="34" charset="0"/>
            </a:endParaRPr>
          </a:p>
        </p:txBody>
      </p:sp>
      <p:sp>
        <p:nvSpPr>
          <p:cNvPr id="5" name="Rectangle 4"/>
          <p:cNvSpPr>
            <a:spLocks noChangeArrowheads="1"/>
          </p:cNvSpPr>
          <p:nvPr/>
        </p:nvSpPr>
        <p:spPr bwMode="auto">
          <a:xfrm>
            <a:off x="1143000" y="4038600"/>
            <a:ext cx="69342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sz="2000" b="1" smtClean="0">
                <a:solidFill>
                  <a:schemeClr val="accent6">
                    <a:lumMod val="50000"/>
                  </a:schemeClr>
                </a:solidFill>
                <a:latin typeface="Arial" pitchFamily="34" charset="0"/>
                <a:ea typeface="Times New Roman" pitchFamily="18" charset="0"/>
                <a:cs typeface="Arial" pitchFamily="34" charset="0"/>
              </a:rPr>
              <a:t>e</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DCR în raport cu </a:t>
            </a:r>
            <a:r>
              <a:rPr lang="ro-RO" sz="2000" b="1" smtClean="0">
                <a:solidFill>
                  <a:schemeClr val="accent6">
                    <a:lumMod val="50000"/>
                  </a:schemeClr>
                </a:solidFill>
                <a:latin typeface="Arial" pitchFamily="34" charset="0"/>
                <a:ea typeface="Times New Roman" pitchFamily="18" charset="0"/>
                <a:cs typeface="Arial" pitchFamily="34" charset="0"/>
              </a:rPr>
              <a:t>Legislația penală</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95235" name="Rectangle 3"/>
          <p:cNvSpPr>
            <a:spLocks noChangeArrowheads="1"/>
          </p:cNvSpPr>
          <p:nvPr/>
        </p:nvSpPr>
        <p:spPr bwMode="auto">
          <a:xfrm>
            <a:off x="838200" y="4648200"/>
            <a:ext cx="7620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tabLst>
                <a:tab pos="533400" algn="l"/>
              </a:tabLst>
            </a:pPr>
            <a:r>
              <a:rPr kumimoji="0" lang="en-US" b="1" i="1" u="none" strike="noStrike" cap="none" normalizeH="0" baseline="0" smtClean="0">
                <a:ln>
                  <a:noFill/>
                </a:ln>
                <a:effectLst/>
                <a:latin typeface="Arial" pitchFamily="34" charset="0"/>
                <a:ea typeface="Times New Roman" pitchFamily="18" charset="0"/>
                <a:cs typeface="Arial" pitchFamily="34" charset="0"/>
              </a:rPr>
              <a:t>Legislaţia penală</a:t>
            </a:r>
            <a:r>
              <a:rPr kumimoji="0" lang="en-US" b="1" i="0" u="none" strike="noStrike" cap="none" normalizeH="0" baseline="0" smtClean="0">
                <a:ln>
                  <a:noFill/>
                </a:ln>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concură la respectarea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normelor legale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privind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activitatea comercială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unele legi consacrate </a:t>
            </a:r>
            <a:r>
              <a:rPr kumimoji="0" lang="en-US" b="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activităţii comerciale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cuprinzând şi </a:t>
            </a:r>
            <a:r>
              <a:rPr kumimoji="0" lang="en-US" b="1" u="none" strike="noStrike" cap="none" normalizeH="0" baseline="0" smtClean="0">
                <a:ln>
                  <a:noFill/>
                </a:ln>
                <a:solidFill>
                  <a:srgbClr val="FF0000"/>
                </a:solidFill>
                <a:effectLst/>
                <a:latin typeface="Arial" pitchFamily="34" charset="0"/>
                <a:ea typeface="Times New Roman" pitchFamily="18" charset="0"/>
                <a:cs typeface="Arial" pitchFamily="34" charset="0"/>
              </a:rPr>
              <a:t>dispoziţii penale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emplu</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Legea Societăţilor Comerciale 31/1990</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actualizată</a:t>
            </a:r>
            <a:r>
              <a:rPr kumimoji="0" lang="ro-RO" b="0" i="0" u="none" strike="noStrike" cap="none" normalizeH="0" smtClean="0">
                <a:ln>
                  <a:noFill/>
                </a:ln>
                <a:solidFill>
                  <a:schemeClr val="tx1"/>
                </a:solidFill>
                <a:effectLst/>
                <a:latin typeface="Arial" pitchFamily="34" charset="0"/>
                <a:ea typeface="Times New Roman" pitchFamily="18" charset="0"/>
                <a:cs typeface="Arial" pitchFamily="34" charset="0"/>
              </a:rPr>
              <a:t> în iulie 2007, cu Legea 441/2006, Legea 85/2006. Decizia XXII/20.11.2006 și OUG 82/2007</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lang="en-US" smtClean="0"/>
              <a:t> </a:t>
            </a:r>
            <a:endParaRPr lang="en-US" smtClean="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533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609600" y="2286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09600" y="28194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36576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11BC0289-3807-40C7-866C-DA665800FB43}"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533400" y="609600"/>
            <a:ext cx="8229600" cy="533400"/>
          </a:xfrm>
          <a:prstGeom prst="rect">
            <a:avLst/>
          </a:prstGeom>
          <a:effectLst>
            <a:outerShdw blurRad="50800" dist="38100" algn="l" rotWithShape="0">
              <a:prstClr val="black">
                <a:alpha val="40000"/>
              </a:prstClr>
            </a:outerShdw>
          </a:effectLst>
        </p:spPr>
        <p:txBody>
          <a:bodyP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smtClean="0">
                <a:ln>
                  <a:noFill/>
                </a:ln>
                <a:solidFill>
                  <a:schemeClr val="tx2"/>
                </a:solidFill>
                <a:effectLst/>
                <a:uLnTx/>
                <a:uFillTx/>
                <a:latin typeface="+mj-lt"/>
                <a:ea typeface="+mj-ea"/>
                <a:cs typeface="+mj-cs"/>
              </a:rPr>
              <a:t/>
            </a:r>
            <a:br>
              <a:rPr kumimoji="0" lang="en-US" sz="5000" b="0" i="0" u="none" strike="noStrike" kern="1200" cap="none" spc="0" normalizeH="0" baseline="0" noProof="0" smtClean="0">
                <a:ln>
                  <a:noFill/>
                </a:ln>
                <a:solidFill>
                  <a:schemeClr val="tx2"/>
                </a:solidFill>
                <a:effectLst/>
                <a:uLnTx/>
                <a:uFillTx/>
                <a:latin typeface="+mj-lt"/>
                <a:ea typeface="+mj-ea"/>
                <a:cs typeface="+mj-cs"/>
              </a:rPr>
            </a:br>
            <a:r>
              <a:rPr kumimoji="0" lang="en-US" sz="2700" b="1" i="0" u="none" strike="noStrike" kern="1200" cap="none" spc="0" normalizeH="0" baseline="0" noProof="0" smtClean="0">
                <a:ln>
                  <a:noFill/>
                </a:ln>
                <a:solidFill>
                  <a:schemeClr val="tx2"/>
                </a:solidFill>
                <a:effectLst/>
                <a:uLnTx/>
                <a:uFillTx/>
                <a:latin typeface="+mj-lt"/>
                <a:ea typeface="+mj-ea"/>
                <a:cs typeface="+mj-cs"/>
              </a:rPr>
              <a:t> </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CAP.I</a:t>
            </a:r>
            <a:r>
              <a:rPr kumimoji="0" lang="ro-RO"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II</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  </a:t>
            </a:r>
            <a:r>
              <a:rPr kumimoji="0" lang="ro-RO"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ASPECTE</a:t>
            </a:r>
            <a:r>
              <a:rPr kumimoji="0" lang="ro-RO" sz="9600" b="1" i="0" u="none" strike="noStrike" kern="1200" cap="none" spc="0" normalizeH="0" noProof="0" smtClean="0">
                <a:ln>
                  <a:noFill/>
                </a:ln>
                <a:solidFill>
                  <a:schemeClr val="accent1">
                    <a:lumMod val="75000"/>
                  </a:schemeClr>
                </a:solidFill>
                <a:effectLst/>
                <a:uLnTx/>
                <a:uFillTx/>
                <a:latin typeface="Arial" pitchFamily="34" charset="0"/>
                <a:ea typeface="+mj-ea"/>
                <a:cs typeface="Arial" pitchFamily="34" charset="0"/>
              </a:rPr>
              <a:t> COMERCIALE ALE RELAȚIILOR INTERNAȚIONALE</a:t>
            </a:r>
            <a:endParaRPr kumimoji="0" lang="en-US" sz="9600" b="0" i="0" u="none" strike="noStrike" kern="1200" cap="none" spc="0" normalizeH="0" baseline="0" noProof="0">
              <a:ln>
                <a:noFill/>
              </a:ln>
              <a:solidFill>
                <a:schemeClr val="accent1">
                  <a:lumMod val="75000"/>
                </a:schemeClr>
              </a:solidFill>
              <a:effectLst/>
              <a:uLnTx/>
              <a:uFillTx/>
              <a:latin typeface="Arial" pitchFamily="34" charset="0"/>
              <a:ea typeface="+mj-ea"/>
              <a:cs typeface="Arial" pitchFamily="34" charset="0"/>
            </a:endParaRPr>
          </a:p>
        </p:txBody>
      </p:sp>
      <p:sp>
        <p:nvSpPr>
          <p:cNvPr id="1026" name="Rectangle 2"/>
          <p:cNvSpPr>
            <a:spLocks noChangeArrowheads="1"/>
          </p:cNvSpPr>
          <p:nvPr/>
        </p:nvSpPr>
        <p:spPr bwMode="auto">
          <a:xfrm>
            <a:off x="381000" y="1524000"/>
            <a:ext cx="5181600" cy="430887"/>
          </a:xfrm>
          <a:prstGeom prst="rect">
            <a:avLst/>
          </a:prstGeom>
          <a:noFill/>
          <a:ln w="9525">
            <a:noFill/>
            <a:miter lim="800000"/>
            <a:headEnd/>
            <a:tailEnd/>
          </a:ln>
          <a:effectLst>
            <a:innerShdw blurRad="63500" dist="50800" dir="13500000">
              <a:prstClr val="black">
                <a:alpha val="50000"/>
              </a:prstClr>
            </a:innerShdw>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2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3.1 Diviziunea internaţională a muncii</a:t>
            </a:r>
            <a:endParaRPr kumimoji="0" lang="ro-RO" sz="22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7" name="Rectangle 3"/>
          <p:cNvSpPr>
            <a:spLocks noChangeArrowheads="1"/>
          </p:cNvSpPr>
          <p:nvPr/>
        </p:nvSpPr>
        <p:spPr bwMode="auto">
          <a:xfrm>
            <a:off x="838200" y="2209800"/>
            <a:ext cx="7543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Diviziunea internaţională a muncii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stă 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baza schimburilor comerciale internaţionale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se manifestă sub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diverse forme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funcţie de </a:t>
            </a:r>
            <a:r>
              <a:rPr kumimoji="0" lang="ro-RO"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mutaţiile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au loc în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economia mondială;</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Elementul fundamental al diviziunii internaţionale a muncii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specializarea în producţia de bunuri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Iniţial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cooperarea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specializarea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au vizat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producţia de bunuri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timp acestea s-au extins şi asupra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serviciilor</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prezent,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diviziunea internaţională a muncii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apare ca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categorie economică</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definită prin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ansamblul relaţiilor interstatale în procesul de cooperare internaţională pe bază de specializare în domeniile economic, social şi politic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381000" y="2362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81000" y="3429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81000" y="4267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381000" y="51054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 name="Slide Number Placeholder 9"/>
          <p:cNvSpPr>
            <a:spLocks noGrp="1"/>
          </p:cNvSpPr>
          <p:nvPr>
            <p:ph type="sldNum" sz="quarter" idx="12"/>
          </p:nvPr>
        </p:nvSpPr>
        <p:spPr/>
        <p:txBody>
          <a:bodyPr/>
          <a:lstStyle/>
          <a:p>
            <a:fld id="{11BC0289-3807-40C7-866C-DA665800FB43}"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685800" y="1752600"/>
            <a:ext cx="4572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Sectorul industrial (primar)</a:t>
            </a:r>
          </a:p>
          <a:p>
            <a:pPr marL="457200" marR="0" lvl="1" indent="0" algn="l" defTabSz="914400" rtl="0" eaLnBrk="0" fontAlgn="base" latinLnBrk="0" hangingPunct="0">
              <a:lnSpc>
                <a:spcPct val="100000"/>
              </a:lnSpc>
              <a:spcBef>
                <a:spcPct val="0"/>
              </a:spcBef>
              <a:spcAft>
                <a:spcPct val="0"/>
              </a:spcAft>
              <a:buClrTx/>
              <a:buSzTx/>
              <a:buFontTx/>
              <a:buBlip>
                <a:blip r:embed="rId2"/>
              </a:buBlip>
              <a:tabLst>
                <a:tab pos="914400" algn="l"/>
              </a:tabLst>
            </a:pP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Sectorul agricol (secundar)</a:t>
            </a:r>
          </a:p>
          <a:p>
            <a:pPr marL="457200" marR="0" lvl="1" indent="0" algn="l" defTabSz="914400" rtl="0" eaLnBrk="0" fontAlgn="base" latinLnBrk="0" hangingPunct="0">
              <a:lnSpc>
                <a:spcPct val="100000"/>
              </a:lnSpc>
              <a:spcBef>
                <a:spcPct val="0"/>
              </a:spcBef>
              <a:spcAft>
                <a:spcPct val="0"/>
              </a:spcAft>
              <a:buClrTx/>
              <a:buSzTx/>
              <a:buFontTx/>
              <a:buBlip>
                <a:blip r:embed="rId2"/>
              </a:buBlip>
              <a:tabLst>
                <a:tab pos="914400" algn="l"/>
              </a:tabLst>
            </a:pP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Sectorul serviciilor (terţiar)</a:t>
            </a:r>
            <a:endParaRPr kumimoji="0" lang="en-US" b="1"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7106" name="Rectangle 2"/>
          <p:cNvSpPr>
            <a:spLocks noChangeArrowheads="1"/>
          </p:cNvSpPr>
          <p:nvPr/>
        </p:nvSpPr>
        <p:spPr bwMode="auto">
          <a:xfrm>
            <a:off x="990600" y="990600"/>
            <a:ext cx="7010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Sub incidenţa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specializării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cooperării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află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sectoarele de bază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economiei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609600" y="10668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7107" name="Rectangle 3"/>
          <p:cNvSpPr>
            <a:spLocks noChangeArrowheads="1"/>
          </p:cNvSpPr>
          <p:nvPr/>
        </p:nvSpPr>
        <p:spPr bwMode="auto">
          <a:xfrm>
            <a:off x="228600" y="3886200"/>
            <a:ext cx="7086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Factorii obiectivi care stau la baza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diviziunii internaţionale a muncii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762000" y="3962400"/>
            <a:ext cx="304800" cy="228600"/>
          </a:xfrm>
          <a:prstGeom prst="rightArrow">
            <a:avLst/>
          </a:prstGeom>
          <a:solidFill>
            <a:schemeClr val="accent4">
              <a:lumMod val="50000"/>
            </a:schemeClr>
          </a:solidFill>
          <a:ln>
            <a:solidFill>
              <a:schemeClr val="accent5">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7108" name="Rectangle 4"/>
          <p:cNvSpPr>
            <a:spLocks noChangeArrowheads="1"/>
          </p:cNvSpPr>
          <p:nvPr/>
        </p:nvSpPr>
        <p:spPr bwMode="auto">
          <a:xfrm>
            <a:off x="-533400" y="4648200"/>
            <a:ext cx="9067800"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Tx/>
              <a:buSzTx/>
              <a:tabLst>
                <a:tab pos="914400" algn="l"/>
              </a:tabLst>
            </a:pPr>
            <a:r>
              <a:rPr lang="ro-RO" sz="2000" b="1" i="1" smtClean="0">
                <a:solidFill>
                  <a:srgbClr val="008000"/>
                </a:solidFill>
                <a:latin typeface="Arial" pitchFamily="34" charset="0"/>
                <a:ea typeface="Times New Roman" pitchFamily="18" charset="0"/>
                <a:cs typeface="Arial" pitchFamily="34" charset="0"/>
              </a:rPr>
              <a:t>1.</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Cultura</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fundamentul gândirii, simţămintelor,    acţiunilor individuale, organizaţionale şi naţionale;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990600" y="685800"/>
            <a:ext cx="9829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28800" marR="0" lvl="4" indent="0" algn="just" defTabSz="914400" rtl="0" eaLnBrk="1" fontAlgn="base" latinLnBrk="0" hangingPunct="1">
              <a:lnSpc>
                <a:spcPct val="100000"/>
              </a:lnSpc>
              <a:spcBef>
                <a:spcPct val="0"/>
              </a:spcBef>
              <a:spcAft>
                <a:spcPct val="0"/>
              </a:spcAft>
              <a:buClr>
                <a:srgbClr val="008000"/>
              </a:buClr>
              <a:buSzTx/>
              <a:tabLst>
                <a:tab pos="1371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acest sens,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cultura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abordată ca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programare mentală colectivă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membrii unui grup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deosebesc de cei ai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altui grup</a:t>
            </a:r>
          </a:p>
          <a:p>
            <a:pPr marL="1828800" marR="0" lvl="4" indent="0" algn="just" defTabSz="914400" rtl="0" eaLnBrk="1" fontAlgn="base" latinLnBrk="0" hangingPunct="1">
              <a:lnSpc>
                <a:spcPct val="100000"/>
              </a:lnSpc>
              <a:spcBef>
                <a:spcPct val="0"/>
              </a:spcBef>
              <a:spcAft>
                <a:spcPct val="0"/>
              </a:spcAft>
              <a:buClr>
                <a:srgbClr val="008000"/>
              </a:buClr>
              <a:buSzTx/>
              <a:tabLst>
                <a:tab pos="1371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8000"/>
              </a:buClr>
              <a:buSzTx/>
              <a:tabLst>
                <a:tab pos="1371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Tot în acest sens,</a:t>
            </a:r>
            <a:r>
              <a:rPr kumimoji="0" lang="ro-RO" b="0"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cultura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înţeleasă ca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totalitatea influenţelor de instruire, educaţie creeate de mediul de viaţă precum şi tot ceea ce acumulează un individ de la naştere până la momentul în care este pus să răspundă prin atitudine, mentalitate, comportament la stimulii economici, sociali şi politici</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 name="Right Arrow 2"/>
          <p:cNvSpPr/>
          <p:nvPr/>
        </p:nvSpPr>
        <p:spPr>
          <a:xfrm>
            <a:off x="381000" y="838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ight Arrow 3"/>
          <p:cNvSpPr/>
          <p:nvPr/>
        </p:nvSpPr>
        <p:spPr>
          <a:xfrm>
            <a:off x="381000" y="1600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30" name="Rectangle 2"/>
          <p:cNvSpPr>
            <a:spLocks noChangeArrowheads="1"/>
          </p:cNvSpPr>
          <p:nvPr/>
        </p:nvSpPr>
        <p:spPr bwMode="auto">
          <a:xfrm>
            <a:off x="-609600" y="3200400"/>
            <a:ext cx="9525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Tx/>
              <a:buSzTx/>
              <a:tabLst>
                <a:tab pos="914400" algn="l"/>
              </a:tabLst>
            </a:pP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2.Neuniformitatea resurselor materiale naturale şi a forţei de muncă în lume;</a:t>
            </a:r>
          </a:p>
          <a:p>
            <a:pPr marL="1371600" marR="0" lvl="3" indent="0" algn="just" defTabSz="914400" rtl="0" eaLnBrk="1" fontAlgn="base" latinLnBrk="0" hangingPunct="1">
              <a:lnSpc>
                <a:spcPct val="100000"/>
              </a:lnSpc>
              <a:spcBef>
                <a:spcPct val="0"/>
              </a:spcBef>
              <a:spcAft>
                <a:spcPct val="0"/>
              </a:spcAft>
              <a:buClrTx/>
              <a:buSzTx/>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3.Diferenţele climatice şi de sol între zonele geografice;</a:t>
            </a:r>
          </a:p>
          <a:p>
            <a:pPr marL="1371600" marR="0" lvl="3" indent="0" algn="just"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Tx/>
              <a:buSzTx/>
              <a:tabLst>
                <a:tab pos="914400" algn="l"/>
              </a:tabLst>
            </a:pP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4.Evoluţiile inegale între state din punct de vedere al progresului tehnic şi al forţelor de producţie (funcţie de zonă, „cultură”, etc).</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1BC0289-3807-40C7-866C-DA665800FB43}"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838200" y="990600"/>
            <a:ext cx="40386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3.1.1 Comerţul internaţional</a:t>
            </a:r>
            <a:endParaRPr kumimoji="0" lang="ro-RO"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9154" name="Rectangle 2"/>
          <p:cNvSpPr>
            <a:spLocks noChangeArrowheads="1"/>
          </p:cNvSpPr>
          <p:nvPr/>
        </p:nvSpPr>
        <p:spPr bwMode="auto">
          <a:xfrm>
            <a:off x="838200" y="1752600"/>
            <a:ext cx="78486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Comerţul internaţional</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include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totalitatea schimburilor de bunuri</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servicii</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dintre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două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mai multe state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caz că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toate statele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lumii participă la aceste schimburi → </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Comerţ mondial”</a:t>
            </a:r>
            <a:endParaRPr kumimoji="0" lang="ro-RO" sz="2000"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 name="Right Arrow 3"/>
          <p:cNvSpPr/>
          <p:nvPr/>
        </p:nvSpPr>
        <p:spPr>
          <a:xfrm>
            <a:off x="304800" y="1905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9155" name="Rectangle 3"/>
          <p:cNvSpPr>
            <a:spLocks noChangeArrowheads="1"/>
          </p:cNvSpPr>
          <p:nvPr/>
        </p:nvSpPr>
        <p:spPr bwMode="auto">
          <a:xfrm>
            <a:off x="838200" y="3276600"/>
            <a:ext cx="7239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Comerţul internaţional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privit prin prisma unui singur stat se numeşte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Comerţ Exterior”</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304800" y="33528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9156" name="Rectangle 4"/>
          <p:cNvSpPr>
            <a:spLocks noChangeArrowheads="1"/>
          </p:cNvSpPr>
          <p:nvPr/>
        </p:nvSpPr>
        <p:spPr bwMode="auto">
          <a:xfrm>
            <a:off x="838200" y="4343400"/>
            <a:ext cx="75438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Orice </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„Comerţ Exterior”</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alcătuit din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export</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import</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reexport</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comerţ de tranzit</a:t>
            </a:r>
            <a:endParaRPr kumimoji="0" lang="ro-RO" sz="2000" b="1" i="1" u="none" strike="noStrike" cap="none" normalizeH="0" baseline="0" smtClean="0">
              <a:ln>
                <a:noFill/>
              </a:ln>
              <a:solidFill>
                <a:srgbClr val="FF0000"/>
              </a:solidFill>
              <a:effectLst/>
              <a:latin typeface="Arial" pitchFamily="34" charset="0"/>
              <a:cs typeface="Arial" pitchFamily="34" charset="0"/>
            </a:endParaRPr>
          </a:p>
        </p:txBody>
      </p:sp>
      <p:sp>
        <p:nvSpPr>
          <p:cNvPr id="9" name="Right Arrow 8"/>
          <p:cNvSpPr/>
          <p:nvPr/>
        </p:nvSpPr>
        <p:spPr>
          <a:xfrm>
            <a:off x="304800" y="44196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 name="Slide Number Placeholder 9"/>
          <p:cNvSpPr>
            <a:spLocks noGrp="1"/>
          </p:cNvSpPr>
          <p:nvPr>
            <p:ph type="sldNum" sz="quarter" idx="12"/>
          </p:nvPr>
        </p:nvSpPr>
        <p:spPr/>
        <p:txBody>
          <a:bodyPr/>
          <a:lstStyle/>
          <a:p>
            <a:fld id="{11BC0289-3807-40C7-866C-DA665800FB43}"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533400" y="2057400"/>
            <a:ext cx="8153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Codul Comercial </a:t>
            </a:r>
            <a:r>
              <a:rPr kumimoji="0" lang="ro-RO" b="1" i="1" u="none" strike="noStrike" cap="none" normalizeH="0" baseline="0" smtClean="0">
                <a:ln>
                  <a:noFill/>
                </a:ln>
                <a:solidFill>
                  <a:schemeClr val="accent3">
                    <a:lumMod val="75000"/>
                  </a:schemeClr>
                </a:solidFill>
                <a:effectLst/>
                <a:latin typeface="Arial" pitchFamily="34" charset="0"/>
                <a:ea typeface="Times New Roman" pitchFamily="18" charset="0"/>
                <a:cs typeface="Arial" pitchFamily="34" charset="0"/>
              </a:rPr>
              <a:t>Român </a:t>
            </a:r>
            <a:r>
              <a:rPr kumimoji="0" lang="en-US" b="1" i="1" u="none" strike="noStrike" cap="none" normalizeH="0" baseline="0" smtClean="0">
                <a:ln>
                  <a:noFill/>
                </a:ln>
                <a:solidFill>
                  <a:schemeClr val="accent5">
                    <a:lumMod val="50000"/>
                  </a:schemeClr>
                </a:solidFill>
                <a:effectLst/>
                <a:latin typeface="Arial" pitchFamily="34" charset="0"/>
                <a:ea typeface="Times New Roman" pitchFamily="18" charset="0"/>
                <a:cs typeface="Arial" pitchFamily="34" charset="0"/>
              </a:rPr>
              <a:t>a fost  promulgat prin decret la 10 mai 1887 şi a intrat în vigoare la 1 septembrie 1887.</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b="1" i="1" smtClean="0">
                <a:solidFill>
                  <a:schemeClr val="accent4">
                    <a:lumMod val="50000"/>
                  </a:schemeClr>
                </a:solidFill>
                <a:latin typeface="Arial" pitchFamily="34" charset="0"/>
                <a:ea typeface="Times New Roman" pitchFamily="18" charset="0"/>
                <a:cs typeface="Arial" pitchFamily="34" charset="0"/>
              </a:rPr>
              <a:t>Î</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n cursul anilor,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Codul </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C</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omercial </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Român</a:t>
            </a:r>
            <a:r>
              <a:rPr kumimoji="0" lang="ro-RO" b="1" i="1" u="none" strike="noStrike" cap="none" normalizeH="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4">
                    <a:lumMod val="50000"/>
                  </a:schemeClr>
                </a:solidFill>
                <a:effectLst/>
                <a:latin typeface="Arial" pitchFamily="34" charset="0"/>
                <a:ea typeface="Times New Roman" pitchFamily="18" charset="0"/>
                <a:cs typeface="Arial" pitchFamily="34" charset="0"/>
              </a:rPr>
              <a:t>a suferit modificări substanţiale</a:t>
            </a:r>
            <a:r>
              <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rPr>
              <a:t>O parte din articolele abrogate au fost păstrate în text, iar pentru a evidenţia faptul că sunt abrogate ele sunt marcate în text, după numărul articolului, cu "***".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rPr>
              <a:t>Actul abrogator este menţionat la sfârşitul articolului sau seriei de articole abrogate.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1" u="none" strike="noStrike" cap="none" normalizeH="0" baseline="0" smtClean="0">
                <a:ln>
                  <a:noFill/>
                </a:ln>
                <a:solidFill>
                  <a:srgbClr val="800080"/>
                </a:solidFill>
                <a:effectLst/>
                <a:latin typeface="Arial" pitchFamily="34" charset="0"/>
                <a:ea typeface="Times New Roman" pitchFamily="18" charset="0"/>
                <a:cs typeface="Arial" pitchFamily="34" charset="0"/>
              </a:rPr>
              <a:t>De asemenea în subsolul textului sunt prezentate comentarii cu privire la acesta.</a:t>
            </a:r>
            <a:endParaRPr kumimoji="0" lang="en-US" b="1"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685800" y="228600"/>
            <a:ext cx="7848600" cy="1938992"/>
          </a:xfrm>
          <a:prstGeom prst="rect">
            <a:avLst/>
          </a:prstGeom>
          <a:effectLst>
            <a:outerShdw blurRad="50800" dist="38100" algn="l" rotWithShape="0">
              <a:prstClr val="black">
                <a:alpha val="40000"/>
              </a:prstClr>
            </a:outerShdw>
          </a:effectLst>
        </p:spPr>
        <p:txBody>
          <a:bodyPr wrap="square">
            <a:spAutoFit/>
          </a:bodyPr>
          <a:lstStyle/>
          <a:p>
            <a:pPr lvl="0" algn="ctr" fontAlgn="base">
              <a:spcBef>
                <a:spcPct val="0"/>
              </a:spcBef>
              <a:spcAft>
                <a:spcPct val="0"/>
              </a:spcAf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CODUL COMERCIAL ROMÂN (Cap. II)</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a:p>
            <a:pPr lvl="0" algn="ctr" eaLnBrk="0" fontAlgn="base" hangingPunct="0">
              <a:spcBef>
                <a:spcPct val="0"/>
              </a:spcBef>
              <a:spcAft>
                <a:spcPct val="0"/>
              </a:spcAf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 modificările din 1895 până în prezent - adnotat şi comentat</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a:p>
            <a:pPr lvl="0" algn="ctr" eaLnBrk="0" fontAlgn="base" hangingPunct="0">
              <a:spcBef>
                <a:spcPct val="0"/>
              </a:spcBef>
              <a:spcAft>
                <a:spcPct val="0"/>
              </a:spcAf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EMITENT:  PARLAMENTUL ROMÂNIEI</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a:p>
            <a:pPr lvl="0" algn="ctr" eaLnBrk="0" fontAlgn="base" hangingPunct="0">
              <a:spcBef>
                <a:spcPct val="0"/>
              </a:spcBef>
              <a:spcAft>
                <a:spcPct val="0"/>
              </a:spcAf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PUBLICAT  ÎN: MONITORUL OFICIAL din 10 mai 1887</a:t>
            </a:r>
          </a:p>
        </p:txBody>
      </p:sp>
      <p:sp>
        <p:nvSpPr>
          <p:cNvPr id="4" name="Slide Number Placeholder 3"/>
          <p:cNvSpPr>
            <a:spLocks noGrp="1"/>
          </p:cNvSpPr>
          <p:nvPr>
            <p:ph type="sldNum" sz="quarter" idx="12"/>
          </p:nvPr>
        </p:nvSpPr>
        <p:spPr/>
        <p:txBody>
          <a:bodyPr/>
          <a:lstStyle/>
          <a:p>
            <a:fld id="{11BC0289-3807-40C7-866C-DA665800FB43}"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457200" y="1143000"/>
            <a:ext cx="80772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Export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activitatea</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desfăşurată de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persoane fizice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juridice</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autorizate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vânzarea</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produselor</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serviciilor</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unui stat în alt stat.</a:t>
            </a:r>
          </a:p>
          <a:p>
            <a:pPr marL="457200" marR="0" lvl="1" indent="0" algn="just" defTabSz="914400" rtl="0" eaLnBrk="1" fontAlgn="base" latinLnBrk="0" hangingPunct="1">
              <a:lnSpc>
                <a:spcPct val="100000"/>
              </a:lnSpc>
              <a:spcBef>
                <a:spcPct val="0"/>
              </a:spcBef>
              <a:spcAft>
                <a:spcPct val="0"/>
              </a:spcAft>
              <a:buClrTx/>
              <a:buSzTx/>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sz="2000" b="1" i="1" smtClean="0">
                <a:solidFill>
                  <a:srgbClr val="FF0000"/>
                </a:solidFill>
                <a:latin typeface="Arial" pitchFamily="34" charset="0"/>
                <a:ea typeface="Times New Roman" pitchFamily="18" charset="0"/>
                <a:cs typeface="Arial" pitchFamily="34" charset="0"/>
              </a:rPr>
              <a:t>I</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mport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activitatea</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desfăşurată de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persoane fizice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juridice</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autorizate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cumpărarea</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produselor</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serviciilor</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unui stat în alt stat.</a:t>
            </a:r>
          </a:p>
          <a:p>
            <a:pPr marL="457200" marR="0" lvl="1" indent="0" algn="just"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Reexport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activitatea</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desfăşurată de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persoane fizice</a:t>
            </a:r>
            <a:r>
              <a:rPr kumimoji="0" lang="ro-RO"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juridice</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autorizate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cumpăra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 din diferite state şi de a le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revinde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alte state (direct sau prin prelucrare, reasamblare, recondiţionare, etc).</a:t>
            </a:r>
          </a:p>
          <a:p>
            <a:pPr marL="457200" marR="0" lvl="1" indent="0" algn="just" defTabSz="914400" rtl="0" eaLnBrk="0" fontAlgn="base" latinLnBrk="0" hangingPunct="0">
              <a:lnSpc>
                <a:spcPct val="100000"/>
              </a:lnSpc>
              <a:spcBef>
                <a:spcPct val="0"/>
              </a:spcBef>
              <a:spcAft>
                <a:spcPct val="0"/>
              </a:spcAft>
              <a:buClrTx/>
              <a:buSzTx/>
              <a:tabLst>
                <a:tab pos="914400" algn="l"/>
              </a:tabLst>
            </a:pP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Comerţul de tranzit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activitatea</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desfăşurată de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persoane fizice</a:t>
            </a:r>
            <a:r>
              <a:rPr kumimoji="0" lang="ro-RO"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juridice</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autorizate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transportul</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mărfurilor străine pe teritoriul naţional şi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depozitarea lor temporară</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condiţii de securitate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Tranzitul</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„Comerţ invizibil”</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
        <p:nvSpPr>
          <p:cNvPr id="3" name="Right Arrow 2"/>
          <p:cNvSpPr/>
          <p:nvPr/>
        </p:nvSpPr>
        <p:spPr>
          <a:xfrm>
            <a:off x="609600" y="1295400"/>
            <a:ext cx="228600" cy="152400"/>
          </a:xfrm>
          <a:prstGeom prst="rightArrow">
            <a:avLst/>
          </a:prstGeom>
          <a:solidFill>
            <a:srgbClr val="FF0000"/>
          </a:solidFill>
          <a:ln>
            <a:solidFill>
              <a:srgbClr val="FF000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 name="Right Arrow 3"/>
          <p:cNvSpPr/>
          <p:nvPr/>
        </p:nvSpPr>
        <p:spPr>
          <a:xfrm>
            <a:off x="609600" y="2514600"/>
            <a:ext cx="228600" cy="152400"/>
          </a:xfrm>
          <a:prstGeom prst="rightArrow">
            <a:avLst/>
          </a:prstGeom>
          <a:solidFill>
            <a:srgbClr val="FF0000"/>
          </a:solidFill>
          <a:ln>
            <a:solidFill>
              <a:srgbClr val="FF000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5" name="Right Arrow 4"/>
          <p:cNvSpPr/>
          <p:nvPr/>
        </p:nvSpPr>
        <p:spPr>
          <a:xfrm>
            <a:off x="609600" y="3733800"/>
            <a:ext cx="228600" cy="152400"/>
          </a:xfrm>
          <a:prstGeom prst="rightArrow">
            <a:avLst/>
          </a:prstGeom>
          <a:solidFill>
            <a:srgbClr val="FF0000"/>
          </a:solidFill>
          <a:ln>
            <a:solidFill>
              <a:srgbClr val="FF000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ight Arrow 5"/>
          <p:cNvSpPr/>
          <p:nvPr/>
        </p:nvSpPr>
        <p:spPr>
          <a:xfrm>
            <a:off x="609600" y="5257800"/>
            <a:ext cx="228600" cy="152400"/>
          </a:xfrm>
          <a:prstGeom prst="rightArrow">
            <a:avLst/>
          </a:prstGeom>
          <a:solidFill>
            <a:srgbClr val="FF0000"/>
          </a:solidFill>
          <a:ln>
            <a:solidFill>
              <a:srgbClr val="FF0000"/>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609600" y="990600"/>
            <a:ext cx="32766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3.1.2 Piaţa mondială</a:t>
            </a:r>
            <a:endParaRPr kumimoji="0" lang="ro-RO"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1202" name="Rectangle 2"/>
          <p:cNvSpPr>
            <a:spLocks noChangeArrowheads="1"/>
          </p:cNvSpPr>
          <p:nvPr/>
        </p:nvSpPr>
        <p:spPr bwMode="auto">
          <a:xfrm>
            <a:off x="914400" y="1905000"/>
            <a:ext cx="73914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Piaţa mondială</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o </a:t>
            </a:r>
            <a:r>
              <a:rPr kumimoji="0" lang="ro-RO" sz="2000"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categorie economică a producţiei de mărfuri</a:t>
            </a:r>
            <a:r>
              <a:rPr kumimoji="0" lang="ro-RO" sz="20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se poate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defini</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două sensuri</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
        <p:nvSpPr>
          <p:cNvPr id="51203" name="Rectangle 3"/>
          <p:cNvSpPr>
            <a:spLocks noChangeArrowheads="1"/>
          </p:cNvSpPr>
          <p:nvPr/>
        </p:nvSpPr>
        <p:spPr bwMode="auto">
          <a:xfrm>
            <a:off x="457200" y="3048000"/>
            <a:ext cx="75438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totalitatea tranzacţiilor de afaceri</a:t>
            </a: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dintre statele lumii în </a:t>
            </a:r>
          </a:p>
          <a:p>
            <a:pPr marL="457200" marR="0" lvl="1" indent="0" algn="just" defTabSz="914400" rtl="0" eaLnBrk="1" fontAlgn="base" latinLnBrk="0" hangingPunct="1">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contextul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diviziunii internaţionale a muncii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confruntării </a:t>
            </a:r>
          </a:p>
          <a:p>
            <a:pPr marL="457200" marR="0" lvl="1" indent="0" algn="just" defTabSz="914400" rtl="0" eaLnBrk="1" fontAlgn="base" latinLnBrk="0" hangingPunct="1">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locul tranzacţiilor de afaceri internaţionale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care se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întâlnesc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cererile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produse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valori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servicii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diferite state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762000" y="32004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ight Arrow 5"/>
          <p:cNvSpPr/>
          <p:nvPr/>
        </p:nvSpPr>
        <p:spPr>
          <a:xfrm>
            <a:off x="762000" y="42672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609600" y="1066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2225" name="Rectangle 1"/>
          <p:cNvSpPr>
            <a:spLocks noChangeArrowheads="1"/>
          </p:cNvSpPr>
          <p:nvPr/>
        </p:nvSpPr>
        <p:spPr bwMode="auto">
          <a:xfrm>
            <a:off x="838200" y="1600200"/>
            <a:ext cx="7391400"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sz="2400" smtClean="0">
                <a:solidFill>
                  <a:srgbClr val="002060"/>
                </a:solidFill>
                <a:latin typeface="Arial" pitchFamily="34" charset="0"/>
                <a:ea typeface="Times New Roman" pitchFamily="18" charset="0"/>
                <a:cs typeface="Arial" pitchFamily="34" charset="0"/>
                <a:sym typeface="Wingdings"/>
              </a:rPr>
              <a:t></a:t>
            </a:r>
            <a:r>
              <a:rPr lang="ro-RO" sz="2000" smtClean="0">
                <a:latin typeface="Arial" pitchFamily="34" charset="0"/>
                <a:ea typeface="Times New Roman" pitchFamily="18" charset="0"/>
                <a:cs typeface="Arial" pitchFamily="34" charset="0"/>
                <a:sym typeface="Wingdings"/>
              </a:rPr>
              <a:t> </a:t>
            </a:r>
            <a:r>
              <a:rPr lang="ro-RO" sz="2000" smtClean="0">
                <a:latin typeface="Arial" pitchFamily="34" charset="0"/>
                <a:ea typeface="Times New Roman" pitchFamily="18" charset="0"/>
                <a:cs typeface="Arial" pitchFamily="34" charset="0"/>
              </a:rPr>
              <a:t>S</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e mai foloseşte şi termenul de </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piaţă externă</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loc de </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piaţă mondială</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lang="ro-RO" sz="2000" smtClean="0">
              <a:latin typeface="Arial" pitchFamily="34" charset="0"/>
              <a:cs typeface="Arial" pitchFamily="34" charset="0"/>
            </a:endParaRPr>
          </a:p>
          <a:p>
            <a:pPr lvl="0" algn="just" fontAlgn="base">
              <a:spcBef>
                <a:spcPct val="0"/>
              </a:spcBef>
              <a:spcAft>
                <a:spcPct val="0"/>
              </a:spcAft>
              <a:tabLst>
                <a:tab pos="457200" algn="l"/>
              </a:tabLst>
            </a:pPr>
            <a:r>
              <a:rPr lang="ro-RO" sz="2000" smtClean="0">
                <a:solidFill>
                  <a:srgbClr val="002060"/>
                </a:solidFill>
                <a:latin typeface="Arial" pitchFamily="34" charset="0"/>
                <a:ea typeface="Times New Roman" pitchFamily="18" charset="0"/>
                <a:cs typeface="Arial" pitchFamily="34" charset="0"/>
                <a:sym typeface="Wingdings"/>
              </a:rPr>
              <a:t> </a:t>
            </a:r>
            <a:r>
              <a:rPr lang="ro-RO" sz="2000" smtClean="0">
                <a:latin typeface="Arial" pitchFamily="34" charset="0"/>
                <a:ea typeface="Times New Roman" pitchFamily="18" charset="0"/>
                <a:cs typeface="Arial" pitchFamily="34" charset="0"/>
              </a:rPr>
              <a:t>F</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uncţie de </a:t>
            </a:r>
            <a:r>
              <a:rPr kumimoji="0" lang="ro-RO" sz="2000"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obiectul tranzacţiilor de afaceri</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piaţa mondială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împarte în: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piaţa de mărfuri</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piaţa financiar-valutară</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piaţa serviciilor</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piaţa muncii</a:t>
            </a:r>
            <a:r>
              <a:rPr lang="ro-RO" sz="2000" smtClean="0">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lang="ro-RO" sz="2000" smtClean="0">
              <a:latin typeface="Arial" pitchFamily="34" charset="0"/>
              <a:cs typeface="Arial" pitchFamily="34" charset="0"/>
            </a:endParaRPr>
          </a:p>
          <a:p>
            <a:pPr lvl="0" algn="just" fontAlgn="base">
              <a:spcBef>
                <a:spcPct val="0"/>
              </a:spcBef>
              <a:spcAft>
                <a:spcPct val="0"/>
              </a:spcAft>
              <a:tabLst>
                <a:tab pos="457200" algn="l"/>
              </a:tabLst>
            </a:pPr>
            <a:r>
              <a:rPr lang="ro-RO" sz="2000" smtClean="0">
                <a:solidFill>
                  <a:srgbClr val="002060"/>
                </a:solidFill>
                <a:latin typeface="Arial" pitchFamily="34" charset="0"/>
                <a:ea typeface="Times New Roman" pitchFamily="18" charset="0"/>
                <a:cs typeface="Arial" pitchFamily="34" charset="0"/>
                <a:sym typeface="Wingdings"/>
              </a:rPr>
              <a:t> </a:t>
            </a:r>
            <a:r>
              <a:rPr lang="ro-RO" sz="2000" smtClean="0">
                <a:latin typeface="Arial" pitchFamily="34" charset="0"/>
                <a:ea typeface="Times New Roman" pitchFamily="18" charset="0"/>
                <a:cs typeface="Arial" pitchFamily="34" charset="0"/>
              </a:rPr>
              <a:t>L</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rîndul lor acestea se pot grupa în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pieţe caracteristice</a:t>
            </a:r>
            <a:r>
              <a:rPr kumimoji="0" lang="ro-RO" sz="2000"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pieţe necaracteristice</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lang="ro-RO" sz="2000" smtClean="0">
              <a:latin typeface="Arial" pitchFamily="34" charset="0"/>
              <a:cs typeface="Arial" pitchFamily="34" charset="0"/>
            </a:endParaRPr>
          </a:p>
          <a:p>
            <a:pPr lvl="0" algn="just" fontAlgn="base">
              <a:spcBef>
                <a:spcPct val="0"/>
              </a:spcBef>
              <a:spcAft>
                <a:spcPct val="0"/>
              </a:spcAft>
              <a:tabLst>
                <a:tab pos="457200" algn="l"/>
              </a:tabLst>
            </a:pPr>
            <a:r>
              <a:rPr lang="ro-RO" sz="2000" smtClean="0">
                <a:solidFill>
                  <a:srgbClr val="002060"/>
                </a:solidFill>
                <a:latin typeface="Arial" pitchFamily="34" charset="0"/>
                <a:ea typeface="Times New Roman" pitchFamily="18" charset="0"/>
                <a:cs typeface="Arial" pitchFamily="34" charset="0"/>
                <a:sym typeface="Wingdings"/>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Pieţele caracteristice</a:t>
            </a:r>
            <a:r>
              <a:rPr kumimoji="0" lang="ro-RO"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pot fi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accesibile</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sz="2000" b="1" i="1" u="none" strike="noStrike" cap="none" normalizeH="0" baseline="0" smtClean="0">
                <a:ln>
                  <a:noFill/>
                </a:ln>
                <a:solidFill>
                  <a:srgbClr val="008000"/>
                </a:solidFill>
                <a:effectLst/>
                <a:latin typeface="Arial" pitchFamily="34" charset="0"/>
                <a:ea typeface="Times New Roman" pitchFamily="18" charset="0"/>
                <a:cs typeface="Arial" pitchFamily="34" charset="0"/>
              </a:rPr>
              <a:t>inaccesibile</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1BC0289-3807-40C7-866C-DA665800FB43}"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838200" y="914400"/>
            <a:ext cx="4343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sz="2000"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Piaţa mondială caracteristică</a:t>
            </a:r>
            <a:endParaRPr kumimoji="0" lang="ro-RO" sz="20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3250" name="Rectangle 2"/>
          <p:cNvSpPr>
            <a:spLocks noChangeArrowheads="1"/>
          </p:cNvSpPr>
          <p:nvPr/>
        </p:nvSpPr>
        <p:spPr bwMode="auto">
          <a:xfrm>
            <a:off x="457200" y="1828800"/>
            <a:ext cx="7467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mondială caracteristică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piaţă principală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reprezentativă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care se încheie un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volum important de tranzacţii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457200" marR="0" lvl="1"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Aceste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tranzacţii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încheie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continuu</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o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marfă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o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grupă de mărfuri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u="none" strike="noStrike" cap="none" normalizeH="0" baseline="0" smtClean="0">
                <a:ln>
                  <a:noFill/>
                </a:ln>
                <a:solidFill>
                  <a:srgbClr val="C00000"/>
                </a:solidFill>
                <a:effectLst/>
                <a:latin typeface="Arial" pitchFamily="34" charset="0"/>
                <a:ea typeface="Times New Roman" pitchFamily="18" charset="0"/>
                <a:cs typeface="Arial" pitchFamily="34" charset="0"/>
              </a:rPr>
              <a:t>aceeaşi categorie merceologică</a:t>
            </a:r>
            <a:endParaRPr kumimoji="0" lang="ro-RO" b="1" u="none" strike="noStrike" cap="none" normalizeH="0" baseline="0" smtClean="0">
              <a:ln>
                <a:noFill/>
              </a:ln>
              <a:solidFill>
                <a:srgbClr val="C00000"/>
              </a:solidFill>
              <a:effectLst/>
              <a:latin typeface="Arial" pitchFamily="34" charset="0"/>
              <a:cs typeface="Arial" pitchFamily="34" charset="0"/>
            </a:endParaRPr>
          </a:p>
        </p:txBody>
      </p:sp>
      <p:sp>
        <p:nvSpPr>
          <p:cNvPr id="4" name="Right Arrow 3"/>
          <p:cNvSpPr/>
          <p:nvPr/>
        </p:nvSpPr>
        <p:spPr>
          <a:xfrm>
            <a:off x="457200" y="1981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457200" y="30480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51" name="Rectangle 3"/>
          <p:cNvSpPr>
            <a:spLocks noChangeArrowheads="1"/>
          </p:cNvSpPr>
          <p:nvPr/>
        </p:nvSpPr>
        <p:spPr bwMode="auto">
          <a:xfrm>
            <a:off x="381000" y="4114800"/>
            <a:ext cx="76200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Tx/>
              <a:buSzTx/>
              <a:buFontTx/>
              <a:buBlip>
                <a:blip r:embed="rId2"/>
              </a:buBlip>
              <a:tabLst>
                <a:tab pos="914400" algn="l"/>
              </a:tabLst>
            </a:pPr>
            <a:r>
              <a:rPr kumimoji="0" lang="ro-RO" sz="24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Merceologia</a:t>
            </a:r>
            <a:r>
              <a:rPr kumimoji="0" lang="ro-RO"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 disciplină care studiază proprietăţile fizico-chimice ale mărfurilor în vederea stabilirii calităţii lor, a condiţiilor de păstrare, a condiţiilor de transport, etc</a:t>
            </a:r>
            <a:endParaRPr kumimoji="0" lang="ro-RO" sz="2000" b="0" i="0" u="none" strike="noStrike" cap="none" normalizeH="0" baseline="0" smtClean="0">
              <a:ln>
                <a:noFill/>
              </a:ln>
              <a:solidFill>
                <a:schemeClr val="tx1"/>
              </a:solidFill>
              <a:effectLst/>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fld id="{11BC0289-3807-40C7-866C-DA665800FB43}"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609600" y="1676400"/>
            <a:ext cx="76200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 typeface="Wingdings" pitchFamily="2" charset="2"/>
              <a:buChar char="ü"/>
              <a:tabLst>
                <a:tab pos="381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mod obişnuit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pieţele mondiale specifice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organizate în anumite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zone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centre economice</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bazate pe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tradiţie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concentrări de resurse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zonă;</a:t>
            </a:r>
          </a:p>
          <a:p>
            <a:pPr lvl="0" algn="just" fontAlgn="base">
              <a:spcBef>
                <a:spcPct val="0"/>
              </a:spcBef>
              <a:spcAft>
                <a:spcPct val="0"/>
              </a:spcAft>
              <a:buFont typeface="Wingdings" pitchFamily="2" charset="2"/>
              <a:buChar char="ü"/>
              <a:tabLst>
                <a:tab pos="381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buFont typeface="Wingdings" pitchFamily="2" charset="2"/>
              <a:buChar char="ü"/>
              <a:tabLst>
                <a:tab pos="381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piaţa mondială caracteristică reprezentativă</a:t>
            </a: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piaţă de referinţă</a:t>
            </a: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care se formează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preţurile mondiale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servesc ca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etalon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u="none" strike="noStrike" cap="none" normalizeH="0" baseline="0" smtClean="0">
                <a:ln>
                  <a:noFill/>
                </a:ln>
                <a:solidFill>
                  <a:srgbClr val="FF0000"/>
                </a:solidFill>
                <a:effectLst/>
                <a:latin typeface="Arial" pitchFamily="34" charset="0"/>
                <a:ea typeface="Times New Roman" pitchFamily="18" charset="0"/>
                <a:cs typeface="Arial" pitchFamily="34" charset="0"/>
              </a:rPr>
              <a:t>negocierea tranzacţiilor de mărfuri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pentru activitatea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burselor de mărfuri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lvl="0" algn="just" eaLnBrk="0" fontAlgn="base" hangingPunct="0">
              <a:spcBef>
                <a:spcPct val="0"/>
              </a:spcBef>
              <a:spcAft>
                <a:spcPct val="0"/>
              </a:spcAft>
              <a:buFont typeface="Wingdings" pitchFamily="2" charset="2"/>
              <a:buChar char="ü"/>
              <a:tabLst>
                <a:tab pos="381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tabLst>
                <a:tab pos="381000" algn="l"/>
              </a:tabLst>
            </a:pPr>
            <a:r>
              <a:rPr lang="ro-RO" smtClean="0">
                <a:solidFill>
                  <a:srgbClr val="002060"/>
                </a:solidFill>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 produs</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pot exista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mai multe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pieţe caracteristice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lucru care este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 avantajul activităţilor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făcându-le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accesibile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având în vedere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distanţele mari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faţă de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consumatori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interdicţiile guvernamentale, blocade economice, război,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4"/>
          <p:cNvSpPr>
            <a:spLocks noChangeArrowheads="1"/>
          </p:cNvSpPr>
          <p:nvPr/>
        </p:nvSpPr>
        <p:spPr bwMode="auto">
          <a:xfrm>
            <a:off x="609600" y="1066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1BC0289-3807-40C7-866C-DA665800FB43}"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45</a:t>
            </a:fld>
            <a:endParaRPr lang="en-US"/>
          </a:p>
        </p:txBody>
      </p:sp>
      <p:sp>
        <p:nvSpPr>
          <p:cNvPr id="1025" name="Rectangle 1"/>
          <p:cNvSpPr>
            <a:spLocks noChangeArrowheads="1"/>
          </p:cNvSpPr>
          <p:nvPr/>
        </p:nvSpPr>
        <p:spPr bwMode="auto">
          <a:xfrm>
            <a:off x="381000" y="1143000"/>
            <a:ext cx="3581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66725" algn="l"/>
              </a:tabLst>
            </a:pP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produselor de bază</a:t>
            </a:r>
            <a:endParaRPr kumimoji="0" lang="ro-RO" sz="20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26" name="Rectangle 2"/>
          <p:cNvSpPr>
            <a:spLocks noChangeArrowheads="1"/>
          </p:cNvSpPr>
          <p:nvPr/>
        </p:nvSpPr>
        <p:spPr bwMode="auto">
          <a:xfrm>
            <a:off x="533400" y="1981200"/>
            <a:ext cx="7696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produselor de bază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piaţă pe care se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tranzacţionează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materii prime, semifabricate, combustibili, piese de schimb etc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 specializate pe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produse individuale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grupe de produse)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21336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4"/>
          <p:cNvSpPr>
            <a:spLocks noChangeArrowheads="1"/>
          </p:cNvSpPr>
          <p:nvPr/>
        </p:nvSpPr>
        <p:spPr bwMode="auto">
          <a:xfrm>
            <a:off x="533400" y="3352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381000" y="3886200"/>
            <a:ext cx="8001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lang="en-US" smtClean="0">
                <a:latin typeface="Arial" pitchFamily="34" charset="0"/>
                <a:ea typeface="Times New Roman" pitchFamily="18" charset="0"/>
                <a:cs typeface="Arial" pitchFamily="34" charset="0"/>
                <a:sym typeface="Wingdings"/>
              </a:rPr>
              <a: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ceste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pieţe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creează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centre de producţie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apropierea acestora) sau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centre comerciale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sprijinite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centrele de producţie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apropiere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381000" y="5181600"/>
            <a:ext cx="7467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apropierea marilor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centre urbane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ţările dezvoltate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organizează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centre satelit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ale acestor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pieţe</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46</a:t>
            </a:fld>
            <a:endParaRPr lang="en-US"/>
          </a:p>
        </p:txBody>
      </p:sp>
      <p:sp>
        <p:nvSpPr>
          <p:cNvPr id="3" name="Rectangle 1"/>
          <p:cNvSpPr>
            <a:spLocks noChangeArrowheads="1"/>
          </p:cNvSpPr>
          <p:nvPr/>
        </p:nvSpPr>
        <p:spPr bwMode="auto">
          <a:xfrm>
            <a:off x="533400" y="685800"/>
            <a:ext cx="3962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66725" algn="l"/>
              </a:tabLst>
            </a:pPr>
            <a:r>
              <a:rPr lang="ro-RO" sz="2000" b="1" i="1" smtClean="0">
                <a:solidFill>
                  <a:schemeClr val="accent1">
                    <a:lumMod val="75000"/>
                  </a:schemeClr>
                </a:solidFill>
                <a:latin typeface="Arial" pitchFamily="34" charset="0"/>
                <a:ea typeface="Times New Roman" pitchFamily="18" charset="0"/>
                <a:cs typeface="Arial" pitchFamily="34" charset="0"/>
              </a:rPr>
              <a:t>C</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mondială</a:t>
            </a:r>
            <a:r>
              <a:rPr kumimoji="0" lang="ro-RO" sz="2000" b="1" i="1"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a serviciilor</a:t>
            </a:r>
            <a:endParaRPr kumimoji="0" lang="ro-RO" sz="20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6321" name="Rectangle 1"/>
          <p:cNvSpPr>
            <a:spLocks noChangeArrowheads="1"/>
          </p:cNvSpPr>
          <p:nvPr/>
        </p:nvSpPr>
        <p:spPr bwMode="auto">
          <a:xfrm>
            <a:off x="609600" y="1143000"/>
            <a:ext cx="78486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mondială a serviciilor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categorie economică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se referă la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totalitatea relaţiilor, tranzacţiilor şi schimburilor de servicii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dintre toate ţările lumii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confruntarea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cerere şi ofertă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care se bazează pe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legile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guvernează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comerţul mondial</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ight Arrow 4"/>
          <p:cNvSpPr/>
          <p:nvPr/>
        </p:nvSpPr>
        <p:spPr>
          <a:xfrm>
            <a:off x="609600" y="12954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4"/>
          <p:cNvSpPr>
            <a:spLocks noChangeArrowheads="1"/>
          </p:cNvSpPr>
          <p:nvPr/>
        </p:nvSpPr>
        <p:spPr bwMode="auto">
          <a:xfrm>
            <a:off x="533400" y="2362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6322" name="Rectangle 2"/>
          <p:cNvSpPr>
            <a:spLocks noChangeArrowheads="1"/>
          </p:cNvSpPr>
          <p:nvPr/>
        </p:nvSpPr>
        <p:spPr bwMode="auto">
          <a:xfrm>
            <a:off x="304800" y="2743200"/>
            <a:ext cx="8610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lang="ro-RO" smtClean="0">
                <a:latin typeface="Arial" pitchFamily="34" charset="0"/>
                <a:ea typeface="Times New Roman" pitchFamily="18" charset="0"/>
                <a:cs typeface="Arial" pitchFamily="34" charset="0"/>
                <a:sym typeface="Wingdings"/>
              </a:rPr>
              <a: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ceastă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 dezvoltat rapid în ultimii ani în special odată cu apariţia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societăţilor transnaţionale</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6323" name="Rectangle 3"/>
          <p:cNvSpPr>
            <a:spLocks noChangeArrowheads="1"/>
          </p:cNvSpPr>
          <p:nvPr/>
        </p:nvSpPr>
        <p:spPr bwMode="auto">
          <a:xfrm>
            <a:off x="228600" y="3441680"/>
            <a:ext cx="78486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762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pr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estările de servicii se referă la:</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operaţiuni post vânzare: service, întreţinere, reparaţii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servicii în domeniul telecomunicaţiilor şi poştei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servicii în domeniul transporturilor</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servicii financiar-bancare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servicii comerciale de intermediere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servicii de publicitate comercială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asistenţă tehnică, consulting, expertiză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lang="ro-RO" i="1" smtClean="0">
                <a:latin typeface="Arial" pitchFamily="34" charset="0"/>
                <a:ea typeface="Times New Roman" pitchFamily="18" charset="0"/>
                <a:cs typeface="Arial" pitchFamily="34" charset="0"/>
              </a:rPr>
              <a:t> l</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icenţe, brevete, know-how</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servicii de credit şi împrumut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7620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închirieri de maşini şi utilaje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47</a:t>
            </a:fld>
            <a:endParaRPr lang="en-US"/>
          </a:p>
        </p:txBody>
      </p:sp>
      <p:sp>
        <p:nvSpPr>
          <p:cNvPr id="3" name="Rectangle 1"/>
          <p:cNvSpPr>
            <a:spLocks noChangeArrowheads="1"/>
          </p:cNvSpPr>
          <p:nvPr/>
        </p:nvSpPr>
        <p:spPr bwMode="auto">
          <a:xfrm>
            <a:off x="0" y="1066800"/>
            <a:ext cx="3962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66725" algn="l"/>
              </a:tabLst>
            </a:pPr>
            <a:r>
              <a:rPr lang="ro-RO" sz="2000" b="1" i="1" smtClean="0">
                <a:solidFill>
                  <a:schemeClr val="accent1">
                    <a:lumMod val="75000"/>
                  </a:schemeClr>
                </a:solidFill>
                <a:latin typeface="Arial" pitchFamily="34" charset="0"/>
                <a:ea typeface="Times New Roman" pitchFamily="18" charset="0"/>
                <a:cs typeface="Arial" pitchFamily="34" charset="0"/>
              </a:rPr>
              <a:t>D</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financiară</a:t>
            </a:r>
            <a:endParaRPr kumimoji="0" lang="ro-RO" sz="20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7345" name="Rectangle 1"/>
          <p:cNvSpPr>
            <a:spLocks noChangeArrowheads="1"/>
          </p:cNvSpPr>
          <p:nvPr/>
        </p:nvSpPr>
        <p:spPr bwMode="auto">
          <a:xfrm>
            <a:off x="838200" y="1752600"/>
            <a:ext cx="7239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fontAlgn="base">
              <a:spcBef>
                <a:spcPct val="0"/>
              </a:spcBef>
              <a:spcAft>
                <a:spcPct val="0"/>
              </a:spcAft>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financiară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piaţa care priveşte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mişcarea capitalurilor</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termen lung şi scurt, locul de întâlnire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ofertă şi cerere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funcţie de un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preţ</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respectiv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locul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unde se încheie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tranzacţii financiar-valutare, </a:t>
            </a:r>
            <a:r>
              <a:rPr kumimoji="0" lang="ro-RO" u="none" strike="noStrike" cap="none" normalizeH="0" baseline="0" smtClean="0">
                <a:ln>
                  <a:noFill/>
                </a:ln>
                <a:effectLst/>
                <a:latin typeface="Arial" pitchFamily="34" charset="0"/>
                <a:ea typeface="Times New Roman" pitchFamily="18" charset="0"/>
                <a:cs typeface="Arial" pitchFamily="34" charset="0"/>
              </a:rPr>
              <a:t>care</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lang="ro-RO" smtClean="0">
                <a:latin typeface="Arial" pitchFamily="34" charset="0"/>
                <a:cs typeface="Arial" pitchFamily="34" charset="0"/>
              </a:rPr>
              <a:t>constau din</a:t>
            </a:r>
            <a:r>
              <a:rPr lang="ro-RO" i="1" smtClean="0">
                <a:latin typeface="Arial" pitchFamily="34" charset="0"/>
                <a:cs typeface="Arial" pitchFamily="34" charset="0"/>
              </a:rPr>
              <a:t> </a:t>
            </a:r>
            <a:r>
              <a:rPr lang="ro-RO" b="1" i="1" smtClean="0">
                <a:solidFill>
                  <a:srgbClr val="FF0000"/>
                </a:solidFill>
                <a:latin typeface="Arial" pitchFamily="34" charset="0"/>
                <a:cs typeface="Arial" pitchFamily="34" charset="0"/>
              </a:rPr>
              <a:t>împrumuturi</a:t>
            </a:r>
            <a:r>
              <a:rPr lang="ro-RO"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primiri de împrumuturi</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5" name="Right Arrow 4"/>
          <p:cNvSpPr/>
          <p:nvPr/>
        </p:nvSpPr>
        <p:spPr>
          <a:xfrm>
            <a:off x="762000" y="1828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346" name="Rectangle 2"/>
          <p:cNvSpPr>
            <a:spLocks noChangeArrowheads="1"/>
          </p:cNvSpPr>
          <p:nvPr/>
        </p:nvSpPr>
        <p:spPr bwMode="auto">
          <a:xfrm>
            <a:off x="762000" y="3810000"/>
            <a:ext cx="7010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financiară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reprezentată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marile bănci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instituţiile financiare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reunesc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economiile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capitalurile financiare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situate în principalele centre comerciale şi industriale (tot aici se includ BM, FMI, BIRD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762000" y="3886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48</a:t>
            </a:fld>
            <a:endParaRPr lang="en-US"/>
          </a:p>
        </p:txBody>
      </p:sp>
      <p:sp>
        <p:nvSpPr>
          <p:cNvPr id="3" name="Rectangle 4"/>
          <p:cNvSpPr>
            <a:spLocks noChangeArrowheads="1"/>
          </p:cNvSpPr>
          <p:nvPr/>
        </p:nvSpPr>
        <p:spPr bwMode="auto">
          <a:xfrm>
            <a:off x="381000" y="2971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8369" name="Rectangle 1"/>
          <p:cNvSpPr>
            <a:spLocks noChangeArrowheads="1"/>
          </p:cNvSpPr>
          <p:nvPr/>
        </p:nvSpPr>
        <p:spPr bwMode="auto">
          <a:xfrm>
            <a:off x="762000" y="3733800"/>
            <a:ext cx="7772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relaţiile de comerţ internaţional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financiară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piaţă valutară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care se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negociază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tranzacţionează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valute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devize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obligaţiuni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acţiuni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exprimate 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valută</a:t>
            </a:r>
          </a:p>
          <a:p>
            <a:pPr marL="0" marR="0" lvl="0" indent="0" algn="just" defTabSz="914400" rtl="0" eaLnBrk="1" fontAlgn="base" latinLnBrk="0" hangingPunct="1">
              <a:lnSpc>
                <a:spcPct val="100000"/>
              </a:lnSpc>
              <a:spcBef>
                <a:spcPct val="0"/>
              </a:spcBef>
              <a:spcAft>
                <a:spcPct val="0"/>
              </a:spcAft>
              <a:buClrTx/>
              <a:buSzTx/>
              <a:buFontTx/>
              <a:buChar char="•"/>
              <a:tabLst>
                <a:tab pos="381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810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financiară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ofertanţii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băncile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toţi cei care deţin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lichidităţi valutare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aur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solicitanţii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comercianţii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industriaşii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antreprenorii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guvernele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ţărilor în curs de dezvoltare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3"/>
          <p:cNvSpPr>
            <a:spLocks noChangeArrowheads="1"/>
          </p:cNvSpPr>
          <p:nvPr/>
        </p:nvSpPr>
        <p:spPr bwMode="auto">
          <a:xfrm>
            <a:off x="609600" y="1066800"/>
            <a:ext cx="7239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838200" algn="l"/>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două feluri de pieţe financiare:</a:t>
            </a:r>
          </a:p>
          <a:p>
            <a:pPr marL="457200" marR="0" lvl="1" indent="0" algn="just" defTabSz="914400" rtl="0" eaLnBrk="1" fontAlgn="base" latinLnBrk="0" hangingPunct="1">
              <a:lnSpc>
                <a:spcPct val="100000"/>
              </a:lnSpc>
              <a:spcBef>
                <a:spcPct val="0"/>
              </a:spcBef>
              <a:spcAft>
                <a:spcPct val="0"/>
              </a:spcAft>
              <a:buClrTx/>
              <a:buSzTx/>
              <a:tabLst>
                <a:tab pos="838200" algn="l"/>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Symbol" pitchFamily="18" charset="2"/>
              <a:buChar char=""/>
              <a:tabLst>
                <a:tab pos="838200" algn="l"/>
                <a:tab pos="9144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monetară</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credite pe termen scurt</a:t>
            </a:r>
          </a:p>
          <a:p>
            <a:pPr marL="1828800" marR="0" lvl="4" indent="0" algn="just" defTabSz="914400" rtl="0" eaLnBrk="0" fontAlgn="base" latinLnBrk="0" hangingPunct="0">
              <a:lnSpc>
                <a:spcPct val="100000"/>
              </a:lnSpc>
              <a:spcBef>
                <a:spcPct val="0"/>
              </a:spcBef>
              <a:spcAft>
                <a:spcPct val="0"/>
              </a:spcAft>
              <a:buClr>
                <a:srgbClr val="0000FF"/>
              </a:buClr>
              <a:buSzTx/>
              <a:buFont typeface="Symbol" pitchFamily="18" charset="2"/>
              <a:buChar char=""/>
              <a:tabLst>
                <a:tab pos="838200" algn="l"/>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00FF"/>
              </a:buClr>
              <a:buSzTx/>
              <a:buFont typeface="Symbol" pitchFamily="18" charset="2"/>
              <a:buChar char=""/>
              <a:tabLst>
                <a:tab pos="838200" algn="l"/>
                <a:tab pos="9144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creditelor pe termen lung</a:t>
            </a:r>
            <a:endParaRPr kumimoji="0" lang="ro-RO"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 name="Right Arrow 8"/>
          <p:cNvSpPr/>
          <p:nvPr/>
        </p:nvSpPr>
        <p:spPr>
          <a:xfrm>
            <a:off x="609600" y="1219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49</a:t>
            </a:fld>
            <a:endParaRPr lang="en-US"/>
          </a:p>
        </p:txBody>
      </p:sp>
      <p:sp>
        <p:nvSpPr>
          <p:cNvPr id="3" name="Rectangle 2"/>
          <p:cNvSpPr>
            <a:spLocks noChangeArrowheads="1"/>
          </p:cNvSpPr>
          <p:nvPr/>
        </p:nvSpPr>
        <p:spPr bwMode="auto">
          <a:xfrm>
            <a:off x="152400" y="1295400"/>
            <a:ext cx="86106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10668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muncii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poate fi definită în două moduri:</a:t>
            </a:r>
          </a:p>
          <a:p>
            <a:pPr marL="457200" marR="0" lvl="1" indent="0" algn="just" defTabSz="914400" rtl="0" eaLnBrk="1" fontAlgn="base" latinLnBrk="0" hangingPunct="1">
              <a:lnSpc>
                <a:spcPct val="100000"/>
              </a:lnSpc>
              <a:spcBef>
                <a:spcPct val="0"/>
              </a:spcBef>
              <a:spcAft>
                <a:spcPct val="0"/>
              </a:spcAft>
              <a:buClrTx/>
              <a:buSzTx/>
              <a:buFontTx/>
              <a:buAutoNum type="alphaUcPeriod"/>
              <a:tabLst>
                <a:tab pos="1066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8000"/>
              </a:buClr>
              <a:buSzTx/>
              <a:buFont typeface="Symbol" pitchFamily="18" charset="2"/>
              <a:buChar char=""/>
              <a:tabLst>
                <a:tab pos="10668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muncii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reprezintă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ansamblul spaţiului abstract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unde se operează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vânzarea forţei de muncă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marfă deosebită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categorie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exprimă întâlnirea ansamblului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cereri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oferte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materie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ocupaţie</a:t>
            </a:r>
          </a:p>
          <a:p>
            <a:pPr marL="1828800" marR="0" lvl="4" indent="0" algn="just" defTabSz="914400" rtl="0" eaLnBrk="0" fontAlgn="base" latinLnBrk="0" hangingPunct="0">
              <a:lnSpc>
                <a:spcPct val="100000"/>
              </a:lnSpc>
              <a:spcBef>
                <a:spcPct val="0"/>
              </a:spcBef>
              <a:spcAft>
                <a:spcPct val="0"/>
              </a:spcAft>
              <a:buClr>
                <a:srgbClr val="008000"/>
              </a:buClr>
              <a:buSzTx/>
              <a:buFont typeface="Symbol" pitchFamily="18" charset="2"/>
              <a:buChar char=""/>
              <a:tabLst>
                <a:tab pos="1066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rgbClr val="008000"/>
              </a:buClr>
              <a:buSzTx/>
              <a:buFont typeface="Symbol" pitchFamily="18" charset="2"/>
              <a:buChar char=""/>
              <a:tabLst>
                <a:tab pos="10668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muncii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reprezintă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totalitatea tranzacţiilor</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efectuate pe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plan mondial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angajarea forţei de muncă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provenind din diferite ţări, într-o anumită ţară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0" y="685800"/>
            <a:ext cx="3962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66725" algn="l"/>
              </a:tabLst>
            </a:pP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Piaţa muncii</a:t>
            </a:r>
            <a:endParaRPr kumimoji="0" lang="ro-RO" sz="20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ight Arrow 4"/>
          <p:cNvSpPr/>
          <p:nvPr/>
        </p:nvSpPr>
        <p:spPr>
          <a:xfrm>
            <a:off x="685800" y="1447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4"/>
          <p:cNvSpPr>
            <a:spLocks noChangeArrowheads="1"/>
          </p:cNvSpPr>
          <p:nvPr/>
        </p:nvSpPr>
        <p:spPr bwMode="auto">
          <a:xfrm>
            <a:off x="381000" y="4267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59393" name="Rectangle 1"/>
          <p:cNvSpPr>
            <a:spLocks noChangeArrowheads="1"/>
          </p:cNvSpPr>
          <p:nvPr/>
        </p:nvSpPr>
        <p:spPr bwMode="auto">
          <a:xfrm>
            <a:off x="1295400" y="4724400"/>
            <a:ext cx="7467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f</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uncţie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domeniile economice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care se referă există mai multe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categorii de pieţe ale muncii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construcţii, agricultură, industrie etc.</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p</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ieţele muncii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concentrate în ţările dezvoltate şi au căpătat un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caracter organizat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bază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tratate-cadru guvernamentale</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838200" y="685800"/>
            <a:ext cx="6781800" cy="830997"/>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CARTEA I</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DESPRE COMERŢ ÎN GENERE</a:t>
            </a:r>
            <a:endParaRPr kumimoji="0" lang="en-US" sz="2400"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73730" name="Rectangle 2"/>
          <p:cNvSpPr>
            <a:spLocks noChangeArrowheads="1"/>
          </p:cNvSpPr>
          <p:nvPr/>
        </p:nvSpPr>
        <p:spPr bwMode="auto">
          <a:xfrm>
            <a:off x="990600" y="1676400"/>
            <a:ext cx="6629400" cy="769441"/>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I</a:t>
            </a:r>
            <a:endParaRPr kumimoji="0" lang="en-US" sz="2200"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DISPOZIŢIUNI GENERALE</a:t>
            </a:r>
            <a:endParaRPr kumimoji="0" lang="en-US" sz="2200" b="1" i="0" u="none" strike="noStrike" cap="none" normalizeH="0" baseline="0" smtClean="0">
              <a:ln>
                <a:noFill/>
              </a:ln>
              <a:solidFill>
                <a:schemeClr val="tx1"/>
              </a:solidFill>
              <a:effectLst/>
              <a:latin typeface="Arial" pitchFamily="34" charset="0"/>
              <a:cs typeface="Arial" pitchFamily="34" charset="0"/>
            </a:endParaRPr>
          </a:p>
        </p:txBody>
      </p:sp>
      <p:sp>
        <p:nvSpPr>
          <p:cNvPr id="73731" name="Rectangle 3"/>
          <p:cNvSpPr>
            <a:spLocks noChangeArrowheads="1"/>
          </p:cNvSpPr>
          <p:nvPr/>
        </p:nvSpPr>
        <p:spPr bwMode="auto">
          <a:xfrm>
            <a:off x="1524000" y="2590800"/>
            <a:ext cx="54864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1</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3732" name="Rectangle 4"/>
          <p:cNvSpPr>
            <a:spLocks noChangeArrowheads="1"/>
          </p:cNvSpPr>
          <p:nvPr/>
        </p:nvSpPr>
        <p:spPr bwMode="auto">
          <a:xfrm>
            <a:off x="1295400" y="3124200"/>
            <a:ext cx="6477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comerţ se aplică legea de faţă.</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Unde ea nu dispune se aplică Codul civil.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3733" name="Rectangle 5"/>
          <p:cNvSpPr>
            <a:spLocks noChangeArrowheads="1"/>
          </p:cNvSpPr>
          <p:nvPr/>
        </p:nvSpPr>
        <p:spPr bwMode="auto">
          <a:xfrm>
            <a:off x="1524000" y="4419600"/>
            <a:ext cx="56388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2</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3734" name="Rectangle 6"/>
          <p:cNvSpPr>
            <a:spLocks noChangeArrowheads="1"/>
          </p:cNvSpPr>
          <p:nvPr/>
        </p:nvSpPr>
        <p:spPr bwMode="auto">
          <a:xfrm>
            <a:off x="990600" y="5029200"/>
            <a:ext cx="7010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Bursele, bâlciurile (iarmarocurile), târgurile, docurile şi antrepozitele, precum şi celelalte instituţiuni care servesc comerţului, se reglează prin legile şi regulamentele lor speciale.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50</a:t>
            </a:fld>
            <a:endParaRPr lang="en-US"/>
          </a:p>
        </p:txBody>
      </p:sp>
      <p:sp>
        <p:nvSpPr>
          <p:cNvPr id="60417" name="Rectangle 1"/>
          <p:cNvSpPr>
            <a:spLocks noChangeArrowheads="1"/>
          </p:cNvSpPr>
          <p:nvPr/>
        </p:nvSpPr>
        <p:spPr bwMode="auto">
          <a:xfrm>
            <a:off x="533400" y="838200"/>
            <a:ext cx="5029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3.2 Intermediari şi auxiliari în comerţ</a:t>
            </a:r>
            <a:endParaRPr kumimoji="0" lang="ro-RO"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60418" name="Rectangle 2"/>
          <p:cNvSpPr>
            <a:spLocks noChangeArrowheads="1"/>
          </p:cNvSpPr>
          <p:nvPr/>
        </p:nvSpPr>
        <p:spPr bwMode="auto">
          <a:xfrm>
            <a:off x="914400" y="1371600"/>
            <a:ext cx="7848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Pregătirea</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negocierea</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încheierea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derularea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unei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tranzacţii de afaceri comerciale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necesită o sumă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operaţiuni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activităţi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nu pot fi realizate integral de către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producătorul-exportator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beneficiarul-importator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recurgându-se la serviciile unor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reţele de intermediari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auxiliari specializaţi</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5" name="Right Arrow 4"/>
          <p:cNvSpPr/>
          <p:nvPr/>
        </p:nvSpPr>
        <p:spPr>
          <a:xfrm>
            <a:off x="381000" y="1524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0419" name="Rectangle 3"/>
          <p:cNvSpPr>
            <a:spLocks noChangeArrowheads="1"/>
          </p:cNvSpPr>
          <p:nvPr/>
        </p:nvSpPr>
        <p:spPr bwMode="auto">
          <a:xfrm>
            <a:off x="685800" y="3124200"/>
            <a:ext cx="3733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3.2.1 Intermediari în comerţ</a:t>
            </a:r>
            <a:endParaRPr kumimoji="0" lang="ro-RO" sz="2000" b="0"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60420" name="Rectangle 4"/>
          <p:cNvSpPr>
            <a:spLocks noChangeArrowheads="1"/>
          </p:cNvSpPr>
          <p:nvPr/>
        </p:nvSpPr>
        <p:spPr bwMode="auto">
          <a:xfrm>
            <a:off x="914400" y="3657600"/>
            <a:ext cx="7467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Problema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intermediarilor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în comerţ</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tratată în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Cartea 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„Despre comerţ în general”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Titlul XI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„Despre mandatul comercial”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art. 374 – 412</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457200" y="3733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
          <p:cNvSpPr>
            <a:spLocks noChangeArrowheads="1"/>
          </p:cNvSpPr>
          <p:nvPr/>
        </p:nvSpPr>
        <p:spPr bwMode="auto">
          <a:xfrm>
            <a:off x="0" y="5181600"/>
            <a:ext cx="8610600" cy="1231106"/>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28800" marR="0" lvl="4" indent="0" algn="just" defTabSz="914400" rtl="0" eaLnBrk="1" fontAlgn="base" latinLnBrk="0" hangingPunct="1">
              <a:lnSpc>
                <a:spcPct val="100000"/>
              </a:lnSpc>
              <a:spcBef>
                <a:spcPct val="0"/>
              </a:spcBef>
              <a:spcAft>
                <a:spcPct val="0"/>
              </a:spcAft>
              <a:buClr>
                <a:schemeClr val="tx1"/>
              </a:buClr>
              <a:buSzTx/>
              <a:tabLst>
                <a:tab pos="152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persoană fizică sau juridică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(întreprinzători individuali sau societăţi comerciale) ce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dispune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capital social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patrimoniu distinct</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având ca obiect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cumpărarea</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revânzarea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bunuri materiale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numele său</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 cont propriu</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 name="Rectangle 9"/>
          <p:cNvSpPr/>
          <p:nvPr/>
        </p:nvSpPr>
        <p:spPr>
          <a:xfrm>
            <a:off x="228600" y="4724400"/>
            <a:ext cx="210666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rgbClr val="0000FF"/>
                </a:solidFill>
                <a:latin typeface="Arial" pitchFamily="34" charset="0"/>
                <a:ea typeface="Times New Roman" pitchFamily="18" charset="0"/>
                <a:cs typeface="Arial" pitchFamily="34" charset="0"/>
              </a:rPr>
              <a:t>1.Comerciantul</a:t>
            </a:r>
            <a:r>
              <a:rPr lang="ro-RO" sz="2000" b="1" smtClean="0">
                <a:latin typeface="Arial" pitchFamily="34" charset="0"/>
                <a:ea typeface="Times New Roman" pitchFamily="18" charset="0"/>
                <a:cs typeface="Arial" pitchFamily="34" charset="0"/>
              </a:rPr>
              <a:t> </a:t>
            </a:r>
            <a:endParaRPr lang="en-US" sz="2000"/>
          </a:p>
        </p:txBody>
      </p:sp>
      <p:sp>
        <p:nvSpPr>
          <p:cNvPr id="13" name="Bent-Up Arrow 12"/>
          <p:cNvSpPr/>
          <p:nvPr/>
        </p:nvSpPr>
        <p:spPr>
          <a:xfrm rot="5400000">
            <a:off x="1143000" y="5257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51</a:t>
            </a:fld>
            <a:endParaRPr lang="en-US"/>
          </a:p>
        </p:txBody>
      </p:sp>
      <p:sp>
        <p:nvSpPr>
          <p:cNvPr id="61442" name="Rectangle 2"/>
          <p:cNvSpPr>
            <a:spLocks noChangeArrowheads="1"/>
          </p:cNvSpPr>
          <p:nvPr/>
        </p:nvSpPr>
        <p:spPr bwMode="auto">
          <a:xfrm>
            <a:off x="304800" y="1447800"/>
            <a:ext cx="8153400" cy="1200329"/>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28800" marR="0" lvl="4" indent="0" algn="just" defTabSz="914400" rtl="0" eaLnBrk="1" fontAlgn="base" latinLnBrk="0" hangingPunct="1">
              <a:lnSpc>
                <a:spcPct val="100000"/>
              </a:lnSpc>
              <a:spcBef>
                <a:spcPct val="0"/>
              </a:spcBef>
              <a:spcAft>
                <a:spcPct val="0"/>
              </a:spcAft>
              <a:buClr>
                <a:schemeClr val="tx1"/>
              </a:buClr>
              <a:buSzTx/>
              <a:tabLst>
                <a:tab pos="152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persoană fizică sau juridică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specializată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relaţiile de cooperare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dispune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capital social, patrimoniu distinct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un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aparat de specialişti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diverse profiluri tehnico-economice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1443" name="Rectangle 3"/>
          <p:cNvSpPr>
            <a:spLocks noChangeArrowheads="1"/>
          </p:cNvSpPr>
          <p:nvPr/>
        </p:nvSpPr>
        <p:spPr bwMode="auto">
          <a:xfrm>
            <a:off x="1066800" y="2743200"/>
            <a:ext cx="71628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Rolul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antreprenorului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în general acela de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intermedia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executa lucrări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(construcţii, agricole, comerciale), de 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desfăşura activităţi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care se angajează printr-un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 de antrepriză</a:t>
            </a:r>
          </a:p>
          <a:p>
            <a:pPr marL="0" marR="0" lvl="0" indent="0" algn="just" defTabSz="914400" rtl="0" eaLnBrk="1" fontAlgn="base" latinLnBrk="0" hangingPunct="1">
              <a:lnSpc>
                <a:spcPct val="100000"/>
              </a:lnSpc>
              <a:spcBef>
                <a:spcPct val="0"/>
              </a:spcBef>
              <a:spcAft>
                <a:spcPct val="0"/>
              </a:spcAft>
              <a:buClrTx/>
              <a:buSzTx/>
              <a:tabLst>
                <a:tab pos="838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cadrul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 de antrepriză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activitatea specifică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intermediere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 legăturii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dintre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beneficiarul lucrării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furnizorii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materiale, echipamente, utilaje, servicii, proiecte, studii tehnico-economice şi de fezabilitate</a:t>
            </a:r>
          </a:p>
          <a:p>
            <a:pPr marL="0" marR="0" lvl="0" indent="0" algn="just" defTabSz="914400" rtl="0" eaLnBrk="0" fontAlgn="base" latinLnBrk="0" hangingPunct="0">
              <a:lnSpc>
                <a:spcPct val="100000"/>
              </a:lnSpc>
              <a:spcBef>
                <a:spcPct val="0"/>
              </a:spcBef>
              <a:spcAft>
                <a:spcPct val="0"/>
              </a:spcAft>
              <a:buClrTx/>
              <a:buSzTx/>
              <a:tabLst>
                <a:tab pos="838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838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unor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activităţi de complexitate mare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există un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antreprenor general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lucrării care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coordoneză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lucrările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 ansamblu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urmăreşte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fiecare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subcontractor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533400" y="28956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33400" y="4267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56388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52400" y="990600"/>
            <a:ext cx="4362220"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rgbClr val="0000FF"/>
                </a:solidFill>
                <a:latin typeface="Arial" pitchFamily="34" charset="0"/>
                <a:ea typeface="Times New Roman" pitchFamily="18" charset="0"/>
                <a:cs typeface="Arial" pitchFamily="34" charset="0"/>
              </a:rPr>
              <a:t>2. Antreprenorul sau Contractorul</a:t>
            </a:r>
            <a:r>
              <a:rPr lang="ro-RO" sz="2000" b="1" i="1" smtClean="0">
                <a:latin typeface="Arial" pitchFamily="34" charset="0"/>
                <a:ea typeface="Times New Roman" pitchFamily="18" charset="0"/>
                <a:cs typeface="Arial" pitchFamily="34" charset="0"/>
              </a:rPr>
              <a:t> </a:t>
            </a:r>
            <a:endParaRPr lang="en-US" sz="2000"/>
          </a:p>
        </p:txBody>
      </p:sp>
      <p:sp>
        <p:nvSpPr>
          <p:cNvPr id="11" name="Bent-Up Arrow 10"/>
          <p:cNvSpPr/>
          <p:nvPr/>
        </p:nvSpPr>
        <p:spPr>
          <a:xfrm rot="5400000">
            <a:off x="1371600" y="15240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52</a:t>
            </a:fld>
            <a:endParaRPr lang="en-US"/>
          </a:p>
        </p:txBody>
      </p:sp>
      <p:sp>
        <p:nvSpPr>
          <p:cNvPr id="62465" name="Rectangle 1"/>
          <p:cNvSpPr>
            <a:spLocks noChangeArrowheads="1"/>
          </p:cNvSpPr>
          <p:nvPr/>
        </p:nvSpPr>
        <p:spPr bwMode="auto">
          <a:xfrm>
            <a:off x="228600" y="1143000"/>
            <a:ext cx="8077200" cy="1477328"/>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828800" marR="0" lvl="4" indent="0" algn="just" defTabSz="914400" rtl="0" eaLnBrk="1" fontAlgn="base" latinLnBrk="0" hangingPunct="1">
              <a:lnSpc>
                <a:spcPct val="100000"/>
              </a:lnSpc>
              <a:spcBef>
                <a:spcPct val="0"/>
              </a:spcBef>
              <a:spcAft>
                <a:spcPct val="0"/>
              </a:spcAft>
              <a:buClr>
                <a:schemeClr val="tx1"/>
              </a:buClr>
              <a:buSzTx/>
              <a:tabLst>
                <a:tab pos="152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persoană fizică sau juridică</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acţionează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împuternicirea unei alte persoane fizice sau juridice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denumită în scopul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încheierii de acte juridice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îndeplinirii de prestaţii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 numele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şi în contul</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principalului</a:t>
            </a:r>
            <a:endParaRPr kumimoji="0" lang="ro-RO" b="0" i="0" u="none" strike="noStrike" cap="none" normalizeH="0" baseline="0" smtClean="0">
              <a:ln>
                <a:noFill/>
              </a:ln>
              <a:solidFill>
                <a:srgbClr val="FF0000"/>
              </a:solidFill>
              <a:effectLst/>
              <a:latin typeface="Arial" pitchFamily="34" charset="0"/>
              <a:cs typeface="Arial" pitchFamily="34" charset="0"/>
            </a:endParaRPr>
          </a:p>
        </p:txBody>
      </p:sp>
      <p:sp>
        <p:nvSpPr>
          <p:cNvPr id="62466" name="Rectangle 2"/>
          <p:cNvSpPr>
            <a:spLocks noChangeArrowheads="1"/>
          </p:cNvSpPr>
          <p:nvPr/>
        </p:nvSpPr>
        <p:spPr bwMode="auto">
          <a:xfrm>
            <a:off x="1066800" y="2667000"/>
            <a:ext cx="73152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295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Conform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Dreptului Comercial Anglo-Saxon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încheie cu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principalul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 de agenţie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acesta corespunzând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 de mandat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Comercial European</a:t>
            </a:r>
          </a:p>
          <a:p>
            <a:pPr marL="0" marR="0" lvl="0" indent="0" algn="just" defTabSz="914400" rtl="0" eaLnBrk="1" fontAlgn="base" latinLnBrk="0" hangingPunct="1">
              <a:lnSpc>
                <a:spcPct val="100000"/>
              </a:lnSpc>
              <a:spcBef>
                <a:spcPct val="0"/>
              </a:spcBef>
              <a:spcAft>
                <a:spcPct val="0"/>
              </a:spcAft>
              <a:buClrTx/>
              <a:buSzTx/>
              <a:tabLst>
                <a:tab pos="1295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295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conformitate cu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Dreptul Comercial European</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2 categorii de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agenţi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1295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ro-RO" b="1" i="0" u="none" strike="noStrike" cap="none" normalizeH="0" baseline="0" smtClean="0">
              <a:ln>
                <a:noFill/>
              </a:ln>
              <a:solidFill>
                <a:srgbClr val="FF0000"/>
              </a:solidFill>
              <a:effectLst/>
              <a:latin typeface="Arial" pitchFamily="34" charset="0"/>
              <a:cs typeface="Arial" pitchFamily="34" charset="0"/>
            </a:endParaRPr>
          </a:p>
        </p:txBody>
      </p:sp>
      <p:sp>
        <p:nvSpPr>
          <p:cNvPr id="5" name="Right Arrow 4"/>
          <p:cNvSpPr/>
          <p:nvPr/>
        </p:nvSpPr>
        <p:spPr>
          <a:xfrm>
            <a:off x="533400" y="28194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 name="Right Arrow 5"/>
          <p:cNvSpPr/>
          <p:nvPr/>
        </p:nvSpPr>
        <p:spPr>
          <a:xfrm>
            <a:off x="533400" y="38862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Rectangle 6"/>
          <p:cNvSpPr/>
          <p:nvPr/>
        </p:nvSpPr>
        <p:spPr>
          <a:xfrm>
            <a:off x="-228600" y="4343400"/>
            <a:ext cx="8534400" cy="2031325"/>
          </a:xfrm>
          <a:prstGeom prst="rect">
            <a:avLst/>
          </a:prstGeom>
        </p:spPr>
        <p:txBody>
          <a:bodyPr wrap="square">
            <a:spAutoFit/>
          </a:bodyPr>
          <a:lstStyle/>
          <a:p>
            <a:pPr lvl="0" algn="just" eaLnBrk="0" fontAlgn="base" hangingPunct="0">
              <a:spcBef>
                <a:spcPct val="0"/>
              </a:spcBef>
              <a:spcAft>
                <a:spcPct val="0"/>
              </a:spcAft>
              <a:tabLst>
                <a:tab pos="1295400" algn="l"/>
              </a:tabLst>
            </a:pPr>
            <a:endParaRPr lang="en-US" smtClean="0">
              <a:latin typeface="Arial" pitchFamily="34" charset="0"/>
              <a:cs typeface="Arial" pitchFamily="34" charset="0"/>
            </a:endParaRPr>
          </a:p>
          <a:p>
            <a:pPr lvl="4" algn="just" eaLnBrk="0" fontAlgn="base" hangingPunct="0">
              <a:spcBef>
                <a:spcPct val="0"/>
              </a:spcBef>
              <a:spcAft>
                <a:spcPct val="0"/>
              </a:spcAft>
              <a:buFontTx/>
              <a:buAutoNum type="arabicPeriod"/>
              <a:tabLst>
                <a:tab pos="1295400" algn="l"/>
              </a:tabLst>
            </a:pPr>
            <a:r>
              <a:rPr lang="ro-RO" b="1" i="1" smtClean="0">
                <a:solidFill>
                  <a:srgbClr val="0000FF"/>
                </a:solidFill>
                <a:latin typeface="Arial" pitchFamily="34" charset="0"/>
                <a:ea typeface="Times New Roman" pitchFamily="18" charset="0"/>
                <a:cs typeface="Arial" pitchFamily="34" charset="0"/>
              </a:rPr>
              <a:t> Agentul general</a:t>
            </a:r>
            <a:r>
              <a:rPr lang="ro-RO" smtClean="0">
                <a:latin typeface="Arial" pitchFamily="34" charset="0"/>
                <a:ea typeface="Times New Roman" pitchFamily="18" charset="0"/>
                <a:cs typeface="Arial" pitchFamily="34" charset="0"/>
              </a:rPr>
              <a:t> → pentru </a:t>
            </a:r>
            <a:r>
              <a:rPr lang="ro-RO" b="1" i="1" smtClean="0">
                <a:solidFill>
                  <a:srgbClr val="FF0000"/>
                </a:solidFill>
                <a:latin typeface="Arial" pitchFamily="34" charset="0"/>
                <a:ea typeface="Times New Roman" pitchFamily="18" charset="0"/>
                <a:cs typeface="Arial" pitchFamily="34" charset="0"/>
              </a:rPr>
              <a:t>probleme de </a:t>
            </a:r>
          </a:p>
          <a:p>
            <a:pPr lvl="4" algn="just" eaLnBrk="0" fontAlgn="base" hangingPunct="0">
              <a:spcBef>
                <a:spcPct val="0"/>
              </a:spcBef>
              <a:spcAft>
                <a:spcPct val="0"/>
              </a:spcAft>
              <a:tabLst>
                <a:tab pos="1295400" algn="l"/>
              </a:tabLst>
            </a:pPr>
            <a:r>
              <a:rPr lang="ro-RO" b="1" i="1" smtClean="0">
                <a:solidFill>
                  <a:srgbClr val="FF0000"/>
                </a:solidFill>
                <a:latin typeface="Arial" pitchFamily="34" charset="0"/>
                <a:ea typeface="Times New Roman" pitchFamily="18" charset="0"/>
                <a:cs typeface="Arial" pitchFamily="34" charset="0"/>
              </a:rPr>
              <a:t>   ansamblu</a:t>
            </a:r>
            <a:r>
              <a:rPr lang="ro-RO" smtClean="0">
                <a:latin typeface="Arial" pitchFamily="34" charset="0"/>
                <a:ea typeface="Times New Roman" pitchFamily="18" charset="0"/>
                <a:cs typeface="Arial" pitchFamily="34" charset="0"/>
              </a:rPr>
              <a:t> şi pentru o </a:t>
            </a:r>
            <a:r>
              <a:rPr lang="ro-RO" b="1" i="1" smtClean="0">
                <a:solidFill>
                  <a:srgbClr val="FF0000"/>
                </a:solidFill>
                <a:latin typeface="Arial" pitchFamily="34" charset="0"/>
                <a:ea typeface="Times New Roman" pitchFamily="18" charset="0"/>
                <a:cs typeface="Arial" pitchFamily="34" charset="0"/>
              </a:rPr>
              <a:t>anumită perioadă de timp</a:t>
            </a:r>
          </a:p>
          <a:p>
            <a:pPr lvl="4" algn="just" eaLnBrk="0" fontAlgn="base" hangingPunct="0">
              <a:spcBef>
                <a:spcPct val="0"/>
              </a:spcBef>
              <a:spcAft>
                <a:spcPct val="0"/>
              </a:spcAft>
              <a:buFontTx/>
              <a:buAutoNum type="arabicPeriod"/>
              <a:tabLst>
                <a:tab pos="1295400" algn="l"/>
              </a:tabLst>
            </a:pPr>
            <a:endParaRPr lang="en-US" smtClean="0">
              <a:latin typeface="Arial" pitchFamily="34" charset="0"/>
              <a:cs typeface="Arial" pitchFamily="34" charset="0"/>
            </a:endParaRPr>
          </a:p>
          <a:p>
            <a:pPr lvl="4" algn="just" eaLnBrk="0" fontAlgn="base" hangingPunct="0">
              <a:spcBef>
                <a:spcPct val="0"/>
              </a:spcBef>
              <a:spcAft>
                <a:spcPct val="0"/>
              </a:spcAft>
              <a:tabLst>
                <a:tab pos="1295400" algn="l"/>
              </a:tabLst>
            </a:pPr>
            <a:r>
              <a:rPr lang="ro-RO" b="1" i="1" smtClean="0">
                <a:solidFill>
                  <a:srgbClr val="0000FF"/>
                </a:solidFill>
                <a:latin typeface="Arial" pitchFamily="34" charset="0"/>
                <a:ea typeface="Times New Roman" pitchFamily="18" charset="0"/>
                <a:cs typeface="Arial" pitchFamily="34" charset="0"/>
              </a:rPr>
              <a:t>2. Agentul special</a:t>
            </a:r>
            <a:r>
              <a:rPr lang="ro-RO" smtClean="0">
                <a:latin typeface="Arial" pitchFamily="34" charset="0"/>
                <a:ea typeface="Times New Roman" pitchFamily="18" charset="0"/>
                <a:cs typeface="Arial" pitchFamily="34" charset="0"/>
              </a:rPr>
              <a:t> → cu </a:t>
            </a:r>
            <a:r>
              <a:rPr lang="ro-RO" b="1" i="1" smtClean="0">
                <a:solidFill>
                  <a:srgbClr val="FF0000"/>
                </a:solidFill>
                <a:latin typeface="Arial" pitchFamily="34" charset="0"/>
                <a:ea typeface="Times New Roman" pitchFamily="18" charset="0"/>
                <a:cs typeface="Arial" pitchFamily="34" charset="0"/>
              </a:rPr>
              <a:t>împuternicire limitată</a:t>
            </a:r>
            <a:r>
              <a:rPr lang="ro-RO" smtClean="0">
                <a:latin typeface="Arial" pitchFamily="34" charset="0"/>
                <a:ea typeface="Times New Roman" pitchFamily="18" charset="0"/>
                <a:cs typeface="Arial" pitchFamily="34" charset="0"/>
              </a:rPr>
              <a:t> din </a:t>
            </a:r>
          </a:p>
          <a:p>
            <a:pPr lvl="4" algn="just" eaLnBrk="0" fontAlgn="base" hangingPunct="0">
              <a:spcBef>
                <a:spcPct val="0"/>
              </a:spcBef>
              <a:spcAft>
                <a:spcPct val="0"/>
              </a:spcAft>
              <a:tabLst>
                <a:tab pos="1295400" algn="l"/>
              </a:tabLst>
            </a:pPr>
            <a:r>
              <a:rPr lang="ro-RO" smtClean="0">
                <a:latin typeface="Arial" pitchFamily="34" charset="0"/>
                <a:ea typeface="Times New Roman" pitchFamily="18" charset="0"/>
                <a:cs typeface="Arial" pitchFamily="34" charset="0"/>
              </a:rPr>
              <a:t>    punct de vedere al </a:t>
            </a:r>
            <a:r>
              <a:rPr lang="ro-RO" b="1" i="1" smtClean="0">
                <a:solidFill>
                  <a:srgbClr val="FF0000"/>
                </a:solidFill>
                <a:latin typeface="Arial" pitchFamily="34" charset="0"/>
                <a:ea typeface="Times New Roman" pitchFamily="18" charset="0"/>
                <a:cs typeface="Arial" pitchFamily="34" charset="0"/>
              </a:rPr>
              <a:t>competenţei</a:t>
            </a:r>
            <a:r>
              <a:rPr lang="ro-RO" i="1" smtClean="0">
                <a:latin typeface="Arial" pitchFamily="34" charset="0"/>
                <a:ea typeface="Times New Roman" pitchFamily="18" charset="0"/>
                <a:cs typeface="Arial" pitchFamily="34" charset="0"/>
              </a:rPr>
              <a:t> </a:t>
            </a:r>
            <a:r>
              <a:rPr lang="ro-RO" b="1" i="1" smtClean="0">
                <a:solidFill>
                  <a:srgbClr val="FF0000"/>
                </a:solidFill>
                <a:latin typeface="Arial" pitchFamily="34" charset="0"/>
                <a:ea typeface="Times New Roman" pitchFamily="18" charset="0"/>
                <a:cs typeface="Arial" pitchFamily="34" charset="0"/>
              </a:rPr>
              <a:t>de activitate</a:t>
            </a:r>
            <a:r>
              <a:rPr lang="ro-RO" smtClean="0">
                <a:latin typeface="Arial" pitchFamily="34" charset="0"/>
                <a:ea typeface="Times New Roman" pitchFamily="18" charset="0"/>
                <a:cs typeface="Arial" pitchFamily="34" charset="0"/>
              </a:rPr>
              <a:t>, cu </a:t>
            </a:r>
          </a:p>
          <a:p>
            <a:pPr lvl="4" algn="just" eaLnBrk="0" fontAlgn="base" hangingPunct="0">
              <a:spcBef>
                <a:spcPct val="0"/>
              </a:spcBef>
              <a:spcAft>
                <a:spcPct val="0"/>
              </a:spcAft>
              <a:tabLst>
                <a:tab pos="1295400" algn="l"/>
              </a:tabLst>
            </a:pPr>
            <a:r>
              <a:rPr lang="ro-RO" smtClean="0">
                <a:latin typeface="Arial" pitchFamily="34" charset="0"/>
                <a:ea typeface="Times New Roman" pitchFamily="18" charset="0"/>
                <a:cs typeface="Arial" pitchFamily="34" charset="0"/>
              </a:rPr>
              <a:t>    un </a:t>
            </a:r>
            <a:r>
              <a:rPr lang="ro-RO" b="1" i="1" smtClean="0">
                <a:solidFill>
                  <a:srgbClr val="FF0000"/>
                </a:solidFill>
                <a:latin typeface="Arial" pitchFamily="34" charset="0"/>
                <a:ea typeface="Times New Roman" pitchFamily="18" charset="0"/>
                <a:cs typeface="Arial" pitchFamily="34" charset="0"/>
              </a:rPr>
              <a:t>obiectiv bine determinat</a:t>
            </a:r>
            <a:endParaRPr lang="ro-RO" b="1" smtClean="0">
              <a:solidFill>
                <a:srgbClr val="FF0000"/>
              </a:solidFill>
              <a:latin typeface="Arial" pitchFamily="34" charset="0"/>
              <a:cs typeface="Arial" pitchFamily="34" charset="0"/>
            </a:endParaRPr>
          </a:p>
        </p:txBody>
      </p:sp>
      <p:sp>
        <p:nvSpPr>
          <p:cNvPr id="8" name="Rectangle 7"/>
          <p:cNvSpPr/>
          <p:nvPr/>
        </p:nvSpPr>
        <p:spPr>
          <a:xfrm>
            <a:off x="152400" y="685800"/>
            <a:ext cx="2751202"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rgbClr val="0000FF"/>
                </a:solidFill>
                <a:latin typeface="Arial" pitchFamily="34" charset="0"/>
                <a:ea typeface="Times New Roman" pitchFamily="18" charset="0"/>
                <a:cs typeface="Arial" pitchFamily="34" charset="0"/>
              </a:rPr>
              <a:t>3. Agentul comercial</a:t>
            </a:r>
            <a:r>
              <a:rPr lang="ro-RO" sz="2000" i="1" smtClean="0">
                <a:latin typeface="Arial" pitchFamily="34" charset="0"/>
                <a:ea typeface="Times New Roman" pitchFamily="18" charset="0"/>
                <a:cs typeface="Arial" pitchFamily="34" charset="0"/>
              </a:rPr>
              <a:t> </a:t>
            </a:r>
            <a:endParaRPr lang="en-US" sz="2000"/>
          </a:p>
        </p:txBody>
      </p:sp>
      <p:sp>
        <p:nvSpPr>
          <p:cNvPr id="9" name="Bent-Up Arrow 8"/>
          <p:cNvSpPr/>
          <p:nvPr/>
        </p:nvSpPr>
        <p:spPr>
          <a:xfrm rot="5400000">
            <a:off x="1371600" y="11430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53</a:t>
            </a:fld>
            <a:endParaRPr lang="en-US"/>
          </a:p>
        </p:txBody>
      </p:sp>
      <p:sp>
        <p:nvSpPr>
          <p:cNvPr id="63489" name="Rectangle 1"/>
          <p:cNvSpPr>
            <a:spLocks noChangeArrowheads="1"/>
          </p:cNvSpPr>
          <p:nvPr/>
        </p:nvSpPr>
        <p:spPr bwMode="auto">
          <a:xfrm>
            <a:off x="762000" y="1066800"/>
            <a:ext cx="74676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90600" algn="l"/>
              </a:tabLst>
            </a:pP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 de mandat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cuprinde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elemente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privire la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modul de plată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volumul plăţii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care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 acordă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obicei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volumul plăţii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reprezintă o </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cotă procentuală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valoarea tranzacţiei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990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90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acest punct de vedere se disting două feluri de</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mandatari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990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90600" algn="l"/>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lang="ro-RO" b="1" smtClean="0">
                <a:latin typeface="Arial" pitchFamily="34" charset="0"/>
                <a:ea typeface="Times New Roman" pitchFamily="18" charset="0"/>
                <a:cs typeface="Arial" pitchFamily="34" charset="0"/>
              </a:rPr>
              <a:t>.</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Mandatarul reprezentant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este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împuternicit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încheie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90600" algn="l"/>
              </a:tabLst>
            </a:pP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acte juridice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 numele</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 contul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mandantului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906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b</a:t>
            </a:r>
            <a:r>
              <a:rPr kumimoji="0" lang="ro-RO" b="1" i="0" u="none" strike="noStrike" cap="none" normalizeH="0" baseline="-30000" smtClean="0">
                <a:ln>
                  <a:noFill/>
                </a:ln>
                <a:solidFill>
                  <a:schemeClr val="tx1"/>
                </a:solidFill>
                <a:effectLst/>
                <a:latin typeface="Arial" pitchFamily="34" charset="0"/>
                <a:ea typeface="Times New Roman" pitchFamily="18" charset="0"/>
                <a:cs typeface="Arial" pitchFamily="34" charset="0"/>
              </a:rPr>
              <a:t>1</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Mandatarul simplu</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fără drept de reprezentare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având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906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rolul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mijloci contracte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obţine comenzi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de </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le </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906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remite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mandantului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4"/>
          <p:cNvSpPr>
            <a:spLocks noChangeArrowheads="1"/>
          </p:cNvSpPr>
          <p:nvPr/>
        </p:nvSpPr>
        <p:spPr bwMode="auto">
          <a:xfrm>
            <a:off x="381000" y="4267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63490" name="Rectangle 2"/>
          <p:cNvSpPr>
            <a:spLocks noChangeArrowheads="1"/>
          </p:cNvSpPr>
          <p:nvPr/>
        </p:nvSpPr>
        <p:spPr bwMode="auto">
          <a:xfrm>
            <a:off x="1447800" y="4724400"/>
            <a:ext cx="69342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cazul în care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agentul comercial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un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împuternicit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unui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producător industrial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 devine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 de fabrică</a:t>
            </a:r>
          </a:p>
          <a:p>
            <a:pPr marL="0" marR="0" lvl="0" indent="0" algn="just" defTabSz="914400" rtl="0" eaLnBrk="1" fontAlgn="base" latinLnBrk="0" hangingPunct="1">
              <a:lnSpc>
                <a:spcPct val="100000"/>
              </a:lnSpc>
              <a:spcBef>
                <a:spcPct val="0"/>
              </a:spcBef>
              <a:spcAft>
                <a:spcPct val="0"/>
              </a:spcAft>
              <a:buClrTx/>
              <a:buSzTx/>
              <a:buFontTx/>
              <a:buChar char="•"/>
              <a:tabLst>
                <a:tab pos="3810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381000" algn="l"/>
              </a:tabLst>
            </a:pPr>
            <a:r>
              <a:rPr lang="ro-RO" smtClean="0">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agentul de fabrică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rezolve atât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problemele comerciale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cât şi pe cele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tehnice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legate de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funcţionare, exploatare, reparaţii, întreţinere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54</a:t>
            </a:fld>
            <a:endParaRPr lang="en-US"/>
          </a:p>
        </p:txBody>
      </p:sp>
      <p:sp>
        <p:nvSpPr>
          <p:cNvPr id="64513" name="Rectangle 1"/>
          <p:cNvSpPr>
            <a:spLocks noChangeArrowheads="1"/>
          </p:cNvSpPr>
          <p:nvPr/>
        </p:nvSpPr>
        <p:spPr bwMode="auto">
          <a:xfrm>
            <a:off x="914400" y="762000"/>
            <a:ext cx="7086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Tot ca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agenţi comerciali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 considerate şi următoarele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tipuri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denumiri specifice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457200" y="9144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64514" name="Rectangle 2"/>
          <p:cNvSpPr>
            <a:spLocks noChangeArrowheads="1"/>
          </p:cNvSpPr>
          <p:nvPr/>
        </p:nvSpPr>
        <p:spPr bwMode="auto">
          <a:xfrm>
            <a:off x="1905000" y="2133600"/>
            <a:ext cx="6400800" cy="1231106"/>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pe baza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 de comision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încheie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tranzacţii de import-export</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precum şi alte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acte de comerţ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generatoare de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fapte de comerţ</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 numele său</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 contul principalului</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numit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comitent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4515" name="Rectangle 3"/>
          <p:cNvSpPr>
            <a:spLocks noChangeArrowheads="1"/>
          </p:cNvSpPr>
          <p:nvPr/>
        </p:nvSpPr>
        <p:spPr bwMode="auto">
          <a:xfrm>
            <a:off x="228600" y="4038600"/>
            <a:ext cx="84582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sym typeface="Wingdings"/>
              </a:rPr>
              <a:t></a:t>
            </a:r>
            <a:r>
              <a:rPr lang="ro-RO" b="1" i="1" smtClean="0">
                <a:latin typeface="Arial" pitchFamily="34" charset="0"/>
                <a:ea typeface="Times New Roman" pitchFamily="18" charset="0"/>
                <a:cs typeface="Arial" pitchFamily="34" charset="0"/>
                <a:sym typeface="Wingdings"/>
              </a:rPr>
              <a:t> </a:t>
            </a:r>
            <a:r>
              <a:rPr lang="ro-RO" b="1" i="1" smtClean="0">
                <a:solidFill>
                  <a:srgbClr val="0000FF"/>
                </a:solidFill>
                <a:latin typeface="Arial" pitchFamily="34" charset="0"/>
                <a:ea typeface="Times New Roman" pitchFamily="18" charset="0"/>
                <a:cs typeface="Arial" pitchFamily="34" charset="0"/>
              </a:rPr>
              <a:t>c</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omisionarul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lucrează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independent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se găseşte în diferite domenii →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 vânzare, de cumpărare, intermedieri de plăţi, intermedieri de credite, intermedieri de transporturi, intermedieri de asigurări</a:t>
            </a:r>
          </a:p>
          <a:p>
            <a:pPr marL="457200" marR="0" lvl="1" indent="0" algn="just" defTabSz="914400" rtl="0" eaLnBrk="1" fontAlgn="base" latinLnBrk="0" hangingPunct="1">
              <a:lnSpc>
                <a:spcPct val="100000"/>
              </a:lnSpc>
              <a:spcBef>
                <a:spcPct val="0"/>
              </a:spcBef>
              <a:spcAft>
                <a:spcPct val="0"/>
              </a:spcAft>
              <a:buClrTx/>
              <a:buSzTx/>
              <a:buFont typeface="Wingdings" pitchFamily="2" charset="2"/>
              <a:buChar char="ü"/>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ü"/>
              <a:tabLst>
                <a:tab pos="914400" algn="l"/>
              </a:tabLst>
            </a:pPr>
            <a:r>
              <a:rPr lang="ro-RO" smtClean="0">
                <a:latin typeface="Arial" pitchFamily="34" charset="0"/>
                <a:ea typeface="Times New Roman" pitchFamily="18" charset="0"/>
                <a:cs typeface="Arial" pitchFamily="34" charset="0"/>
                <a:sym typeface="Wingdings"/>
              </a:rPr>
              <a:t> î</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 comerţul internaţional există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societăţi comerciale specializate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numite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„Societăţi de agentură şi comision”</a:t>
            </a: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ü"/>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î</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 cazul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exportului pe credit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comisionarul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intermediază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afacerea trebuie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să garanteze solvabilitatea importatorului</a:t>
            </a:r>
            <a:endParaRPr kumimoji="0" lang="en-US" b="1" i="1" u="none" strike="noStrike" cap="none" normalizeH="0" baseline="0" smtClean="0">
              <a:ln>
                <a:noFill/>
              </a:ln>
              <a:solidFill>
                <a:srgbClr val="FF0000"/>
              </a:solidFill>
              <a:effectLst/>
              <a:latin typeface="Arial" pitchFamily="34" charset="0"/>
              <a:cs typeface="Arial" pitchFamily="34" charset="0"/>
            </a:endParaRPr>
          </a:p>
        </p:txBody>
      </p:sp>
      <p:sp>
        <p:nvSpPr>
          <p:cNvPr id="7" name="Rectangle 4"/>
          <p:cNvSpPr>
            <a:spLocks noChangeArrowheads="1"/>
          </p:cNvSpPr>
          <p:nvPr/>
        </p:nvSpPr>
        <p:spPr bwMode="auto">
          <a:xfrm>
            <a:off x="228600" y="3505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152400" y="1600200"/>
            <a:ext cx="2220480"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rgbClr val="0000FF"/>
                </a:solidFill>
                <a:latin typeface="Arial" pitchFamily="34" charset="0"/>
                <a:ea typeface="Times New Roman" pitchFamily="18" charset="0"/>
                <a:cs typeface="Arial" pitchFamily="34" charset="0"/>
              </a:rPr>
              <a:t>A. Comisionarul</a:t>
            </a:r>
            <a:r>
              <a:rPr lang="ro-RO" sz="2000" smtClean="0">
                <a:latin typeface="Arial" pitchFamily="34" charset="0"/>
                <a:ea typeface="Times New Roman" pitchFamily="18" charset="0"/>
                <a:cs typeface="Arial" pitchFamily="34" charset="0"/>
              </a:rPr>
              <a:t> </a:t>
            </a:r>
            <a:endParaRPr lang="en-US" sz="2000"/>
          </a:p>
        </p:txBody>
      </p:sp>
      <p:sp>
        <p:nvSpPr>
          <p:cNvPr id="9" name="Bent-Up Arrow 8"/>
          <p:cNvSpPr/>
          <p:nvPr/>
        </p:nvSpPr>
        <p:spPr>
          <a:xfrm rot="5400000">
            <a:off x="1066800" y="2057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55</a:t>
            </a:fld>
            <a:endParaRPr lang="en-US"/>
          </a:p>
        </p:txBody>
      </p:sp>
      <p:sp>
        <p:nvSpPr>
          <p:cNvPr id="3" name="Rectangle 2"/>
          <p:cNvSpPr/>
          <p:nvPr/>
        </p:nvSpPr>
        <p:spPr>
          <a:xfrm>
            <a:off x="381000" y="1066800"/>
            <a:ext cx="7772400" cy="2308324"/>
          </a:xfrm>
          <a:prstGeom prst="rect">
            <a:avLst/>
          </a:prstGeom>
        </p:spPr>
        <p:txBody>
          <a:bodyPr wrap="square">
            <a:spAutoFit/>
          </a:bodyPr>
          <a:lstStyle/>
          <a:p>
            <a:pPr lvl="1" algn="just" eaLnBrk="0" fontAlgn="base" hangingPunct="0">
              <a:spcBef>
                <a:spcPct val="0"/>
              </a:spcBef>
              <a:spcAft>
                <a:spcPct val="0"/>
              </a:spcAft>
              <a:buFont typeface="Wingdings" pitchFamily="2" charset="2"/>
              <a:buChar char="ü"/>
              <a:tabLst>
                <a:tab pos="914400" algn="l"/>
              </a:tabLst>
            </a:pPr>
            <a:r>
              <a:rPr lang="ro-RO" smtClean="0">
                <a:latin typeface="Arial" pitchFamily="34" charset="0"/>
                <a:ea typeface="Times New Roman" pitchFamily="18" charset="0"/>
                <a:cs typeface="Arial" pitchFamily="34" charset="0"/>
              </a:rPr>
              <a:t> uzual, </a:t>
            </a:r>
            <a:r>
              <a:rPr lang="ro-RO" b="1" i="1" smtClean="0">
                <a:solidFill>
                  <a:srgbClr val="0000FF"/>
                </a:solidFill>
                <a:latin typeface="Arial" pitchFamily="34" charset="0"/>
                <a:ea typeface="Times New Roman" pitchFamily="18" charset="0"/>
                <a:cs typeface="Arial" pitchFamily="34" charset="0"/>
              </a:rPr>
              <a:t>„Societăţile de agentură şi comision”</a:t>
            </a:r>
            <a:r>
              <a:rPr lang="ro-RO" smtClean="0">
                <a:latin typeface="Arial" pitchFamily="34" charset="0"/>
                <a:ea typeface="Times New Roman" pitchFamily="18" charset="0"/>
                <a:cs typeface="Arial" pitchFamily="34" charset="0"/>
              </a:rPr>
              <a:t> care au </a:t>
            </a:r>
            <a:r>
              <a:rPr lang="ro-RO" b="1" i="1" smtClean="0">
                <a:solidFill>
                  <a:srgbClr val="0000FF"/>
                </a:solidFill>
                <a:latin typeface="Arial" pitchFamily="34" charset="0"/>
                <a:ea typeface="Times New Roman" pitchFamily="18" charset="0"/>
                <a:cs typeface="Arial" pitchFamily="34" charset="0"/>
              </a:rPr>
              <a:t>agenţi</a:t>
            </a:r>
            <a:r>
              <a:rPr lang="ro-RO" smtClean="0">
                <a:latin typeface="Arial" pitchFamily="34" charset="0"/>
                <a:ea typeface="Times New Roman" pitchFamily="18" charset="0"/>
                <a:cs typeface="Arial" pitchFamily="34" charset="0"/>
              </a:rPr>
              <a:t> în străinătate, dispun de </a:t>
            </a:r>
            <a:r>
              <a:rPr lang="ro-RO" b="1" i="1" smtClean="0">
                <a:solidFill>
                  <a:schemeClr val="accent6">
                    <a:lumMod val="50000"/>
                  </a:schemeClr>
                </a:solidFill>
                <a:latin typeface="Arial" pitchFamily="34" charset="0"/>
                <a:ea typeface="Times New Roman" pitchFamily="18" charset="0"/>
                <a:cs typeface="Arial" pitchFamily="34" charset="0"/>
              </a:rPr>
              <a:t>o reţea de reprezentare şi intermediere</a:t>
            </a:r>
            <a:r>
              <a:rPr lang="ro-RO" b="1" smtClean="0">
                <a:solidFill>
                  <a:schemeClr val="accent6">
                    <a:lumMod val="50000"/>
                  </a:schemeClr>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care </a:t>
            </a:r>
            <a:r>
              <a:rPr lang="ro-RO" b="1" i="1" smtClean="0">
                <a:solidFill>
                  <a:schemeClr val="accent6">
                    <a:lumMod val="50000"/>
                  </a:schemeClr>
                </a:solidFill>
                <a:latin typeface="Arial" pitchFamily="34" charset="0"/>
                <a:ea typeface="Times New Roman" pitchFamily="18" charset="0"/>
                <a:cs typeface="Arial" pitchFamily="34" charset="0"/>
              </a:rPr>
              <a:t>facilitează</a:t>
            </a:r>
            <a:r>
              <a:rPr lang="ro-RO" i="1" smtClean="0">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pătrunderea pe piaţă a mărfurilor </a:t>
            </a:r>
            <a:r>
              <a:rPr lang="ro-RO" b="1" i="1" smtClean="0">
                <a:solidFill>
                  <a:srgbClr val="FF0000"/>
                </a:solidFill>
                <a:latin typeface="Arial" pitchFamily="34" charset="0"/>
                <a:ea typeface="Times New Roman" pitchFamily="18" charset="0"/>
                <a:cs typeface="Arial" pitchFamily="34" charset="0"/>
              </a:rPr>
              <a:t>clientului</a:t>
            </a:r>
            <a:r>
              <a:rPr lang="ro-RO" b="1" smtClean="0">
                <a:solidFill>
                  <a:srgbClr val="FF0000"/>
                </a:solidFill>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lor</a:t>
            </a:r>
          </a:p>
          <a:p>
            <a:pPr lvl="1" algn="just" eaLnBrk="0" fontAlgn="base" hangingPunct="0">
              <a:spcBef>
                <a:spcPct val="0"/>
              </a:spcBef>
              <a:spcAft>
                <a:spcPct val="0"/>
              </a:spcAft>
              <a:buFont typeface="Wingdings" pitchFamily="2" charset="2"/>
              <a:buChar char="ü"/>
              <a:tabLst>
                <a:tab pos="914400" algn="l"/>
              </a:tabLst>
            </a:pPr>
            <a:endParaRPr lang="en-US" smtClean="0">
              <a:latin typeface="Arial" pitchFamily="34" charset="0"/>
              <a:cs typeface="Arial" pitchFamily="34" charset="0"/>
            </a:endParaRPr>
          </a:p>
          <a:p>
            <a:pPr lvl="1" algn="just" eaLnBrk="0" fontAlgn="base" hangingPunct="0">
              <a:spcBef>
                <a:spcPct val="0"/>
              </a:spcBef>
              <a:spcAft>
                <a:spcPct val="0"/>
              </a:spcAft>
              <a:buFont typeface="Wingdings" pitchFamily="2" charset="2"/>
              <a:buChar char="ü"/>
              <a:tabLst>
                <a:tab pos="914400" algn="l"/>
              </a:tabLst>
            </a:pPr>
            <a:r>
              <a:rPr lang="ro-RO" smtClean="0">
                <a:latin typeface="Arial" pitchFamily="34" charset="0"/>
                <a:ea typeface="Times New Roman" pitchFamily="18" charset="0"/>
                <a:cs typeface="Arial" pitchFamily="34" charset="0"/>
                <a:sym typeface="Wingdings"/>
              </a:rPr>
              <a:t> î</a:t>
            </a:r>
            <a:r>
              <a:rPr lang="ro-RO" smtClean="0">
                <a:latin typeface="Arial" pitchFamily="34" charset="0"/>
                <a:ea typeface="Times New Roman" pitchFamily="18" charset="0"/>
                <a:cs typeface="Arial" pitchFamily="34" charset="0"/>
              </a:rPr>
              <a:t>n </a:t>
            </a:r>
            <a:r>
              <a:rPr lang="ro-RO" b="1" i="1" smtClean="0">
                <a:solidFill>
                  <a:srgbClr val="008000"/>
                </a:solidFill>
                <a:latin typeface="Arial" pitchFamily="34" charset="0"/>
                <a:ea typeface="Times New Roman" pitchFamily="18" charset="0"/>
                <a:cs typeface="Arial" pitchFamily="34" charset="0"/>
              </a:rPr>
              <a:t>contractul de comision</a:t>
            </a:r>
            <a:r>
              <a:rPr lang="ro-RO" smtClean="0">
                <a:latin typeface="Arial" pitchFamily="34" charset="0"/>
                <a:ea typeface="Times New Roman" pitchFamily="18" charset="0"/>
                <a:cs typeface="Arial" pitchFamily="34" charset="0"/>
              </a:rPr>
              <a:t> se specifică sub formă de </a:t>
            </a:r>
            <a:r>
              <a:rPr lang="ro-RO" b="1" i="1" smtClean="0">
                <a:solidFill>
                  <a:schemeClr val="accent6">
                    <a:lumMod val="50000"/>
                  </a:schemeClr>
                </a:solidFill>
                <a:latin typeface="Arial" pitchFamily="34" charset="0"/>
                <a:ea typeface="Times New Roman" pitchFamily="18" charset="0"/>
                <a:cs typeface="Arial" pitchFamily="34" charset="0"/>
              </a:rPr>
              <a:t>clauze</a:t>
            </a:r>
            <a:r>
              <a:rPr lang="ro-RO" smtClean="0">
                <a:latin typeface="Arial" pitchFamily="34" charset="0"/>
                <a:ea typeface="Times New Roman" pitchFamily="18" charset="0"/>
                <a:cs typeface="Arial" pitchFamily="34" charset="0"/>
              </a:rPr>
              <a:t>, </a:t>
            </a:r>
            <a:r>
              <a:rPr lang="ro-RO" b="1" i="1" smtClean="0">
                <a:solidFill>
                  <a:srgbClr val="C00000"/>
                </a:solidFill>
                <a:latin typeface="Arial" pitchFamily="34" charset="0"/>
                <a:ea typeface="Times New Roman" pitchFamily="18" charset="0"/>
                <a:cs typeface="Arial" pitchFamily="34" charset="0"/>
              </a:rPr>
              <a:t>obligaţiile şi răspunderile</a:t>
            </a:r>
            <a:r>
              <a:rPr lang="ro-RO" b="1" smtClean="0">
                <a:solidFill>
                  <a:srgbClr val="C00000"/>
                </a:solidFill>
                <a:latin typeface="Arial" pitchFamily="34" charset="0"/>
                <a:ea typeface="Times New Roman" pitchFamily="18" charset="0"/>
                <a:cs typeface="Arial" pitchFamily="34" charset="0"/>
              </a:rPr>
              <a:t> </a:t>
            </a:r>
            <a:r>
              <a:rPr lang="ro-RO" b="1" i="1" smtClean="0">
                <a:solidFill>
                  <a:srgbClr val="0000FF"/>
                </a:solidFill>
                <a:latin typeface="Arial" pitchFamily="34" charset="0"/>
                <a:ea typeface="Times New Roman" pitchFamily="18" charset="0"/>
                <a:cs typeface="Arial" pitchFamily="34" charset="0"/>
              </a:rPr>
              <a:t>comisionarului</a:t>
            </a:r>
          </a:p>
          <a:p>
            <a:pPr lvl="1" algn="just" eaLnBrk="0" fontAlgn="base" hangingPunct="0">
              <a:spcBef>
                <a:spcPct val="0"/>
              </a:spcBef>
              <a:spcAft>
                <a:spcPct val="0"/>
              </a:spcAft>
              <a:buFont typeface="Wingdings" pitchFamily="2" charset="2"/>
              <a:buChar char="ü"/>
              <a:tabLst>
                <a:tab pos="914400" algn="l"/>
              </a:tabLst>
            </a:pPr>
            <a:endParaRPr lang="en-US" smtClean="0">
              <a:latin typeface="Arial" pitchFamily="34" charset="0"/>
              <a:cs typeface="Arial" pitchFamily="34" charset="0"/>
            </a:endParaRPr>
          </a:p>
          <a:p>
            <a:pPr lvl="1" algn="just" eaLnBrk="0" fontAlgn="base" hangingPunct="0">
              <a:spcBef>
                <a:spcPct val="0"/>
              </a:spcBef>
              <a:spcAft>
                <a:spcPct val="0"/>
              </a:spcAft>
              <a:tabLst>
                <a:tab pos="914400" algn="l"/>
              </a:tabLst>
            </a:pPr>
            <a:r>
              <a:rPr lang="ro-RO" smtClean="0">
                <a:latin typeface="Arial" pitchFamily="34" charset="0"/>
                <a:ea typeface="Times New Roman" pitchFamily="18" charset="0"/>
                <a:cs typeface="Arial" pitchFamily="34" charset="0"/>
                <a:sym typeface="Wingdings"/>
              </a:rPr>
              <a:t> </a:t>
            </a:r>
            <a:r>
              <a:rPr lang="ro-RO" smtClean="0">
                <a:latin typeface="Arial" pitchFamily="34" charset="0"/>
                <a:ea typeface="Times New Roman" pitchFamily="18" charset="0"/>
                <a:cs typeface="Arial" pitchFamily="34" charset="0"/>
              </a:rPr>
              <a:t>în SUA, </a:t>
            </a:r>
            <a:r>
              <a:rPr lang="ro-RO" b="1" i="1" smtClean="0">
                <a:solidFill>
                  <a:srgbClr val="0000FF"/>
                </a:solidFill>
                <a:latin typeface="Arial" pitchFamily="34" charset="0"/>
                <a:ea typeface="Times New Roman" pitchFamily="18" charset="0"/>
                <a:cs typeface="Arial" pitchFamily="34" charset="0"/>
              </a:rPr>
              <a:t>comisionarul </a:t>
            </a:r>
            <a:r>
              <a:rPr lang="ro-RO" smtClean="0">
                <a:latin typeface="Arial" pitchFamily="34" charset="0"/>
                <a:ea typeface="Times New Roman" pitchFamily="18" charset="0"/>
                <a:cs typeface="Arial" pitchFamily="34" charset="0"/>
              </a:rPr>
              <a:t>se numeşte </a:t>
            </a:r>
            <a:r>
              <a:rPr lang="ro-RO" b="1" i="1" smtClean="0">
                <a:solidFill>
                  <a:srgbClr val="0000FF"/>
                </a:solidFill>
                <a:latin typeface="Arial" pitchFamily="34" charset="0"/>
                <a:ea typeface="Times New Roman" pitchFamily="18" charset="0"/>
                <a:cs typeface="Arial" pitchFamily="34" charset="0"/>
              </a:rPr>
              <a:t>„factor”</a:t>
            </a:r>
            <a:endParaRPr lang="ro-RO" smtClean="0">
              <a:latin typeface="Arial" pitchFamily="34" charset="0"/>
              <a:cs typeface="Arial" pitchFamily="34" charset="0"/>
            </a:endParaRPr>
          </a:p>
        </p:txBody>
      </p:sp>
      <p:sp>
        <p:nvSpPr>
          <p:cNvPr id="66561" name="Rectangle 1"/>
          <p:cNvSpPr>
            <a:spLocks noChangeArrowheads="1"/>
          </p:cNvSpPr>
          <p:nvPr/>
        </p:nvSpPr>
        <p:spPr bwMode="auto">
          <a:xfrm>
            <a:off x="1981200" y="4495800"/>
            <a:ext cx="6096000" cy="1200329"/>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66725"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primeşte mărfurile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comitentului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denumit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consignant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depozitele proprii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le revinde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treptat pe piaţa de reşedinţă sau pe alte pieţe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381000" y="3810000"/>
            <a:ext cx="225093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rgbClr val="0000FF"/>
                </a:solidFill>
                <a:latin typeface="Arial" pitchFamily="34" charset="0"/>
                <a:ea typeface="Times New Roman" pitchFamily="18" charset="0"/>
                <a:cs typeface="Arial" pitchFamily="34" charset="0"/>
              </a:rPr>
              <a:t>B. Consignatorul</a:t>
            </a:r>
            <a:endParaRPr lang="en-US" sz="2000"/>
          </a:p>
        </p:txBody>
      </p:sp>
      <p:sp>
        <p:nvSpPr>
          <p:cNvPr id="6" name="Bent-Up Arrow 5"/>
          <p:cNvSpPr/>
          <p:nvPr/>
        </p:nvSpPr>
        <p:spPr>
          <a:xfrm rot="5400000">
            <a:off x="1143000" y="4343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56</a:t>
            </a:fld>
            <a:endParaRPr lang="en-US"/>
          </a:p>
        </p:txBody>
      </p:sp>
      <p:sp>
        <p:nvSpPr>
          <p:cNvPr id="65537" name="Rectangle 1"/>
          <p:cNvSpPr>
            <a:spLocks noChangeArrowheads="1"/>
          </p:cNvSpPr>
          <p:nvPr/>
        </p:nvSpPr>
        <p:spPr bwMode="auto">
          <a:xfrm>
            <a:off x="0" y="1143000"/>
            <a:ext cx="81534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pP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desfacerea mărfurilor</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are loc atât pe măsura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identificării de solicitanţi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cât şi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situaţiile conjuncturale favorabile</a:t>
            </a:r>
          </a:p>
          <a:p>
            <a:pPr marL="914400" marR="0" lvl="2" indent="0" algn="just" defTabSz="914400" rtl="0" eaLnBrk="1" fontAlgn="base" latinLnBrk="0" hangingPunct="1">
              <a:lnSpc>
                <a:spcPct val="100000"/>
              </a:lnSpc>
              <a:spcBef>
                <a:spcPct val="0"/>
              </a:spcBef>
              <a:spcAft>
                <a:spcPct val="0"/>
              </a:spcAft>
              <a:buClr>
                <a:schemeClr val="tx1"/>
              </a:buClr>
              <a:buSzTx/>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pPr>
            <a:r>
              <a:rPr lang="ro-RO" smtClean="0">
                <a:latin typeface="Arial" pitchFamily="34" charset="0"/>
                <a:ea typeface="Times New Roman" pitchFamily="18" charset="0"/>
                <a:cs typeface="Arial" pitchFamily="34" charset="0"/>
                <a:sym typeface="Wingdings"/>
              </a:rPr>
              <a:t> </a:t>
            </a:r>
            <a:r>
              <a:rPr lang="ro-RO" b="1" i="1" smtClean="0">
                <a:solidFill>
                  <a:srgbClr val="0000FF"/>
                </a:solidFill>
                <a:latin typeface="Arial" pitchFamily="34" charset="0"/>
                <a:ea typeface="Times New Roman" pitchFamily="18" charset="0"/>
                <a:cs typeface="Arial" pitchFamily="34" charset="0"/>
              </a:rPr>
              <a:t>c</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onsignatorul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nu devine proprietarul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mărfurilor primite în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consignaţie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ele rămânând în proprietatea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consignantului</a:t>
            </a:r>
          </a:p>
          <a:p>
            <a:pPr marL="914400" marR="0" lvl="2" indent="0" algn="just" defTabSz="914400" rtl="0" eaLnBrk="0" fontAlgn="base" latinLnBrk="0" hangingPunct="0">
              <a:lnSpc>
                <a:spcPct val="100000"/>
              </a:lnSpc>
              <a:spcBef>
                <a:spcPct val="0"/>
              </a:spcBef>
              <a:spcAft>
                <a:spcPct val="0"/>
              </a:spcAft>
              <a:buClr>
                <a:schemeClr val="tx1"/>
              </a:buClr>
              <a:buSzTx/>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pPr>
            <a:r>
              <a:rPr lang="ro-RO" smtClean="0">
                <a:latin typeface="Arial" pitchFamily="34" charset="0"/>
                <a:ea typeface="Times New Roman" pitchFamily="18" charset="0"/>
                <a:cs typeface="Arial" pitchFamily="34" charset="0"/>
                <a:sym typeface="Wingdings"/>
              </a:rPr>
              <a:t> </a:t>
            </a:r>
            <a:r>
              <a:rPr lang="ro-RO" smtClean="0">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entru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serviciile prestate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consignatorul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primeşte o anumită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sumă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stabilită prin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clauzele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 de consignaţie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obicei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 cotă procentuală din valoarea vânzării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4"/>
          <p:cNvSpPr>
            <a:spLocks noChangeArrowheads="1"/>
          </p:cNvSpPr>
          <p:nvPr/>
        </p:nvSpPr>
        <p:spPr bwMode="auto">
          <a:xfrm>
            <a:off x="457200" y="685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65538" name="Rectangle 2"/>
          <p:cNvSpPr>
            <a:spLocks noChangeArrowheads="1"/>
          </p:cNvSpPr>
          <p:nvPr/>
        </p:nvSpPr>
        <p:spPr bwMode="auto">
          <a:xfrm>
            <a:off x="2286000" y="5029200"/>
            <a:ext cx="6324600" cy="646331"/>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acţionează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domeniul transporturilor</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maritime şi fluviale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 şi angajat al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armatorului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533400" y="4191000"/>
            <a:ext cx="3401893"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ea typeface="Times New Roman" pitchFamily="18" charset="0"/>
                <a:cs typeface="Arial" pitchFamily="34" charset="0"/>
              </a:rPr>
              <a:t>C. Comisionarul de avarie </a:t>
            </a:r>
            <a:endParaRPr lang="en-US" sz="2000" b="1" i="1">
              <a:solidFill>
                <a:schemeClr val="accent1">
                  <a:lumMod val="75000"/>
                </a:schemeClr>
              </a:solidFill>
            </a:endParaRPr>
          </a:p>
        </p:txBody>
      </p:sp>
      <p:sp>
        <p:nvSpPr>
          <p:cNvPr id="8" name="Bent-Up Arrow 7"/>
          <p:cNvSpPr/>
          <p:nvPr/>
        </p:nvSpPr>
        <p:spPr>
          <a:xfrm rot="5400000">
            <a:off x="1447800" y="4876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57</a:t>
            </a:fld>
            <a:endParaRPr lang="en-US"/>
          </a:p>
        </p:txBody>
      </p:sp>
      <p:sp>
        <p:nvSpPr>
          <p:cNvPr id="67585" name="Rectangle 1"/>
          <p:cNvSpPr>
            <a:spLocks noChangeArrowheads="1"/>
          </p:cNvSpPr>
          <p:nvPr/>
        </p:nvSpPr>
        <p:spPr bwMode="auto">
          <a:xfrm>
            <a:off x="762000" y="1295400"/>
            <a:ext cx="70866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sym typeface="Wingdings"/>
              </a:rPr>
              <a:t></a:t>
            </a:r>
            <a:r>
              <a:rPr lang="ro-RO" b="1" i="1" smtClean="0">
                <a:solidFill>
                  <a:srgbClr val="0000FF"/>
                </a:solidFill>
                <a:latin typeface="Arial" pitchFamily="34" charset="0"/>
                <a:ea typeface="Times New Roman" pitchFamily="18" charset="0"/>
                <a:cs typeface="Arial" pitchFamily="34" charset="0"/>
                <a:sym typeface="Wingdings"/>
              </a:rPr>
              <a:t> </a:t>
            </a:r>
            <a:r>
              <a:rPr lang="ro-RO" b="1" i="1" smtClean="0">
                <a:solidFill>
                  <a:srgbClr val="0000FF"/>
                </a:solidFill>
                <a:latin typeface="Arial" pitchFamily="34" charset="0"/>
                <a:ea typeface="Times New Roman" pitchFamily="18" charset="0"/>
                <a:cs typeface="Arial" pitchFamily="34" charset="0"/>
              </a:rPr>
              <a:t>c</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omisionarul de avarie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stabileşte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cuantumul pagubei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s-a produs navei şi mărfurilor în caz de avarie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stabileşte masa activă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masa pasivă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după producerea avariei, respectiv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contul debitor</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cel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creditor</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sym typeface="Wingdings"/>
              </a:rPr>
              <a:t> </a:t>
            </a:r>
            <a:r>
              <a:rPr lang="ro-RO" b="1" i="1" smtClean="0">
                <a:solidFill>
                  <a:srgbClr val="0000FF"/>
                </a:solidFill>
                <a:latin typeface="Arial" pitchFamily="34" charset="0"/>
                <a:ea typeface="Times New Roman" pitchFamily="18" charset="0"/>
                <a:cs typeface="Arial" pitchFamily="34" charset="0"/>
              </a:rPr>
              <a:t>c</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omisionarul de avarie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plătit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armator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bază de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comision</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este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recrutat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din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portul cel mai apropiat</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unde s-a produs avaria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4"/>
          <p:cNvSpPr>
            <a:spLocks noChangeArrowheads="1"/>
          </p:cNvSpPr>
          <p:nvPr/>
        </p:nvSpPr>
        <p:spPr bwMode="auto">
          <a:xfrm>
            <a:off x="457200" y="685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67586" name="Rectangle 2"/>
          <p:cNvSpPr>
            <a:spLocks noChangeArrowheads="1"/>
          </p:cNvSpPr>
          <p:nvPr/>
        </p:nvSpPr>
        <p:spPr bwMode="auto">
          <a:xfrm>
            <a:off x="1752600" y="4648200"/>
            <a:ext cx="6858000" cy="1754326"/>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o-RO" smtClean="0">
                <a:latin typeface="Arial" pitchFamily="34" charset="0"/>
                <a:ea typeface="Times New Roman" pitchFamily="18" charset="0"/>
                <a:cs typeface="Arial" pitchFamily="34" charset="0"/>
              </a:rPr>
              <a:t>î</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n mod clasic prin</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broker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înţelege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agentul de bursă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în sens larg,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are rolul de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mijloci contactul</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cumpărătorului cu vânzătorul, de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mijloci încheierea tranzacţiilor de vânzare-cumpărare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bunurilor specifice bursei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urmări realizarea contractelor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încasărilor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plăţilor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304800" y="3886200"/>
            <a:ext cx="163698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ea typeface="Times New Roman" pitchFamily="18" charset="0"/>
                <a:cs typeface="Arial" pitchFamily="34" charset="0"/>
              </a:rPr>
              <a:t>D. Brokerul </a:t>
            </a:r>
            <a:endParaRPr lang="en-US" sz="2000" b="1" i="1">
              <a:solidFill>
                <a:schemeClr val="accent1">
                  <a:lumMod val="75000"/>
                </a:schemeClr>
              </a:solidFill>
            </a:endParaRPr>
          </a:p>
        </p:txBody>
      </p:sp>
      <p:sp>
        <p:nvSpPr>
          <p:cNvPr id="7" name="Bent-Up Arrow 6"/>
          <p:cNvSpPr/>
          <p:nvPr/>
        </p:nvSpPr>
        <p:spPr>
          <a:xfrm rot="5400000">
            <a:off x="914400" y="4495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58</a:t>
            </a:fld>
            <a:endParaRPr lang="en-US"/>
          </a:p>
        </p:txBody>
      </p:sp>
      <p:sp>
        <p:nvSpPr>
          <p:cNvPr id="3" name="Rectangle 4"/>
          <p:cNvSpPr>
            <a:spLocks noChangeArrowheads="1"/>
          </p:cNvSpPr>
          <p:nvPr/>
        </p:nvSpPr>
        <p:spPr bwMode="auto">
          <a:xfrm>
            <a:off x="381000" y="10668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762000" y="1752600"/>
            <a:ext cx="8001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ţările cu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legislaţie anglofonă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frecvent folosit în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negocierea şi încheiere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Charter-Party</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prevede închirierea unui vas), situaţie în care, prin excepţie, acesta devine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parte contractantă</a:t>
            </a:r>
            <a:r>
              <a:rPr kumimoji="0" lang="ro-RO" b="0"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lucrează în contul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mandantului</a:t>
            </a:r>
          </a:p>
          <a:p>
            <a:pPr marL="0" marR="0" lvl="0" indent="0" algn="just" defTabSz="914400" rtl="0" eaLnBrk="1" fontAlgn="base" latinLnBrk="0" hangingPunct="1">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smtClean="0">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regulă </a:t>
            </a:r>
            <a:r>
              <a:rPr kumimoji="0" lang="ro-RO"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părţile contractante</a:t>
            </a:r>
            <a:r>
              <a:rPr kumimoji="0" lang="ro-RO"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convin să îşi aleagă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acelaşi</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broker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care îl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împuternicesc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îndeplinească şi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formalităţile portuare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calitate de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ambelor părţi,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plata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făcându-se ca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cotă procentuală a navlului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face pe măsura încasării acestuia)</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alte situaţii,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folosit pentru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negocierea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 de transport maritim</a:t>
            </a: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este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împuternicit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său sau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armator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semneze </a:t>
            </a:r>
            <a:r>
              <a:rPr kumimoji="0" lang="ro-RO"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 de navlosire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precizarea că semnează în calitate de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răspunderea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revenind după caz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care îl reprezintă sau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armatorului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semnează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contractul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numele său)</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59</a:t>
            </a:fld>
            <a:endParaRPr lang="en-US"/>
          </a:p>
        </p:txBody>
      </p:sp>
      <p:sp>
        <p:nvSpPr>
          <p:cNvPr id="3" name="Rectangle 2"/>
          <p:cNvSpPr/>
          <p:nvPr/>
        </p:nvSpPr>
        <p:spPr>
          <a:xfrm>
            <a:off x="304800" y="1066800"/>
            <a:ext cx="1579278"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1">
                    <a:lumMod val="75000"/>
                  </a:schemeClr>
                </a:solidFill>
                <a:latin typeface="Arial" pitchFamily="34" charset="0"/>
                <a:ea typeface="Times New Roman" pitchFamily="18" charset="0"/>
                <a:cs typeface="Arial" pitchFamily="34" charset="0"/>
              </a:rPr>
              <a:t>E</a:t>
            </a:r>
            <a:r>
              <a:rPr lang="ro-RO" sz="2000" b="1" i="1" smtClean="0">
                <a:solidFill>
                  <a:schemeClr val="accent1">
                    <a:lumMod val="75000"/>
                  </a:schemeClr>
                </a:solidFill>
                <a:latin typeface="Arial" pitchFamily="34" charset="0"/>
                <a:ea typeface="Times New Roman" pitchFamily="18" charset="0"/>
                <a:cs typeface="Arial" pitchFamily="34" charset="0"/>
              </a:rPr>
              <a:t>. </a:t>
            </a:r>
            <a:r>
              <a:rPr lang="en-US" sz="2000" b="1" i="1" smtClean="0">
                <a:solidFill>
                  <a:schemeClr val="accent1">
                    <a:lumMod val="75000"/>
                  </a:schemeClr>
                </a:solidFill>
                <a:latin typeface="Arial" pitchFamily="34" charset="0"/>
                <a:ea typeface="Times New Roman" pitchFamily="18" charset="0"/>
                <a:cs typeface="Arial" pitchFamily="34" charset="0"/>
              </a:rPr>
              <a:t>Deal</a:t>
            </a:r>
            <a:r>
              <a:rPr lang="ro-RO" sz="2000" b="1" i="1" smtClean="0">
                <a:solidFill>
                  <a:schemeClr val="accent1">
                    <a:lumMod val="75000"/>
                  </a:schemeClr>
                </a:solidFill>
                <a:latin typeface="Arial" pitchFamily="34" charset="0"/>
                <a:ea typeface="Times New Roman" pitchFamily="18" charset="0"/>
                <a:cs typeface="Arial" pitchFamily="34" charset="0"/>
              </a:rPr>
              <a:t>erul </a:t>
            </a:r>
            <a:endParaRPr lang="en-US" sz="2000" b="1" i="1">
              <a:solidFill>
                <a:schemeClr val="accent1">
                  <a:lumMod val="75000"/>
                </a:schemeClr>
              </a:solidFill>
            </a:endParaRPr>
          </a:p>
        </p:txBody>
      </p:sp>
      <p:sp>
        <p:nvSpPr>
          <p:cNvPr id="4" name="Bent-Up Arrow 3"/>
          <p:cNvSpPr/>
          <p:nvPr/>
        </p:nvSpPr>
        <p:spPr>
          <a:xfrm rot="5400000">
            <a:off x="1066800" y="1676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0" y="1752600"/>
            <a:ext cx="6400800" cy="923330"/>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este un </a:t>
            </a:r>
            <a:r>
              <a:rPr lang="ro-RO" b="1" i="1" smtClean="0">
                <a:solidFill>
                  <a:schemeClr val="accent2">
                    <a:lumMod val="75000"/>
                  </a:schemeClr>
                </a:solidFill>
                <a:latin typeface="Arial" pitchFamily="34" charset="0"/>
                <a:cs typeface="Arial" pitchFamily="34" charset="0"/>
              </a:rPr>
              <a:t>intermediar</a:t>
            </a:r>
            <a:r>
              <a:rPr lang="ro-RO" smtClean="0">
                <a:latin typeface="Arial" pitchFamily="34" charset="0"/>
                <a:cs typeface="Arial" pitchFamily="34" charset="0"/>
              </a:rPr>
              <a:t> întâlnit în </a:t>
            </a:r>
            <a:r>
              <a:rPr lang="ro-RO" b="1" i="1" smtClean="0">
                <a:solidFill>
                  <a:schemeClr val="accent6">
                    <a:lumMod val="50000"/>
                  </a:schemeClr>
                </a:solidFill>
                <a:latin typeface="Arial" pitchFamily="34" charset="0"/>
                <a:cs typeface="Arial" pitchFamily="34" charset="0"/>
              </a:rPr>
              <a:t>faptele de comerţ</a:t>
            </a:r>
            <a:r>
              <a:rPr lang="ro-RO" b="1" smtClean="0">
                <a:solidFill>
                  <a:schemeClr val="accent6">
                    <a:lumMod val="50000"/>
                  </a:schemeClr>
                </a:solidFill>
                <a:latin typeface="Arial" pitchFamily="34" charset="0"/>
                <a:cs typeface="Arial" pitchFamily="34" charset="0"/>
              </a:rPr>
              <a:t> </a:t>
            </a:r>
            <a:r>
              <a:rPr lang="ro-RO" smtClean="0">
                <a:latin typeface="Arial" pitchFamily="34" charset="0"/>
                <a:cs typeface="Arial" pitchFamily="34" charset="0"/>
              </a:rPr>
              <a:t>(vânzări, cumpărări, schimb de mărfuri, servicii, schimb de valori la bursă)</a:t>
            </a:r>
            <a:endParaRPr lang="en-US">
              <a:latin typeface="Arial" pitchFamily="34" charset="0"/>
              <a:cs typeface="Arial" pitchFamily="34" charset="0"/>
            </a:endParaRPr>
          </a:p>
        </p:txBody>
      </p:sp>
      <p:sp>
        <p:nvSpPr>
          <p:cNvPr id="6" name="Rectangle 4"/>
          <p:cNvSpPr>
            <a:spLocks noChangeArrowheads="1"/>
          </p:cNvSpPr>
          <p:nvPr/>
        </p:nvSpPr>
        <p:spPr bwMode="auto">
          <a:xfrm>
            <a:off x="381000" y="30480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lang="en-US" sz="2000" b="1" i="1" smtClean="0">
                <a:solidFill>
                  <a:srgbClr val="0000FF"/>
                </a:solidFill>
                <a:latin typeface="Arial" pitchFamily="34" charset="0"/>
                <a:ea typeface="Times New Roman" pitchFamily="18" charset="0"/>
                <a:cs typeface="Arial" pitchFamily="34" charset="0"/>
              </a:rPr>
              <a:t>e</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1025" name="Rectangle 1"/>
          <p:cNvSpPr>
            <a:spLocks noChangeArrowheads="1"/>
          </p:cNvSpPr>
          <p:nvPr/>
        </p:nvSpPr>
        <p:spPr bwMode="auto">
          <a:xfrm>
            <a:off x="914400" y="3505200"/>
            <a:ext cx="7772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termenul de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dealer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mai foloseşte uneori în loc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jobber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304800" y="4267200"/>
            <a:ext cx="2870338"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1">
                    <a:lumMod val="75000"/>
                  </a:schemeClr>
                </a:solidFill>
                <a:latin typeface="Arial" pitchFamily="34" charset="0"/>
                <a:ea typeface="Times New Roman" pitchFamily="18" charset="0"/>
                <a:cs typeface="Arial" pitchFamily="34" charset="0"/>
              </a:rPr>
              <a:t>F</a:t>
            </a:r>
            <a:r>
              <a:rPr lang="ro-RO" sz="2000" b="1" i="1" smtClean="0">
                <a:solidFill>
                  <a:schemeClr val="accent1">
                    <a:lumMod val="75000"/>
                  </a:schemeClr>
                </a:solidFill>
                <a:latin typeface="Arial" pitchFamily="34" charset="0"/>
                <a:ea typeface="Times New Roman" pitchFamily="18" charset="0"/>
                <a:cs typeface="Arial" pitchFamily="34" charset="0"/>
              </a:rPr>
              <a:t>. </a:t>
            </a:r>
            <a:r>
              <a:rPr lang="en-US" sz="2000" b="1" i="1" smtClean="0">
                <a:solidFill>
                  <a:schemeClr val="accent1">
                    <a:lumMod val="75000"/>
                  </a:schemeClr>
                </a:solidFill>
                <a:latin typeface="Arial" pitchFamily="34" charset="0"/>
                <a:ea typeface="Times New Roman" pitchFamily="18" charset="0"/>
                <a:cs typeface="Arial" pitchFamily="34" charset="0"/>
              </a:rPr>
              <a:t>Jobberul (Traderul)</a:t>
            </a:r>
            <a:r>
              <a:rPr lang="ro-RO" sz="2000" b="1" i="1" smtClean="0">
                <a:solidFill>
                  <a:schemeClr val="accent1">
                    <a:lumMod val="75000"/>
                  </a:schemeClr>
                </a:solidFill>
                <a:latin typeface="Arial" pitchFamily="34" charset="0"/>
                <a:ea typeface="Times New Roman" pitchFamily="18" charset="0"/>
                <a:cs typeface="Arial" pitchFamily="34" charset="0"/>
              </a:rPr>
              <a:t> </a:t>
            </a:r>
            <a:endParaRPr lang="en-US" sz="2000" b="1" i="1">
              <a:solidFill>
                <a:schemeClr val="accent1">
                  <a:lumMod val="75000"/>
                </a:schemeClr>
              </a:solidFill>
            </a:endParaRPr>
          </a:p>
        </p:txBody>
      </p:sp>
      <p:sp>
        <p:nvSpPr>
          <p:cNvPr id="9" name="Bent-Up Arrow 8"/>
          <p:cNvSpPr/>
          <p:nvPr/>
        </p:nvSpPr>
        <p:spPr>
          <a:xfrm rot="5400000">
            <a:off x="1219200" y="4876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Rectangle 2"/>
          <p:cNvSpPr>
            <a:spLocks noChangeArrowheads="1"/>
          </p:cNvSpPr>
          <p:nvPr/>
        </p:nvSpPr>
        <p:spPr bwMode="auto">
          <a:xfrm>
            <a:off x="1981200" y="4876800"/>
            <a:ext cx="6629400" cy="1200329"/>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dealer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acţionează la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bursele de valori</a:t>
            </a:r>
            <a:r>
              <a:rPr kumimoji="0" lang="ro-RO"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care primeşte de la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comenzi de vânzare şi cumpărare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acest sens,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jobberul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poate fi considerat ca un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auxiliar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comisionarului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762000" y="914400"/>
            <a:ext cx="6858000" cy="769441"/>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II</a:t>
            </a:r>
            <a:endParaRPr kumimoji="0" lang="en-US" sz="22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DESPRE FAPTELE DE COMERŢ</a:t>
            </a:r>
            <a:endParaRPr kumimoji="0" lang="en-US" sz="22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5"/>
          <p:cNvSpPr>
            <a:spLocks noChangeArrowheads="1"/>
          </p:cNvSpPr>
          <p:nvPr/>
        </p:nvSpPr>
        <p:spPr bwMode="auto">
          <a:xfrm>
            <a:off x="1524000" y="1905000"/>
            <a:ext cx="5638800" cy="400110"/>
          </a:xfrm>
          <a:prstGeom prst="rect">
            <a:avLst/>
          </a:prstGeom>
          <a:noFill/>
          <a:ln w="9525">
            <a:noFill/>
            <a:miter lim="800000"/>
            <a:headEnd/>
            <a:tailEnd/>
          </a:ln>
          <a:effectLst>
            <a:outerShdw blurRad="50800" dist="38100" algn="l" rotWithShape="0">
              <a:prstClr val="black">
                <a:alpha val="40000"/>
              </a:prstClr>
            </a:outerShdw>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a:t>
            </a:r>
            <a:r>
              <a:rPr kumimoji="0" lang="ro-RO"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4754" name="Rectangle 2"/>
          <p:cNvSpPr>
            <a:spLocks noChangeArrowheads="1"/>
          </p:cNvSpPr>
          <p:nvPr/>
        </p:nvSpPr>
        <p:spPr bwMode="auto">
          <a:xfrm>
            <a:off x="381000" y="2286000"/>
            <a:ext cx="85344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Legea consideră ca fapte de comerţ:</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ro-RO">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1.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Cumpărăturile de producte sau mărfuri spre a se revinde, fie în natur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fie după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se vor fi lucrat sau pus în lucru, ori numai spre a se închiria; asemenea ş</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i</a:t>
            </a:r>
            <a:r>
              <a:rPr kumimoji="0" lang="ro-RO" b="0" i="0" u="none" strike="noStrike" cap="none" normalizeH="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cumpărarea spre a se revinde, de obligaţiuni ale Statului sau alte titluri de credit circulând în comerţ;</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2.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Vânzările de produse, vânzările şi închirierile de mărfuri, în natur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lucrate,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vânzările de obligaţiuni ale Statului sau de alte titluri de credit circulând în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comerţ, când vor fi fost cumpărate cu scop de revânzare sau închiriere;</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ro-RO">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3.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Contractele de report asupra obligaţiunilor de Stat sau a altor titluri de credit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circulând în comerţ;</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4.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Cumpărările şi vânzările de părţi sau de acţiuni ale societăţilor comerciale;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11BC0289-3807-40C7-866C-DA665800FB43}"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60</a:t>
            </a:fld>
            <a:endParaRPr lang="en-US"/>
          </a:p>
        </p:txBody>
      </p:sp>
      <p:sp>
        <p:nvSpPr>
          <p:cNvPr id="3" name="Rectangle 2"/>
          <p:cNvSpPr/>
          <p:nvPr/>
        </p:nvSpPr>
        <p:spPr>
          <a:xfrm>
            <a:off x="533400" y="1066800"/>
            <a:ext cx="196239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1">
                    <a:lumMod val="75000"/>
                  </a:schemeClr>
                </a:solidFill>
                <a:latin typeface="Arial" pitchFamily="34" charset="0"/>
                <a:ea typeface="Times New Roman" pitchFamily="18" charset="0"/>
                <a:cs typeface="Arial" pitchFamily="34" charset="0"/>
              </a:rPr>
              <a:t>G</a:t>
            </a:r>
            <a:r>
              <a:rPr lang="ro-RO" sz="2000" b="1" i="1" smtClean="0">
                <a:solidFill>
                  <a:schemeClr val="accent1">
                    <a:lumMod val="75000"/>
                  </a:schemeClr>
                </a:solidFill>
                <a:latin typeface="Arial" pitchFamily="34" charset="0"/>
                <a:ea typeface="Times New Roman" pitchFamily="18" charset="0"/>
                <a:cs typeface="Arial" pitchFamily="34" charset="0"/>
              </a:rPr>
              <a:t>. </a:t>
            </a:r>
            <a:r>
              <a:rPr lang="en-US" sz="2000" b="1" i="1" smtClean="0">
                <a:solidFill>
                  <a:schemeClr val="accent1">
                    <a:lumMod val="75000"/>
                  </a:schemeClr>
                </a:solidFill>
                <a:latin typeface="Arial" pitchFamily="34" charset="0"/>
                <a:ea typeface="Times New Roman" pitchFamily="18" charset="0"/>
                <a:cs typeface="Arial" pitchFamily="34" charset="0"/>
              </a:rPr>
              <a:t>Mandatarul</a:t>
            </a:r>
            <a:r>
              <a:rPr lang="ro-RO" sz="2000" b="1" i="1" smtClean="0">
                <a:solidFill>
                  <a:schemeClr val="accent1">
                    <a:lumMod val="75000"/>
                  </a:schemeClr>
                </a:solidFill>
                <a:latin typeface="Arial" pitchFamily="34" charset="0"/>
                <a:ea typeface="Times New Roman" pitchFamily="18" charset="0"/>
                <a:cs typeface="Arial" pitchFamily="34" charset="0"/>
              </a:rPr>
              <a:t> </a:t>
            </a:r>
            <a:endParaRPr lang="en-US" sz="2000" b="1" i="1">
              <a:solidFill>
                <a:schemeClr val="accent1">
                  <a:lumMod val="75000"/>
                </a:schemeClr>
              </a:solidFill>
            </a:endParaRPr>
          </a:p>
        </p:txBody>
      </p:sp>
      <p:sp>
        <p:nvSpPr>
          <p:cNvPr id="4" name="Bent-Up Arrow 3"/>
          <p:cNvSpPr/>
          <p:nvPr/>
        </p:nvSpPr>
        <p:spPr>
          <a:xfrm rot="5400000">
            <a:off x="1295400" y="1676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133600" y="1752600"/>
            <a:ext cx="6248400" cy="923330"/>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este un </a:t>
            </a:r>
            <a:r>
              <a:rPr lang="ro-RO" b="1" i="1" smtClean="0">
                <a:solidFill>
                  <a:schemeClr val="accent1">
                    <a:lumMod val="75000"/>
                  </a:schemeClr>
                </a:solidFill>
                <a:latin typeface="Arial" pitchFamily="34" charset="0"/>
                <a:cs typeface="Arial" pitchFamily="34" charset="0"/>
              </a:rPr>
              <a:t>intermediar</a:t>
            </a:r>
            <a:r>
              <a:rPr lang="ro-RO" smtClean="0">
                <a:latin typeface="Arial" pitchFamily="34" charset="0"/>
                <a:cs typeface="Arial" pitchFamily="34" charset="0"/>
              </a:rPr>
              <a:t>, persoană fizică sau juridică, care efectuează </a:t>
            </a:r>
            <a:r>
              <a:rPr lang="ro-RO" b="1" i="1" smtClean="0">
                <a:solidFill>
                  <a:srgbClr val="C00000"/>
                </a:solidFill>
                <a:latin typeface="Arial" pitchFamily="34" charset="0"/>
                <a:cs typeface="Arial" pitchFamily="34" charset="0"/>
              </a:rPr>
              <a:t>acte de comerţ</a:t>
            </a:r>
            <a:r>
              <a:rPr lang="ro-RO" b="1" smtClean="0">
                <a:solidFill>
                  <a:srgbClr val="C00000"/>
                </a:solidFill>
                <a:latin typeface="Arial" pitchFamily="34" charset="0"/>
                <a:cs typeface="Arial" pitchFamily="34" charset="0"/>
              </a:rPr>
              <a:t> </a:t>
            </a:r>
            <a:r>
              <a:rPr lang="ro-RO" b="1" i="1" smtClean="0">
                <a:solidFill>
                  <a:srgbClr val="FF0000"/>
                </a:solidFill>
                <a:latin typeface="Arial" pitchFamily="34" charset="0"/>
                <a:cs typeface="Arial" pitchFamily="34" charset="0"/>
              </a:rPr>
              <a:t>în numele şi în contul mandantului</a:t>
            </a:r>
            <a:r>
              <a:rPr lang="ro-RO" smtClean="0">
                <a:latin typeface="Arial" pitchFamily="34" charset="0"/>
                <a:cs typeface="Arial" pitchFamily="34" charset="0"/>
              </a:rPr>
              <a:t>, corespunzător </a:t>
            </a:r>
            <a:r>
              <a:rPr lang="ro-RO" b="1" i="1" smtClean="0">
                <a:solidFill>
                  <a:schemeClr val="tx2">
                    <a:lumMod val="75000"/>
                  </a:schemeClr>
                </a:solidFill>
                <a:latin typeface="Arial" pitchFamily="34" charset="0"/>
                <a:cs typeface="Arial" pitchFamily="34" charset="0"/>
              </a:rPr>
              <a:t>contractului de mandat</a:t>
            </a:r>
            <a:endParaRPr lang="en-US">
              <a:solidFill>
                <a:schemeClr val="tx2">
                  <a:lumMod val="75000"/>
                </a:schemeClr>
              </a:solidFill>
              <a:latin typeface="Arial" pitchFamily="34" charset="0"/>
              <a:cs typeface="Arial" pitchFamily="34" charset="0"/>
            </a:endParaRPr>
          </a:p>
        </p:txBody>
      </p:sp>
      <p:sp>
        <p:nvSpPr>
          <p:cNvPr id="70657" name="Rectangle 1"/>
          <p:cNvSpPr>
            <a:spLocks noChangeArrowheads="1"/>
          </p:cNvSpPr>
          <p:nvPr/>
        </p:nvSpPr>
        <p:spPr bwMode="auto">
          <a:xfrm>
            <a:off x="685800" y="2667000"/>
            <a:ext cx="7620000"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sz="280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a:t>
            </a:r>
            <a:r>
              <a:rPr kumimoji="0" lang="en-US"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plăteşte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mandatarul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cote procentuale din valoarea operaţiunilor realizate</a:t>
            </a:r>
            <a:endPar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sz="2800"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en-US"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Mandatarul</a:t>
            </a: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lucrează ca </a:t>
            </a: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agent comercial independent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4"/>
          <p:cNvSpPr>
            <a:spLocks noChangeArrowheads="1"/>
          </p:cNvSpPr>
          <p:nvPr/>
        </p:nvSpPr>
        <p:spPr bwMode="auto">
          <a:xfrm>
            <a:off x="457200" y="4267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0658" name="Rectangle 2"/>
          <p:cNvSpPr>
            <a:spLocks noChangeArrowheads="1"/>
          </p:cNvSpPr>
          <p:nvPr/>
        </p:nvSpPr>
        <p:spPr bwMode="auto">
          <a:xfrm>
            <a:off x="1066800" y="4724400"/>
            <a:ext cx="7315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ü"/>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unele cazuri,</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mandatarul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numeşte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reprezentant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încheie cu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mandantul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 </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 de reprezentare</a:t>
            </a: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ü"/>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punct de vedere legal şi al eticii comerciale,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reprezentantul comercial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poate reprezenta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paralel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altă firmă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61</a:t>
            </a:fld>
            <a:endParaRPr lang="en-US"/>
          </a:p>
        </p:txBody>
      </p:sp>
      <p:sp>
        <p:nvSpPr>
          <p:cNvPr id="71681" name="Rectangle 1"/>
          <p:cNvSpPr>
            <a:spLocks noChangeArrowheads="1"/>
          </p:cNvSpPr>
          <p:nvPr/>
        </p:nvSpPr>
        <p:spPr bwMode="auto">
          <a:xfrm>
            <a:off x="838200" y="1066800"/>
            <a:ext cx="78486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ü"/>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cazuri în care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reprezentantul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îndeplineşte şi funcţia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reprezentant tehnic şi industrial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special pentru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schimburile de mărfuri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bazate pe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cooperare în producţie</a:t>
            </a: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ü"/>
              <a:tabLst>
                <a:tab pos="457200" algn="l"/>
              </a:tabLst>
            </a:pP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firmele</a:t>
            </a:r>
            <a:r>
              <a:rPr kumimoji="0" lang="en-US" b="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intră în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relaţii de afaceri</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reprezentanţi comerciali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verifice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validitatea mandatului</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acestora, în special în cazurile când aceştia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elibereză certificate de calitate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cauţiuni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angajează credite</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etc.</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609600" y="3886200"/>
            <a:ext cx="1680268"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1">
                    <a:lumMod val="75000"/>
                  </a:schemeClr>
                </a:solidFill>
                <a:latin typeface="Arial" pitchFamily="34" charset="0"/>
                <a:ea typeface="Times New Roman" pitchFamily="18" charset="0"/>
                <a:cs typeface="Arial" pitchFamily="34" charset="0"/>
              </a:rPr>
              <a:t>H</a:t>
            </a:r>
            <a:r>
              <a:rPr lang="ro-RO" sz="2000" b="1" i="1" smtClean="0">
                <a:solidFill>
                  <a:schemeClr val="accent1">
                    <a:lumMod val="75000"/>
                  </a:schemeClr>
                </a:solidFill>
                <a:latin typeface="Arial" pitchFamily="34" charset="0"/>
                <a:ea typeface="Times New Roman" pitchFamily="18" charset="0"/>
                <a:cs typeface="Arial" pitchFamily="34" charset="0"/>
              </a:rPr>
              <a:t>. </a:t>
            </a:r>
            <a:r>
              <a:rPr lang="en-US" sz="2000" b="1" i="1" smtClean="0">
                <a:solidFill>
                  <a:schemeClr val="accent1">
                    <a:lumMod val="75000"/>
                  </a:schemeClr>
                </a:solidFill>
                <a:latin typeface="Arial" pitchFamily="34" charset="0"/>
                <a:ea typeface="Times New Roman" pitchFamily="18" charset="0"/>
                <a:cs typeface="Arial" pitchFamily="34" charset="0"/>
              </a:rPr>
              <a:t>Prepusul</a:t>
            </a:r>
            <a:r>
              <a:rPr lang="ro-RO" sz="2000" b="1" i="1" smtClean="0">
                <a:solidFill>
                  <a:schemeClr val="accent1">
                    <a:lumMod val="75000"/>
                  </a:schemeClr>
                </a:solidFill>
                <a:latin typeface="Arial" pitchFamily="34" charset="0"/>
                <a:ea typeface="Times New Roman" pitchFamily="18" charset="0"/>
                <a:cs typeface="Arial" pitchFamily="34" charset="0"/>
              </a:rPr>
              <a:t> </a:t>
            </a:r>
            <a:endParaRPr lang="en-US" sz="2000" b="1" i="1">
              <a:solidFill>
                <a:schemeClr val="accent1">
                  <a:lumMod val="75000"/>
                </a:schemeClr>
              </a:solidFill>
            </a:endParaRPr>
          </a:p>
        </p:txBody>
      </p:sp>
      <p:sp>
        <p:nvSpPr>
          <p:cNvPr id="5" name="Bent-Up Arrow 4"/>
          <p:cNvSpPr/>
          <p:nvPr/>
        </p:nvSpPr>
        <p:spPr>
          <a:xfrm rot="5400000">
            <a:off x="1524000" y="4495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286000" y="4572000"/>
            <a:ext cx="6172200" cy="1200329"/>
          </a:xfrm>
          <a:prstGeom prst="rect">
            <a:avLst/>
          </a:prstGeom>
        </p:spPr>
        <p:txBody>
          <a:bodyPr wrap="square">
            <a:spAutoFit/>
          </a:bodyPr>
          <a:lstStyle/>
          <a:p>
            <a:pPr algn="just"/>
            <a:r>
              <a:rPr lang="en-US" smtClean="0">
                <a:latin typeface="Arial" pitchFamily="34" charset="0"/>
                <a:cs typeface="Arial" pitchFamily="34" charset="0"/>
              </a:rPr>
              <a:t>este </a:t>
            </a:r>
            <a:r>
              <a:rPr lang="en-US" b="1" i="1" smtClean="0">
                <a:solidFill>
                  <a:schemeClr val="accent2">
                    <a:lumMod val="75000"/>
                  </a:schemeClr>
                </a:solidFill>
                <a:latin typeface="Arial" pitchFamily="34" charset="0"/>
                <a:cs typeface="Arial" pitchFamily="34" charset="0"/>
              </a:rPr>
              <a:t>o persoană fizică </a:t>
            </a:r>
            <a:r>
              <a:rPr lang="en-US" smtClean="0">
                <a:latin typeface="Arial" pitchFamily="34" charset="0"/>
                <a:cs typeface="Arial" pitchFamily="34" charset="0"/>
              </a:rPr>
              <a:t>care acceptă să depună o </a:t>
            </a:r>
            <a:r>
              <a:rPr lang="en-US" b="1" i="1" smtClean="0">
                <a:solidFill>
                  <a:srgbClr val="C00000"/>
                </a:solidFill>
                <a:latin typeface="Arial" pitchFamily="34" charset="0"/>
                <a:cs typeface="Arial" pitchFamily="34" charset="0"/>
              </a:rPr>
              <a:t>activitate de funcţionar</a:t>
            </a:r>
            <a:r>
              <a:rPr lang="en-US" smtClean="0">
                <a:latin typeface="Arial" pitchFamily="34" charset="0"/>
                <a:cs typeface="Arial" pitchFamily="34" charset="0"/>
              </a:rPr>
              <a:t>, </a:t>
            </a:r>
            <a:r>
              <a:rPr lang="en-US" i="1" smtClean="0">
                <a:latin typeface="Arial" pitchFamily="34" charset="0"/>
                <a:cs typeface="Arial" pitchFamily="34" charset="0"/>
              </a:rPr>
              <a:t>angajat</a:t>
            </a:r>
            <a:r>
              <a:rPr lang="en-US" smtClean="0">
                <a:latin typeface="Arial" pitchFamily="34" charset="0"/>
                <a:cs typeface="Arial" pitchFamily="34" charset="0"/>
              </a:rPr>
              <a:t> de </a:t>
            </a:r>
            <a:r>
              <a:rPr lang="en-US" b="1" i="1" smtClean="0">
                <a:solidFill>
                  <a:srgbClr val="FF0000"/>
                </a:solidFill>
                <a:latin typeface="Arial" pitchFamily="34" charset="0"/>
                <a:cs typeface="Arial" pitchFamily="34" charset="0"/>
              </a:rPr>
              <a:t>comerciant</a:t>
            </a:r>
            <a:r>
              <a:rPr lang="en-US" smtClean="0">
                <a:solidFill>
                  <a:srgbClr val="FF0000"/>
                </a:solidFill>
                <a:latin typeface="Arial" pitchFamily="34" charset="0"/>
                <a:cs typeface="Arial" pitchFamily="34" charset="0"/>
              </a:rPr>
              <a:t> (</a:t>
            </a:r>
            <a:r>
              <a:rPr lang="en-US" b="1" i="1" smtClean="0">
                <a:solidFill>
                  <a:srgbClr val="FF0000"/>
                </a:solidFill>
                <a:latin typeface="Arial" pitchFamily="34" charset="0"/>
                <a:cs typeface="Arial" pitchFamily="34" charset="0"/>
              </a:rPr>
              <a:t>comitent</a:t>
            </a:r>
            <a:r>
              <a:rPr lang="en-US" smtClean="0">
                <a:solidFill>
                  <a:srgbClr val="FF0000"/>
                </a:solidFill>
                <a:latin typeface="Arial" pitchFamily="34" charset="0"/>
                <a:cs typeface="Arial" pitchFamily="34" charset="0"/>
              </a:rPr>
              <a:t>) </a:t>
            </a:r>
            <a:r>
              <a:rPr lang="en-US" smtClean="0">
                <a:latin typeface="Arial" pitchFamily="34" charset="0"/>
                <a:cs typeface="Arial" pitchFamily="34" charset="0"/>
              </a:rPr>
              <a:t>pentru </a:t>
            </a:r>
            <a:r>
              <a:rPr lang="en-US" b="1" i="1" smtClean="0">
                <a:solidFill>
                  <a:schemeClr val="accent6">
                    <a:lumMod val="50000"/>
                  </a:schemeClr>
                </a:solidFill>
                <a:latin typeface="Arial" pitchFamily="34" charset="0"/>
                <a:cs typeface="Arial" pitchFamily="34" charset="0"/>
              </a:rPr>
              <a:t>îndeplinirea</a:t>
            </a:r>
            <a:r>
              <a:rPr lang="en-US" b="1" smtClean="0">
                <a:solidFill>
                  <a:schemeClr val="accent6">
                    <a:lumMod val="50000"/>
                  </a:schemeClr>
                </a:solidFill>
                <a:latin typeface="Arial" pitchFamily="34" charset="0"/>
                <a:cs typeface="Arial" pitchFamily="34" charset="0"/>
              </a:rPr>
              <a:t> </a:t>
            </a:r>
            <a:r>
              <a:rPr lang="en-US" b="1" i="1" smtClean="0">
                <a:solidFill>
                  <a:schemeClr val="accent6">
                    <a:lumMod val="50000"/>
                  </a:schemeClr>
                </a:solidFill>
                <a:latin typeface="Arial" pitchFamily="34" charset="0"/>
                <a:cs typeface="Arial" pitchFamily="34" charset="0"/>
              </a:rPr>
              <a:t>anumitor sarcinii</a:t>
            </a:r>
            <a:r>
              <a:rPr lang="en-US" b="1" smtClean="0">
                <a:solidFill>
                  <a:schemeClr val="accent6">
                    <a:lumMod val="50000"/>
                  </a:schemeClr>
                </a:solidFill>
                <a:latin typeface="Arial" pitchFamily="34" charset="0"/>
                <a:cs typeface="Arial" pitchFamily="34" charset="0"/>
              </a:rPr>
              <a:t> </a:t>
            </a:r>
            <a:r>
              <a:rPr lang="en-US" smtClean="0">
                <a:latin typeface="Arial" pitchFamily="34" charset="0"/>
                <a:cs typeface="Arial" pitchFamily="34" charset="0"/>
              </a:rPr>
              <a:t>contra unui </a:t>
            </a:r>
            <a:r>
              <a:rPr lang="en-US" b="1" i="1" smtClean="0">
                <a:solidFill>
                  <a:schemeClr val="accent6">
                    <a:lumMod val="50000"/>
                  </a:schemeClr>
                </a:solidFill>
                <a:latin typeface="Arial" pitchFamily="34" charset="0"/>
                <a:cs typeface="Arial" pitchFamily="34" charset="0"/>
              </a:rPr>
              <a:t>salariu</a:t>
            </a:r>
            <a:endParaRPr lang="en-US" b="1">
              <a:solidFill>
                <a:schemeClr val="accent6">
                  <a:lumMod val="50000"/>
                </a:schemeClr>
              </a:solidFill>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62</a:t>
            </a:fld>
            <a:endParaRPr lang="en-US"/>
          </a:p>
        </p:txBody>
      </p:sp>
      <p:sp>
        <p:nvSpPr>
          <p:cNvPr id="3" name="Rectangle 4"/>
          <p:cNvSpPr>
            <a:spLocks noChangeArrowheads="1"/>
          </p:cNvSpPr>
          <p:nvPr/>
        </p:nvSpPr>
        <p:spPr bwMode="auto">
          <a:xfrm>
            <a:off x="609600" y="838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2705" name="Rectangle 1"/>
          <p:cNvSpPr>
            <a:spLocks noChangeArrowheads="1"/>
          </p:cNvSpPr>
          <p:nvPr/>
        </p:nvSpPr>
        <p:spPr bwMode="auto">
          <a:xfrm>
            <a:off x="1143000" y="1295400"/>
            <a:ext cx="73152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tabLst>
                <a:tab pos="457200" algn="l"/>
              </a:tabLst>
            </a:pPr>
            <a:r>
              <a:rPr kumimoji="0" lang="en-US" u="none" strike="noStrike" cap="none" normalizeH="0" baseline="0" smtClean="0">
                <a:ln>
                  <a:noFill/>
                </a:ln>
                <a:effectLst/>
                <a:latin typeface="Arial" pitchFamily="34" charset="0"/>
                <a:ea typeface="Times New Roman" pitchFamily="18" charset="0"/>
                <a:cs typeface="Arial" pitchFamily="34" charset="0"/>
                <a:sym typeface="Wingdings"/>
              </a:rPr>
              <a:t></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prepusul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se supună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îndrumărilor şi controlului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comitentului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său</a:t>
            </a:r>
          </a:p>
          <a:p>
            <a:pPr lvl="0" algn="just" fontAlgn="base">
              <a:spcBef>
                <a:spcPct val="0"/>
              </a:spcBef>
              <a:spcAft>
                <a:spcPct val="0"/>
              </a:spcAft>
              <a:buFont typeface="Wingdings" pitchFamily="2" charset="2"/>
              <a:buChar char="ü"/>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buFont typeface="Wingdings" pitchFamily="2" charset="2"/>
              <a:buChar char="ü"/>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faptele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prepusului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realizate în conformitate cu instrucţiunile primite, cad sub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incidenţa răspunderii comitentului</a:t>
            </a:r>
          </a:p>
          <a:p>
            <a:pPr lvl="0" algn="just" eaLnBrk="0" fontAlgn="base" hangingPunct="0">
              <a:spcBef>
                <a:spcPct val="0"/>
              </a:spcBef>
              <a:spcAft>
                <a:spcPct val="0"/>
              </a:spcAft>
              <a:buFont typeface="Wingdings" pitchFamily="2" charset="2"/>
              <a:buChar char="ü"/>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relaţiile dintre</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comitent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prepus</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 de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subordonare directă</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5" name="Rectangle 4"/>
          <p:cNvSpPr/>
          <p:nvPr/>
        </p:nvSpPr>
        <p:spPr>
          <a:xfrm>
            <a:off x="381000" y="3810000"/>
            <a:ext cx="3587842"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1">
                    <a:lumMod val="75000"/>
                  </a:schemeClr>
                </a:solidFill>
                <a:latin typeface="Arial" pitchFamily="34" charset="0"/>
                <a:cs typeface="Arial" pitchFamily="34" charset="0"/>
              </a:rPr>
              <a:t>4. Concesionarul comercial </a:t>
            </a:r>
            <a:endParaRPr lang="en-US" sz="2000" b="1" i="1">
              <a:solidFill>
                <a:schemeClr val="accent1">
                  <a:lumMod val="75000"/>
                </a:schemeClr>
              </a:solidFill>
              <a:latin typeface="Arial" pitchFamily="34" charset="0"/>
              <a:cs typeface="Arial" pitchFamily="34" charset="0"/>
            </a:endParaRPr>
          </a:p>
        </p:txBody>
      </p:sp>
      <p:sp>
        <p:nvSpPr>
          <p:cNvPr id="6" name="Bent-Up Arrow 5"/>
          <p:cNvSpPr/>
          <p:nvPr/>
        </p:nvSpPr>
        <p:spPr>
          <a:xfrm rot="5400000">
            <a:off x="1600200" y="44196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706" name="Rectangle 2"/>
          <p:cNvSpPr>
            <a:spLocks noChangeArrowheads="1"/>
          </p:cNvSpPr>
          <p:nvPr/>
        </p:nvSpPr>
        <p:spPr bwMode="auto">
          <a:xfrm>
            <a:off x="2514600" y="4495800"/>
            <a:ext cx="6248400" cy="1754326"/>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intermediarul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persoană fizică</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sau juridică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în baza </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contractului de concesiune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primeşte din parte altei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persoane fizice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juridice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numită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concedent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dreptul de a comercializa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în numele său şi pe cont propriu</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produsele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concedentului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într-o anumită zonă şi pe o anumită perioadă de timp</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63</a:t>
            </a:fld>
            <a:endParaRPr lang="en-US"/>
          </a:p>
        </p:txBody>
      </p:sp>
      <p:sp>
        <p:nvSpPr>
          <p:cNvPr id="3" name="Rectangle 4"/>
          <p:cNvSpPr>
            <a:spLocks noChangeArrowheads="1"/>
          </p:cNvSpPr>
          <p:nvPr/>
        </p:nvSpPr>
        <p:spPr bwMode="auto">
          <a:xfrm>
            <a:off x="685800" y="838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3729" name="Rectangle 1"/>
          <p:cNvSpPr>
            <a:spLocks noChangeArrowheads="1"/>
          </p:cNvSpPr>
          <p:nvPr/>
        </p:nvSpPr>
        <p:spPr bwMode="auto">
          <a:xfrm>
            <a:off x="1143000" y="1295400"/>
            <a:ext cx="70866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u="none" strike="noStrike" cap="none" normalizeH="0" baseline="0" smtClean="0">
                <a:ln>
                  <a:noFill/>
                </a:ln>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concesionarul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acţioneză independent</a:t>
            </a:r>
            <a:endParaRPr kumimoji="0" lang="en-US" b="1" i="1" u="none" strike="noStrike" cap="none" normalizeH="0" baseline="0" smtClean="0">
              <a:ln>
                <a:noFill/>
              </a:ln>
              <a:solidFill>
                <a:srgbClr val="C00000"/>
              </a:solidFill>
              <a:effectLst/>
              <a:latin typeface="Arial" pitchFamily="34" charset="0"/>
              <a:cs typeface="Arial" pitchFamily="34" charset="0"/>
            </a:endParaRPr>
          </a:p>
          <a:p>
            <a:pPr lvl="0" algn="just" eaLnBrk="0" fontAlgn="base" hangingPunct="0">
              <a:spcBef>
                <a:spcPct val="0"/>
              </a:spcBef>
              <a:spcAft>
                <a:spcPct val="0"/>
              </a:spcAft>
              <a:tabLst>
                <a:tab pos="457200" algn="l"/>
              </a:tabLst>
            </a:pPr>
            <a:endParaRPr lang="en-US" smtClean="0">
              <a:latin typeface="Arial" pitchFamily="34" charset="0"/>
              <a:ea typeface="Times New Roman" pitchFamily="18" charset="0"/>
              <a:cs typeface="Arial" pitchFamily="34" charset="0"/>
              <a:sym typeface="Wingdings"/>
            </a:endParaRPr>
          </a:p>
          <a:p>
            <a:pPr lvl="0" algn="just" eaLnBrk="0" fontAlgn="base" hangingPunct="0">
              <a:spcBef>
                <a:spcPct val="0"/>
              </a:spcBef>
              <a:spcAft>
                <a:spcPct val="0"/>
              </a:spcAft>
              <a:tabLst>
                <a:tab pos="457200" algn="l"/>
              </a:tabLst>
            </a:pPr>
            <a:r>
              <a:rPr lang="en-US" smtClean="0">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spre deosebire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reprezentantul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concesionarul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cumpără şi vinde produsele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concedentului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 orice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comerciant specializat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având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drept de exclusivitate pe teritoriul concesionat</a:t>
            </a:r>
          </a:p>
          <a:p>
            <a:pPr lvl="0" algn="just" eaLnBrk="0" fontAlgn="base" hangingPunct="0">
              <a:spcBef>
                <a:spcPct val="0"/>
              </a:spcBef>
              <a:spcAft>
                <a:spcPct val="0"/>
              </a:spcAft>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tabLst>
                <a:tab pos="457200" algn="l"/>
              </a:tabLst>
            </a:pPr>
            <a:r>
              <a:rPr lang="en-US" smtClean="0">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beneficiul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concesionarului comercial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rezultă din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diferenţa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dintre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preţurile de revânzare</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şi cele de cumpărare</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5" name="Rectangle 4"/>
          <p:cNvSpPr/>
          <p:nvPr/>
        </p:nvSpPr>
        <p:spPr>
          <a:xfrm>
            <a:off x="381000" y="4191000"/>
            <a:ext cx="341471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2">
                    <a:lumMod val="75000"/>
                  </a:schemeClr>
                </a:solidFill>
                <a:latin typeface="Arial" pitchFamily="34" charset="0"/>
                <a:cs typeface="Arial" pitchFamily="34" charset="0"/>
              </a:rPr>
              <a:t>5. Concesionarul teritorial</a:t>
            </a:r>
            <a:r>
              <a:rPr lang="en-US" sz="2000" smtClean="0">
                <a:solidFill>
                  <a:schemeClr val="accent2">
                    <a:lumMod val="75000"/>
                  </a:schemeClr>
                </a:solidFill>
                <a:latin typeface="Arial" pitchFamily="34" charset="0"/>
                <a:cs typeface="Arial" pitchFamily="34" charset="0"/>
              </a:rPr>
              <a:t> </a:t>
            </a:r>
            <a:endParaRPr lang="en-US" sz="2000">
              <a:solidFill>
                <a:schemeClr val="accent2">
                  <a:lumMod val="75000"/>
                </a:schemeClr>
              </a:solidFill>
              <a:latin typeface="Arial" pitchFamily="34" charset="0"/>
              <a:cs typeface="Arial" pitchFamily="34" charset="0"/>
            </a:endParaRPr>
          </a:p>
        </p:txBody>
      </p:sp>
      <p:sp>
        <p:nvSpPr>
          <p:cNvPr id="6" name="Bent-Up Arrow 5"/>
          <p:cNvSpPr/>
          <p:nvPr/>
        </p:nvSpPr>
        <p:spPr>
          <a:xfrm rot="5400000">
            <a:off x="1752600" y="4724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730" name="Rectangle 2"/>
          <p:cNvSpPr>
            <a:spLocks noChangeArrowheads="1"/>
          </p:cNvSpPr>
          <p:nvPr/>
        </p:nvSpPr>
        <p:spPr bwMode="auto">
          <a:xfrm>
            <a:off x="2514600" y="4724400"/>
            <a:ext cx="5943600" cy="1754326"/>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concesionarul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primeşte din partea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concedentului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dreptul de a dispune de teritoriul concesionat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o anumită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perioadă de timp</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condiţii de avantaj reciproc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(exploatare minieră, forestieră, agricolă, transporturi, telecomunicaţii)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64</a:t>
            </a:fld>
            <a:endParaRPr lang="en-US"/>
          </a:p>
        </p:txBody>
      </p:sp>
      <p:sp>
        <p:nvSpPr>
          <p:cNvPr id="3" name="Rectangle 3"/>
          <p:cNvSpPr>
            <a:spLocks noChangeArrowheads="1"/>
          </p:cNvSpPr>
          <p:nvPr/>
        </p:nvSpPr>
        <p:spPr bwMode="auto">
          <a:xfrm>
            <a:off x="762000" y="685800"/>
            <a:ext cx="3733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3.2.2 </a:t>
            </a:r>
            <a:r>
              <a:rPr lang="en-US" sz="2000" b="1" smtClean="0">
                <a:solidFill>
                  <a:schemeClr val="tx2">
                    <a:lumMod val="75000"/>
                  </a:schemeClr>
                </a:solidFill>
                <a:latin typeface="Arial" pitchFamily="34" charset="0"/>
                <a:ea typeface="Times New Roman" pitchFamily="18" charset="0"/>
                <a:cs typeface="Arial" pitchFamily="34" charset="0"/>
              </a:rPr>
              <a:t>Auxiliari</a:t>
            </a:r>
            <a:r>
              <a:rPr kumimoji="0" lang="ro-RO" sz="20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 în comerţ</a:t>
            </a:r>
            <a:endParaRPr kumimoji="0" lang="ro-RO" sz="2000" b="0"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4" name="Rectangle 3"/>
          <p:cNvSpPr/>
          <p:nvPr/>
        </p:nvSpPr>
        <p:spPr>
          <a:xfrm>
            <a:off x="533400" y="1143000"/>
            <a:ext cx="3257623"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1. Comisionarul tranzitar </a:t>
            </a:r>
            <a:endParaRPr lang="en-US" sz="2000" b="1" i="1">
              <a:solidFill>
                <a:schemeClr val="accent6">
                  <a:lumMod val="50000"/>
                </a:schemeClr>
              </a:solidFill>
              <a:latin typeface="Arial" pitchFamily="34" charset="0"/>
              <a:cs typeface="Arial" pitchFamily="34" charset="0"/>
            </a:endParaRPr>
          </a:p>
        </p:txBody>
      </p:sp>
      <p:sp>
        <p:nvSpPr>
          <p:cNvPr id="5" name="Rectangle 4"/>
          <p:cNvSpPr/>
          <p:nvPr/>
        </p:nvSpPr>
        <p:spPr>
          <a:xfrm>
            <a:off x="1981200" y="1752600"/>
            <a:ext cx="6934200" cy="1477328"/>
          </a:xfrm>
          <a:prstGeom prst="rect">
            <a:avLst/>
          </a:prstGeom>
          <a:solidFill>
            <a:schemeClr val="accent4">
              <a:lumMod val="20000"/>
              <a:lumOff val="80000"/>
            </a:schemeClr>
          </a:solidFill>
        </p:spPr>
        <p:txBody>
          <a:bodyPr wrap="square">
            <a:spAutoFit/>
          </a:bodyPr>
          <a:lstStyle/>
          <a:p>
            <a:pPr marL="0" lvl="1" algn="just"/>
            <a:r>
              <a:rPr lang="en-US" smtClean="0">
                <a:latin typeface="Arial" pitchFamily="34" charset="0"/>
                <a:cs typeface="Arial" pitchFamily="34" charset="0"/>
              </a:rPr>
              <a:t>este </a:t>
            </a:r>
            <a:r>
              <a:rPr lang="en-US" b="1" smtClean="0">
                <a:solidFill>
                  <a:schemeClr val="accent2">
                    <a:lumMod val="75000"/>
                  </a:schemeClr>
                </a:solidFill>
                <a:latin typeface="Arial" pitchFamily="34" charset="0"/>
                <a:cs typeface="Arial" pitchFamily="34" charset="0"/>
              </a:rPr>
              <a:t>o </a:t>
            </a:r>
            <a:r>
              <a:rPr lang="en-US" b="1" i="1" smtClean="0">
                <a:solidFill>
                  <a:schemeClr val="accent2">
                    <a:lumMod val="75000"/>
                  </a:schemeClr>
                </a:solidFill>
                <a:latin typeface="Arial" pitchFamily="34" charset="0"/>
                <a:cs typeface="Arial" pitchFamily="34" charset="0"/>
              </a:rPr>
              <a:t>persoană juridică</a:t>
            </a:r>
            <a:r>
              <a:rPr lang="en-US" b="1" smtClean="0">
                <a:solidFill>
                  <a:schemeClr val="accent2">
                    <a:lumMod val="75000"/>
                  </a:schemeClr>
                </a:solidFill>
                <a:latin typeface="Arial" pitchFamily="34" charset="0"/>
                <a:cs typeface="Arial" pitchFamily="34" charset="0"/>
              </a:rPr>
              <a:t>, </a:t>
            </a:r>
            <a:r>
              <a:rPr lang="en-US" b="1" i="1" smtClean="0">
                <a:solidFill>
                  <a:schemeClr val="accent2">
                    <a:lumMod val="75000"/>
                  </a:schemeClr>
                </a:solidFill>
                <a:latin typeface="Arial" pitchFamily="34" charset="0"/>
                <a:cs typeface="Arial" pitchFamily="34" charset="0"/>
              </a:rPr>
              <a:t>specializată</a:t>
            </a:r>
            <a:r>
              <a:rPr lang="en-US" b="1" smtClean="0">
                <a:solidFill>
                  <a:schemeClr val="accent2">
                    <a:lumMod val="75000"/>
                  </a:schemeClr>
                </a:solidFill>
                <a:latin typeface="Arial" pitchFamily="34" charset="0"/>
                <a:cs typeface="Arial" pitchFamily="34" charset="0"/>
              </a:rPr>
              <a:t> </a:t>
            </a:r>
            <a:r>
              <a:rPr lang="en-US" smtClean="0">
                <a:latin typeface="Arial" pitchFamily="34" charset="0"/>
                <a:cs typeface="Arial" pitchFamily="34" charset="0"/>
              </a:rPr>
              <a:t>în </a:t>
            </a:r>
            <a:r>
              <a:rPr lang="en-US" b="1" i="1" smtClean="0">
                <a:solidFill>
                  <a:schemeClr val="accent2">
                    <a:lumMod val="75000"/>
                  </a:schemeClr>
                </a:solidFill>
                <a:latin typeface="Arial" pitchFamily="34" charset="0"/>
                <a:cs typeface="Arial" pitchFamily="34" charset="0"/>
              </a:rPr>
              <a:t>operaţiunile de tranzitare</a:t>
            </a:r>
            <a:r>
              <a:rPr lang="en-US" smtClean="0">
                <a:latin typeface="Arial" pitchFamily="34" charset="0"/>
                <a:cs typeface="Arial" pitchFamily="34" charset="0"/>
              </a:rPr>
              <a:t>, care </a:t>
            </a:r>
            <a:r>
              <a:rPr lang="en-US" b="1" i="1" smtClean="0">
                <a:solidFill>
                  <a:schemeClr val="accent6">
                    <a:lumMod val="50000"/>
                  </a:schemeClr>
                </a:solidFill>
                <a:latin typeface="Arial" pitchFamily="34" charset="0"/>
                <a:cs typeface="Arial" pitchFamily="34" charset="0"/>
              </a:rPr>
              <a:t>acţionează în mod permanent într-o vamă</a:t>
            </a:r>
            <a:r>
              <a:rPr lang="en-US" b="1" smtClean="0">
                <a:solidFill>
                  <a:schemeClr val="accent6">
                    <a:lumMod val="50000"/>
                  </a:schemeClr>
                </a:solidFill>
                <a:latin typeface="Arial" pitchFamily="34" charset="0"/>
                <a:cs typeface="Arial" pitchFamily="34" charset="0"/>
              </a:rPr>
              <a:t> </a:t>
            </a:r>
            <a:r>
              <a:rPr lang="en-US" smtClean="0">
                <a:latin typeface="Arial" pitchFamily="34" charset="0"/>
                <a:cs typeface="Arial" pitchFamily="34" charset="0"/>
              </a:rPr>
              <a:t>în care este </a:t>
            </a:r>
            <a:r>
              <a:rPr lang="en-US" i="1" smtClean="0">
                <a:latin typeface="Arial" pitchFamily="34" charset="0"/>
                <a:cs typeface="Arial" pitchFamily="34" charset="0"/>
              </a:rPr>
              <a:t>agreat</a:t>
            </a:r>
            <a:r>
              <a:rPr lang="en-US" smtClean="0">
                <a:latin typeface="Arial" pitchFamily="34" charset="0"/>
                <a:cs typeface="Arial" pitchFamily="34" charset="0"/>
              </a:rPr>
              <a:t> printr-o </a:t>
            </a:r>
            <a:r>
              <a:rPr lang="en-US" b="1" i="1" smtClean="0">
                <a:solidFill>
                  <a:srgbClr val="FF0000"/>
                </a:solidFill>
                <a:latin typeface="Arial" pitchFamily="34" charset="0"/>
                <a:cs typeface="Arial" pitchFamily="34" charset="0"/>
              </a:rPr>
              <a:t>hârtie de agrement</a:t>
            </a:r>
            <a:r>
              <a:rPr lang="en-US" smtClean="0">
                <a:solidFill>
                  <a:srgbClr val="FF0000"/>
                </a:solidFill>
                <a:latin typeface="Arial" pitchFamily="34" charset="0"/>
                <a:cs typeface="Arial" pitchFamily="34" charset="0"/>
              </a:rPr>
              <a:t> </a:t>
            </a:r>
            <a:r>
              <a:rPr lang="en-US" smtClean="0">
                <a:latin typeface="Arial" pitchFamily="34" charset="0"/>
                <a:cs typeface="Arial" pitchFamily="34" charset="0"/>
              </a:rPr>
              <a:t>ce este </a:t>
            </a:r>
            <a:r>
              <a:rPr lang="en-US" b="1" i="1" smtClean="0">
                <a:solidFill>
                  <a:schemeClr val="accent6">
                    <a:lumMod val="50000"/>
                  </a:schemeClr>
                </a:solidFill>
                <a:latin typeface="Arial" pitchFamily="34" charset="0"/>
                <a:cs typeface="Arial" pitchFamily="34" charset="0"/>
              </a:rPr>
              <a:t>reînnoită </a:t>
            </a:r>
            <a:r>
              <a:rPr lang="ro-RO" smtClean="0">
                <a:latin typeface="Arial" pitchFamily="34" charset="0"/>
                <a:cs typeface="Arial" pitchFamily="34" charset="0"/>
              </a:rPr>
              <a:t>și care se ocupă de toate </a:t>
            </a:r>
            <a:r>
              <a:rPr lang="ro-RO" i="1" smtClean="0">
                <a:latin typeface="Arial" pitchFamily="34" charset="0"/>
                <a:cs typeface="Arial" pitchFamily="34" charset="0"/>
              </a:rPr>
              <a:t>formalităţile</a:t>
            </a:r>
            <a:r>
              <a:rPr lang="ro-RO" smtClean="0">
                <a:latin typeface="Arial" pitchFamily="34" charset="0"/>
                <a:cs typeface="Arial" pitchFamily="34" charset="0"/>
              </a:rPr>
              <a:t> legate de </a:t>
            </a:r>
            <a:r>
              <a:rPr lang="ro-RO" i="1" smtClean="0">
                <a:latin typeface="Arial" pitchFamily="34" charset="0"/>
                <a:cs typeface="Arial" pitchFamily="34" charset="0"/>
              </a:rPr>
              <a:t>tranzit </a:t>
            </a:r>
            <a:r>
              <a:rPr lang="ro-RO" smtClean="0">
                <a:latin typeface="Arial" pitchFamily="34" charset="0"/>
                <a:cs typeface="Arial" pitchFamily="34" charset="0"/>
              </a:rPr>
              <a:t>şi</a:t>
            </a:r>
            <a:r>
              <a:rPr lang="ro-RO" i="1" smtClean="0">
                <a:latin typeface="Arial" pitchFamily="34" charset="0"/>
                <a:cs typeface="Arial" pitchFamily="34" charset="0"/>
              </a:rPr>
              <a:t> vămuire</a:t>
            </a:r>
            <a:r>
              <a:rPr lang="ro-RO" smtClean="0">
                <a:latin typeface="Arial" pitchFamily="34" charset="0"/>
                <a:cs typeface="Arial" pitchFamily="34" charset="0"/>
              </a:rPr>
              <a:t> </a:t>
            </a:r>
            <a:r>
              <a:rPr lang="ro-RO" i="1" smtClean="0">
                <a:latin typeface="Arial" pitchFamily="34" charset="0"/>
                <a:cs typeface="Arial" pitchFamily="34" charset="0"/>
              </a:rPr>
              <a:t>întocmind de asemenea actele</a:t>
            </a:r>
            <a:r>
              <a:rPr lang="ro-RO" smtClean="0">
                <a:latin typeface="Arial" pitchFamily="34" charset="0"/>
                <a:cs typeface="Arial" pitchFamily="34" charset="0"/>
              </a:rPr>
              <a:t> de </a:t>
            </a:r>
            <a:r>
              <a:rPr lang="ro-RO" i="1" smtClean="0">
                <a:latin typeface="Arial" pitchFamily="34" charset="0"/>
                <a:cs typeface="Arial" pitchFamily="34" charset="0"/>
              </a:rPr>
              <a:t>control sanitar</a:t>
            </a:r>
            <a:r>
              <a:rPr lang="ro-RO" smtClean="0">
                <a:latin typeface="Arial" pitchFamily="34" charset="0"/>
                <a:cs typeface="Arial" pitchFamily="34" charset="0"/>
              </a:rPr>
              <a:t> şi </a:t>
            </a:r>
            <a:r>
              <a:rPr lang="ro-RO" i="1" smtClean="0">
                <a:latin typeface="Arial" pitchFamily="34" charset="0"/>
                <a:cs typeface="Arial" pitchFamily="34" charset="0"/>
              </a:rPr>
              <a:t>fitosanitar</a:t>
            </a:r>
            <a:endParaRPr lang="en-US" b="1">
              <a:solidFill>
                <a:schemeClr val="accent6">
                  <a:lumMod val="50000"/>
                </a:schemeClr>
              </a:solidFill>
              <a:latin typeface="Arial" pitchFamily="34" charset="0"/>
              <a:cs typeface="Arial" pitchFamily="34" charset="0"/>
            </a:endParaRPr>
          </a:p>
        </p:txBody>
      </p:sp>
      <p:sp>
        <p:nvSpPr>
          <p:cNvPr id="6" name="Bent-Up Arrow 5"/>
          <p:cNvSpPr/>
          <p:nvPr/>
        </p:nvSpPr>
        <p:spPr>
          <a:xfrm rot="5400000">
            <a:off x="1219200" y="1676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4"/>
          <p:cNvSpPr>
            <a:spLocks noChangeArrowheads="1"/>
          </p:cNvSpPr>
          <p:nvPr/>
        </p:nvSpPr>
        <p:spPr bwMode="auto">
          <a:xfrm>
            <a:off x="457200" y="34290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4753" name="Rectangle 1"/>
          <p:cNvSpPr>
            <a:spLocks noChangeArrowheads="1"/>
          </p:cNvSpPr>
          <p:nvPr/>
        </p:nvSpPr>
        <p:spPr bwMode="auto">
          <a:xfrm>
            <a:off x="1143000" y="3886200"/>
            <a:ext cx="74676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unele ţări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comisionarul tranzitar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numeşte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 expeditor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calitate în care întocmeşte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declaraţii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u="none" strike="noStrike" cap="none" normalizeH="0" baseline="0" smtClean="0">
                <a:ln>
                  <a:noFill/>
                </a:ln>
                <a:effectLst/>
                <a:latin typeface="Arial" pitchFamily="34" charset="0"/>
                <a:ea typeface="Times New Roman" pitchFamily="18" charset="0"/>
                <a:cs typeface="Arial" pitchFamily="34" charset="0"/>
              </a:rPr>
              <a:t>borderouri de plată</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a taxelor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borderouri de plată a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frahtului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u="none" strike="noStrike" cap="none" normalizeH="0" baseline="0" smtClean="0">
                <a:ln>
                  <a:noFill/>
                </a:ln>
                <a:effectLst/>
                <a:latin typeface="Arial" pitchFamily="34" charset="0"/>
                <a:ea typeface="Times New Roman" pitchFamily="18" charset="0"/>
                <a:cs typeface="Arial" pitchFamily="34" charset="0"/>
                <a:sym typeface="Wingdings"/>
              </a:rPr>
              <a:t></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frahtul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termenul din limba germană pentru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scrisoarea de trăsură</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este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un înscris constatator al contractelor de transport pe calea ferată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cuprinzând mărfurile transportate, expeditorul, destinatarul mărfurilor, staţia de destinaţie şi taxele de transport (tarifele pe tonă)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65</a:t>
            </a:fld>
            <a:endParaRPr lang="en-US"/>
          </a:p>
        </p:txBody>
      </p:sp>
      <p:sp>
        <p:nvSpPr>
          <p:cNvPr id="3" name="Rectangle 2"/>
          <p:cNvSpPr/>
          <p:nvPr/>
        </p:nvSpPr>
        <p:spPr>
          <a:xfrm>
            <a:off x="533400" y="228600"/>
            <a:ext cx="2025042"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sz="2000" b="1" i="1" smtClean="0">
                <a:solidFill>
                  <a:schemeClr val="accent6">
                    <a:lumMod val="50000"/>
                  </a:schemeClr>
                </a:solidFill>
                <a:latin typeface="Arial" pitchFamily="34" charset="0"/>
                <a:cs typeface="Arial" pitchFamily="34" charset="0"/>
              </a:rPr>
              <a:t>2</a:t>
            </a:r>
            <a:r>
              <a:rPr lang="en-US" sz="2000" b="1" i="1" smtClean="0">
                <a:solidFill>
                  <a:schemeClr val="accent6">
                    <a:lumMod val="50000"/>
                  </a:schemeClr>
                </a:solidFill>
                <a:latin typeface="Arial" pitchFamily="34" charset="0"/>
                <a:cs typeface="Arial" pitchFamily="34" charset="0"/>
              </a:rPr>
              <a:t>. Ambalatorul </a:t>
            </a:r>
            <a:endParaRPr lang="en-US" sz="2000" b="1" i="1">
              <a:solidFill>
                <a:schemeClr val="accent6">
                  <a:lumMod val="50000"/>
                </a:schemeClr>
              </a:solidFill>
              <a:latin typeface="Arial" pitchFamily="34" charset="0"/>
              <a:cs typeface="Arial" pitchFamily="34" charset="0"/>
            </a:endParaRPr>
          </a:p>
        </p:txBody>
      </p:sp>
      <p:sp>
        <p:nvSpPr>
          <p:cNvPr id="4" name="Bent-Up Arrow 3"/>
          <p:cNvSpPr/>
          <p:nvPr/>
        </p:nvSpPr>
        <p:spPr>
          <a:xfrm rot="5400000">
            <a:off x="1524000" y="685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286000" y="838200"/>
            <a:ext cx="4572000" cy="646331"/>
          </a:xfrm>
          <a:prstGeom prst="rect">
            <a:avLst/>
          </a:prstGeom>
          <a:solidFill>
            <a:schemeClr val="accent4">
              <a:lumMod val="20000"/>
              <a:lumOff val="80000"/>
            </a:schemeClr>
          </a:solidFill>
        </p:spPr>
        <p:txBody>
          <a:bodyPr>
            <a:spAutoFit/>
          </a:bodyPr>
          <a:lstStyle/>
          <a:p>
            <a:pPr algn="just"/>
            <a:r>
              <a:rPr lang="en-US" smtClean="0">
                <a:latin typeface="Arial" pitchFamily="34" charset="0"/>
                <a:cs typeface="Arial" pitchFamily="34" charset="0"/>
              </a:rPr>
              <a:t>este un </a:t>
            </a:r>
            <a:r>
              <a:rPr lang="en-US" b="1" i="1" smtClean="0">
                <a:solidFill>
                  <a:schemeClr val="accent6">
                    <a:lumMod val="50000"/>
                  </a:schemeClr>
                </a:solidFill>
                <a:latin typeface="Arial" pitchFamily="34" charset="0"/>
                <a:cs typeface="Arial" pitchFamily="34" charset="0"/>
              </a:rPr>
              <a:t>auxiliar</a:t>
            </a:r>
            <a:r>
              <a:rPr lang="en-US" smtClean="0">
                <a:latin typeface="Arial" pitchFamily="34" charset="0"/>
                <a:cs typeface="Arial" pitchFamily="34" charset="0"/>
              </a:rPr>
              <a:t> cu </a:t>
            </a:r>
            <a:r>
              <a:rPr lang="en-US" i="1" smtClean="0">
                <a:latin typeface="Arial" pitchFamily="34" charset="0"/>
                <a:cs typeface="Arial" pitchFamily="34" charset="0"/>
              </a:rPr>
              <a:t>vechime mare</a:t>
            </a:r>
            <a:r>
              <a:rPr lang="en-US" smtClean="0">
                <a:latin typeface="Arial" pitchFamily="34" charset="0"/>
                <a:cs typeface="Arial" pitchFamily="34" charset="0"/>
              </a:rPr>
              <a:t> în </a:t>
            </a:r>
            <a:r>
              <a:rPr lang="ro-RO" smtClean="0">
                <a:latin typeface="Arial" pitchFamily="34" charset="0"/>
                <a:cs typeface="Arial" pitchFamily="34" charset="0"/>
              </a:rPr>
              <a:t>p</a:t>
            </a:r>
            <a:r>
              <a:rPr lang="en-US" smtClean="0">
                <a:latin typeface="Arial" pitchFamily="34" charset="0"/>
                <a:cs typeface="Arial" pitchFamily="34" charset="0"/>
              </a:rPr>
              <a:t>ractica comercială </a:t>
            </a:r>
            <a:r>
              <a:rPr lang="ro-RO" smtClean="0">
                <a:latin typeface="Arial" pitchFamily="34" charset="0"/>
                <a:cs typeface="Arial" pitchFamily="34" charset="0"/>
              </a:rPr>
              <a:t>și </a:t>
            </a:r>
            <a:r>
              <a:rPr lang="en-US" smtClean="0">
                <a:latin typeface="Arial" pitchFamily="34" charset="0"/>
                <a:cs typeface="Arial" pitchFamily="34" charset="0"/>
              </a:rPr>
              <a:t>în relaţiile de comerţ</a:t>
            </a:r>
            <a:endParaRPr lang="en-US">
              <a:latin typeface="Arial" pitchFamily="34" charset="0"/>
              <a:cs typeface="Arial" pitchFamily="34" charset="0"/>
            </a:endParaRPr>
          </a:p>
        </p:txBody>
      </p:sp>
      <p:sp>
        <p:nvSpPr>
          <p:cNvPr id="7" name="Rectangle 4"/>
          <p:cNvSpPr>
            <a:spLocks noChangeArrowheads="1"/>
          </p:cNvSpPr>
          <p:nvPr/>
        </p:nvSpPr>
        <p:spPr bwMode="auto">
          <a:xfrm>
            <a:off x="304800" y="15240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lang="ro-RO" sz="2000" b="1" i="1" smtClean="0">
                <a:solidFill>
                  <a:schemeClr val="accent6">
                    <a:lumMod val="50000"/>
                  </a:schemeClr>
                </a:solidFill>
                <a:latin typeface="Arial" pitchFamily="34" charset="0"/>
                <a:ea typeface="Times New Roman" pitchFamily="18" charset="0"/>
                <a:cs typeface="Arial" pitchFamily="34" charset="0"/>
              </a:rPr>
              <a:t>e</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5" name="Rectangle 1"/>
          <p:cNvSpPr>
            <a:spLocks noChangeArrowheads="1"/>
          </p:cNvSpPr>
          <p:nvPr/>
        </p:nvSpPr>
        <p:spPr bwMode="auto">
          <a:xfrm>
            <a:off x="762000" y="1828800"/>
            <a:ext cx="7848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 ultima perioadă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societăţile comerciale cu activitate de ambalare şi condiţionare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circuitul producător-beneficiar au devenit tot mai numeroase, acest tip de activitate devenind o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diviziune mai adâncită a muncii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de o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importanţă sporită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ansamblul relaţiilor comerciale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p:nvPr/>
        </p:nvSpPr>
        <p:spPr>
          <a:xfrm>
            <a:off x="533400" y="3429000"/>
            <a:ext cx="2124428"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3. </a:t>
            </a:r>
            <a:r>
              <a:rPr lang="en-US" sz="2000" b="1" i="1" smtClean="0">
                <a:solidFill>
                  <a:schemeClr val="accent6">
                    <a:lumMod val="50000"/>
                  </a:schemeClr>
                </a:solidFill>
                <a:latin typeface="Arial" pitchFamily="34" charset="0"/>
                <a:cs typeface="Arial" pitchFamily="34" charset="0"/>
              </a:rPr>
              <a:t>Asiguratorul </a:t>
            </a:r>
            <a:endParaRPr lang="en-US" sz="2000" b="1">
              <a:solidFill>
                <a:schemeClr val="accent6">
                  <a:lumMod val="50000"/>
                </a:schemeClr>
              </a:solidFill>
              <a:latin typeface="Arial" pitchFamily="34" charset="0"/>
              <a:cs typeface="Arial" pitchFamily="34" charset="0"/>
            </a:endParaRPr>
          </a:p>
        </p:txBody>
      </p:sp>
      <p:sp>
        <p:nvSpPr>
          <p:cNvPr id="10" name="Bent-Up Arrow 9"/>
          <p:cNvSpPr/>
          <p:nvPr/>
        </p:nvSpPr>
        <p:spPr>
          <a:xfrm rot="5400000">
            <a:off x="1447800" y="38862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209800" y="4038600"/>
            <a:ext cx="5410200" cy="646331"/>
          </a:xfrm>
          <a:prstGeom prst="rect">
            <a:avLst/>
          </a:prstGeom>
          <a:solidFill>
            <a:schemeClr val="accent4">
              <a:lumMod val="20000"/>
              <a:lumOff val="80000"/>
            </a:schemeClr>
          </a:solidFill>
        </p:spPr>
        <p:txBody>
          <a:bodyPr wrap="square">
            <a:spAutoFit/>
          </a:bodyPr>
          <a:lstStyle/>
          <a:p>
            <a:pPr algn="just"/>
            <a:r>
              <a:rPr lang="en-US" smtClean="0">
                <a:latin typeface="Arial" pitchFamily="34" charset="0"/>
                <a:cs typeface="Arial" pitchFamily="34" charset="0"/>
              </a:rPr>
              <a:t>este </a:t>
            </a:r>
            <a:r>
              <a:rPr lang="ro-RO" smtClean="0">
                <a:latin typeface="Arial" pitchFamily="34" charset="0"/>
                <a:cs typeface="Arial" pitchFamily="34" charset="0"/>
              </a:rPr>
              <a:t>de asemanea </a:t>
            </a:r>
            <a:r>
              <a:rPr lang="en-US" smtClean="0">
                <a:latin typeface="Arial" pitchFamily="34" charset="0"/>
                <a:cs typeface="Arial" pitchFamily="34" charset="0"/>
              </a:rPr>
              <a:t>un </a:t>
            </a:r>
            <a:r>
              <a:rPr lang="en-US" b="1" i="1" smtClean="0">
                <a:solidFill>
                  <a:schemeClr val="accent6">
                    <a:lumMod val="50000"/>
                  </a:schemeClr>
                </a:solidFill>
                <a:latin typeface="Arial" pitchFamily="34" charset="0"/>
                <a:cs typeface="Arial" pitchFamily="34" charset="0"/>
              </a:rPr>
              <a:t>auxiliar</a:t>
            </a:r>
            <a:r>
              <a:rPr lang="en-US" smtClean="0">
                <a:latin typeface="Arial" pitchFamily="34" charset="0"/>
                <a:cs typeface="Arial" pitchFamily="34" charset="0"/>
              </a:rPr>
              <a:t> cu </a:t>
            </a:r>
            <a:r>
              <a:rPr lang="en-US" i="1" smtClean="0">
                <a:latin typeface="Arial" pitchFamily="34" charset="0"/>
                <a:cs typeface="Arial" pitchFamily="34" charset="0"/>
              </a:rPr>
              <a:t>vechime mare</a:t>
            </a:r>
            <a:r>
              <a:rPr lang="en-US" smtClean="0">
                <a:latin typeface="Arial" pitchFamily="34" charset="0"/>
                <a:cs typeface="Arial" pitchFamily="34" charset="0"/>
              </a:rPr>
              <a:t> în </a:t>
            </a:r>
            <a:r>
              <a:rPr lang="ro-RO" smtClean="0">
                <a:latin typeface="Arial" pitchFamily="34" charset="0"/>
                <a:cs typeface="Arial" pitchFamily="34" charset="0"/>
              </a:rPr>
              <a:t>p</a:t>
            </a:r>
            <a:r>
              <a:rPr lang="en-US" smtClean="0">
                <a:latin typeface="Arial" pitchFamily="34" charset="0"/>
                <a:cs typeface="Arial" pitchFamily="34" charset="0"/>
              </a:rPr>
              <a:t>ractica comercială </a:t>
            </a:r>
            <a:r>
              <a:rPr lang="ro-RO" smtClean="0">
                <a:latin typeface="Arial" pitchFamily="34" charset="0"/>
                <a:cs typeface="Arial" pitchFamily="34" charset="0"/>
              </a:rPr>
              <a:t>și </a:t>
            </a:r>
            <a:r>
              <a:rPr lang="en-US" smtClean="0">
                <a:latin typeface="Arial" pitchFamily="34" charset="0"/>
                <a:cs typeface="Arial" pitchFamily="34" charset="0"/>
              </a:rPr>
              <a:t>în relaţiile de comerţ</a:t>
            </a:r>
            <a:endParaRPr lang="en-US">
              <a:latin typeface="Arial" pitchFamily="34" charset="0"/>
              <a:cs typeface="Arial" pitchFamily="34" charset="0"/>
            </a:endParaRPr>
          </a:p>
        </p:txBody>
      </p:sp>
      <p:sp>
        <p:nvSpPr>
          <p:cNvPr id="12" name="Rectangle 4"/>
          <p:cNvSpPr>
            <a:spLocks noChangeArrowheads="1"/>
          </p:cNvSpPr>
          <p:nvPr/>
        </p:nvSpPr>
        <p:spPr bwMode="auto">
          <a:xfrm>
            <a:off x="381000" y="4648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lang="ro-RO" sz="2000" b="1" i="1" smtClean="0">
                <a:solidFill>
                  <a:schemeClr val="accent6">
                    <a:lumMod val="50000"/>
                  </a:schemeClr>
                </a:solidFill>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6" name="Rectangle 2"/>
          <p:cNvSpPr>
            <a:spLocks noChangeArrowheads="1"/>
          </p:cNvSpPr>
          <p:nvPr/>
        </p:nvSpPr>
        <p:spPr bwMode="auto">
          <a:xfrm>
            <a:off x="685800" y="5029200"/>
            <a:ext cx="8001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 typeface="Wingdings" pitchFamily="2" charset="2"/>
              <a:buChar char="ü"/>
              <a:tabLst/>
            </a:pPr>
            <a:r>
              <a:rPr lang="ro-RO" smtClean="0">
                <a:latin typeface="Arial" pitchFamily="34" charset="0"/>
                <a:ea typeface="Times New Roman" pitchFamily="18" charset="0"/>
                <a:cs typeface="Arial" pitchFamily="34" charset="0"/>
              </a:rPr>
              <a:t> 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tât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mărfurile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cât şi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mijloacele de transport</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aproape în totalitate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asigurate</a:t>
            </a:r>
            <a:endParaRPr lang="ro-RO" b="1" smtClean="0">
              <a:solidFill>
                <a:srgbClr val="C00000"/>
              </a:solidFill>
              <a:latin typeface="Arial" pitchFamily="34"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buFont typeface="Wingdings" pitchFamily="2" charset="2"/>
              <a:buChar char="ü"/>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 plan internaţional există o puternică organizare a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asigurărilor mărfurilor şi serviciilor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transport, de credit, de depozitare, etc) sub formă 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societăţi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întreprinderi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administraţii de stat</a:t>
            </a:r>
            <a:endParaRPr kumimoji="0" lang="en-US" b="1" u="none" strike="noStrike" cap="none" normalizeH="0" baseline="0" smtClean="0">
              <a:ln>
                <a:noFill/>
              </a:ln>
              <a:solidFill>
                <a:schemeClr val="accent1">
                  <a:lumMod val="75000"/>
                </a:schemeClr>
              </a:solidFill>
              <a:effectLst/>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66</a:t>
            </a:fld>
            <a:endParaRPr lang="en-US"/>
          </a:p>
        </p:txBody>
      </p:sp>
      <p:sp>
        <p:nvSpPr>
          <p:cNvPr id="3" name="Rectangle 2"/>
          <p:cNvSpPr/>
          <p:nvPr/>
        </p:nvSpPr>
        <p:spPr>
          <a:xfrm>
            <a:off x="762000" y="838200"/>
            <a:ext cx="2514022"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4. Transporta</a:t>
            </a:r>
            <a:r>
              <a:rPr lang="en-US" sz="2000" b="1" i="1" smtClean="0">
                <a:solidFill>
                  <a:schemeClr val="accent6">
                    <a:lumMod val="50000"/>
                  </a:schemeClr>
                </a:solidFill>
                <a:latin typeface="Arial" pitchFamily="34" charset="0"/>
                <a:cs typeface="Arial" pitchFamily="34" charset="0"/>
              </a:rPr>
              <a:t>torul </a:t>
            </a:r>
            <a:endParaRPr lang="en-US" sz="2000" b="1">
              <a:solidFill>
                <a:schemeClr val="accent6">
                  <a:lumMod val="50000"/>
                </a:schemeClr>
              </a:solidFill>
              <a:latin typeface="Arial" pitchFamily="34" charset="0"/>
              <a:cs typeface="Arial" pitchFamily="34" charset="0"/>
            </a:endParaRPr>
          </a:p>
        </p:txBody>
      </p:sp>
      <p:sp>
        <p:nvSpPr>
          <p:cNvPr id="4" name="Bent-Up Arrow 3"/>
          <p:cNvSpPr/>
          <p:nvPr/>
        </p:nvSpPr>
        <p:spPr>
          <a:xfrm rot="5400000">
            <a:off x="1828800" y="1295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801" name="Rectangle 1"/>
          <p:cNvSpPr>
            <a:spLocks noChangeArrowheads="1"/>
          </p:cNvSpPr>
          <p:nvPr/>
        </p:nvSpPr>
        <p:spPr bwMode="auto">
          <a:xfrm>
            <a:off x="2667000" y="1524000"/>
            <a:ext cx="5105400" cy="646331"/>
          </a:xfrm>
          <a:prstGeom prst="rect">
            <a:avLst/>
          </a:prstGeom>
          <a:solidFill>
            <a:schemeClr val="accent3">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un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auxiliar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asigură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transportul</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mărfurilor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la producător la beneficiar</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6802" name="Rectangle 2"/>
          <p:cNvSpPr>
            <a:spLocks noChangeArrowheads="1"/>
          </p:cNvSpPr>
          <p:nvPr/>
        </p:nvSpPr>
        <p:spPr bwMode="auto">
          <a:xfrm>
            <a:off x="381000" y="2514600"/>
            <a:ext cx="7162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plan internaţional există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societăţi comerciale de stat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private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asigură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transportul feroviar, rutier, maritim, aerian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 depozitare</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 name="Right Arrow 6"/>
          <p:cNvSpPr/>
          <p:nvPr/>
        </p:nvSpPr>
        <p:spPr>
          <a:xfrm>
            <a:off x="762000" y="26670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8" name="Rectangle 4"/>
          <p:cNvSpPr>
            <a:spLocks noChangeArrowheads="1"/>
          </p:cNvSpPr>
          <p:nvPr/>
        </p:nvSpPr>
        <p:spPr bwMode="auto">
          <a:xfrm>
            <a:off x="228600" y="35814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lang="ro-RO" sz="2000" b="1" i="1" smtClean="0">
                <a:solidFill>
                  <a:schemeClr val="accent6">
                    <a:lumMod val="50000"/>
                  </a:schemeClr>
                </a:solidFill>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6803" name="Rectangle 3"/>
          <p:cNvSpPr>
            <a:spLocks noChangeArrowheads="1"/>
          </p:cNvSpPr>
          <p:nvPr/>
        </p:nvSpPr>
        <p:spPr bwMode="auto">
          <a:xfrm>
            <a:off x="1066800" y="4038600"/>
            <a:ext cx="72390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transportul maritim</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practică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transportul de linie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(mai ieftin decât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transportul cu vase închiriate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societăţile de transport maritim</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au pe lângă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vase de transport</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docuri, depozite, magazii</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cele mai importante porturi, de asemenea dispun 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puncte de alimentare</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spaţii de reparaţii-întreţinere, spaţii hoteliere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angajarea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tipului de transport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face direct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comerciantul exportator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comisionarul tranzitar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de un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broker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specializat în transport</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67</a:t>
            </a:fld>
            <a:endParaRPr lang="en-US"/>
          </a:p>
        </p:txBody>
      </p:sp>
      <p:sp>
        <p:nvSpPr>
          <p:cNvPr id="3" name="Rectangle 2"/>
          <p:cNvSpPr/>
          <p:nvPr/>
        </p:nvSpPr>
        <p:spPr>
          <a:xfrm>
            <a:off x="228600" y="457200"/>
            <a:ext cx="386836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5. Întreprinderile de factoring</a:t>
            </a:r>
            <a:r>
              <a:rPr lang="en-US" sz="2000" b="1" i="1" smtClean="0">
                <a:solidFill>
                  <a:schemeClr val="accent6">
                    <a:lumMod val="50000"/>
                  </a:schemeClr>
                </a:solidFill>
                <a:latin typeface="Arial" pitchFamily="34" charset="0"/>
                <a:cs typeface="Arial" pitchFamily="34" charset="0"/>
              </a:rPr>
              <a:t> </a:t>
            </a:r>
            <a:endParaRPr lang="en-US" sz="2000" b="1">
              <a:solidFill>
                <a:schemeClr val="accent6">
                  <a:lumMod val="50000"/>
                </a:schemeClr>
              </a:solidFill>
              <a:latin typeface="Arial" pitchFamily="34" charset="0"/>
              <a:cs typeface="Arial" pitchFamily="34" charset="0"/>
            </a:endParaRPr>
          </a:p>
        </p:txBody>
      </p:sp>
      <p:sp>
        <p:nvSpPr>
          <p:cNvPr id="4" name="Bent-Up Arrow 3"/>
          <p:cNvSpPr/>
          <p:nvPr/>
        </p:nvSpPr>
        <p:spPr>
          <a:xfrm rot="5400000">
            <a:off x="1600200" y="9906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825" name="Rectangle 1"/>
          <p:cNvSpPr>
            <a:spLocks noChangeArrowheads="1"/>
          </p:cNvSpPr>
          <p:nvPr/>
        </p:nvSpPr>
        <p:spPr bwMode="auto">
          <a:xfrm>
            <a:off x="2362200" y="1066800"/>
            <a:ext cx="6400800" cy="1200329"/>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reprezentate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societăţi comerciale</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preiau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facturile de export</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de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vânzare internă</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producător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vânzător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urmăresc încasarea valorii 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la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beneficiarii interni sau externi</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7826" name="Rectangle 2"/>
          <p:cNvSpPr>
            <a:spLocks noChangeArrowheads="1"/>
          </p:cNvSpPr>
          <p:nvPr/>
        </p:nvSpPr>
        <p:spPr bwMode="auto">
          <a:xfrm>
            <a:off x="228600" y="2438400"/>
            <a:ext cx="8534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chemeClr val="tx1"/>
              </a:buClr>
              <a:buSzTx/>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Întreprinderile de factoring</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ocupă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efectuarea de plăţi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furnizorului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mod prestabilit prin </a:t>
            </a: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contract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măsura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încasărilor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la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beneficiari (clienţi)</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914400" marR="0" lvl="2" indent="0" algn="just" defTabSz="914400" rtl="0" eaLnBrk="1" fontAlgn="base" latinLnBrk="0" hangingPunct="1">
              <a:lnSpc>
                <a:spcPct val="100000"/>
              </a:lnSpc>
              <a:spcBef>
                <a:spcPct val="0"/>
              </a:spcBef>
              <a:spcAft>
                <a:spcPct val="0"/>
              </a:spcAft>
              <a:buClr>
                <a:schemeClr val="tx1"/>
              </a:buClr>
              <a:buSzTx/>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Întreprinderile de factoring</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primesc un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comision procentual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baza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cifrei de afaceri</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chemeClr val="tx1"/>
              </a:buClr>
              <a:buSzTx/>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Există şi cazuri când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întreprinderile de factoring</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plătesc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din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fonduri proprii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înainte să fi încasat facturile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(comisionul este cu 15-20% mai mare)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762000" y="44958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8" name="Right Arrow 7"/>
          <p:cNvSpPr/>
          <p:nvPr/>
        </p:nvSpPr>
        <p:spPr>
          <a:xfrm>
            <a:off x="762000" y="36576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9" name="Right Arrow 8"/>
          <p:cNvSpPr/>
          <p:nvPr/>
        </p:nvSpPr>
        <p:spPr>
          <a:xfrm>
            <a:off x="762000" y="25908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 name="Rectangle 4"/>
          <p:cNvSpPr>
            <a:spLocks noChangeArrowheads="1"/>
          </p:cNvSpPr>
          <p:nvPr/>
        </p:nvSpPr>
        <p:spPr bwMode="auto">
          <a:xfrm>
            <a:off x="304800" y="5410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lang="ro-RO" sz="2000" b="1" i="1" smtClean="0">
                <a:solidFill>
                  <a:schemeClr val="accent6">
                    <a:lumMod val="50000"/>
                  </a:schemeClr>
                </a:solidFill>
                <a:latin typeface="Arial" pitchFamily="34" charset="0"/>
                <a:ea typeface="Times New Roman" pitchFamily="18" charset="0"/>
                <a:cs typeface="Arial" pitchFamily="34" charset="0"/>
              </a:rPr>
              <a:t>e</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7827" name="Rectangle 3"/>
          <p:cNvSpPr>
            <a:spLocks noChangeArrowheads="1"/>
          </p:cNvSpPr>
          <p:nvPr/>
        </p:nvSpPr>
        <p:spPr bwMode="auto">
          <a:xfrm>
            <a:off x="1524000" y="5791200"/>
            <a:ext cx="6705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folosind acest tip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auxiliar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furnizorul exportator</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sau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producătorul</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beneficiază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simplificarea formalităţilor contabile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creşterea lichidităţilor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economii de personal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68</a:t>
            </a:fld>
            <a:endParaRPr lang="en-US"/>
          </a:p>
        </p:txBody>
      </p:sp>
      <p:sp>
        <p:nvSpPr>
          <p:cNvPr id="3" name="Rectangle 2"/>
          <p:cNvSpPr/>
          <p:nvPr/>
        </p:nvSpPr>
        <p:spPr>
          <a:xfrm>
            <a:off x="228600" y="609600"/>
            <a:ext cx="1521570"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6. Băncile</a:t>
            </a:r>
            <a:r>
              <a:rPr lang="en-US" sz="2000" b="1" i="1" smtClean="0">
                <a:solidFill>
                  <a:schemeClr val="accent6">
                    <a:lumMod val="50000"/>
                  </a:schemeClr>
                </a:solidFill>
                <a:latin typeface="Arial" pitchFamily="34" charset="0"/>
                <a:cs typeface="Arial" pitchFamily="34" charset="0"/>
              </a:rPr>
              <a:t> </a:t>
            </a:r>
            <a:endParaRPr lang="en-US" sz="2000" b="1">
              <a:solidFill>
                <a:schemeClr val="accent6">
                  <a:lumMod val="50000"/>
                </a:schemeClr>
              </a:solidFill>
              <a:latin typeface="Arial" pitchFamily="34" charset="0"/>
              <a:cs typeface="Arial" pitchFamily="34" charset="0"/>
            </a:endParaRPr>
          </a:p>
        </p:txBody>
      </p:sp>
      <p:sp>
        <p:nvSpPr>
          <p:cNvPr id="4" name="Rectangle 3"/>
          <p:cNvSpPr/>
          <p:nvPr/>
        </p:nvSpPr>
        <p:spPr>
          <a:xfrm>
            <a:off x="1752600" y="1143000"/>
            <a:ext cx="7162800" cy="646331"/>
          </a:xfrm>
          <a:prstGeom prst="rect">
            <a:avLst/>
          </a:prstGeom>
          <a:solidFill>
            <a:schemeClr val="accent4">
              <a:lumMod val="20000"/>
              <a:lumOff val="80000"/>
            </a:schemeClr>
          </a:solidFill>
        </p:spPr>
        <p:txBody>
          <a:bodyPr wrap="square">
            <a:spAutoFit/>
          </a:bodyPr>
          <a:lstStyle/>
          <a:p>
            <a:pPr algn="just"/>
            <a:r>
              <a:rPr lang="en-US" smtClean="0">
                <a:latin typeface="Arial" pitchFamily="34" charset="0"/>
                <a:cs typeface="Arial" pitchFamily="34" charset="0"/>
              </a:rPr>
              <a:t>sunt </a:t>
            </a:r>
            <a:r>
              <a:rPr lang="en-US" b="1" i="1" smtClean="0">
                <a:solidFill>
                  <a:schemeClr val="accent6">
                    <a:lumMod val="50000"/>
                  </a:schemeClr>
                </a:solidFill>
                <a:latin typeface="Arial" pitchFamily="34" charset="0"/>
                <a:cs typeface="Arial" pitchFamily="34" charset="0"/>
              </a:rPr>
              <a:t>organizaţii financiare</a:t>
            </a:r>
            <a:r>
              <a:rPr lang="en-US" b="1" smtClean="0">
                <a:solidFill>
                  <a:schemeClr val="accent6">
                    <a:lumMod val="50000"/>
                  </a:schemeClr>
                </a:solidFill>
                <a:latin typeface="Arial" pitchFamily="34" charset="0"/>
                <a:cs typeface="Arial" pitchFamily="34" charset="0"/>
              </a:rPr>
              <a:t> </a:t>
            </a:r>
            <a:r>
              <a:rPr lang="en-US" smtClean="0">
                <a:latin typeface="Arial" pitchFamily="34" charset="0"/>
                <a:cs typeface="Arial" pitchFamily="34" charset="0"/>
              </a:rPr>
              <a:t>specializate în </a:t>
            </a:r>
            <a:r>
              <a:rPr lang="en-US" b="1" i="1" smtClean="0">
                <a:solidFill>
                  <a:srgbClr val="C00000"/>
                </a:solidFill>
                <a:latin typeface="Arial" pitchFamily="34" charset="0"/>
                <a:cs typeface="Arial" pitchFamily="34" charset="0"/>
              </a:rPr>
              <a:t>manipularea fluxurilor financiare </a:t>
            </a:r>
            <a:r>
              <a:rPr lang="en-US" smtClean="0">
                <a:latin typeface="Arial" pitchFamily="34" charset="0"/>
                <a:cs typeface="Arial" pitchFamily="34" charset="0"/>
              </a:rPr>
              <a:t>şi a </a:t>
            </a:r>
            <a:r>
              <a:rPr lang="en-US" b="1" i="1" smtClean="0">
                <a:solidFill>
                  <a:srgbClr val="C00000"/>
                </a:solidFill>
                <a:latin typeface="Arial" pitchFamily="34" charset="0"/>
                <a:cs typeface="Arial" pitchFamily="34" charset="0"/>
              </a:rPr>
              <a:t>creditelor</a:t>
            </a:r>
            <a:r>
              <a:rPr lang="en-US" smtClean="0">
                <a:latin typeface="Arial" pitchFamily="34" charset="0"/>
                <a:cs typeface="Arial" pitchFamily="34" charset="0"/>
              </a:rPr>
              <a:t> ce decurg din </a:t>
            </a:r>
            <a:r>
              <a:rPr lang="en-US" b="1" i="1" smtClean="0">
                <a:solidFill>
                  <a:schemeClr val="accent2">
                    <a:lumMod val="75000"/>
                  </a:schemeClr>
                </a:solidFill>
                <a:latin typeface="Arial" pitchFamily="34" charset="0"/>
                <a:cs typeface="Arial" pitchFamily="34" charset="0"/>
              </a:rPr>
              <a:t>tranzacţiile de afaceri</a:t>
            </a:r>
            <a:endParaRPr lang="en-US" b="1">
              <a:solidFill>
                <a:schemeClr val="accent2">
                  <a:lumMod val="75000"/>
                </a:schemeClr>
              </a:solidFill>
              <a:latin typeface="Arial" pitchFamily="34" charset="0"/>
              <a:cs typeface="Arial" pitchFamily="34" charset="0"/>
            </a:endParaRPr>
          </a:p>
        </p:txBody>
      </p:sp>
      <p:sp>
        <p:nvSpPr>
          <p:cNvPr id="5" name="Bent-Up Arrow 4"/>
          <p:cNvSpPr/>
          <p:nvPr/>
        </p:nvSpPr>
        <p:spPr>
          <a:xfrm rot="5400000">
            <a:off x="990600" y="1066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849" name="Rectangle 1"/>
          <p:cNvSpPr>
            <a:spLocks noChangeArrowheads="1"/>
          </p:cNvSpPr>
          <p:nvPr/>
        </p:nvSpPr>
        <p:spPr bwMode="auto">
          <a:xfrm>
            <a:off x="-381000" y="1981200"/>
            <a:ext cx="9067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371600" marR="0" lvl="3" indent="0" algn="just" defTabSz="914400" rtl="0" eaLnBrk="1" fontAlgn="base" latinLnBrk="0" hangingPunct="1">
              <a:lnSpc>
                <a:spcPct val="100000"/>
              </a:lnSpc>
              <a:spcBef>
                <a:spcPct val="0"/>
              </a:spcBef>
              <a:spcAft>
                <a:spcPct val="0"/>
              </a:spcAft>
              <a:buClr>
                <a:schemeClr val="tx1"/>
              </a:buClr>
              <a:buSzTx/>
              <a:buFontTx/>
              <a:buBlip>
                <a:blip r:embed="rId2"/>
              </a:buBlip>
              <a:tabLst/>
            </a:pPr>
            <a:r>
              <a:rPr kumimoji="0" lang="ro-RO"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Bănci naţionale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profil de activităţi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diversificat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cu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rol central</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endPar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1371600" marR="0" lvl="3" indent="0" algn="just" defTabSz="914400" rtl="0" eaLnBrk="1" fontAlgn="base" latinLnBrk="0" hangingPunct="1">
              <a:lnSpc>
                <a:spcPct val="100000"/>
              </a:lnSpc>
              <a:spcBef>
                <a:spcPct val="0"/>
              </a:spcBef>
              <a:spcAft>
                <a:spcPct val="0"/>
              </a:spcAft>
              <a:buClr>
                <a:schemeClr val="tx1"/>
              </a:buClr>
              <a:buSzTx/>
              <a:tabLst/>
            </a:pP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coordonator</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chemeClr val="tx1"/>
              </a:buClr>
              <a:buSzTx/>
              <a:buFontTx/>
              <a:buBlip>
                <a:blip r:embed="rId2"/>
              </a:buBlip>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Bănci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activităţi legate de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decontarea plăţilor</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chemeClr val="tx1"/>
              </a:buClr>
              <a:buSzTx/>
              <a:tabLst/>
            </a:pP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rezultă din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schimburile internaţionale de bunuri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chemeClr val="tx1"/>
              </a:buClr>
              <a:buSzTx/>
              <a:buFontTx/>
              <a:buBlip>
                <a:blip r:embed="rId2"/>
              </a:buBlip>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Bănci industriale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finanţarea</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industriei</a:t>
            </a:r>
            <a:endParaRPr kumimoji="0" lang="en-US" b="1" i="1" u="none" strike="noStrike" cap="none" normalizeH="0" baseline="0" smtClean="0">
              <a:ln>
                <a:noFill/>
              </a:ln>
              <a:solidFill>
                <a:srgbClr val="C00000"/>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chemeClr val="tx1"/>
              </a:buClr>
              <a:buSzTx/>
              <a:buFontTx/>
              <a:buBlip>
                <a:blip r:embed="rId2"/>
              </a:buBlip>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Bănci agricole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finanţarea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agriculturii</a:t>
            </a:r>
            <a:endParaRPr kumimoji="0" lang="en-US" b="1" i="1" u="none" strike="noStrike" cap="none" normalizeH="0" baseline="0" smtClean="0">
              <a:ln>
                <a:noFill/>
              </a:ln>
              <a:solidFill>
                <a:schemeClr val="tx1"/>
              </a:solidFill>
              <a:effectLst/>
              <a:latin typeface="Arial" pitchFamily="34"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chemeClr val="tx1"/>
              </a:buClr>
              <a:buSzTx/>
              <a:buFontTx/>
              <a:buBlip>
                <a:blip r:embed="rId2"/>
              </a:buBlip>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Bănci de investiţii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manipularea creditelor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finanţarea </a:t>
            </a:r>
            <a:endPar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endParaRPr>
          </a:p>
          <a:p>
            <a:pPr marL="1371600" marR="0" lvl="3" indent="0" algn="just" defTabSz="914400" rtl="0" eaLnBrk="0" fontAlgn="base" latinLnBrk="0" hangingPunct="0">
              <a:lnSpc>
                <a:spcPct val="100000"/>
              </a:lnSpc>
              <a:spcBef>
                <a:spcPct val="0"/>
              </a:spcBef>
              <a:spcAft>
                <a:spcPct val="0"/>
              </a:spcAft>
              <a:buClr>
                <a:schemeClr val="tx1"/>
              </a:buClr>
              <a:buSzTx/>
              <a:tabLst/>
            </a:pPr>
            <a:r>
              <a:rPr lang="ro-RO" b="1" i="1" smtClean="0">
                <a:solidFill>
                  <a:srgbClr val="C00000"/>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investiţiilor</a:t>
            </a:r>
            <a:endParaRPr kumimoji="0" lang="en-US" b="1" i="0" u="none" strike="noStrike" cap="none" normalizeH="0" baseline="0" smtClean="0">
              <a:ln>
                <a:noFill/>
              </a:ln>
              <a:solidFill>
                <a:srgbClr val="C00000"/>
              </a:solidFill>
              <a:effectLst/>
              <a:latin typeface="Arial" pitchFamily="34" charset="0"/>
              <a:cs typeface="Arial" pitchFamily="34" charset="0"/>
            </a:endParaRPr>
          </a:p>
        </p:txBody>
      </p:sp>
      <p:sp>
        <p:nvSpPr>
          <p:cNvPr id="78850" name="Rectangle 2"/>
          <p:cNvSpPr>
            <a:spLocks noChangeArrowheads="1"/>
          </p:cNvSpPr>
          <p:nvPr/>
        </p:nvSpPr>
        <p:spPr bwMode="auto">
          <a:xfrm>
            <a:off x="228600" y="4267200"/>
            <a:ext cx="78486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pP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Atribuţii</a:t>
            </a:r>
            <a:r>
              <a:rPr kumimoji="0" lang="en-US" b="0" i="1" u="none" strike="noStrike" cap="none" normalizeH="0" baseline="0" smtClean="0">
                <a:ln>
                  <a:noFill/>
                </a:ln>
                <a:solidFill>
                  <a:srgbClr val="008000"/>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buFontTx/>
              <a:buBlip>
                <a:blip r:embed="rId3"/>
              </a:buBlip>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constituirea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depozite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monedă naţională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valută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buFontTx/>
              <a:buBlip>
                <a:blip r:embed="rId3"/>
              </a:buBlip>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încasări de plăţi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efecte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efecte publice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buFontTx/>
              <a:buBlip>
                <a:blip r:embed="rId3"/>
              </a:buBlip>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decontări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efecte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efecte publice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buFontTx/>
              <a:buBlip>
                <a:blip r:embed="rId3"/>
              </a:buBlip>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acordarea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garanţii bancare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rambursări de </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tabLst/>
            </a:pPr>
            <a:r>
              <a:rPr lang="ro-RO" i="1" smtClean="0">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credite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buFontTx/>
              <a:buBlip>
                <a:blip r:embed="rId3"/>
              </a:buBlip>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acordarea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garanţie bancară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sub formă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cambii </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1828800" marR="0" lvl="4" indent="0" algn="just" defTabSz="914400" rtl="0" eaLnBrk="0" fontAlgn="base" latinLnBrk="0" hangingPunct="0">
              <a:lnSpc>
                <a:spcPct val="100000"/>
              </a:lnSpc>
              <a:spcBef>
                <a:spcPct val="0"/>
              </a:spcBef>
              <a:spcAft>
                <a:spcPct val="0"/>
              </a:spcAft>
              <a:buClr>
                <a:schemeClr val="tx1"/>
              </a:buClr>
              <a:buSzTx/>
              <a:tabLst/>
            </a:pPr>
            <a:r>
              <a:rPr lang="ro-RO" i="1" smtClean="0">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avalizate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228600" y="4419600"/>
            <a:ext cx="381000" cy="152400"/>
          </a:xfrm>
          <a:prstGeom prst="rightArrow">
            <a:avLst/>
          </a:prstGeom>
          <a:solidFill>
            <a:srgbClr val="92D050"/>
          </a:solidFill>
          <a:ln>
            <a:solidFill>
              <a:schemeClr val="accent6">
                <a:lumMod val="50000"/>
              </a:schemeClr>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69</a:t>
            </a:fld>
            <a:endParaRPr lang="en-US"/>
          </a:p>
        </p:txBody>
      </p:sp>
      <p:sp>
        <p:nvSpPr>
          <p:cNvPr id="3" name="Rectangle 2"/>
          <p:cNvSpPr/>
          <p:nvPr/>
        </p:nvSpPr>
        <p:spPr>
          <a:xfrm>
            <a:off x="228600" y="990600"/>
            <a:ext cx="4652236"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7. Institutele de economie mondială</a:t>
            </a:r>
            <a:r>
              <a:rPr lang="en-US" sz="2000" b="1" i="1" smtClean="0">
                <a:solidFill>
                  <a:schemeClr val="accent6">
                    <a:lumMod val="50000"/>
                  </a:schemeClr>
                </a:solidFill>
                <a:latin typeface="Arial" pitchFamily="34" charset="0"/>
                <a:cs typeface="Arial" pitchFamily="34" charset="0"/>
              </a:rPr>
              <a:t> </a:t>
            </a:r>
            <a:endParaRPr lang="en-US" sz="2000" b="1">
              <a:solidFill>
                <a:schemeClr val="accent6">
                  <a:lumMod val="50000"/>
                </a:schemeClr>
              </a:solidFill>
              <a:latin typeface="Arial" pitchFamily="34" charset="0"/>
              <a:cs typeface="Arial" pitchFamily="34" charset="0"/>
            </a:endParaRPr>
          </a:p>
        </p:txBody>
      </p:sp>
      <p:sp>
        <p:nvSpPr>
          <p:cNvPr id="4" name="Bent-Up Arrow 3"/>
          <p:cNvSpPr/>
          <p:nvPr/>
        </p:nvSpPr>
        <p:spPr>
          <a:xfrm rot="5400000">
            <a:off x="914400" y="15240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752600" y="1600200"/>
            <a:ext cx="6553200" cy="923330"/>
          </a:xfrm>
          <a:prstGeom prst="rect">
            <a:avLst/>
          </a:prstGeom>
          <a:solidFill>
            <a:schemeClr val="accent4">
              <a:lumMod val="20000"/>
              <a:lumOff val="80000"/>
            </a:schemeClr>
          </a:solidFill>
        </p:spPr>
        <p:txBody>
          <a:bodyPr wrap="square">
            <a:spAutoFit/>
          </a:bodyPr>
          <a:lstStyle/>
          <a:p>
            <a:pPr algn="just"/>
            <a:r>
              <a:rPr lang="en-US" smtClean="0">
                <a:latin typeface="Arial" pitchFamily="34" charset="0"/>
                <a:cs typeface="Arial" pitchFamily="34" charset="0"/>
              </a:rPr>
              <a:t>sunt </a:t>
            </a:r>
            <a:r>
              <a:rPr lang="en-US" b="1" i="1" smtClean="0">
                <a:solidFill>
                  <a:schemeClr val="accent6">
                    <a:lumMod val="50000"/>
                  </a:schemeClr>
                </a:solidFill>
                <a:latin typeface="Arial" pitchFamily="34" charset="0"/>
                <a:cs typeface="Arial" pitchFamily="34" charset="0"/>
              </a:rPr>
              <a:t>organizaţii auxiliare</a:t>
            </a:r>
            <a:r>
              <a:rPr lang="en-US" b="1" smtClean="0">
                <a:solidFill>
                  <a:schemeClr val="accent6">
                    <a:lumMod val="50000"/>
                  </a:schemeClr>
                </a:solidFill>
                <a:latin typeface="Arial" pitchFamily="34" charset="0"/>
                <a:cs typeface="Arial" pitchFamily="34" charset="0"/>
              </a:rPr>
              <a:t> </a:t>
            </a:r>
            <a:r>
              <a:rPr lang="en-US" smtClean="0">
                <a:latin typeface="Arial" pitchFamily="34" charset="0"/>
                <a:cs typeface="Arial" pitchFamily="34" charset="0"/>
              </a:rPr>
              <a:t>de </a:t>
            </a:r>
            <a:r>
              <a:rPr lang="en-US" b="1" i="1" smtClean="0">
                <a:solidFill>
                  <a:schemeClr val="accent6">
                    <a:lumMod val="50000"/>
                  </a:schemeClr>
                </a:solidFill>
                <a:latin typeface="Arial" pitchFamily="34" charset="0"/>
                <a:cs typeface="Arial" pitchFamily="34" charset="0"/>
              </a:rPr>
              <a:t>stat</a:t>
            </a:r>
            <a:r>
              <a:rPr lang="en-US" i="1" smtClean="0">
                <a:latin typeface="Arial" pitchFamily="34" charset="0"/>
                <a:cs typeface="Arial" pitchFamily="34" charset="0"/>
              </a:rPr>
              <a:t> </a:t>
            </a:r>
            <a:r>
              <a:rPr lang="en-US" smtClean="0">
                <a:latin typeface="Arial" pitchFamily="34" charset="0"/>
                <a:cs typeface="Arial" pitchFamily="34" charset="0"/>
              </a:rPr>
              <a:t>sau </a:t>
            </a:r>
            <a:r>
              <a:rPr lang="en-US" b="1" i="1" smtClean="0">
                <a:solidFill>
                  <a:schemeClr val="accent6">
                    <a:lumMod val="50000"/>
                  </a:schemeClr>
                </a:solidFill>
                <a:latin typeface="Arial" pitchFamily="34" charset="0"/>
                <a:cs typeface="Arial" pitchFamily="34" charset="0"/>
              </a:rPr>
              <a:t>private</a:t>
            </a:r>
            <a:r>
              <a:rPr lang="en-US" i="1" smtClean="0">
                <a:latin typeface="Arial" pitchFamily="34" charset="0"/>
                <a:cs typeface="Arial" pitchFamily="34" charset="0"/>
              </a:rPr>
              <a:t>,</a:t>
            </a:r>
            <a:r>
              <a:rPr lang="en-US" smtClean="0">
                <a:latin typeface="Arial" pitchFamily="34" charset="0"/>
                <a:cs typeface="Arial" pitchFamily="34" charset="0"/>
              </a:rPr>
              <a:t> cu </a:t>
            </a:r>
            <a:r>
              <a:rPr lang="en-US" b="1" i="1" smtClean="0">
                <a:solidFill>
                  <a:schemeClr val="accent2">
                    <a:lumMod val="75000"/>
                  </a:schemeClr>
                </a:solidFill>
                <a:latin typeface="Arial" pitchFamily="34" charset="0"/>
                <a:cs typeface="Arial" pitchFamily="34" charset="0"/>
              </a:rPr>
              <a:t>personalitate juridică</a:t>
            </a:r>
            <a:r>
              <a:rPr lang="en-US" b="1" smtClean="0">
                <a:solidFill>
                  <a:schemeClr val="accent2">
                    <a:lumMod val="75000"/>
                  </a:schemeClr>
                </a:solidFill>
                <a:latin typeface="Arial" pitchFamily="34" charset="0"/>
                <a:cs typeface="Arial" pitchFamily="34" charset="0"/>
              </a:rPr>
              <a:t> </a:t>
            </a:r>
            <a:r>
              <a:rPr lang="en-US" smtClean="0">
                <a:latin typeface="Arial" pitchFamily="34" charset="0"/>
                <a:cs typeface="Arial" pitchFamily="34" charset="0"/>
              </a:rPr>
              <a:t>şi având </a:t>
            </a:r>
            <a:r>
              <a:rPr lang="en-US" i="1" smtClean="0">
                <a:latin typeface="Arial" pitchFamily="34" charset="0"/>
                <a:cs typeface="Arial" pitchFamily="34" charset="0"/>
              </a:rPr>
              <a:t>rolul</a:t>
            </a:r>
            <a:r>
              <a:rPr lang="en-US" smtClean="0">
                <a:latin typeface="Arial" pitchFamily="34" charset="0"/>
                <a:cs typeface="Arial" pitchFamily="34" charset="0"/>
              </a:rPr>
              <a:t> de a sprijini activitatea de </a:t>
            </a:r>
            <a:r>
              <a:rPr lang="en-US" i="1" smtClean="0">
                <a:latin typeface="Arial" pitchFamily="34" charset="0"/>
                <a:cs typeface="Arial" pitchFamily="34" charset="0"/>
              </a:rPr>
              <a:t>comerţ exterior</a:t>
            </a:r>
            <a:r>
              <a:rPr lang="en-US" smtClean="0">
                <a:latin typeface="Arial" pitchFamily="34" charset="0"/>
                <a:cs typeface="Arial" pitchFamily="34" charset="0"/>
              </a:rPr>
              <a:t> şi </a:t>
            </a:r>
            <a:r>
              <a:rPr lang="en-US" i="1" smtClean="0">
                <a:latin typeface="Arial" pitchFamily="34" charset="0"/>
                <a:cs typeface="Arial" pitchFamily="34" charset="0"/>
              </a:rPr>
              <a:t>cooperarea economică internaţională</a:t>
            </a:r>
            <a:endParaRPr lang="en-US">
              <a:latin typeface="Arial" pitchFamily="34" charset="0"/>
              <a:cs typeface="Arial" pitchFamily="34" charset="0"/>
            </a:endParaRPr>
          </a:p>
        </p:txBody>
      </p:sp>
      <p:sp>
        <p:nvSpPr>
          <p:cNvPr id="6" name="Rectangle 5"/>
          <p:cNvSpPr/>
          <p:nvPr/>
        </p:nvSpPr>
        <p:spPr>
          <a:xfrm>
            <a:off x="381000" y="2743200"/>
            <a:ext cx="1935145"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8. Depozitarul</a:t>
            </a:r>
            <a:endParaRPr lang="en-US" sz="2000" b="1">
              <a:solidFill>
                <a:schemeClr val="accent6">
                  <a:lumMod val="50000"/>
                </a:schemeClr>
              </a:solidFill>
              <a:latin typeface="Arial" pitchFamily="34" charset="0"/>
              <a:cs typeface="Arial" pitchFamily="34" charset="0"/>
            </a:endParaRPr>
          </a:p>
        </p:txBody>
      </p:sp>
      <p:sp>
        <p:nvSpPr>
          <p:cNvPr id="7" name="Bent-Up Arrow 6"/>
          <p:cNvSpPr/>
          <p:nvPr/>
        </p:nvSpPr>
        <p:spPr>
          <a:xfrm rot="5400000">
            <a:off x="1066800" y="32766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828800" y="3352800"/>
            <a:ext cx="6477000" cy="646331"/>
          </a:xfrm>
          <a:prstGeom prst="rect">
            <a:avLst/>
          </a:prstGeom>
          <a:solidFill>
            <a:schemeClr val="accent4">
              <a:lumMod val="20000"/>
              <a:lumOff val="80000"/>
            </a:schemeClr>
          </a:solidFill>
        </p:spPr>
        <p:txBody>
          <a:bodyPr wrap="square">
            <a:spAutoFit/>
          </a:bodyPr>
          <a:lstStyle/>
          <a:p>
            <a:pPr algn="just"/>
            <a:r>
              <a:rPr lang="en-US" smtClean="0">
                <a:latin typeface="Arial" pitchFamily="34" charset="0"/>
                <a:cs typeface="Arial" pitchFamily="34" charset="0"/>
              </a:rPr>
              <a:t>este </a:t>
            </a:r>
            <a:r>
              <a:rPr lang="en-US" b="1" i="1" smtClean="0">
                <a:solidFill>
                  <a:schemeClr val="accent6">
                    <a:lumMod val="50000"/>
                  </a:schemeClr>
                </a:solidFill>
                <a:latin typeface="Arial" pitchFamily="34" charset="0"/>
                <a:cs typeface="Arial" pitchFamily="34" charset="0"/>
              </a:rPr>
              <a:t>persoana fizică sau juridică</a:t>
            </a:r>
            <a:r>
              <a:rPr lang="en-US" b="1" smtClean="0">
                <a:solidFill>
                  <a:schemeClr val="accent6">
                    <a:lumMod val="50000"/>
                  </a:schemeClr>
                </a:solidFill>
                <a:latin typeface="Arial" pitchFamily="34" charset="0"/>
                <a:cs typeface="Arial" pitchFamily="34" charset="0"/>
              </a:rPr>
              <a:t> </a:t>
            </a:r>
            <a:r>
              <a:rPr lang="en-US" smtClean="0">
                <a:latin typeface="Arial" pitchFamily="34" charset="0"/>
                <a:cs typeface="Arial" pitchFamily="34" charset="0"/>
              </a:rPr>
              <a:t>care primeşte spre </a:t>
            </a:r>
            <a:r>
              <a:rPr lang="en-US" i="1" smtClean="0">
                <a:latin typeface="Arial" pitchFamily="34" charset="0"/>
                <a:cs typeface="Arial" pitchFamily="34" charset="0"/>
              </a:rPr>
              <a:t>păstrare mărfurile</a:t>
            </a:r>
            <a:r>
              <a:rPr lang="en-US" smtClean="0">
                <a:latin typeface="Arial" pitchFamily="34" charset="0"/>
                <a:cs typeface="Arial" pitchFamily="34" charset="0"/>
              </a:rPr>
              <a:t> unui </a:t>
            </a:r>
            <a:r>
              <a:rPr lang="en-US" b="1" i="1" smtClean="0">
                <a:solidFill>
                  <a:srgbClr val="FF0000"/>
                </a:solidFill>
                <a:latin typeface="Arial" pitchFamily="34" charset="0"/>
                <a:cs typeface="Arial" pitchFamily="34" charset="0"/>
              </a:rPr>
              <a:t>deponent</a:t>
            </a:r>
            <a:r>
              <a:rPr lang="en-US" smtClean="0">
                <a:latin typeface="Arial" pitchFamily="34" charset="0"/>
                <a:cs typeface="Arial" pitchFamily="34" charset="0"/>
              </a:rPr>
              <a:t> pe baza unui </a:t>
            </a:r>
            <a:r>
              <a:rPr lang="en-US" b="1" i="1" smtClean="0">
                <a:solidFill>
                  <a:srgbClr val="C00000"/>
                </a:solidFill>
                <a:latin typeface="Arial" pitchFamily="34" charset="0"/>
                <a:cs typeface="Arial" pitchFamily="34" charset="0"/>
              </a:rPr>
              <a:t>contract</a:t>
            </a:r>
            <a:endParaRPr lang="en-US">
              <a:solidFill>
                <a:srgbClr val="C00000"/>
              </a:solidFill>
              <a:latin typeface="Arial" pitchFamily="34" charset="0"/>
              <a:cs typeface="Arial" pitchFamily="34" charset="0"/>
            </a:endParaRPr>
          </a:p>
        </p:txBody>
      </p:sp>
      <p:sp>
        <p:nvSpPr>
          <p:cNvPr id="9" name="Rectangle 4"/>
          <p:cNvSpPr>
            <a:spLocks noChangeArrowheads="1"/>
          </p:cNvSpPr>
          <p:nvPr/>
        </p:nvSpPr>
        <p:spPr bwMode="auto">
          <a:xfrm>
            <a:off x="304800" y="41910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lang="ro-RO" sz="2000" b="1" i="1" smtClean="0">
                <a:solidFill>
                  <a:schemeClr val="accent6">
                    <a:lumMod val="50000"/>
                  </a:schemeClr>
                </a:solidFill>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9873" name="Rectangle 1"/>
          <p:cNvSpPr>
            <a:spLocks noChangeArrowheads="1"/>
          </p:cNvSpPr>
          <p:nvPr/>
        </p:nvSpPr>
        <p:spPr bwMode="auto">
          <a:xfrm>
            <a:off x="1143000" y="4572000"/>
            <a:ext cx="75438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comerţul internaţional,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depozitarii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sunt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societăţi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 dispun de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spaţii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instalaţii adecvate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păstrării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conservării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manipulării mărfurilor</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rămân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proprietatea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deponentului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 tot timpul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depozitării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deponentul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primeşte un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certificat</a:t>
            </a: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de depozit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activitatea depusă,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depozitarul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primeşte un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comision</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calculat de obicei ca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procent din valoarea mărfii</a:t>
            </a:r>
            <a:endParaRPr kumimoji="0" lang="en-US"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5. Orice întreprinderi de furnituri;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6. Întreprinderile de spectacole publice;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7. Întreprinderile de comisioane, agenţii şi oficiuri de afaceri;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8. Întreprinderile de construcţii;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9. Întreprinderile de fabrici, de manufactur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imprimerie;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10. Întreprinderile de editur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librarie şi obiecte de art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când altul decât autorul sau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artistul vinde;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11. Operaţiunile de banc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schimb;</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12. Operaţiunile de mijlocire (samsarie) în afaceri comerciale;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13. Întreprinderile de transporturi de persoane sau de lucruri pe ap</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pe uscat;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14. Cambiile şi ordinele în producte sau mărfuri;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15. Construc</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ț</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iunea, cumpărarea, vânzarea şi rev</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â</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nzarea de tot felul de vase pentru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navigarea interioară şi exterioară şi tot ce priveşte la echiparea, armarea şi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aprovizionarea unui vas.</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16. Expedi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ț</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iunile maritime, închirierile de vase, împrumuturile maritime şi toate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contractele privitoare la comerţul de mare şi la navigaţiune;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17. Asigurările terestre, chiar mutuale, în contra daunelor şi asupra vieţii;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18. Asigurările, chiar mutuale, contra riscurilor naviga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ț</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iunei;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19. Depozitele pentru cauza de comerţ;</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20. Depozitele în docuri şi întrepozite</a:t>
            </a:r>
            <a:r>
              <a:rPr kumimoji="0" lang="en-US" b="0" i="0" u="none" strike="noStrike" cap="none" normalizeH="0" baseline="0" smtClean="0">
                <a:ln>
                  <a:noFill/>
                </a:ln>
                <a:solidFill>
                  <a:srgbClr val="800080"/>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precum şi toate operaţiunile asupra recipiselor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ro-RO">
                <a:latin typeface="Arial" pitchFamily="34" charset="0"/>
                <a:ea typeface="Times New Roman" pitchFamily="18" charset="0"/>
                <a:cs typeface="Arial" pitchFamily="34" charset="0"/>
              </a:rPr>
              <a:t> </a:t>
            </a: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depozit (warante) şi asupra scrisurilor de gaj, liberate de ele.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smtClean="0">
                <a:ln>
                  <a:noFill/>
                </a:ln>
                <a:solidFill>
                  <a:srgbClr val="800080"/>
                </a:solidFill>
                <a:effectLst/>
                <a:latin typeface="Arial" pitchFamily="34" charset="0"/>
                <a:ea typeface="Times New Roman" pitchFamily="18" charset="0"/>
                <a:cs typeface="Arial" pitchFamily="34" charset="0"/>
              </a:rPr>
              <a:t>* Termenului de "întrepozit" îi corespunde sinonimul "antrepozit", care are </a:t>
            </a:r>
            <a:r>
              <a:rPr kumimoji="0" lang="ro-RO" b="1" i="0" u="none" strike="noStrike" cap="none" normalizeH="0" baseline="0" smtClean="0">
                <a:ln>
                  <a:noFill/>
                </a:ln>
                <a:solidFill>
                  <a:srgbClr val="800080"/>
                </a:solidFill>
                <a:effectLst/>
                <a:latin typeface="Arial" pitchFamily="34" charset="0"/>
                <a:ea typeface="Times New Roman" pitchFamily="18"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rgbClr val="800080"/>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800080"/>
                </a:solidFill>
                <a:effectLst/>
                <a:latin typeface="Arial" pitchFamily="34" charset="0"/>
                <a:ea typeface="Times New Roman" pitchFamily="18" charset="0"/>
                <a:cs typeface="Arial" pitchFamily="34" charset="0"/>
              </a:rPr>
              <a:t>în</a:t>
            </a:r>
            <a:r>
              <a:rPr kumimoji="0" lang="ro-RO" b="1" i="0" u="none" strike="noStrike" cap="none" normalizeH="0" baseline="0" smtClean="0">
                <a:ln>
                  <a:noFill/>
                </a:ln>
                <a:solidFill>
                  <a:srgbClr val="800080"/>
                </a:solidFill>
                <a:effectLst/>
                <a:latin typeface="Arial" pitchFamily="34" charset="0"/>
                <a:ea typeface="Times New Roman" pitchFamily="18" charset="0"/>
                <a:cs typeface="Arial" pitchFamily="34" charset="0"/>
              </a:rPr>
              <a:t>ț</a:t>
            </a:r>
            <a:r>
              <a:rPr kumimoji="0" lang="en-US" b="1" i="0" u="none" strike="noStrike" cap="none" normalizeH="0" baseline="0" smtClean="0">
                <a:ln>
                  <a:noFill/>
                </a:ln>
                <a:solidFill>
                  <a:srgbClr val="800080"/>
                </a:solidFill>
                <a:effectLst/>
                <a:latin typeface="Arial" pitchFamily="34" charset="0"/>
                <a:ea typeface="Times New Roman" pitchFamily="18" charset="0"/>
                <a:cs typeface="Arial" pitchFamily="34" charset="0"/>
              </a:rPr>
              <a:t>elesul de cl</a:t>
            </a:r>
            <a:r>
              <a:rPr kumimoji="0" lang="ro-RO" b="1" i="0" u="none" strike="noStrike" cap="none" normalizeH="0" baseline="0" smtClean="0">
                <a:ln>
                  <a:noFill/>
                </a:ln>
                <a:solidFill>
                  <a:srgbClr val="800080"/>
                </a:solidFill>
                <a:effectLst/>
                <a:latin typeface="Arial" pitchFamily="34" charset="0"/>
                <a:ea typeface="Times New Roman" pitchFamily="18" charset="0"/>
                <a:cs typeface="Arial" pitchFamily="34" charset="0"/>
              </a:rPr>
              <a:t>ă</a:t>
            </a:r>
            <a:r>
              <a:rPr kumimoji="0" lang="en-US" b="1" i="0" u="none" strike="noStrike" cap="none" normalizeH="0" baseline="0" smtClean="0">
                <a:ln>
                  <a:noFill/>
                </a:ln>
                <a:solidFill>
                  <a:srgbClr val="800080"/>
                </a:solidFill>
                <a:effectLst/>
                <a:latin typeface="Arial" pitchFamily="34" charset="0"/>
                <a:ea typeface="Times New Roman" pitchFamily="18" charset="0"/>
                <a:cs typeface="Arial" pitchFamily="34" charset="0"/>
              </a:rPr>
              <a:t>dire pentru depozitarea mãrfurilor.</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11BC0289-3807-40C7-866C-DA665800FB43}"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70</a:t>
            </a:fld>
            <a:endParaRPr lang="en-US"/>
          </a:p>
        </p:txBody>
      </p:sp>
      <p:sp>
        <p:nvSpPr>
          <p:cNvPr id="3" name="Rectangle 2"/>
          <p:cNvSpPr/>
          <p:nvPr/>
        </p:nvSpPr>
        <p:spPr>
          <a:xfrm>
            <a:off x="304800" y="1219200"/>
            <a:ext cx="3517310" cy="707886"/>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9. Inginerul consultant</a:t>
            </a:r>
          </a:p>
          <a:p>
            <a:r>
              <a:rPr lang="ro-RO" sz="2000" b="1" i="1" smtClean="0">
                <a:solidFill>
                  <a:schemeClr val="accent6">
                    <a:lumMod val="50000"/>
                  </a:schemeClr>
                </a:solidFill>
                <a:latin typeface="Arial" pitchFamily="34" charset="0"/>
                <a:cs typeface="Arial" pitchFamily="34" charset="0"/>
              </a:rPr>
              <a:t>(Societatea de consultanță)</a:t>
            </a:r>
            <a:endParaRPr lang="en-US" sz="2000" b="1">
              <a:solidFill>
                <a:schemeClr val="accent6">
                  <a:lumMod val="50000"/>
                </a:schemeClr>
              </a:solidFill>
              <a:latin typeface="Arial" pitchFamily="34" charset="0"/>
              <a:cs typeface="Arial" pitchFamily="34" charset="0"/>
            </a:endParaRPr>
          </a:p>
        </p:txBody>
      </p:sp>
      <p:sp>
        <p:nvSpPr>
          <p:cNvPr id="80897" name="Rectangle 1"/>
          <p:cNvSpPr>
            <a:spLocks noChangeArrowheads="1"/>
          </p:cNvSpPr>
          <p:nvPr/>
        </p:nvSpPr>
        <p:spPr bwMode="auto">
          <a:xfrm>
            <a:off x="1905000" y="2286000"/>
            <a:ext cx="6781800" cy="1477328"/>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persoană fizică sau juridică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angajată temporar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importator, exportator, antreprenor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un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broker mandatat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acest sens, pentru acordarea de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consultanţă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domeniul tehnic</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efectuarea de expertize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privire la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calitatea proiectelor, materialelor, echipamentelor etc</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Bent-Up Arrow 4"/>
          <p:cNvSpPr/>
          <p:nvPr/>
        </p:nvSpPr>
        <p:spPr>
          <a:xfrm rot="5400000">
            <a:off x="1066800" y="22098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81000" y="4114800"/>
            <a:ext cx="1597040"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10. Arbitrul</a:t>
            </a:r>
            <a:endParaRPr lang="en-US" sz="2000" b="1">
              <a:solidFill>
                <a:schemeClr val="accent6">
                  <a:lumMod val="50000"/>
                </a:schemeClr>
              </a:solidFill>
              <a:latin typeface="Arial" pitchFamily="34" charset="0"/>
              <a:cs typeface="Arial" pitchFamily="34" charset="0"/>
            </a:endParaRPr>
          </a:p>
        </p:txBody>
      </p:sp>
      <p:sp>
        <p:nvSpPr>
          <p:cNvPr id="7" name="Bent-Up Arrow 6"/>
          <p:cNvSpPr/>
          <p:nvPr/>
        </p:nvSpPr>
        <p:spPr>
          <a:xfrm rot="5400000">
            <a:off x="990600" y="46482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898" name="Rectangle 2"/>
          <p:cNvSpPr>
            <a:spLocks noChangeArrowheads="1"/>
          </p:cNvSpPr>
          <p:nvPr/>
        </p:nvSpPr>
        <p:spPr bwMode="auto">
          <a:xfrm>
            <a:off x="1828800" y="4876800"/>
            <a:ext cx="6781800" cy="923330"/>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persoană fizică</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pregătire juridică şi economică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aleasă de două părţi</a:t>
            </a:r>
            <a:r>
              <a:rPr kumimoji="0" lang="en-US" b="1" i="0"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scopul de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 judeca litigiul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dintre ele rezultat din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derularea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unui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contract comercial</a:t>
            </a:r>
            <a:endParaRPr kumimoji="0" lang="en-US" b="1" i="0" u="none" strike="noStrike" cap="none" normalizeH="0" baseline="0" smtClean="0">
              <a:ln>
                <a:noFill/>
              </a:ln>
              <a:solidFill>
                <a:srgbClr val="FF0000"/>
              </a:solidFill>
              <a:effectLst/>
              <a:latin typeface="Arial" pitchFamily="34" charset="0"/>
              <a:cs typeface="Arial"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71</a:t>
            </a:fld>
            <a:endParaRPr lang="en-US"/>
          </a:p>
        </p:txBody>
      </p:sp>
      <p:sp>
        <p:nvSpPr>
          <p:cNvPr id="3" name="Rectangle 2"/>
          <p:cNvSpPr/>
          <p:nvPr/>
        </p:nvSpPr>
        <p:spPr>
          <a:xfrm>
            <a:off x="990600" y="2362200"/>
            <a:ext cx="7239000" cy="3139321"/>
          </a:xfrm>
          <a:prstGeom prst="rect">
            <a:avLst/>
          </a:prstGeom>
        </p:spPr>
        <p:txBody>
          <a:bodyPr wrap="square">
            <a:spAutoFit/>
          </a:bodyPr>
          <a:lstStyle/>
          <a:p>
            <a:pPr lvl="0" algn="just" fontAlgn="base">
              <a:spcBef>
                <a:spcPct val="0"/>
              </a:spcBef>
              <a:spcAft>
                <a:spcPct val="0"/>
              </a:spcAft>
              <a:buFont typeface="Wingdings" pitchFamily="2" charset="2"/>
              <a:buChar char="ü"/>
              <a:tabLst>
                <a:tab pos="457200" algn="l"/>
              </a:tabLst>
            </a:pPr>
            <a:r>
              <a:rPr lang="en-US" smtClean="0">
                <a:latin typeface="Arial" pitchFamily="34" charset="0"/>
                <a:ea typeface="Times New Roman" pitchFamily="18" charset="0"/>
                <a:cs typeface="Arial" pitchFamily="34" charset="0"/>
              </a:rPr>
              <a:t>de regulă </a:t>
            </a:r>
            <a:r>
              <a:rPr lang="en-US" b="1" i="1" smtClean="0">
                <a:solidFill>
                  <a:schemeClr val="accent6">
                    <a:lumMod val="50000"/>
                  </a:schemeClr>
                </a:solidFill>
                <a:latin typeface="Arial" pitchFamily="34" charset="0"/>
                <a:ea typeface="Times New Roman" pitchFamily="18" charset="0"/>
                <a:cs typeface="Arial" pitchFamily="34" charset="0"/>
              </a:rPr>
              <a:t>fiecare parte alege</a:t>
            </a:r>
            <a:r>
              <a:rPr lang="en-US" b="1" smtClean="0">
                <a:solidFill>
                  <a:schemeClr val="accent6">
                    <a:lumMod val="50000"/>
                  </a:schemeClr>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câte un</a:t>
            </a:r>
            <a:r>
              <a:rPr lang="en-US" i="1" smtClean="0">
                <a:latin typeface="Arial" pitchFamily="34" charset="0"/>
                <a:ea typeface="Times New Roman" pitchFamily="18" charset="0"/>
                <a:cs typeface="Arial" pitchFamily="34" charset="0"/>
              </a:rPr>
              <a:t> </a:t>
            </a:r>
            <a:r>
              <a:rPr lang="en-US" b="1" i="1" smtClean="0">
                <a:solidFill>
                  <a:srgbClr val="0000FF"/>
                </a:solidFill>
                <a:latin typeface="Arial" pitchFamily="34" charset="0"/>
                <a:ea typeface="Times New Roman" pitchFamily="18" charset="0"/>
                <a:cs typeface="Arial" pitchFamily="34" charset="0"/>
              </a:rPr>
              <a:t>arbitru</a:t>
            </a:r>
            <a:r>
              <a:rPr lang="en-US" smtClean="0">
                <a:latin typeface="Arial" pitchFamily="34" charset="0"/>
                <a:ea typeface="Times New Roman" pitchFamily="18" charset="0"/>
                <a:cs typeface="Arial" pitchFamily="34" charset="0"/>
              </a:rPr>
              <a:t> în condiţiile </a:t>
            </a:r>
            <a:r>
              <a:rPr lang="en-US" b="1" i="1" smtClean="0">
                <a:solidFill>
                  <a:schemeClr val="accent1">
                    <a:lumMod val="75000"/>
                  </a:schemeClr>
                </a:solidFill>
                <a:latin typeface="Arial" pitchFamily="34" charset="0"/>
                <a:ea typeface="Times New Roman" pitchFamily="18" charset="0"/>
                <a:cs typeface="Arial" pitchFamily="34" charset="0"/>
              </a:rPr>
              <a:t>legii</a:t>
            </a:r>
            <a:r>
              <a:rPr lang="en-US" b="1" smtClean="0">
                <a:solidFill>
                  <a:schemeClr val="accent1">
                    <a:lumMod val="75000"/>
                  </a:schemeClr>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care </a:t>
            </a:r>
            <a:r>
              <a:rPr lang="en-US" b="1" i="1" smtClean="0">
                <a:solidFill>
                  <a:schemeClr val="accent1">
                    <a:lumMod val="75000"/>
                  </a:schemeClr>
                </a:solidFill>
                <a:latin typeface="Arial" pitchFamily="34" charset="0"/>
                <a:ea typeface="Times New Roman" pitchFamily="18" charset="0"/>
                <a:cs typeface="Arial" pitchFamily="34" charset="0"/>
              </a:rPr>
              <a:t>guvernează contractul</a:t>
            </a:r>
            <a:r>
              <a:rPr lang="en-US" b="1" smtClean="0">
                <a:solidFill>
                  <a:schemeClr val="accent1">
                    <a:lumMod val="75000"/>
                  </a:schemeClr>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şi conform </a:t>
            </a:r>
            <a:r>
              <a:rPr lang="en-US" b="1" i="1" smtClean="0">
                <a:solidFill>
                  <a:schemeClr val="accent1">
                    <a:lumMod val="75000"/>
                  </a:schemeClr>
                </a:solidFill>
                <a:latin typeface="Arial" pitchFamily="34" charset="0"/>
                <a:ea typeface="Times New Roman" pitchFamily="18" charset="0"/>
                <a:cs typeface="Arial" pitchFamily="34" charset="0"/>
              </a:rPr>
              <a:t>regulamentului de funcţionare</a:t>
            </a:r>
            <a:r>
              <a:rPr lang="en-US" b="1" smtClean="0">
                <a:solidFill>
                  <a:schemeClr val="accent1">
                    <a:lumMod val="75000"/>
                  </a:schemeClr>
                </a:solidFill>
                <a:latin typeface="Arial" pitchFamily="34" charset="0"/>
                <a:ea typeface="Times New Roman" pitchFamily="18" charset="0"/>
                <a:cs typeface="Arial" pitchFamily="34" charset="0"/>
              </a:rPr>
              <a:t> al </a:t>
            </a:r>
            <a:r>
              <a:rPr lang="en-US" b="1" i="1" smtClean="0">
                <a:solidFill>
                  <a:schemeClr val="accent1">
                    <a:lumMod val="75000"/>
                  </a:schemeClr>
                </a:solidFill>
                <a:latin typeface="Arial" pitchFamily="34" charset="0"/>
                <a:ea typeface="Times New Roman" pitchFamily="18" charset="0"/>
                <a:cs typeface="Arial" pitchFamily="34" charset="0"/>
              </a:rPr>
              <a:t>comisiei de arbitraj</a:t>
            </a:r>
            <a:r>
              <a:rPr lang="en-US" smtClean="0">
                <a:latin typeface="Arial" pitchFamily="34" charset="0"/>
                <a:ea typeface="Times New Roman" pitchFamily="18" charset="0"/>
                <a:cs typeface="Arial" pitchFamily="34" charset="0"/>
              </a:rPr>
              <a:t> (stipulată în </a:t>
            </a:r>
            <a:r>
              <a:rPr lang="en-US" b="1" i="1" smtClean="0">
                <a:solidFill>
                  <a:schemeClr val="accent1">
                    <a:lumMod val="75000"/>
                  </a:schemeClr>
                </a:solidFill>
                <a:latin typeface="Arial" pitchFamily="34" charset="0"/>
                <a:ea typeface="Times New Roman" pitchFamily="18" charset="0"/>
                <a:cs typeface="Arial" pitchFamily="34" charset="0"/>
              </a:rPr>
              <a:t>convenţia de arbitraj</a:t>
            </a:r>
            <a:r>
              <a:rPr lang="en-US" smtClean="0">
                <a:latin typeface="Arial" pitchFamily="34" charset="0"/>
                <a:ea typeface="Times New Roman" pitchFamily="18" charset="0"/>
                <a:cs typeface="Arial" pitchFamily="34" charset="0"/>
              </a:rPr>
              <a:t>)</a:t>
            </a:r>
            <a:endParaRPr lang="ro-RO" smtClean="0">
              <a:latin typeface="Arial" pitchFamily="34" charset="0"/>
              <a:ea typeface="Times New Roman" pitchFamily="18" charset="0"/>
              <a:cs typeface="Arial" pitchFamily="34" charset="0"/>
            </a:endParaRPr>
          </a:p>
          <a:p>
            <a:pPr lvl="0" algn="just" fontAlgn="base">
              <a:spcBef>
                <a:spcPct val="0"/>
              </a:spcBef>
              <a:spcAft>
                <a:spcPct val="0"/>
              </a:spcAft>
              <a:buFont typeface="Wingdings" pitchFamily="2" charset="2"/>
              <a:buChar char="ü"/>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buFont typeface="Wingdings" pitchFamily="2" charset="2"/>
              <a:buChar char="ü"/>
              <a:tabLst>
                <a:tab pos="457200" algn="l"/>
              </a:tabLst>
            </a:pPr>
            <a:r>
              <a:rPr lang="en-US" smtClean="0">
                <a:latin typeface="Arial" pitchFamily="34" charset="0"/>
                <a:ea typeface="Times New Roman" pitchFamily="18" charset="0"/>
                <a:cs typeface="Arial" pitchFamily="34" charset="0"/>
              </a:rPr>
              <a:t>pentru formarea </a:t>
            </a:r>
            <a:r>
              <a:rPr lang="en-US" b="1" i="1" smtClean="0">
                <a:solidFill>
                  <a:srgbClr val="C00000"/>
                </a:solidFill>
                <a:latin typeface="Arial" pitchFamily="34" charset="0"/>
                <a:ea typeface="Times New Roman" pitchFamily="18" charset="0"/>
                <a:cs typeface="Arial" pitchFamily="34" charset="0"/>
              </a:rPr>
              <a:t>completului arbitral de judecată</a:t>
            </a:r>
            <a:r>
              <a:rPr lang="en-US" smtClean="0">
                <a:latin typeface="Arial" pitchFamily="34" charset="0"/>
                <a:ea typeface="Times New Roman" pitchFamily="18" charset="0"/>
                <a:cs typeface="Arial" pitchFamily="34" charset="0"/>
              </a:rPr>
              <a:t>, </a:t>
            </a:r>
            <a:r>
              <a:rPr lang="en-US" b="1" i="1" smtClean="0">
                <a:solidFill>
                  <a:srgbClr val="0000FF"/>
                </a:solidFill>
                <a:latin typeface="Arial" pitchFamily="34" charset="0"/>
                <a:ea typeface="Times New Roman" pitchFamily="18" charset="0"/>
                <a:cs typeface="Arial" pitchFamily="34" charset="0"/>
              </a:rPr>
              <a:t>arbitrii</a:t>
            </a:r>
            <a:r>
              <a:rPr lang="en-US" smtClean="0">
                <a:latin typeface="Arial" pitchFamily="34" charset="0"/>
                <a:ea typeface="Times New Roman" pitchFamily="18" charset="0"/>
                <a:cs typeface="Arial" pitchFamily="34" charset="0"/>
              </a:rPr>
              <a:t> convin asupra alegerii unui </a:t>
            </a:r>
            <a:r>
              <a:rPr lang="en-US" b="1" i="1" smtClean="0">
                <a:solidFill>
                  <a:srgbClr val="0000FF"/>
                </a:solidFill>
                <a:latin typeface="Arial" pitchFamily="34" charset="0"/>
                <a:ea typeface="Times New Roman" pitchFamily="18" charset="0"/>
                <a:cs typeface="Arial" pitchFamily="34" charset="0"/>
              </a:rPr>
              <a:t>supra-arbitru</a:t>
            </a:r>
            <a:r>
              <a:rPr lang="en-US" smtClean="0">
                <a:latin typeface="Arial" pitchFamily="34" charset="0"/>
                <a:ea typeface="Times New Roman" pitchFamily="18" charset="0"/>
                <a:cs typeface="Arial" pitchFamily="34" charset="0"/>
              </a:rPr>
              <a:t> (în caz de neînţelegere acesta este </a:t>
            </a:r>
            <a:r>
              <a:rPr lang="en-US" i="1" smtClean="0">
                <a:latin typeface="Arial" pitchFamily="34" charset="0"/>
                <a:ea typeface="Times New Roman" pitchFamily="18" charset="0"/>
                <a:cs typeface="Arial" pitchFamily="34" charset="0"/>
              </a:rPr>
              <a:t>desemnat</a:t>
            </a:r>
            <a:r>
              <a:rPr lang="en-US" smtClean="0">
                <a:latin typeface="Arial" pitchFamily="34" charset="0"/>
                <a:ea typeface="Times New Roman" pitchFamily="18" charset="0"/>
                <a:cs typeface="Arial" pitchFamily="34" charset="0"/>
              </a:rPr>
              <a:t>)</a:t>
            </a:r>
            <a:endParaRPr lang="ro-RO" smtClean="0">
              <a:latin typeface="Arial" pitchFamily="34" charset="0"/>
              <a:ea typeface="Times New Roman" pitchFamily="18" charset="0"/>
              <a:cs typeface="Arial" pitchFamily="34" charset="0"/>
            </a:endParaRPr>
          </a:p>
          <a:p>
            <a:pPr lvl="0" algn="just" eaLnBrk="0" fontAlgn="base" hangingPunct="0">
              <a:spcBef>
                <a:spcPct val="0"/>
              </a:spcBef>
              <a:spcAft>
                <a:spcPct val="0"/>
              </a:spcAft>
              <a:buFont typeface="Wingdings" pitchFamily="2" charset="2"/>
              <a:buChar char="ü"/>
              <a:tabLst>
                <a:tab pos="457200" algn="l"/>
              </a:tabLst>
            </a:pPr>
            <a:endParaRPr lang="en-US" smtClean="0">
              <a:latin typeface="Arial" pitchFamily="34" charset="0"/>
              <a:cs typeface="Arial" pitchFamily="34" charset="0"/>
            </a:endParaRPr>
          </a:p>
          <a:p>
            <a:pPr lvl="0" algn="just" eaLnBrk="0" fontAlgn="base" hangingPunct="0">
              <a:spcBef>
                <a:spcPct val="0"/>
              </a:spcBef>
              <a:spcAft>
                <a:spcPct val="0"/>
              </a:spcAft>
              <a:tabLst>
                <a:tab pos="457200" algn="l"/>
              </a:tabLst>
            </a:pPr>
            <a:r>
              <a:rPr lang="en-US" smtClean="0">
                <a:latin typeface="Arial" pitchFamily="34" charset="0"/>
                <a:ea typeface="Times New Roman" pitchFamily="18" charset="0"/>
                <a:cs typeface="Arial" pitchFamily="34" charset="0"/>
                <a:sym typeface="Wingdings"/>
              </a:rPr>
              <a:t></a:t>
            </a:r>
            <a:r>
              <a:rPr lang="ro-RO" smtClean="0">
                <a:latin typeface="Arial" pitchFamily="34" charset="0"/>
                <a:ea typeface="Times New Roman" pitchFamily="18" charset="0"/>
                <a:cs typeface="Arial" pitchFamily="34" charset="0"/>
                <a:sym typeface="Wingdings"/>
              </a:rPr>
              <a:t> </a:t>
            </a:r>
            <a:r>
              <a:rPr lang="en-US" smtClean="0">
                <a:latin typeface="Arial" pitchFamily="34" charset="0"/>
                <a:ea typeface="Times New Roman" pitchFamily="18" charset="0"/>
                <a:cs typeface="Arial" pitchFamily="34" charset="0"/>
              </a:rPr>
              <a:t>pe bază de </a:t>
            </a:r>
            <a:r>
              <a:rPr lang="en-US" i="1" smtClean="0">
                <a:latin typeface="Arial" pitchFamily="34" charset="0"/>
                <a:ea typeface="Times New Roman" pitchFamily="18" charset="0"/>
                <a:cs typeface="Arial" pitchFamily="34" charset="0"/>
              </a:rPr>
              <a:t>înţelegere</a:t>
            </a:r>
            <a:r>
              <a:rPr lang="en-US" smtClean="0">
                <a:latin typeface="Arial" pitchFamily="34" charset="0"/>
                <a:ea typeface="Times New Roman" pitchFamily="18" charset="0"/>
                <a:cs typeface="Arial" pitchFamily="34" charset="0"/>
              </a:rPr>
              <a:t>, </a:t>
            </a:r>
            <a:r>
              <a:rPr lang="en-US" i="1" smtClean="0">
                <a:latin typeface="Arial" pitchFamily="34" charset="0"/>
                <a:ea typeface="Times New Roman" pitchFamily="18" charset="0"/>
                <a:cs typeface="Arial" pitchFamily="34" charset="0"/>
              </a:rPr>
              <a:t>părţile</a:t>
            </a:r>
            <a:r>
              <a:rPr lang="en-US" smtClean="0">
                <a:latin typeface="Arial" pitchFamily="34" charset="0"/>
                <a:ea typeface="Times New Roman" pitchFamily="18" charset="0"/>
                <a:cs typeface="Arial" pitchFamily="34" charset="0"/>
              </a:rPr>
              <a:t> pot alege şi </a:t>
            </a:r>
            <a:r>
              <a:rPr lang="en-US" b="1" i="1" smtClean="0">
                <a:solidFill>
                  <a:schemeClr val="accent1">
                    <a:lumMod val="75000"/>
                  </a:schemeClr>
                </a:solidFill>
                <a:latin typeface="Arial" pitchFamily="34" charset="0"/>
                <a:ea typeface="Times New Roman" pitchFamily="18" charset="0"/>
                <a:cs typeface="Arial" pitchFamily="34" charset="0"/>
              </a:rPr>
              <a:t>un singur </a:t>
            </a:r>
            <a:r>
              <a:rPr lang="en-US" b="1" i="1" smtClean="0">
                <a:solidFill>
                  <a:srgbClr val="0000FF"/>
                </a:solidFill>
                <a:latin typeface="Arial" pitchFamily="34" charset="0"/>
                <a:ea typeface="Times New Roman" pitchFamily="18" charset="0"/>
                <a:cs typeface="Arial" pitchFamily="34" charset="0"/>
              </a:rPr>
              <a:t>arbitru</a:t>
            </a:r>
            <a:r>
              <a:rPr lang="en-US" smtClean="0">
                <a:latin typeface="Arial" pitchFamily="34" charset="0"/>
                <a:ea typeface="Times New Roman" pitchFamily="18" charset="0"/>
                <a:cs typeface="Arial" pitchFamily="34" charset="0"/>
              </a:rPr>
              <a:t>, iar în unele ţări </a:t>
            </a:r>
            <a:r>
              <a:rPr lang="en-US" b="1" i="1" smtClean="0">
                <a:solidFill>
                  <a:srgbClr val="0000FF"/>
                </a:solidFill>
                <a:latin typeface="Arial" pitchFamily="34" charset="0"/>
                <a:ea typeface="Times New Roman" pitchFamily="18" charset="0"/>
                <a:cs typeface="Arial" pitchFamily="34" charset="0"/>
              </a:rPr>
              <a:t>arbitrul</a:t>
            </a:r>
            <a:r>
              <a:rPr lang="en-US" smtClean="0">
                <a:latin typeface="Arial" pitchFamily="34" charset="0"/>
                <a:ea typeface="Times New Roman" pitchFamily="18" charset="0"/>
                <a:cs typeface="Arial" pitchFamily="34" charset="0"/>
              </a:rPr>
              <a:t> poate fi </a:t>
            </a:r>
            <a:r>
              <a:rPr lang="en-US" b="1" i="1" smtClean="0">
                <a:solidFill>
                  <a:schemeClr val="accent6">
                    <a:lumMod val="50000"/>
                  </a:schemeClr>
                </a:solidFill>
                <a:latin typeface="Arial" pitchFamily="34" charset="0"/>
                <a:ea typeface="Times New Roman" pitchFamily="18" charset="0"/>
                <a:cs typeface="Arial" pitchFamily="34" charset="0"/>
              </a:rPr>
              <a:t>desemnat din oficiu </a:t>
            </a:r>
            <a:r>
              <a:rPr lang="en-US" smtClean="0">
                <a:latin typeface="Arial" pitchFamily="34" charset="0"/>
                <a:ea typeface="Times New Roman" pitchFamily="18" charset="0"/>
                <a:cs typeface="Arial" pitchFamily="34" charset="0"/>
              </a:rPr>
              <a:t>de </a:t>
            </a:r>
            <a:r>
              <a:rPr lang="en-US" b="1" i="1" smtClean="0">
                <a:solidFill>
                  <a:schemeClr val="accent1">
                    <a:lumMod val="75000"/>
                  </a:schemeClr>
                </a:solidFill>
                <a:latin typeface="Arial" pitchFamily="34" charset="0"/>
                <a:ea typeface="Times New Roman" pitchFamily="18" charset="0"/>
                <a:cs typeface="Arial" pitchFamily="34" charset="0"/>
              </a:rPr>
              <a:t>instituţiile de arbitraj</a:t>
            </a:r>
            <a:r>
              <a:rPr lang="en-US" smtClean="0">
                <a:latin typeface="Arial" pitchFamily="34" charset="0"/>
                <a:ea typeface="Times New Roman" pitchFamily="18" charset="0"/>
                <a:cs typeface="Arial" pitchFamily="34" charset="0"/>
              </a:rPr>
              <a:t>, </a:t>
            </a:r>
            <a:r>
              <a:rPr lang="en-US" b="1" i="1" smtClean="0">
                <a:solidFill>
                  <a:srgbClr val="C00000"/>
                </a:solidFill>
                <a:latin typeface="Arial" pitchFamily="34" charset="0"/>
                <a:ea typeface="Times New Roman" pitchFamily="18" charset="0"/>
                <a:cs typeface="Arial" pitchFamily="34" charset="0"/>
              </a:rPr>
              <a:t>fără consimţământul părţilor</a:t>
            </a:r>
            <a:endParaRPr lang="en-US" b="1" smtClean="0">
              <a:solidFill>
                <a:srgbClr val="C00000"/>
              </a:solidFill>
              <a:latin typeface="Arial" pitchFamily="34" charset="0"/>
              <a:cs typeface="Arial" pitchFamily="34" charset="0"/>
            </a:endParaRPr>
          </a:p>
        </p:txBody>
      </p:sp>
      <p:sp>
        <p:nvSpPr>
          <p:cNvPr id="4" name="Rectangle 4"/>
          <p:cNvSpPr>
            <a:spLocks noChangeArrowheads="1"/>
          </p:cNvSpPr>
          <p:nvPr/>
        </p:nvSpPr>
        <p:spPr bwMode="auto">
          <a:xfrm>
            <a:off x="228600" y="1600200"/>
            <a:ext cx="1981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Observaţi</a:t>
            </a:r>
            <a:r>
              <a:rPr lang="ro-RO" sz="2000" b="1" i="1" smtClean="0">
                <a:solidFill>
                  <a:schemeClr val="accent6">
                    <a:lumMod val="50000"/>
                  </a:schemeClr>
                </a:solidFill>
                <a:latin typeface="Arial" pitchFamily="34" charset="0"/>
                <a:ea typeface="Times New Roman" pitchFamily="18" charset="0"/>
                <a:cs typeface="Arial" pitchFamily="34" charset="0"/>
              </a:rPr>
              <a:t>i</a:t>
            </a:r>
            <a:r>
              <a:rPr kumimoji="0" lang="en-US"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t>
            </a:r>
            <a:endParaRPr kumimoji="0" lang="en-US"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72</a:t>
            </a:fld>
            <a:endParaRPr lang="en-US"/>
          </a:p>
        </p:txBody>
      </p:sp>
      <p:sp>
        <p:nvSpPr>
          <p:cNvPr id="3" name="Rectangle 2"/>
          <p:cNvSpPr/>
          <p:nvPr/>
        </p:nvSpPr>
        <p:spPr>
          <a:xfrm>
            <a:off x="685800" y="4114800"/>
            <a:ext cx="2392001"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12. Recepționerul</a:t>
            </a:r>
            <a:endParaRPr lang="en-US" sz="2000" b="1">
              <a:solidFill>
                <a:schemeClr val="accent6">
                  <a:lumMod val="50000"/>
                </a:schemeClr>
              </a:solidFill>
              <a:latin typeface="Arial" pitchFamily="34" charset="0"/>
              <a:cs typeface="Arial" pitchFamily="34" charset="0"/>
            </a:endParaRPr>
          </a:p>
        </p:txBody>
      </p:sp>
      <p:sp>
        <p:nvSpPr>
          <p:cNvPr id="4" name="Rectangle 3"/>
          <p:cNvSpPr/>
          <p:nvPr/>
        </p:nvSpPr>
        <p:spPr>
          <a:xfrm>
            <a:off x="533400" y="1371600"/>
            <a:ext cx="2909964"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sz="2000" b="1" i="1" smtClean="0">
                <a:solidFill>
                  <a:schemeClr val="accent6">
                    <a:lumMod val="50000"/>
                  </a:schemeClr>
                </a:solidFill>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11. Mediatorul amiabil</a:t>
            </a:r>
            <a:endParaRPr lang="en-US" sz="2000" b="1">
              <a:solidFill>
                <a:schemeClr val="accent6">
                  <a:lumMod val="50000"/>
                </a:schemeClr>
              </a:solidFill>
              <a:latin typeface="Arial" pitchFamily="34" charset="0"/>
              <a:cs typeface="Arial" pitchFamily="34" charset="0"/>
            </a:endParaRPr>
          </a:p>
        </p:txBody>
      </p:sp>
      <p:sp>
        <p:nvSpPr>
          <p:cNvPr id="5" name="Bent-Up Arrow 4"/>
          <p:cNvSpPr/>
          <p:nvPr/>
        </p:nvSpPr>
        <p:spPr>
          <a:xfrm rot="5400000">
            <a:off x="1752600" y="19050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Bent-Up Arrow 5"/>
          <p:cNvSpPr/>
          <p:nvPr/>
        </p:nvSpPr>
        <p:spPr>
          <a:xfrm rot="5400000">
            <a:off x="1828800" y="4724400"/>
            <a:ext cx="685800" cy="685800"/>
          </a:xfrm>
          <a:prstGeom prst="bentUpArrow">
            <a:avLst>
              <a:gd name="adj1" fmla="val 17593"/>
              <a:gd name="adj2" fmla="val 25000"/>
              <a:gd name="adj3" fmla="val 2500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21" name="Rectangle 1"/>
          <p:cNvSpPr>
            <a:spLocks noChangeArrowheads="1"/>
          </p:cNvSpPr>
          <p:nvPr/>
        </p:nvSpPr>
        <p:spPr bwMode="auto">
          <a:xfrm>
            <a:off x="2590800" y="2057400"/>
            <a:ext cx="5867400" cy="1477328"/>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situaţii în care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litigiile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apărute în urma unor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relaţii comerciale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cer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rezolvate</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pe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cale amiabilă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Părţile pot, prin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convenţia lor arbitrară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să încredinţeze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soluţionarea litigiilor</a:t>
            </a:r>
            <a:r>
              <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către un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mediator amiabil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legea procedurală</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permite acest lucru</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2667000" y="4724400"/>
            <a:ext cx="5867400" cy="923330"/>
          </a:xfrm>
          <a:prstGeom prst="rect">
            <a:avLst/>
          </a:prstGeom>
          <a:solidFill>
            <a:schemeClr val="accent4">
              <a:lumMod val="20000"/>
              <a:lumOff val="80000"/>
            </a:schemeClr>
          </a:solidFill>
        </p:spPr>
        <p:txBody>
          <a:bodyPr wrap="square">
            <a:spAutoFit/>
          </a:bodyPr>
          <a:lstStyle/>
          <a:p>
            <a:pPr algn="just"/>
            <a:r>
              <a:rPr lang="en-US" smtClean="0">
                <a:latin typeface="Arial" pitchFamily="34" charset="0"/>
                <a:cs typeface="Arial" pitchFamily="34" charset="0"/>
              </a:rPr>
              <a:t>este o </a:t>
            </a:r>
            <a:r>
              <a:rPr lang="en-US" b="1" i="1" smtClean="0">
                <a:solidFill>
                  <a:schemeClr val="accent6">
                    <a:lumMod val="50000"/>
                  </a:schemeClr>
                </a:solidFill>
                <a:latin typeface="Arial" pitchFamily="34" charset="0"/>
                <a:cs typeface="Arial" pitchFamily="34" charset="0"/>
              </a:rPr>
              <a:t>persoană fizică sau juridică</a:t>
            </a:r>
            <a:r>
              <a:rPr lang="en-US" b="1" smtClean="0">
                <a:solidFill>
                  <a:schemeClr val="accent6">
                    <a:lumMod val="50000"/>
                  </a:schemeClr>
                </a:solidFill>
                <a:latin typeface="Arial" pitchFamily="34" charset="0"/>
                <a:cs typeface="Arial" pitchFamily="34" charset="0"/>
              </a:rPr>
              <a:t> </a:t>
            </a:r>
            <a:r>
              <a:rPr lang="en-US" b="1" i="1" smtClean="0">
                <a:solidFill>
                  <a:schemeClr val="accent6">
                    <a:lumMod val="50000"/>
                  </a:schemeClr>
                </a:solidFill>
                <a:latin typeface="Arial" pitchFamily="34" charset="0"/>
                <a:cs typeface="Arial" pitchFamily="34" charset="0"/>
              </a:rPr>
              <a:t>specializată</a:t>
            </a:r>
            <a:r>
              <a:rPr lang="en-US" b="1" smtClean="0">
                <a:solidFill>
                  <a:schemeClr val="accent6">
                    <a:lumMod val="50000"/>
                  </a:schemeClr>
                </a:solidFill>
                <a:latin typeface="Arial" pitchFamily="34" charset="0"/>
                <a:cs typeface="Arial" pitchFamily="34" charset="0"/>
              </a:rPr>
              <a:t> </a:t>
            </a:r>
            <a:r>
              <a:rPr lang="en-US" smtClean="0">
                <a:latin typeface="Arial" pitchFamily="34" charset="0"/>
                <a:cs typeface="Arial" pitchFamily="34" charset="0"/>
              </a:rPr>
              <a:t>în </a:t>
            </a:r>
            <a:r>
              <a:rPr lang="en-US" b="1" i="1" smtClean="0">
                <a:solidFill>
                  <a:srgbClr val="FF0000"/>
                </a:solidFill>
                <a:latin typeface="Arial" pitchFamily="34" charset="0"/>
                <a:cs typeface="Arial" pitchFamily="34" charset="0"/>
              </a:rPr>
              <a:t>controlul şi recepţia</a:t>
            </a:r>
            <a:r>
              <a:rPr lang="en-US" b="1" smtClean="0">
                <a:solidFill>
                  <a:srgbClr val="FF0000"/>
                </a:solidFill>
                <a:latin typeface="Arial" pitchFamily="34" charset="0"/>
                <a:cs typeface="Arial" pitchFamily="34" charset="0"/>
              </a:rPr>
              <a:t> </a:t>
            </a:r>
            <a:r>
              <a:rPr lang="en-US" smtClean="0">
                <a:latin typeface="Arial" pitchFamily="34" charset="0"/>
                <a:cs typeface="Arial" pitchFamily="34" charset="0"/>
              </a:rPr>
              <a:t>diverselor categorii de </a:t>
            </a:r>
            <a:r>
              <a:rPr lang="en-US" b="1" i="1" smtClean="0">
                <a:solidFill>
                  <a:schemeClr val="accent1">
                    <a:lumMod val="75000"/>
                  </a:schemeClr>
                </a:solidFill>
                <a:latin typeface="Arial" pitchFamily="34" charset="0"/>
                <a:cs typeface="Arial" pitchFamily="34" charset="0"/>
              </a:rPr>
              <a:t>mărfuri şi lucrări</a:t>
            </a:r>
            <a:endParaRPr lang="en-US" b="1">
              <a:solidFill>
                <a:schemeClr val="accent1">
                  <a:lumMod val="75000"/>
                </a:schemeClr>
              </a:solidFill>
              <a:latin typeface="Arial" pitchFamily="34" charset="0"/>
              <a:cs typeface="Arial"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73</a:t>
            </a:fld>
            <a:endParaRPr lang="en-US"/>
          </a:p>
        </p:txBody>
      </p:sp>
      <p:sp>
        <p:nvSpPr>
          <p:cNvPr id="3" name="Rectangle 1"/>
          <p:cNvSpPr>
            <a:spLocks noChangeArrowheads="1"/>
          </p:cNvSpPr>
          <p:nvPr/>
        </p:nvSpPr>
        <p:spPr bwMode="auto">
          <a:xfrm>
            <a:off x="533400" y="838200"/>
            <a:ext cx="50292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a:t>
            </a:r>
            <a:r>
              <a:rPr kumimoji="0" lang="en-US"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a:t>
            </a: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lang="ro-RO" sz="2000" b="1" smtClean="0">
                <a:solidFill>
                  <a:schemeClr val="accent6">
                    <a:lumMod val="50000"/>
                  </a:schemeClr>
                </a:solidFill>
                <a:latin typeface="Arial" pitchFamily="34" charset="0"/>
                <a:ea typeface="Times New Roman" pitchFamily="18" charset="0"/>
                <a:cs typeface="Arial" pitchFamily="34" charset="0"/>
              </a:rPr>
              <a:t>Rețeaua externă de reprezentare</a:t>
            </a:r>
            <a:endParaRPr kumimoji="0" lang="ro-RO"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 name="Right Arrow 3"/>
          <p:cNvSpPr/>
          <p:nvPr/>
        </p:nvSpPr>
        <p:spPr>
          <a:xfrm>
            <a:off x="609600" y="1600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Rectangle 1"/>
          <p:cNvSpPr>
            <a:spLocks noChangeArrowheads="1"/>
          </p:cNvSpPr>
          <p:nvPr/>
        </p:nvSpPr>
        <p:spPr bwMode="auto">
          <a:xfrm>
            <a:off x="1143000" y="1447800"/>
            <a:ext cx="6705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obicei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structura economică din interiorul ţării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completează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structură organizatorică externă de reprezentare şi comercializare</a:t>
            </a:r>
            <a:endParaRPr kumimoji="0" lang="ro-RO"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6" name="Rectangle 2"/>
          <p:cNvSpPr>
            <a:spLocks noChangeArrowheads="1"/>
          </p:cNvSpPr>
          <p:nvPr/>
        </p:nvSpPr>
        <p:spPr bwMode="auto">
          <a:xfrm>
            <a:off x="1066800" y="2590800"/>
            <a:ext cx="67056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constituirea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reţelei externe de reprezentare şi comercializare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ţinut cont de următoarele aspecte: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609600" y="2743200"/>
            <a:ext cx="381000" cy="1524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7" name="Rectangle 3"/>
          <p:cNvSpPr>
            <a:spLocks noChangeArrowheads="1"/>
          </p:cNvSpPr>
          <p:nvPr/>
        </p:nvSpPr>
        <p:spPr bwMode="auto">
          <a:xfrm>
            <a:off x="762000" y="3352800"/>
            <a:ext cx="75438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Orice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activitate de comerţ exterior</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vizată într-o anumită ţară, </a:t>
            </a:r>
          </a:p>
          <a:p>
            <a:pPr marL="457200" marR="0" lvl="1" indent="0" algn="just" defTabSz="914400" rtl="0" eaLnBrk="1" fontAlgn="base" latinLnBrk="0" hangingPunct="1">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trebuie să dispună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relaţii şi legături permanente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diferite </a:t>
            </a:r>
          </a:p>
          <a:p>
            <a:pPr marL="457200" marR="0" lvl="1" indent="0" algn="just" defTabSz="914400" rtl="0" eaLnBrk="1" fontAlgn="base" latinLnBrk="0" hangingPunct="1">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centre comerciale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să aibe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reţea proprie de comercializare</a:t>
            </a:r>
          </a:p>
          <a:p>
            <a:pPr marL="457200" marR="0" lvl="1" indent="0" algn="just" defTabSz="914400" rtl="0" eaLnBrk="1" fontAlgn="base" latinLnBrk="0" hangingPunct="1">
              <a:lnSpc>
                <a:spcPct val="100000"/>
              </a:lnSpc>
              <a:spcBef>
                <a:spcPct val="0"/>
              </a:spcBef>
              <a:spcAft>
                <a:spcPct val="0"/>
              </a:spcAft>
              <a:buClrTx/>
              <a:buSzTx/>
              <a:buFontTx/>
              <a:buBlip>
                <a:blip r:embed="rId2"/>
              </a:buBlip>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Structura reţelei externe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să fie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dimensionată funcţie de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volumul activităţilor, profilul acestora şi de specificul pieţei</a:t>
            </a: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Blip>
                <a:blip r:embed="rId2"/>
              </a:buBlip>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Dacă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activitatea de comerţ exterior</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complexă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trebuie să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dispună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forme pentru prospectarea pieţei</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mijloace de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informare şi publicitate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asistenţă tehnică şi juridică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(specifică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ro-RO" smtClean="0">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legislaţiei comerciale din zonă)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74</a:t>
            </a:fld>
            <a:endParaRPr lang="en-US"/>
          </a:p>
        </p:txBody>
      </p:sp>
      <p:sp>
        <p:nvSpPr>
          <p:cNvPr id="84993" name="Rectangle 1"/>
          <p:cNvSpPr>
            <a:spLocks noChangeArrowheads="1"/>
          </p:cNvSpPr>
          <p:nvPr/>
        </p:nvSpPr>
        <p:spPr bwMode="auto">
          <a:xfrm>
            <a:off x="-457200" y="685800"/>
            <a:ext cx="9982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00"/>
              </a:buClr>
              <a:buSzTx/>
              <a:buFont typeface="Wingdings 3" pitchFamily="18" charset="2"/>
              <a:buChar char=""/>
              <a:tabLst>
                <a:tab pos="4572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Forme organizatorice ale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reţelelor externe de reprezentare</a:t>
            </a: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comercială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762000" y="1143000"/>
            <a:ext cx="632460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b="1" i="1" smtClean="0">
                <a:solidFill>
                  <a:schemeClr val="accent6">
                    <a:lumMod val="50000"/>
                  </a:schemeClr>
                </a:solidFill>
                <a:latin typeface="Arial" pitchFamily="34" charset="0"/>
                <a:cs typeface="Arial" pitchFamily="34" charset="0"/>
              </a:rPr>
              <a:t>a. Secţiile economice din cadrul misiunilor diplomatice</a:t>
            </a:r>
            <a:endParaRPr lang="en-US">
              <a:solidFill>
                <a:schemeClr val="accent6">
                  <a:lumMod val="50000"/>
                </a:schemeClr>
              </a:solidFill>
              <a:latin typeface="Arial" pitchFamily="34" charset="0"/>
              <a:cs typeface="Arial" pitchFamily="34" charset="0"/>
            </a:endParaRPr>
          </a:p>
        </p:txBody>
      </p:sp>
      <p:sp>
        <p:nvSpPr>
          <p:cNvPr id="84994" name="Rectangle 2"/>
          <p:cNvSpPr>
            <a:spLocks noChangeArrowheads="1"/>
          </p:cNvSpPr>
          <p:nvPr/>
        </p:nvSpPr>
        <p:spPr bwMode="auto">
          <a:xfrm>
            <a:off x="609600" y="1676400"/>
            <a:ext cx="7848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toate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misiunile diplomatice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funcţionează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secţii (servicii)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sprijină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activităţile economice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consulate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persoane)</a:t>
            </a:r>
          </a:p>
          <a:p>
            <a:pPr marL="457200" marR="0" lvl="1"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Acestea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efectuează acte de comerţ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ci se ocupă cu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culegerea, selecţia şi prelucrarea informaţiilor economice conjuncturale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contactări de comercianţi, angrosişti, consumatori, persoane din cadrul Camerelor de Comerţ locale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685800" y="18288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85800" y="25908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995" name="Rectangle 3"/>
          <p:cNvSpPr>
            <a:spLocks noChangeArrowheads="1"/>
          </p:cNvSpPr>
          <p:nvPr/>
        </p:nvSpPr>
        <p:spPr bwMode="auto">
          <a:xfrm>
            <a:off x="762000" y="3810000"/>
            <a:ext cx="36576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 Birouri tehnice şi comerciale</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4996" name="Rectangle 4"/>
          <p:cNvSpPr>
            <a:spLocks noChangeArrowheads="1"/>
          </p:cNvSpPr>
          <p:nvPr/>
        </p:nvSpPr>
        <p:spPr bwMode="auto">
          <a:xfrm>
            <a:off x="609600" y="4343400"/>
            <a:ext cx="7772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Birourile tehnice şi comerciale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nuclee organizatorice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ale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producătorului exportator</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misiunea acestora este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asigura pătrunderea pe piaţa respectivă a produselor organizaţiei pe care o reprezintă</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păstrarea acestei pieţe prin expansiunea relaţiilor de cooperare</a:t>
            </a:r>
          </a:p>
          <a:p>
            <a:pPr marL="457200" marR="0" lvl="1"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Birourile tehnice şi comerciale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dispun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standuri</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demonstraţii,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centre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 service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depozite de piese de schimb</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685800" y="44958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85800" y="60960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75</a:t>
            </a:fld>
            <a:endParaRPr lang="en-US"/>
          </a:p>
        </p:txBody>
      </p:sp>
      <p:sp>
        <p:nvSpPr>
          <p:cNvPr id="3" name="Rectangle 3"/>
          <p:cNvSpPr>
            <a:spLocks noChangeArrowheads="1"/>
          </p:cNvSpPr>
          <p:nvPr/>
        </p:nvSpPr>
        <p:spPr bwMode="auto">
          <a:xfrm>
            <a:off x="838200" y="914400"/>
            <a:ext cx="18288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b="1" i="1" smtClean="0">
                <a:solidFill>
                  <a:schemeClr val="accent6">
                    <a:lumMod val="50000"/>
                  </a:schemeClr>
                </a:solidFill>
                <a:latin typeface="Arial" pitchFamily="34" charset="0"/>
                <a:ea typeface="Times New Roman" pitchFamily="18" charset="0"/>
                <a:cs typeface="Arial" pitchFamily="34" charset="0"/>
              </a:rPr>
              <a:t>c</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Sucursalele</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6017" name="Rectangle 1"/>
          <p:cNvSpPr>
            <a:spLocks noChangeArrowheads="1"/>
          </p:cNvSpPr>
          <p:nvPr/>
        </p:nvSpPr>
        <p:spPr bwMode="auto">
          <a:xfrm>
            <a:off x="685800" y="1676400"/>
            <a:ext cx="76962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Sucursalele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sunt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unităţi economice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fără personalitate juridică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fără capital social</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dintr-o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localitate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alta decât cea unde îşi are sediul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societatea comercială-mamă</a:t>
            </a:r>
          </a:p>
          <a:p>
            <a:pPr marL="457200" marR="0" lvl="1"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lvl="1" algn="just" eaLnBrk="0" fontAlgn="base" hangingPunct="0">
              <a:spcBef>
                <a:spcPct val="0"/>
              </a:spcBef>
              <a:spcAft>
                <a:spcPct val="0"/>
              </a:spcAft>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materie de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comerţ exterior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sucursala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este de fapt o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subunitate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societăţii </a:t>
            </a:r>
            <a:r>
              <a:rPr lang="ro-RO" b="1" i="1" smtClean="0">
                <a:solidFill>
                  <a:schemeClr val="accent6">
                    <a:lumMod val="50000"/>
                  </a:schemeClr>
                </a:solidFill>
                <a:latin typeface="Arial" pitchFamily="34" charset="0"/>
                <a:ea typeface="Times New Roman" pitchFamily="18" charset="0"/>
                <a:cs typeface="Arial" pitchFamily="34" charset="0"/>
              </a:rPr>
              <a:t>comerciale-mamă </a:t>
            </a:r>
            <a:r>
              <a:rPr lang="en-US" b="1" i="1" smtClean="0">
                <a:solidFill>
                  <a:schemeClr val="accent6">
                    <a:lumMod val="50000"/>
                  </a:schemeClr>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de altfel îi şi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fixează obiectul de activitate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o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coordonază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îi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controlează activitatea</a:t>
            </a:r>
          </a:p>
          <a:p>
            <a:pPr marL="457200" marR="0" lvl="1" indent="0" algn="just"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Sucursala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cu sediul în străinătate se </a:t>
            </a:r>
            <a:r>
              <a:rPr kumimoji="0" lang="ro-RO" b="1" i="1" u="none" strike="noStrike" cap="none" normalizeH="0" baseline="0" smtClean="0">
                <a:ln>
                  <a:noFill/>
                </a:ln>
                <a:solidFill>
                  <a:srgbClr val="0070C0"/>
                </a:solidFill>
                <a:effectLst/>
                <a:latin typeface="Arial" pitchFamily="34" charset="0"/>
                <a:ea typeface="Times New Roman" pitchFamily="18" charset="0"/>
                <a:cs typeface="Arial" pitchFamily="34" charset="0"/>
              </a:rPr>
              <a:t>integrează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structura organizatorică a reţelei externe de reprezentare şi comercializare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respectând</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structura societăţii comerciale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căreia îi aparţine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fiind însă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obligată să respecte legile ţării în care îşi desfăşoară activitatea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adică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sucursala</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suportă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taxele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impozitele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aplicabile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unităţilor similare</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din ţara respectivă 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poate fi chemată în justiţie</a:t>
            </a:r>
            <a:endParaRPr kumimoji="0" lang="ro-RO" b="0" i="0" u="none" strike="noStrike" cap="none" normalizeH="0" baseline="0" smtClean="0">
              <a:ln>
                <a:noFill/>
              </a:ln>
              <a:solidFill>
                <a:srgbClr val="FF0000"/>
              </a:solidFill>
              <a:effectLst/>
              <a:latin typeface="Arial" pitchFamily="34" charset="0"/>
              <a:cs typeface="Arial" pitchFamily="34" charset="0"/>
            </a:endParaRPr>
          </a:p>
        </p:txBody>
      </p:sp>
      <p:sp>
        <p:nvSpPr>
          <p:cNvPr id="5" name="Right Arrow 4"/>
          <p:cNvSpPr/>
          <p:nvPr/>
        </p:nvSpPr>
        <p:spPr>
          <a:xfrm>
            <a:off x="685800" y="18288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85800" y="28956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85800" y="39624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76</a:t>
            </a:fld>
            <a:endParaRPr lang="en-US"/>
          </a:p>
        </p:txBody>
      </p:sp>
      <p:sp>
        <p:nvSpPr>
          <p:cNvPr id="3" name="Rectangle 3"/>
          <p:cNvSpPr>
            <a:spLocks noChangeArrowheads="1"/>
          </p:cNvSpPr>
          <p:nvPr/>
        </p:nvSpPr>
        <p:spPr bwMode="auto">
          <a:xfrm>
            <a:off x="914400" y="838200"/>
            <a:ext cx="12954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lang="ro-RO" b="1" i="1" smtClean="0">
                <a:solidFill>
                  <a:schemeClr val="accent6">
                    <a:lumMod val="50000"/>
                  </a:schemeClr>
                </a:solidFill>
                <a:latin typeface="Arial" pitchFamily="34" charset="0"/>
                <a:ea typeface="Times New Roman" pitchFamily="18" charset="0"/>
                <a:cs typeface="Arial" pitchFamily="34" charset="0"/>
              </a:rPr>
              <a:t>d</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Filialele</a:t>
            </a:r>
            <a:endParaRPr kumimoji="0" lang="ro-RO"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7041" name="Rectangle 1"/>
          <p:cNvSpPr>
            <a:spLocks noChangeArrowheads="1"/>
          </p:cNvSpPr>
          <p:nvPr/>
        </p:nvSpPr>
        <p:spPr bwMode="auto">
          <a:xfrm>
            <a:off x="990600" y="1524000"/>
            <a:ext cx="73914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Filialele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au capital social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personalitate juridică</a:t>
            </a:r>
          </a:p>
          <a:p>
            <a:pPr marL="457200" marR="0" lvl="1"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Filialele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activitate independentă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dar </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subordonată din punct de vedere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economic</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societăţii care a înfiinţat-o</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din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punct de vedere legal</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ţării de reşedinţă pe teritoriul căreia îşi desfăşoară activitatea</a:t>
            </a:r>
          </a:p>
          <a:p>
            <a:pPr marL="457200" marR="0" lvl="1" indent="0" algn="just"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Filialele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nu pot lua decizii majore fără acordul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societăţii-mamă</a:t>
            </a:r>
          </a:p>
          <a:p>
            <a:pPr marL="457200" marR="0" lvl="1" indent="0" algn="just"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Produsele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furnizate de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unităţile de producţie ale filialei</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vând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 contul său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dar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în colaborare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societatea-mamă</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percepe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o anumită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cotă din beneficiile realizate</a:t>
            </a:r>
            <a:endParaRPr kumimoji="0" lang="ro-RO"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ight Arrow 4"/>
          <p:cNvSpPr/>
          <p:nvPr/>
        </p:nvSpPr>
        <p:spPr>
          <a:xfrm>
            <a:off x="838200" y="16764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838200" y="22098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914400" y="35052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914400" y="41148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042" name="Rectangle 2"/>
          <p:cNvSpPr>
            <a:spLocks noChangeArrowheads="1"/>
          </p:cNvSpPr>
          <p:nvPr/>
        </p:nvSpPr>
        <p:spPr bwMode="auto">
          <a:xfrm>
            <a:off x="838200" y="5257800"/>
            <a:ext cx="56388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tab pos="457200" algn="l"/>
              </a:tabLst>
            </a:pPr>
            <a:r>
              <a:rPr kumimoji="0" lang="ro-RO" b="1" i="1" u="none" strike="noStrike" cap="none" normalizeH="0" baseline="0" smtClean="0">
                <a:ln>
                  <a:noFill/>
                </a:ln>
                <a:solidFill>
                  <a:schemeClr val="tx1"/>
                </a:solidFill>
                <a:effectLst/>
                <a:latin typeface="Arial" pitchFamily="34" charset="0"/>
                <a:ea typeface="Times New Roman" pitchFamily="18" charset="0"/>
                <a:cs typeface="Arial" pitchFamily="34" charset="0"/>
              </a:rPr>
              <a:t>e. Societatea Comercială mixtă (Joint – Ventures)</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87043" name="Rectangle 3"/>
          <p:cNvSpPr>
            <a:spLocks noChangeArrowheads="1"/>
          </p:cNvSpPr>
          <p:nvPr/>
        </p:nvSpPr>
        <p:spPr bwMode="auto">
          <a:xfrm>
            <a:off x="914400" y="5943600"/>
            <a:ext cx="71628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9144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Este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formă juridică</a:t>
            </a:r>
            <a:r>
              <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cu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mare perspectivă</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care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permite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folosirea mai eficientă a resurselor, tehnologiilor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etc</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1" name="Right Arrow 10"/>
          <p:cNvSpPr/>
          <p:nvPr/>
        </p:nvSpPr>
        <p:spPr>
          <a:xfrm>
            <a:off x="990600" y="60960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77</a:t>
            </a:fld>
            <a:endParaRPr lang="en-US"/>
          </a:p>
        </p:txBody>
      </p:sp>
      <p:sp>
        <p:nvSpPr>
          <p:cNvPr id="88065" name="Rectangle 1"/>
          <p:cNvSpPr>
            <a:spLocks noChangeArrowheads="1"/>
          </p:cNvSpPr>
          <p:nvPr/>
        </p:nvSpPr>
        <p:spPr bwMode="auto">
          <a:xfrm>
            <a:off x="381000" y="685800"/>
            <a:ext cx="82296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3.4 Organizaţii de promovare a relaţiilor economice internaţionale</a:t>
            </a:r>
            <a:endParaRPr kumimoji="0" lang="ro-RO"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88066" name="Rectangle 2"/>
          <p:cNvSpPr>
            <a:spLocks noChangeArrowheads="1"/>
          </p:cNvSpPr>
          <p:nvPr/>
        </p:nvSpPr>
        <p:spPr bwMode="auto">
          <a:xfrm>
            <a:off x="533400" y="1143000"/>
            <a:ext cx="81534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3.4.1 Organizaţii naţionale </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Instituţii Centrale de Stat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b.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Camerele de Industrie,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Agricultură și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Comerţ</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Asociaţiile de Marketing</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lang="ro-RO" i="1" smtClean="0">
                <a:latin typeface="Arial" pitchFamily="34" charset="0"/>
                <a:ea typeface="Times New Roman" pitchFamily="18" charset="0"/>
                <a:cs typeface="Arial" pitchFamily="34" charset="0"/>
              </a:rPr>
              <a:t>d. 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nstitutele Centrale de Statistică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Centre de Calcul</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3.4.2 Organizaţii internaţionale</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3.4.2.1 Organizaţii guvernamentale afiliate ONU</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a:t>
            </a:r>
            <a:r>
              <a:rPr kumimoji="0" lang="ro-RO" b="0" i="1" u="none" strike="noStrike" cap="none" normalizeH="0" smtClean="0">
                <a:ln>
                  <a:noFill/>
                </a:ln>
                <a:solidFill>
                  <a:schemeClr val="tx1"/>
                </a:solidFill>
                <a:effectLst/>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Organizaţia Mondială a Proprietăţii Intelectuale</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OMPI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b.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Organizaţia Naţiunilor Unite pentru Dezvoltare Industrială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ONUDI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Organizaţia Naţiunilor Unite pentru Alimentaţie şi Agricultură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FAO</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d.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Programul Naţiunilor Unite pentru Dezvoltare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PNUD</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Conferinţa Naţiunilor Unite pentru Comerţ şi Dezvoltare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UNCTAD</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f.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Acordul General pentru Tarife şi Comerţ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GATT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g.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Consiliul Economic şi Social al ONU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ECOSOC</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78</a:t>
            </a:fld>
            <a:endParaRPr lang="en-US"/>
          </a:p>
        </p:txBody>
      </p:sp>
      <p:sp>
        <p:nvSpPr>
          <p:cNvPr id="89089" name="Rectangle 1"/>
          <p:cNvSpPr>
            <a:spLocks noChangeArrowheads="1"/>
          </p:cNvSpPr>
          <p:nvPr/>
        </p:nvSpPr>
        <p:spPr bwMode="auto">
          <a:xfrm>
            <a:off x="1066800" y="1524000"/>
            <a:ext cx="73152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3.4.2.2 Organisme financiare din sistemul ONU</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Fondul Monetar Internaţional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FMI</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b.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Banca Internaţională pentru Reconstrucţie şi Dezvoltare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BIRD</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Asociaţia Internaţională pentru Dezvoltare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AID</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3.4.2.3 Organizaţii financiare din afara sistemului ONU</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Banca Reglementărilor Internaţionale </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BRI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b.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Banca Europeană de Investiţii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BEI</a:t>
            </a: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rPr>
              <a:t>c.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Banca Europeană pentru Reconstrucţie şi Dezvoltare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BERD</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79</a:t>
            </a:fld>
            <a:endParaRPr lang="en-US"/>
          </a:p>
        </p:txBody>
      </p:sp>
      <p:sp>
        <p:nvSpPr>
          <p:cNvPr id="3" name="Rectangle 1"/>
          <p:cNvSpPr>
            <a:spLocks noChangeArrowheads="1"/>
          </p:cNvSpPr>
          <p:nvPr/>
        </p:nvSpPr>
        <p:spPr bwMode="auto">
          <a:xfrm>
            <a:off x="609600" y="762000"/>
            <a:ext cx="81534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ro-RO" sz="20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3.5 Organizaţii </a:t>
            </a:r>
            <a:r>
              <a:rPr lang="en-US" sz="2000" b="1" smtClean="0">
                <a:solidFill>
                  <a:schemeClr val="accent6">
                    <a:lumMod val="50000"/>
                  </a:schemeClr>
                </a:solidFill>
                <a:latin typeface="Arial" pitchFamily="34" charset="0"/>
                <a:cs typeface="Arial" pitchFamily="34" charset="0"/>
              </a:rPr>
              <a:t>şi organisme internaţionale </a:t>
            </a:r>
            <a:endParaRPr lang="ro-RO" sz="2000" b="1" smtClean="0">
              <a:solidFill>
                <a:schemeClr val="accent6">
                  <a:lumMod val="50000"/>
                </a:schemeClr>
              </a:solidFill>
              <a:latin typeface="Arial" pitchFamily="34" charset="0"/>
              <a:cs typeface="Arial" pitchFamily="34" charset="0"/>
            </a:endParaRPr>
          </a:p>
          <a:p>
            <a:pPr lvl="0" algn="just" fontAlgn="base">
              <a:spcBef>
                <a:spcPct val="0"/>
              </a:spcBef>
              <a:spcAft>
                <a:spcPct val="0"/>
              </a:spcAft>
            </a:pPr>
            <a:r>
              <a:rPr lang="ro-RO" sz="2000" b="1" smtClean="0">
                <a:solidFill>
                  <a:schemeClr val="accent6">
                    <a:lumMod val="50000"/>
                  </a:schemeClr>
                </a:solidFill>
                <a:latin typeface="Arial" pitchFamily="34" charset="0"/>
                <a:cs typeface="Arial" pitchFamily="34" charset="0"/>
              </a:rPr>
              <a:t>      </a:t>
            </a:r>
            <a:r>
              <a:rPr lang="en-US" sz="2000" b="1" smtClean="0">
                <a:solidFill>
                  <a:schemeClr val="accent6">
                    <a:lumMod val="50000"/>
                  </a:schemeClr>
                </a:solidFill>
                <a:latin typeface="Arial" pitchFamily="34" charset="0"/>
                <a:cs typeface="Arial" pitchFamily="34" charset="0"/>
              </a:rPr>
              <a:t>în </a:t>
            </a:r>
            <a:r>
              <a:rPr lang="ro-RO" sz="2000" b="1" smtClean="0">
                <a:solidFill>
                  <a:schemeClr val="accent6">
                    <a:lumMod val="50000"/>
                  </a:schemeClr>
                </a:solidFill>
                <a:latin typeface="Arial" pitchFamily="34" charset="0"/>
                <a:cs typeface="Arial" pitchFamily="34" charset="0"/>
              </a:rPr>
              <a:t>d</a:t>
            </a:r>
            <a:r>
              <a:rPr lang="en-US" sz="2000" b="1" smtClean="0">
                <a:solidFill>
                  <a:schemeClr val="accent6">
                    <a:lumMod val="50000"/>
                  </a:schemeClr>
                </a:solidFill>
                <a:latin typeface="Arial" pitchFamily="34" charset="0"/>
                <a:cs typeface="Arial" pitchFamily="34" charset="0"/>
              </a:rPr>
              <a:t>omeniul politicilor </a:t>
            </a:r>
            <a:r>
              <a:rPr lang="ro-RO" sz="2000" b="1" smtClean="0">
                <a:solidFill>
                  <a:schemeClr val="accent6">
                    <a:lumMod val="50000"/>
                  </a:schemeClr>
                </a:solidFill>
                <a:latin typeface="Arial" pitchFamily="34" charset="0"/>
                <a:cs typeface="Arial" pitchFamily="34" charset="0"/>
              </a:rPr>
              <a:t> </a:t>
            </a:r>
            <a:r>
              <a:rPr lang="en-US" sz="2000" b="1" smtClean="0">
                <a:solidFill>
                  <a:schemeClr val="accent6">
                    <a:lumMod val="50000"/>
                  </a:schemeClr>
                </a:solidFill>
                <a:latin typeface="Arial" pitchFamily="34" charset="0"/>
                <a:cs typeface="Arial" pitchFamily="34" charset="0"/>
              </a:rPr>
              <a:t>comerciale</a:t>
            </a:r>
            <a:endParaRPr kumimoji="0" lang="ro-RO" sz="2000"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90113" name="Rectangle 1"/>
          <p:cNvSpPr>
            <a:spLocks noChangeArrowheads="1"/>
          </p:cNvSpPr>
          <p:nvPr/>
        </p:nvSpPr>
        <p:spPr bwMode="auto">
          <a:xfrm>
            <a:off x="304800" y="2057400"/>
            <a:ext cx="1828800" cy="92333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Colaborarea economică internaţională</a:t>
            </a:r>
            <a:r>
              <a:rPr kumimoji="0" lang="en-US" sz="16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endParaRPr kumimoji="0" lang="en-US" sz="1800"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0114" name="Rectangle 2"/>
          <p:cNvSpPr>
            <a:spLocks noChangeArrowheads="1"/>
          </p:cNvSpPr>
          <p:nvPr/>
        </p:nvSpPr>
        <p:spPr bwMode="auto">
          <a:xfrm>
            <a:off x="2667000" y="1600200"/>
            <a:ext cx="5867400" cy="369332"/>
          </a:xfrm>
          <a:prstGeom prst="rect">
            <a:avLst/>
          </a:prstGeom>
          <a:solidFill>
            <a:srgbClr val="FFFFCC"/>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Colaborare bilaterală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(interesele părţilor contractante)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0115" name="Rectangle 3"/>
          <p:cNvSpPr>
            <a:spLocks noChangeArrowheads="1"/>
          </p:cNvSpPr>
          <p:nvPr/>
        </p:nvSpPr>
        <p:spPr bwMode="auto">
          <a:xfrm>
            <a:off x="2667000" y="3048000"/>
            <a:ext cx="5867400" cy="369332"/>
          </a:xfrm>
          <a:prstGeom prst="rect">
            <a:avLst/>
          </a:prstGeom>
          <a:solidFill>
            <a:srgbClr val="FFFFCC"/>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Colaborare multilaterală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(obiective mai largi)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8" name="Shape 7"/>
          <p:cNvCxnSpPr>
            <a:stCxn id="90113" idx="0"/>
            <a:endCxn id="90114" idx="1"/>
          </p:cNvCxnSpPr>
          <p:nvPr/>
        </p:nvCxnSpPr>
        <p:spPr>
          <a:xfrm rot="5400000" flipH="1" flipV="1">
            <a:off x="1806833" y="1197233"/>
            <a:ext cx="272534" cy="14478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hape 27"/>
          <p:cNvCxnSpPr>
            <a:stCxn id="90113" idx="2"/>
            <a:endCxn id="90115" idx="1"/>
          </p:cNvCxnSpPr>
          <p:nvPr/>
        </p:nvCxnSpPr>
        <p:spPr>
          <a:xfrm rot="16200000" flipH="1">
            <a:off x="1817132" y="2382798"/>
            <a:ext cx="251936" cy="14478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0116" name="Rectangle 4"/>
          <p:cNvSpPr>
            <a:spLocks noChangeArrowheads="1"/>
          </p:cNvSpPr>
          <p:nvPr/>
        </p:nvSpPr>
        <p:spPr bwMode="auto">
          <a:xfrm>
            <a:off x="685800" y="3810000"/>
            <a:ext cx="6019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3.5.1 Organizaţia Mondială a Comerţului (OMC, TWO)</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0128"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49" name="Group 48"/>
          <p:cNvGrpSpPr/>
          <p:nvPr/>
        </p:nvGrpSpPr>
        <p:grpSpPr>
          <a:xfrm>
            <a:off x="1295400" y="4343400"/>
            <a:ext cx="6705600" cy="2286000"/>
            <a:chOff x="1295400" y="4343400"/>
            <a:chExt cx="6705600" cy="2286000"/>
          </a:xfrm>
        </p:grpSpPr>
        <p:sp>
          <p:nvSpPr>
            <p:cNvPr id="90127" name="AutoShape 15"/>
            <p:cNvSpPr>
              <a:spLocks noChangeAspect="1" noChangeArrowheads="1" noTextEdit="1"/>
            </p:cNvSpPr>
            <p:nvPr/>
          </p:nvSpPr>
          <p:spPr bwMode="auto">
            <a:xfrm>
              <a:off x="1295400" y="4343400"/>
              <a:ext cx="6705600" cy="22860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26" name="Rectangle 14"/>
            <p:cNvSpPr>
              <a:spLocks noChangeArrowheads="1"/>
            </p:cNvSpPr>
            <p:nvPr/>
          </p:nvSpPr>
          <p:spPr bwMode="auto">
            <a:xfrm>
              <a:off x="3223260" y="4477871"/>
              <a:ext cx="2849880" cy="403412"/>
            </a:xfrm>
            <a:prstGeom prst="rect">
              <a:avLst/>
            </a:prstGeom>
            <a:solidFill>
              <a:srgbClr val="FFFF00"/>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00"/>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GATT (1948 – 1995)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125" name="AutoShape 13"/>
            <p:cNvSpPr>
              <a:spLocks noChangeArrowheads="1"/>
            </p:cNvSpPr>
            <p:nvPr/>
          </p:nvSpPr>
          <p:spPr bwMode="auto">
            <a:xfrm>
              <a:off x="4480560" y="4881282"/>
              <a:ext cx="419100" cy="806824"/>
            </a:xfrm>
            <a:prstGeom prst="downArrow">
              <a:avLst>
                <a:gd name="adj1" fmla="val 50000"/>
                <a:gd name="adj2" fmla="val 45000"/>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90124" name="Rectangle 12"/>
            <p:cNvSpPr>
              <a:spLocks noChangeArrowheads="1"/>
            </p:cNvSpPr>
            <p:nvPr/>
          </p:nvSpPr>
          <p:spPr bwMode="auto">
            <a:xfrm>
              <a:off x="3276600" y="5822576"/>
              <a:ext cx="2545080" cy="403412"/>
            </a:xfrm>
            <a:prstGeom prst="rect">
              <a:avLst/>
            </a:prstGeom>
            <a:solidFill>
              <a:srgbClr val="CCFFCC"/>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CC"/>
              </a:extrusionClr>
            </a:sp3d>
          </p:spPr>
          <p:txBody>
            <a:bodyPr vert="horz" wrap="square" lIns="91440" tIns="45720" rIns="91440" bIns="45720" numCol="1" anchor="t" anchorCtr="0" compatLnSpc="1">
              <a:prstTxWarp prst="textNoShape">
                <a:avLst/>
              </a:prstTxWarp>
              <a:flatTx/>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OMC</a:t>
              </a:r>
              <a:r>
                <a:rPr kumimoji="0" lang="ro-RO"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(TWO)</a:t>
              </a: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(1995 –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123" name="Rectangle 11"/>
            <p:cNvSpPr>
              <a:spLocks noChangeArrowheads="1"/>
            </p:cNvSpPr>
            <p:nvPr/>
          </p:nvSpPr>
          <p:spPr bwMode="auto">
            <a:xfrm>
              <a:off x="1463040" y="5284694"/>
              <a:ext cx="1592580" cy="1210235"/>
            </a:xfrm>
            <a:prstGeom prst="rect">
              <a:avLst/>
            </a:prstGeom>
            <a:solidFill>
              <a:srgbClr val="CCFFFF"/>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FF"/>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ROM</a:t>
              </a:r>
              <a:r>
                <a:rPr kumimoji="0" lang="ro-RO"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Â</a:t>
              </a: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NIA</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1971</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1976 (TVI)</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HG 673/1991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122" name="AutoShape 10"/>
            <p:cNvSpPr>
              <a:spLocks noChangeArrowheads="1"/>
            </p:cNvSpPr>
            <p:nvPr/>
          </p:nvSpPr>
          <p:spPr bwMode="auto">
            <a:xfrm rot="5400000" flipH="1">
              <a:off x="2383698" y="4311625"/>
              <a:ext cx="672353" cy="100584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90121" name="Rectangle 9"/>
            <p:cNvSpPr>
              <a:spLocks noChangeArrowheads="1"/>
            </p:cNvSpPr>
            <p:nvPr/>
          </p:nvSpPr>
          <p:spPr bwMode="auto">
            <a:xfrm>
              <a:off x="6576060" y="4477871"/>
              <a:ext cx="1257300" cy="403412"/>
            </a:xfrm>
            <a:prstGeom prst="rect">
              <a:avLst/>
            </a:prstGeom>
            <a:solidFill>
              <a:srgbClr val="FF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23 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120" name="AutoShape 8"/>
            <p:cNvSpPr>
              <a:spLocks noChangeArrowheads="1"/>
            </p:cNvSpPr>
            <p:nvPr/>
          </p:nvSpPr>
          <p:spPr bwMode="auto">
            <a:xfrm>
              <a:off x="6073140" y="4477871"/>
              <a:ext cx="502920" cy="403412"/>
            </a:xfrm>
            <a:prstGeom prst="leftArrow">
              <a:avLst>
                <a:gd name="adj1" fmla="val 50000"/>
                <a:gd name="adj2" fmla="val 33333"/>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90119" name="Rectangle 7"/>
            <p:cNvSpPr>
              <a:spLocks noChangeArrowheads="1"/>
            </p:cNvSpPr>
            <p:nvPr/>
          </p:nvSpPr>
          <p:spPr bwMode="auto">
            <a:xfrm>
              <a:off x="6408420" y="5822576"/>
              <a:ext cx="1257300" cy="403412"/>
            </a:xfrm>
            <a:prstGeom prst="rect">
              <a:avLst/>
            </a:prstGeom>
            <a:solidFill>
              <a:srgbClr val="FF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&gt; 115 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118" name="AutoShape 6"/>
            <p:cNvSpPr>
              <a:spLocks noChangeArrowheads="1"/>
            </p:cNvSpPr>
            <p:nvPr/>
          </p:nvSpPr>
          <p:spPr bwMode="auto">
            <a:xfrm>
              <a:off x="5821680" y="5822576"/>
              <a:ext cx="586740" cy="403412"/>
            </a:xfrm>
            <a:prstGeom prst="leftArrow">
              <a:avLst>
                <a:gd name="adj1" fmla="val 50000"/>
                <a:gd name="adj2" fmla="val 38889"/>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a:t>
            </a:fld>
            <a:endParaRPr lang="en-US"/>
          </a:p>
        </p:txBody>
      </p:sp>
      <p:sp>
        <p:nvSpPr>
          <p:cNvPr id="520193" name="Rectangle 1"/>
          <p:cNvSpPr>
            <a:spLocks noChangeArrowheads="1"/>
          </p:cNvSpPr>
          <p:nvPr/>
        </p:nvSpPr>
        <p:spPr bwMode="auto">
          <a:xfrm>
            <a:off x="1219200" y="685800"/>
            <a:ext cx="6477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Titlul VII</a:t>
            </a:r>
            <a:endParaRPr kumimoji="0" lang="ro-RO" sz="2400" b="1" i="0" u="none" strike="noStrike" cap="none" normalizeH="0" baseline="0" smtClean="0">
              <a:ln>
                <a:noFill/>
              </a:ln>
              <a:solidFill>
                <a:srgbClr val="008000"/>
              </a:solidFill>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rgbClr val="008000"/>
                </a:solidFill>
                <a:effectLst/>
                <a:latin typeface="Arial" pitchFamily="34" charset="0"/>
                <a:ea typeface="Times New Roman" pitchFamily="18" charset="0"/>
                <a:cs typeface="Arial" pitchFamily="34" charset="0"/>
              </a:rPr>
              <a:t>DESPRE REPORT</a:t>
            </a:r>
            <a:endParaRPr kumimoji="0" lang="ro-RO" sz="2400" b="1" i="0" u="none" strike="noStrike" cap="none" normalizeH="0" baseline="0" smtClean="0">
              <a:ln>
                <a:noFill/>
              </a:ln>
              <a:solidFill>
                <a:srgbClr val="008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ART. 74</a:t>
            </a:r>
            <a:endParaRPr kumimoji="0" lang="ro-RO"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Contractul de report constă în cumpărarea pe bani gata a unor titluri de credit circulând în comerţ, şi în rev</a:t>
            </a:r>
            <a:r>
              <a:rPr lang="ro-RO" sz="2000" smtClean="0">
                <a:latin typeface="Arial" pitchFamily="34" charset="0"/>
                <a:ea typeface="Times New Roman" pitchFamily="18" charset="0"/>
                <a:cs typeface="Arial" pitchFamily="34" charset="0"/>
              </a:rPr>
              <a:t>â</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nzarea simultanee cu termen şi pe un preţ determinat către aceeaşi persoană a unor titluri de aceeaşi specie.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validitatea contractului este necesară predarea reală a titlurilor date în report.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Proprietatea lor se transfera la cumpărător.</a:t>
            </a:r>
            <a:endParaRPr kumimoji="0" lang="en-US" sz="2000"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Părţile pot stipula ca primele, rambursurile şi dobânzile ce se vor cuveni titlurilor în termenul reportului, s</a:t>
            </a:r>
            <a:r>
              <a:rPr kumimoji="0" lang="ro-RO"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sz="20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rămână în profitul vânzătorului.</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80</a:t>
            </a:fld>
            <a:endParaRPr lang="en-US"/>
          </a:p>
        </p:txBody>
      </p:sp>
      <p:sp>
        <p:nvSpPr>
          <p:cNvPr id="91137" name="Rectangle 1"/>
          <p:cNvSpPr>
            <a:spLocks noChangeArrowheads="1"/>
          </p:cNvSpPr>
          <p:nvPr/>
        </p:nvSpPr>
        <p:spPr bwMode="auto">
          <a:xfrm>
            <a:off x="609600" y="2514600"/>
            <a:ext cx="7848600" cy="2677656"/>
          </a:xfrm>
          <a:prstGeom prst="rect">
            <a:avLst/>
          </a:prstGeom>
          <a:solidFill>
            <a:srgbClr val="FFFFCC"/>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Ideea centrală a GATT</a:t>
            </a:r>
            <a:r>
              <a:rPr kumimoji="0" lang="en-US"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TVI</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este elementul central al politicilor </a:t>
            </a:r>
            <a:endPar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ro-RO" b="1" i="1" smtClean="0">
                <a:solidFill>
                  <a:srgbClr val="FF0000"/>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comerciale promovate de orice stat</a:t>
            </a:r>
            <a:endPar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Ideea centrală a OMC</a:t>
            </a:r>
            <a:r>
              <a:rPr kumimoji="0" lang="en-US" sz="2000"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Unicul obiectiv al OMC este suprimarea </a:t>
            </a:r>
            <a:endPar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b="1" i="1" smtClean="0">
                <a:solidFill>
                  <a:srgbClr val="C00000"/>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tuturor obstacolelor în comerţul mondial</a:t>
            </a:r>
            <a:endPar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Postulatul OMC</a:t>
            </a:r>
            <a:r>
              <a:rPr kumimoji="0" lang="en-US" sz="2000"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 măsură ce se va dezvolta comerţul, se va </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extinde şi creşterea economică şi va spori bogăţia </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pentru toţi</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4" name="Rectangle 3"/>
          <p:cNvSpPr/>
          <p:nvPr/>
        </p:nvSpPr>
        <p:spPr>
          <a:xfrm>
            <a:off x="533400" y="838200"/>
            <a:ext cx="7467600" cy="369332"/>
          </a:xfrm>
          <a:prstGeom prst="rect">
            <a:avLst/>
          </a:prstGeom>
        </p:spPr>
        <p:txBody>
          <a:bodyPr wrap="square">
            <a:spAutoFit/>
          </a:bodyPr>
          <a:lstStyle/>
          <a:p>
            <a:pPr lvl="0" algn="just" fontAlgn="base">
              <a:spcBef>
                <a:spcPct val="0"/>
              </a:spcBef>
              <a:spcAft>
                <a:spcPct val="0"/>
              </a:spcAft>
            </a:pPr>
            <a:r>
              <a:rPr lang="en-US" b="1" i="1" smtClean="0">
                <a:solidFill>
                  <a:schemeClr val="accent1">
                    <a:lumMod val="75000"/>
                  </a:schemeClr>
                </a:solidFill>
                <a:latin typeface="Arial" pitchFamily="34" charset="0"/>
                <a:ea typeface="Times New Roman" pitchFamily="18" charset="0"/>
                <a:cs typeface="Arial" pitchFamily="34" charset="0"/>
              </a:rPr>
              <a:t>GATT </a:t>
            </a:r>
            <a:r>
              <a:rPr lang="ro-RO" b="1" i="1" smtClean="0">
                <a:solidFill>
                  <a:schemeClr val="accent1">
                    <a:lumMod val="75000"/>
                  </a:schemeClr>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(1948 – 1995)</a:t>
            </a:r>
            <a:r>
              <a:rPr lang="ro-RO" smtClean="0">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General Agreement for Tariffs and Trade</a:t>
            </a:r>
            <a:endParaRPr lang="en-US" sz="2000" b="1" i="1" smtClean="0">
              <a:solidFill>
                <a:schemeClr val="accent1">
                  <a:lumMod val="75000"/>
                </a:schemeClr>
              </a:solidFill>
              <a:latin typeface="Arial" pitchFamily="34" charset="0"/>
              <a:cs typeface="Arial" pitchFamily="34" charset="0"/>
            </a:endParaRPr>
          </a:p>
        </p:txBody>
      </p:sp>
      <p:sp>
        <p:nvSpPr>
          <p:cNvPr id="5" name="Rectangle 4"/>
          <p:cNvSpPr/>
          <p:nvPr/>
        </p:nvSpPr>
        <p:spPr>
          <a:xfrm>
            <a:off x="457200" y="1524000"/>
            <a:ext cx="7162800" cy="646331"/>
          </a:xfrm>
          <a:prstGeom prst="rect">
            <a:avLst/>
          </a:prstGeom>
        </p:spPr>
        <p:txBody>
          <a:bodyPr wrap="square">
            <a:spAutoFit/>
          </a:bodyPr>
          <a:lstStyle/>
          <a:p>
            <a:r>
              <a:rPr lang="en-US" b="1" smtClean="0">
                <a:latin typeface="Arial" pitchFamily="34" charset="0"/>
                <a:ea typeface="Times New Roman" pitchFamily="18" charset="0"/>
                <a:cs typeface="Arial" pitchFamily="34" charset="0"/>
              </a:rPr>
              <a:t> </a:t>
            </a:r>
            <a:r>
              <a:rPr lang="en-US" b="1" i="1" smtClean="0">
                <a:solidFill>
                  <a:schemeClr val="accent1">
                    <a:lumMod val="75000"/>
                  </a:schemeClr>
                </a:solidFill>
                <a:latin typeface="Arial" pitchFamily="34" charset="0"/>
                <a:ea typeface="Times New Roman" pitchFamily="18" charset="0"/>
                <a:cs typeface="Arial" pitchFamily="34" charset="0"/>
              </a:rPr>
              <a:t>OMC</a:t>
            </a:r>
            <a:r>
              <a:rPr lang="ro-RO" b="1" i="1" smtClean="0">
                <a:solidFill>
                  <a:schemeClr val="accent1">
                    <a:lumMod val="75000"/>
                  </a:schemeClr>
                </a:solidFill>
                <a:latin typeface="Arial" pitchFamily="34" charset="0"/>
                <a:ea typeface="Times New Roman" pitchFamily="18" charset="0"/>
                <a:cs typeface="Arial" pitchFamily="34" charset="0"/>
              </a:rPr>
              <a:t> (TWO)</a:t>
            </a:r>
            <a:r>
              <a:rPr lang="en-US" b="1" i="1" smtClean="0">
                <a:solidFill>
                  <a:schemeClr val="accent1">
                    <a:lumMod val="75000"/>
                  </a:schemeClr>
                </a:solidFill>
                <a:latin typeface="Arial" pitchFamily="34" charset="0"/>
                <a:ea typeface="Times New Roman" pitchFamily="18" charset="0"/>
                <a:cs typeface="Arial" pitchFamily="34" charset="0"/>
              </a:rPr>
              <a:t>    </a:t>
            </a:r>
            <a:r>
              <a:rPr lang="en-US" smtClean="0">
                <a:latin typeface="Arial" pitchFamily="34" charset="0"/>
                <a:ea typeface="Times New Roman" pitchFamily="18" charset="0"/>
                <a:cs typeface="Arial" pitchFamily="34" charset="0"/>
              </a:rPr>
              <a:t>(1995 – )</a:t>
            </a:r>
            <a:r>
              <a:rPr lang="ro-RO" smtClean="0">
                <a:latin typeface="Arial" pitchFamily="34" charset="0"/>
                <a:ea typeface="Times New Roman" pitchFamily="18" charset="0"/>
                <a:cs typeface="Arial" pitchFamily="34" charset="0"/>
              </a:rPr>
              <a:t>          </a:t>
            </a:r>
            <a:r>
              <a:rPr lang="ro-RO" b="1" i="1" smtClean="0">
                <a:solidFill>
                  <a:schemeClr val="accent1">
                    <a:lumMod val="75000"/>
                  </a:schemeClr>
                </a:solidFill>
                <a:latin typeface="Arial" pitchFamily="34" charset="0"/>
                <a:ea typeface="Times New Roman" pitchFamily="18" charset="0"/>
                <a:cs typeface="Arial" pitchFamily="34" charset="0"/>
              </a:rPr>
              <a:t>Organizația Mondială a Comerțului </a:t>
            </a:r>
          </a:p>
          <a:p>
            <a:r>
              <a:rPr lang="ro-RO" b="1" i="1" smtClean="0">
                <a:solidFill>
                  <a:schemeClr val="accent1">
                    <a:lumMod val="75000"/>
                  </a:schemeClr>
                </a:solidFill>
                <a:latin typeface="Arial" pitchFamily="34" charset="0"/>
                <a:ea typeface="Times New Roman" pitchFamily="18" charset="0"/>
                <a:cs typeface="Arial" pitchFamily="34" charset="0"/>
              </a:rPr>
              <a:t>                                                 (Trade World Organization)</a:t>
            </a:r>
            <a:endParaRPr lang="en-US" b="1" i="1">
              <a:solidFill>
                <a:schemeClr val="accent1">
                  <a:lumMod val="75000"/>
                </a:schemeClr>
              </a:solidFill>
            </a:endParaRPr>
          </a:p>
        </p:txBody>
      </p:sp>
      <p:sp>
        <p:nvSpPr>
          <p:cNvPr id="6" name="Right Arrow 5"/>
          <p:cNvSpPr/>
          <p:nvPr/>
        </p:nvSpPr>
        <p:spPr>
          <a:xfrm>
            <a:off x="2895600" y="9906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124200" y="16764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0" y="5715000"/>
            <a:ext cx="607859" cy="369332"/>
          </a:xfrm>
          <a:prstGeom prst="rect">
            <a:avLst/>
          </a:prstGeom>
        </p:spPr>
        <p:txBody>
          <a:bodyPr wrap="none">
            <a:spAutoFit/>
          </a:bodyPr>
          <a:lstStyle/>
          <a:p>
            <a:r>
              <a:rPr lang="en-US" b="1" i="1" smtClean="0">
                <a:solidFill>
                  <a:schemeClr val="accent1">
                    <a:lumMod val="75000"/>
                  </a:schemeClr>
                </a:solidFill>
                <a:latin typeface="Arial" pitchFamily="34" charset="0"/>
                <a:ea typeface="Times New Roman" pitchFamily="18" charset="0"/>
                <a:cs typeface="Arial" pitchFamily="34" charset="0"/>
              </a:rPr>
              <a:t>TVI </a:t>
            </a:r>
            <a:endParaRPr lang="en-US">
              <a:solidFill>
                <a:schemeClr val="accent1">
                  <a:lumMod val="75000"/>
                </a:schemeClr>
              </a:solidFill>
            </a:endParaRPr>
          </a:p>
        </p:txBody>
      </p:sp>
      <p:sp>
        <p:nvSpPr>
          <p:cNvPr id="9" name="Right Arrow 8"/>
          <p:cNvSpPr/>
          <p:nvPr/>
        </p:nvSpPr>
        <p:spPr>
          <a:xfrm>
            <a:off x="3124200" y="58674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657600" y="5715000"/>
            <a:ext cx="4572000" cy="369332"/>
          </a:xfrm>
          <a:prstGeom prst="rect">
            <a:avLst/>
          </a:prstGeom>
        </p:spPr>
        <p:txBody>
          <a:bodyPr>
            <a:spAutoFit/>
          </a:bodyPr>
          <a:lstStyle/>
          <a:p>
            <a:pPr lvl="0" algn="just" fontAlgn="base">
              <a:spcBef>
                <a:spcPct val="0"/>
              </a:spcBef>
              <a:spcAft>
                <a:spcPct val="0"/>
              </a:spcAft>
            </a:pPr>
            <a:r>
              <a:rPr lang="en-US" b="1" i="1" smtClean="0">
                <a:solidFill>
                  <a:schemeClr val="accent1">
                    <a:lumMod val="75000"/>
                  </a:schemeClr>
                </a:solidFill>
                <a:latin typeface="Arial" pitchFamily="34" charset="0"/>
                <a:ea typeface="Times New Roman" pitchFamily="18" charset="0"/>
                <a:cs typeface="Arial" pitchFamily="34" charset="0"/>
              </a:rPr>
              <a:t>T</a:t>
            </a:r>
            <a:r>
              <a:rPr lang="ro-RO" b="1" i="1" smtClean="0">
                <a:solidFill>
                  <a:schemeClr val="accent1">
                    <a:lumMod val="75000"/>
                  </a:schemeClr>
                </a:solidFill>
                <a:latin typeface="Arial" pitchFamily="34" charset="0"/>
                <a:ea typeface="Times New Roman" pitchFamily="18" charset="0"/>
                <a:cs typeface="Arial" pitchFamily="34" charset="0"/>
              </a:rPr>
              <a:t>ariful Vamal de Import</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81</a:t>
            </a:fld>
            <a:endParaRPr lang="en-US"/>
          </a:p>
        </p:txBody>
      </p:sp>
      <p:sp>
        <p:nvSpPr>
          <p:cNvPr id="92161" name="Rectangle 1"/>
          <p:cNvSpPr>
            <a:spLocks noChangeArrowheads="1"/>
          </p:cNvSpPr>
          <p:nvPr/>
        </p:nvSpPr>
        <p:spPr bwMode="auto">
          <a:xfrm>
            <a:off x="533400" y="990600"/>
            <a:ext cx="7772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830263"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i="0" u="none" strike="noStrike" cap="none" normalizeH="0" baseline="0" smtClean="0">
                <a:ln>
                  <a:noFill/>
                </a:ln>
                <a:solidFill>
                  <a:schemeClr val="tx1"/>
                </a:solidFill>
                <a:effectLst/>
                <a:latin typeface="Arial" pitchFamily="34" charset="0"/>
                <a:ea typeface="Times New Roman" pitchFamily="18" charset="0"/>
                <a:cs typeface="Arial" pitchFamily="34" charset="0"/>
              </a:rPr>
              <a:t>8 runde de negociere</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i</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Runda </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Uruguay (1995)</a:t>
            </a:r>
            <a:endPar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1" fontAlgn="base" latinLnBrk="0" hangingPunct="1">
              <a:lnSpc>
                <a:spcPct val="100000"/>
              </a:lnSpc>
              <a:spcBef>
                <a:spcPct val="0"/>
              </a:spcBef>
              <a:spcAft>
                <a:spcPct val="0"/>
              </a:spcAft>
              <a:buClrTx/>
              <a:buSzTx/>
              <a:buFontTx/>
              <a:buNone/>
              <a:tabLst>
                <a:tab pos="830263" algn="l"/>
              </a:tabLst>
            </a:pPr>
            <a:endParaRPr kumimoji="0" lang="ro-RO" b="0" i="0" u="none" strike="noStrike" cap="none" normalizeH="0" baseline="0" smtClean="0">
              <a:ln>
                <a:noFill/>
              </a:ln>
              <a:solidFill>
                <a:srgbClr val="008000"/>
              </a:solidFill>
              <a:effectLst/>
              <a:latin typeface="Arial" pitchFamily="34" charset="0"/>
              <a:cs typeface="Arial" pitchFamily="34" charset="0"/>
              <a:sym typeface="Wingdings 3" pitchFamily="18" charset="2"/>
            </a:endParaRPr>
          </a:p>
          <a:p>
            <a:pPr marL="0" marR="0" lvl="0" indent="0" algn="just" defTabSz="914400" rtl="0" eaLnBrk="1" fontAlgn="base" latinLnBrk="0" hangingPunct="1">
              <a:lnSpc>
                <a:spcPct val="100000"/>
              </a:lnSpc>
              <a:spcBef>
                <a:spcPct val="0"/>
              </a:spcBef>
              <a:spcAft>
                <a:spcPct val="0"/>
              </a:spcAft>
              <a:buClrTx/>
              <a:buSzTx/>
              <a:buFontTx/>
              <a:buNone/>
              <a:tabLst>
                <a:tab pos="830263" algn="l"/>
              </a:tabLst>
            </a:pPr>
            <a:endParaRPr kumimoji="0" lang="en-US" b="0" i="0" u="none" strike="noStrike" cap="none" normalizeH="0" baseline="0" smtClean="0">
              <a:ln>
                <a:noFill/>
              </a:ln>
              <a:solidFill>
                <a:srgbClr val="008000"/>
              </a:solidFill>
              <a:effectLst/>
              <a:latin typeface="Arial" pitchFamily="34" charset="0"/>
              <a:cs typeface="Arial" pitchFamily="34" charset="0"/>
              <a:sym typeface="Wingdings 3" pitchFamily="18" charset="2"/>
            </a:endParaRPr>
          </a:p>
          <a:p>
            <a:pPr marL="457200" marR="0" lvl="1" indent="0" algn="just" defTabSz="914400" rtl="0" eaLnBrk="0" fontAlgn="base" latinLnBrk="0" hangingPunct="0">
              <a:lnSpc>
                <a:spcPct val="100000"/>
              </a:lnSpc>
              <a:spcBef>
                <a:spcPct val="0"/>
              </a:spcBef>
              <a:spcAft>
                <a:spcPct val="0"/>
              </a:spcAft>
              <a:buClr>
                <a:srgbClr val="008000"/>
              </a:buClr>
              <a:buSzPct val="100000"/>
              <a:buFont typeface="Wingdings 3" pitchFamily="18" charset="2"/>
              <a:buChar char=""/>
              <a:tabLst>
                <a:tab pos="830263"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Adaugă la domeniul mărfurilor industriale şi pe cele agricole</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sym typeface="Wingdings 3" pitchFamily="18" charset="2"/>
            </a:endParaRPr>
          </a:p>
          <a:p>
            <a:pPr marL="457200" marR="0" lvl="1" indent="0" algn="just" defTabSz="914400" rtl="0" eaLnBrk="0" fontAlgn="base" latinLnBrk="0" hangingPunct="0">
              <a:lnSpc>
                <a:spcPct val="100000"/>
              </a:lnSpc>
              <a:spcBef>
                <a:spcPct val="0"/>
              </a:spcBef>
              <a:spcAft>
                <a:spcPct val="0"/>
              </a:spcAft>
              <a:buClr>
                <a:srgbClr val="008000"/>
              </a:buClr>
              <a:buSzPct val="100000"/>
              <a:buFont typeface="Wingdings 3" pitchFamily="18" charset="2"/>
              <a:buChar char=""/>
              <a:tabLst>
                <a:tab pos="8302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Noi reguli la exportul de proprietate intelectuală</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sym typeface="Wingdings 3" pitchFamily="18" charset="2"/>
            </a:endParaRPr>
          </a:p>
          <a:p>
            <a:pPr marL="457200" marR="0" lvl="1" indent="0" algn="just" defTabSz="914400" rtl="0" eaLnBrk="0" fontAlgn="base" latinLnBrk="0" hangingPunct="0">
              <a:lnSpc>
                <a:spcPct val="100000"/>
              </a:lnSpc>
              <a:spcBef>
                <a:spcPct val="0"/>
              </a:spcBef>
              <a:spcAft>
                <a:spcPct val="0"/>
              </a:spcAft>
              <a:buClr>
                <a:srgbClr val="008000"/>
              </a:buClr>
              <a:buSzPct val="100000"/>
              <a:buFont typeface="Wingdings 3" pitchFamily="18" charset="2"/>
              <a:buChar char=""/>
              <a:tabLst>
                <a:tab pos="8302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Coerenţă între politicile FMI, BM, GATT</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sym typeface="Wingdings 3" pitchFamily="18" charset="2"/>
            </a:endParaRPr>
          </a:p>
          <a:p>
            <a:pPr marL="457200" marR="0" lvl="1" indent="0" algn="just" defTabSz="914400" rtl="0" eaLnBrk="0" fontAlgn="base" latinLnBrk="0" hangingPunct="0">
              <a:lnSpc>
                <a:spcPct val="100000"/>
              </a:lnSpc>
              <a:spcBef>
                <a:spcPct val="0"/>
              </a:spcBef>
              <a:spcAft>
                <a:spcPct val="0"/>
              </a:spcAft>
              <a:buClr>
                <a:srgbClr val="008000"/>
              </a:buClr>
              <a:buSzPct val="100000"/>
              <a:buFont typeface="Wingdings 3" pitchFamily="18" charset="2"/>
              <a:buChar char=""/>
              <a:tabLst>
                <a:tab pos="8302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Fiecare ţară să reducă Tariful Vamal cu 1/3</a:t>
            </a:r>
          </a:p>
        </p:txBody>
      </p:sp>
      <p:sp>
        <p:nvSpPr>
          <p:cNvPr id="92162" name="Rectangle 2"/>
          <p:cNvSpPr>
            <a:spLocks noChangeArrowheads="1"/>
          </p:cNvSpPr>
          <p:nvPr/>
        </p:nvSpPr>
        <p:spPr bwMode="auto">
          <a:xfrm>
            <a:off x="685800" y="3505200"/>
            <a:ext cx="77724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effectLst/>
                <a:latin typeface="Arial" pitchFamily="34" charset="0"/>
                <a:ea typeface="Times New Roman" pitchFamily="18" charset="0"/>
                <a:cs typeface="Arial" pitchFamily="34" charset="0"/>
                <a:sym typeface="Wingdings 3" pitchFamily="18" charset="2"/>
              </a:rPr>
              <a:t>până în 1995, principalul angajament care a materializat </a:t>
            </a:r>
            <a:endParaRPr kumimoji="0" lang="ro-RO" b="0" i="0" u="none" strike="noStrike" cap="none" normalizeH="0" baseline="0" smtClean="0">
              <a:ln>
                <a:noFill/>
              </a:ln>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1" fontAlgn="base" latinLnBrk="0" hangingPunct="1">
              <a:lnSpc>
                <a:spcPct val="100000"/>
              </a:lnSpc>
              <a:spcBef>
                <a:spcPct val="0"/>
              </a:spcBef>
              <a:spcAft>
                <a:spcPct val="0"/>
              </a:spcAft>
              <a:buClrTx/>
              <a:buSzTx/>
              <a:buFontTx/>
              <a:buNone/>
              <a:tabLst/>
            </a:pPr>
            <a:r>
              <a:rPr lang="ro-RO" smtClean="0">
                <a:solidFill>
                  <a:srgbClr val="008000"/>
                </a:solidFill>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caracterul multilateral</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al politicilor comerciale</a:t>
            </a:r>
            <a:endParaRPr kumimoji="0" lang="ro-RO" b="1"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1" i="0" u="none" strike="noStrike" cap="none" normalizeH="0" baseline="0" smtClean="0">
              <a:ln>
                <a:noFill/>
              </a:ln>
              <a:solidFill>
                <a:srgbClr val="008000"/>
              </a:solidFill>
              <a:effectLst/>
              <a:latin typeface="Arial" pitchFamily="34"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stabilit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regulile generale pentru politica comercială</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a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smtClean="0">
                <a:latin typeface="Arial" pitchFamily="34" charset="0"/>
                <a:ea typeface="Times New Roman" pitchFamily="18" charset="0"/>
                <a:cs typeface="Arial" pitchFamily="34" charset="0"/>
                <a:sym typeface="Wingdings 3" pitchFamily="18" charset="2"/>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statelor membre şi a oferit un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cadru</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 pentru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sym typeface="Wingdings 3" pitchFamily="18" charset="2"/>
              </a:rPr>
              <a:t>negocieri </a:t>
            </a:r>
            <a:endPar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b="1" i="1" smtClean="0">
                <a:solidFill>
                  <a:srgbClr val="C00000"/>
                </a:solidFill>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sym typeface="Wingdings 3" pitchFamily="18" charset="2"/>
              </a:rPr>
              <a:t>comerciale multilaterale</a:t>
            </a:r>
            <a:endPar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smtClean="0">
              <a:ln>
                <a:noFill/>
              </a:ln>
              <a:solidFill>
                <a:srgbClr val="008000"/>
              </a:solidFill>
              <a:effectLst/>
              <a:latin typeface="Arial" pitchFamily="34"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o-RO"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            </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3" pitchFamily="18" charset="2"/>
              </a:rPr>
              <a:t>un acord </a:t>
            </a:r>
            <a:r>
              <a:rPr kumimoji="0" lang="en-US" i="0" u="none" strike="noStrike" cap="none" normalizeH="0" baseline="0" smtClean="0">
                <a:ln>
                  <a:noFill/>
                </a:ln>
                <a:effectLst/>
                <a:latin typeface="Arial" pitchFamily="34" charset="0"/>
                <a:ea typeface="Times New Roman" pitchFamily="18" charset="0"/>
                <a:cs typeface="Arial" pitchFamily="34" charset="0"/>
                <a:sym typeface="Wingdings 3" pitchFamily="18" charset="2"/>
              </a:rPr>
              <a:t>cu</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caracter contractual</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 cu forţă de obligativitate)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smtClean="0">
                <a:latin typeface="Arial" pitchFamily="34" charset="0"/>
                <a:ea typeface="Times New Roman" pitchFamily="18" charset="0"/>
                <a:cs typeface="Arial" pitchFamily="34" charset="0"/>
                <a:sym typeface="Wingdings 3" pitchFamily="18" charset="2"/>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care stabileşte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drepturi şi obligaţii</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3" pitchFamily="18" charset="2"/>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pentru membrii săi precum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endParaRPr>
          </a:p>
          <a:p>
            <a:pPr marL="0" marR="0" lvl="0" indent="0" algn="just" defTabSz="914400" rtl="0" eaLnBrk="0" fontAlgn="base" latinLnBrk="0" hangingPunct="0">
              <a:lnSpc>
                <a:spcPct val="100000"/>
              </a:lnSpc>
              <a:spcBef>
                <a:spcPct val="0"/>
              </a:spcBef>
              <a:spcAft>
                <a:spcPct val="0"/>
              </a:spcAft>
              <a:buClrTx/>
              <a:buSzTx/>
              <a:buFontTx/>
              <a:buNone/>
              <a:tabLst/>
            </a:pPr>
            <a:r>
              <a:rPr lang="ro-RO" smtClean="0">
                <a:latin typeface="Arial" pitchFamily="34" charset="0"/>
                <a:ea typeface="Times New Roman" pitchFamily="18" charset="0"/>
                <a:cs typeface="Arial" pitchFamily="34" charset="0"/>
                <a:sym typeface="Wingdings 3" pitchFamily="18" charset="2"/>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şi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3" pitchFamily="18" charset="2"/>
              </a:rPr>
              <a:t>mecanisme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3" pitchFamily="18" charset="2"/>
              </a:rPr>
              <a:t> pentru respectarea acestora.</a:t>
            </a:r>
            <a:endPar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sym typeface="Wingdings 3" pitchFamily="18" charset="2"/>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82</a:t>
            </a:fld>
            <a:endParaRPr lang="en-US"/>
          </a:p>
        </p:txBody>
      </p:sp>
      <p:sp>
        <p:nvSpPr>
          <p:cNvPr id="93185" name="Rectangle 1"/>
          <p:cNvSpPr>
            <a:spLocks noChangeArrowheads="1"/>
          </p:cNvSpPr>
          <p:nvPr/>
        </p:nvSpPr>
        <p:spPr bwMode="auto">
          <a:xfrm>
            <a:off x="1066800" y="762000"/>
            <a:ext cx="45720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Principiile care stau la baza GATT </a:t>
            </a:r>
            <a:endParaRPr kumimoji="0" lang="en-US" sz="2000" b="0"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 name="Right Arrow 3"/>
          <p:cNvSpPr/>
          <p:nvPr/>
        </p:nvSpPr>
        <p:spPr>
          <a:xfrm>
            <a:off x="609600" y="914400"/>
            <a:ext cx="381000" cy="1524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186" name="Rectangle 2"/>
          <p:cNvSpPr>
            <a:spLocks noChangeArrowheads="1"/>
          </p:cNvSpPr>
          <p:nvPr/>
        </p:nvSpPr>
        <p:spPr bwMode="auto">
          <a:xfrm>
            <a:off x="4419600" y="1371600"/>
            <a:ext cx="4191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îşi găseşte reflectarea în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clauza naţiunii celei mai favorizate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stipulată în art. 1 al acordului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304800" y="1447800"/>
            <a:ext cx="3300904"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b="1" i="1" smtClean="0">
                <a:solidFill>
                  <a:schemeClr val="accent1">
                    <a:lumMod val="75000"/>
                  </a:schemeClr>
                </a:solidFill>
                <a:latin typeface="Arial" pitchFamily="34" charset="0"/>
                <a:ea typeface="Times New Roman" pitchFamily="18" charset="0"/>
                <a:cs typeface="Arial" pitchFamily="34" charset="0"/>
              </a:rPr>
              <a:t>A. Principiul nediscriminării </a:t>
            </a:r>
            <a:endParaRPr lang="en-US" i="1">
              <a:solidFill>
                <a:schemeClr val="accent1">
                  <a:lumMod val="75000"/>
                </a:schemeClr>
              </a:solidFill>
            </a:endParaRPr>
          </a:p>
        </p:txBody>
      </p:sp>
      <p:sp>
        <p:nvSpPr>
          <p:cNvPr id="7" name="Right Arrow 6"/>
          <p:cNvSpPr/>
          <p:nvPr/>
        </p:nvSpPr>
        <p:spPr>
          <a:xfrm>
            <a:off x="3810000" y="1524000"/>
            <a:ext cx="457200" cy="3048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187" name="Rectangle 3"/>
          <p:cNvSpPr>
            <a:spLocks noChangeArrowheads="1"/>
          </p:cNvSpPr>
          <p:nvPr/>
        </p:nvSpPr>
        <p:spPr bwMode="auto">
          <a:xfrm>
            <a:off x="1066800" y="2438400"/>
            <a:ext cx="7315200" cy="1477328"/>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Fiecare parte contractantă este obligată să acorde celeilalte părţi contractante, în mod necondiţionat, tratamentul cel mai avantajos, consimţit oricărei alte ţări, în domeniul taxelor vamale şi al impunerilor de orice fel la import şi export, precum şi al reglementărilor şi formalităţilor privind importul şi exportul”</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p:nvPr/>
        </p:nvSpPr>
        <p:spPr>
          <a:xfrm>
            <a:off x="457200" y="4191000"/>
            <a:ext cx="3089435"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n-US" b="1" i="1" smtClean="0">
                <a:solidFill>
                  <a:schemeClr val="accent1">
                    <a:lumMod val="75000"/>
                  </a:schemeClr>
                </a:solidFill>
                <a:latin typeface="Arial" pitchFamily="34" charset="0"/>
                <a:cs typeface="Arial" pitchFamily="34" charset="0"/>
              </a:rPr>
              <a:t>B. Principiul reciprocităţii </a:t>
            </a:r>
            <a:endParaRPr lang="en-US" i="1">
              <a:solidFill>
                <a:schemeClr val="accent1">
                  <a:lumMod val="75000"/>
                </a:schemeClr>
              </a:solidFill>
              <a:latin typeface="Arial" pitchFamily="34" charset="0"/>
              <a:cs typeface="Arial" pitchFamily="34" charset="0"/>
            </a:endParaRPr>
          </a:p>
        </p:txBody>
      </p:sp>
      <p:sp>
        <p:nvSpPr>
          <p:cNvPr id="10" name="Right Arrow 9"/>
          <p:cNvSpPr/>
          <p:nvPr/>
        </p:nvSpPr>
        <p:spPr>
          <a:xfrm>
            <a:off x="3733800" y="4191000"/>
            <a:ext cx="457200" cy="3048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188" name="Rectangle 4"/>
          <p:cNvSpPr>
            <a:spLocks noChangeArrowheads="1"/>
          </p:cNvSpPr>
          <p:nvPr/>
        </p:nvSpPr>
        <p:spPr bwMode="auto">
          <a:xfrm>
            <a:off x="4419600" y="4114800"/>
            <a:ext cx="4038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definit în parte a IV-a a GATT prin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clauza de abilitate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convenită la Runda Tokyo</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13" name="Shape 12"/>
          <p:cNvCxnSpPr>
            <a:stCxn id="6" idx="2"/>
            <a:endCxn id="93187" idx="1"/>
          </p:cNvCxnSpPr>
          <p:nvPr/>
        </p:nvCxnSpPr>
        <p:spPr>
          <a:xfrm rot="5400000">
            <a:off x="831060" y="2052872"/>
            <a:ext cx="1359932" cy="888452"/>
          </a:xfrm>
          <a:prstGeom prst="bentConnector4">
            <a:avLst>
              <a:gd name="adj1" fmla="val 22842"/>
              <a:gd name="adj2" fmla="val 12573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1219200" y="5181600"/>
            <a:ext cx="7467600" cy="923330"/>
          </a:xfrm>
          <a:prstGeom prst="rect">
            <a:avLst/>
          </a:prstGeom>
        </p:spPr>
        <p:txBody>
          <a:bodyPr wrap="square">
            <a:spAutoFit/>
          </a:bodyPr>
          <a:lstStyle/>
          <a:p>
            <a:pPr algn="just"/>
            <a:r>
              <a:rPr lang="en-US" b="1" i="1" smtClean="0">
                <a:solidFill>
                  <a:srgbClr val="FF0000"/>
                </a:solidFill>
                <a:latin typeface="Arial" pitchFamily="34" charset="0"/>
                <a:cs typeface="Arial" pitchFamily="34" charset="0"/>
              </a:rPr>
              <a:t>Principiul se aplică cu stricteţe în relaţiile dintre ţările dezvoltate</a:t>
            </a:r>
            <a:r>
              <a:rPr lang="en-US" smtClean="0">
                <a:latin typeface="Arial" pitchFamily="34" charset="0"/>
                <a:cs typeface="Arial" pitchFamily="34" charset="0"/>
              </a:rPr>
              <a:t>, în timp ce </a:t>
            </a:r>
            <a:r>
              <a:rPr lang="en-US" b="1" i="1" smtClean="0">
                <a:solidFill>
                  <a:schemeClr val="accent6">
                    <a:lumMod val="50000"/>
                  </a:schemeClr>
                </a:solidFill>
                <a:latin typeface="Arial" pitchFamily="34" charset="0"/>
                <a:cs typeface="Arial" pitchFamily="34" charset="0"/>
              </a:rPr>
              <a:t>între ţările dezvoltate şi cele în curs de dezvoltare se aplică sub forma</a:t>
            </a:r>
            <a:r>
              <a:rPr lang="en-US" smtClean="0">
                <a:latin typeface="Arial" pitchFamily="34" charset="0"/>
                <a:cs typeface="Arial" pitchFamily="34" charset="0"/>
              </a:rPr>
              <a:t> </a:t>
            </a:r>
            <a:r>
              <a:rPr lang="en-US" b="1" i="1" smtClean="0">
                <a:solidFill>
                  <a:schemeClr val="accent1">
                    <a:lumMod val="75000"/>
                  </a:schemeClr>
                </a:solidFill>
                <a:latin typeface="Arial" pitchFamily="34" charset="0"/>
                <a:cs typeface="Arial" pitchFamily="34" charset="0"/>
              </a:rPr>
              <a:t>reciprocităţii relative</a:t>
            </a:r>
            <a:endParaRPr lang="en-US">
              <a:solidFill>
                <a:schemeClr val="accent1">
                  <a:lumMod val="75000"/>
                </a:schemeClr>
              </a:solidFill>
              <a:latin typeface="Arial" pitchFamily="34" charset="0"/>
              <a:cs typeface="Arial" pitchFamily="34" charset="0"/>
            </a:endParaRPr>
          </a:p>
        </p:txBody>
      </p:sp>
      <p:sp>
        <p:nvSpPr>
          <p:cNvPr id="15" name="Right Arrow 14"/>
          <p:cNvSpPr/>
          <p:nvPr/>
        </p:nvSpPr>
        <p:spPr>
          <a:xfrm>
            <a:off x="685800" y="5257800"/>
            <a:ext cx="457200" cy="304800"/>
          </a:xfrm>
          <a:prstGeom prst="rightArrow">
            <a:avLst/>
          </a:prstGeom>
          <a:solidFill>
            <a:srgbClr val="FF00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83</a:t>
            </a:fld>
            <a:endParaRPr lang="en-US"/>
          </a:p>
        </p:txBody>
      </p:sp>
      <p:sp>
        <p:nvSpPr>
          <p:cNvPr id="94209" name="Rectangle 1"/>
          <p:cNvSpPr>
            <a:spLocks noChangeArrowheads="1"/>
          </p:cNvSpPr>
          <p:nvPr/>
        </p:nvSpPr>
        <p:spPr bwMode="auto">
          <a:xfrm>
            <a:off x="2971800" y="1371600"/>
            <a:ext cx="55626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455613" algn="just" defTabSz="914400" rtl="0" eaLnBrk="1" fontAlgn="base" latinLnBrk="0" hangingPunct="1">
              <a:lnSpc>
                <a:spcPct val="100000"/>
              </a:lnSpc>
              <a:spcBef>
                <a:spcPct val="0"/>
              </a:spcBef>
              <a:spcAft>
                <a:spcPct val="0"/>
              </a:spcAft>
              <a:buClr>
                <a:schemeClr val="tx1"/>
              </a:buClr>
              <a:buSzPct val="100000"/>
              <a:tabLst>
                <a:tab pos="684213" algn="l"/>
              </a:tabLst>
            </a:pPr>
            <a:r>
              <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2" pitchFamily="18" charset="2"/>
              </a:rPr>
              <a:t>Ţările dezvoltate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nu aşteaptă de la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2" pitchFamily="18" charset="2"/>
              </a:rPr>
              <a:t>ţările în curs de dezvoltare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 ca în</a:t>
            </a:r>
            <a:r>
              <a:rPr kumimoji="0" lang="ro-RO" b="0" i="1" u="none" strike="noStrike" cap="none" normalizeH="0" smtClean="0">
                <a:ln>
                  <a:noFill/>
                </a:ln>
                <a:solidFill>
                  <a:schemeClr val="tx1"/>
                </a:solidFill>
                <a:effectLst/>
                <a:latin typeface="Arial" pitchFamily="34" charset="0"/>
                <a:ea typeface="Times New Roman" pitchFamily="18" charset="0"/>
                <a:cs typeface="Arial" pitchFamily="34" charset="0"/>
                <a:sym typeface="Wingdings 2" pitchFamily="18" charset="2"/>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decursul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sym typeface="Wingdings 2" pitchFamily="18" charset="2"/>
              </a:rPr>
              <a:t>negocierilor comerciale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 să aducă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2" pitchFamily="18" charset="2"/>
              </a:rPr>
              <a:t>contribuţii incompatibile cu nevoile lor de dezvoltare</a:t>
            </a:r>
            <a:endPar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2" pitchFamily="18" charset="2"/>
            </a:endParaRPr>
          </a:p>
          <a:p>
            <a:pPr marL="457200" marR="0" lvl="1" indent="-455613" algn="just" defTabSz="914400" rtl="0" eaLnBrk="1" fontAlgn="base" latinLnBrk="0" hangingPunct="1">
              <a:lnSpc>
                <a:spcPct val="100000"/>
              </a:lnSpc>
              <a:spcBef>
                <a:spcPct val="0"/>
              </a:spcBef>
              <a:spcAft>
                <a:spcPct val="0"/>
              </a:spcAft>
              <a:buClr>
                <a:schemeClr val="tx1"/>
              </a:buClr>
              <a:buSzPct val="100000"/>
              <a:buFontTx/>
              <a:buBlip>
                <a:blip r:embed="rId2"/>
              </a:buBlip>
              <a:tabLst>
                <a:tab pos="684213" algn="l"/>
              </a:tabLst>
            </a:pPr>
            <a:endParaRPr kumimoji="0" lang="ro-RO" b="1" i="0" u="none" strike="noStrike" cap="none" normalizeH="0" baseline="0" smtClean="0">
              <a:ln>
                <a:noFill/>
              </a:ln>
              <a:solidFill>
                <a:srgbClr val="008000"/>
              </a:solidFill>
              <a:effectLst/>
              <a:latin typeface="Arial" pitchFamily="34" charset="0"/>
              <a:cs typeface="Arial" pitchFamily="34" charset="0"/>
              <a:sym typeface="Wingdings 2" pitchFamily="18" charset="2"/>
            </a:endParaRPr>
          </a:p>
          <a:p>
            <a:pPr marL="457200" marR="0" lvl="1" indent="-455613" algn="just" defTabSz="914400" rtl="0" eaLnBrk="1" fontAlgn="base" latinLnBrk="0" hangingPunct="1">
              <a:lnSpc>
                <a:spcPct val="100000"/>
              </a:lnSpc>
              <a:spcBef>
                <a:spcPct val="0"/>
              </a:spcBef>
              <a:spcAft>
                <a:spcPct val="0"/>
              </a:spcAft>
              <a:buClr>
                <a:schemeClr val="tx1"/>
              </a:buClr>
              <a:buSzPct val="100000"/>
              <a:buFontTx/>
              <a:buBlip>
                <a:blip r:embed="rId2"/>
              </a:buBlip>
              <a:tabLst>
                <a:tab pos="684213" algn="l"/>
              </a:tabLst>
            </a:pPr>
            <a:endParaRPr lang="ro-RO" b="1" smtClean="0">
              <a:solidFill>
                <a:srgbClr val="008000"/>
              </a:solidFill>
              <a:latin typeface="Arial" pitchFamily="34" charset="0"/>
              <a:cs typeface="Arial" pitchFamily="34" charset="0"/>
              <a:sym typeface="Wingdings 2" pitchFamily="18" charset="2"/>
            </a:endParaRPr>
          </a:p>
          <a:p>
            <a:pPr marL="457200" marR="0" lvl="1" indent="-455613" algn="just" defTabSz="914400" rtl="0" eaLnBrk="1" fontAlgn="base" latinLnBrk="0" hangingPunct="1">
              <a:lnSpc>
                <a:spcPct val="100000"/>
              </a:lnSpc>
              <a:spcBef>
                <a:spcPct val="0"/>
              </a:spcBef>
              <a:spcAft>
                <a:spcPct val="0"/>
              </a:spcAft>
              <a:buClr>
                <a:schemeClr val="tx1"/>
              </a:buClr>
              <a:buSzPct val="100000"/>
              <a:buFontTx/>
              <a:buBlip>
                <a:blip r:embed="rId2"/>
              </a:buBlip>
              <a:tabLst>
                <a:tab pos="684213" algn="l"/>
              </a:tabLst>
            </a:pPr>
            <a:endParaRPr kumimoji="0" lang="en-US" b="1" i="0" u="none" strike="noStrike" cap="none" normalizeH="0" baseline="0" smtClean="0">
              <a:ln>
                <a:noFill/>
              </a:ln>
              <a:solidFill>
                <a:srgbClr val="008000"/>
              </a:solidFill>
              <a:effectLst/>
              <a:latin typeface="Arial" pitchFamily="34" charset="0"/>
              <a:cs typeface="Arial" pitchFamily="34" charset="0"/>
              <a:sym typeface="Wingdings 2" pitchFamily="18" charset="2"/>
            </a:endParaRPr>
          </a:p>
          <a:p>
            <a:pPr marL="457200" marR="0" lvl="1" indent="0" algn="just" defTabSz="914400" rtl="0" eaLnBrk="0" fontAlgn="base" latinLnBrk="0" hangingPunct="0">
              <a:lnSpc>
                <a:spcPct val="100000"/>
              </a:lnSpc>
              <a:spcBef>
                <a:spcPct val="0"/>
              </a:spcBef>
              <a:spcAft>
                <a:spcPct val="0"/>
              </a:spcAft>
              <a:buClr>
                <a:schemeClr val="tx1"/>
              </a:buClr>
              <a:buSzPct val="100000"/>
              <a:tabLst>
                <a:tab pos="684213"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Wingdings 2" pitchFamily="18" charset="2"/>
              </a:rPr>
              <a:t>Asigură baza juridică pentru tratamentul preferenţial acordat ţărilor în curs de dezvoltare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prin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2" pitchFamily="18" charset="2"/>
              </a:rPr>
              <a:t>măsuri speciale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în folosul acestor ţări incluse în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2" pitchFamily="18" charset="2"/>
              </a:rPr>
              <a:t>acorduri bi şi multilaterale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2" pitchFamily="18" charset="2"/>
              </a:rPr>
              <a:t>aranjamente regionale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şi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2" pitchFamily="18" charset="2"/>
              </a:rPr>
              <a:t>mondiale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sym typeface="Wingdings 2" pitchFamily="18" charset="2"/>
              </a:rPr>
              <a: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2" pitchFamily="18" charset="2"/>
              </a:rPr>
              <a:t>prin sistemul generalizat de preferinţe vamale în favoarea acestora</a:t>
            </a:r>
            <a:endParaRPr kumimoji="0" lang="en-US" b="1" i="0" u="none" strike="noStrike" cap="none" normalizeH="0" baseline="0" smtClean="0">
              <a:ln>
                <a:noFill/>
              </a:ln>
              <a:solidFill>
                <a:srgbClr val="FF0000"/>
              </a:solidFill>
              <a:effectLst/>
              <a:latin typeface="Arial" pitchFamily="34" charset="0"/>
              <a:ea typeface="Times New Roman" pitchFamily="18" charset="0"/>
              <a:cs typeface="Arial" pitchFamily="34" charset="0"/>
              <a:sym typeface="Wingdings 2" pitchFamily="18" charset="2"/>
            </a:endParaRPr>
          </a:p>
        </p:txBody>
      </p:sp>
      <p:sp>
        <p:nvSpPr>
          <p:cNvPr id="5" name="Right Arrow 4"/>
          <p:cNvSpPr/>
          <p:nvPr/>
        </p:nvSpPr>
        <p:spPr>
          <a:xfrm>
            <a:off x="2819400" y="1447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52400" y="1371600"/>
            <a:ext cx="2710999" cy="369332"/>
          </a:xfrm>
          <a:prstGeom prst="rect">
            <a:avLst/>
          </a:prstGeom>
        </p:spPr>
        <p:txBody>
          <a:bodyPr wrap="none">
            <a:spAutoFit/>
          </a:bodyPr>
          <a:lstStyle/>
          <a:p>
            <a:r>
              <a:rPr lang="en-US" b="1" i="1" smtClean="0">
                <a:solidFill>
                  <a:srgbClr val="0000FF"/>
                </a:solidFill>
                <a:latin typeface="Arial" pitchFamily="34" charset="0"/>
                <a:ea typeface="Times New Roman" pitchFamily="18" charset="0"/>
                <a:cs typeface="Arial" pitchFamily="34" charset="0"/>
              </a:rPr>
              <a:t>Reciprocitatea relativă</a:t>
            </a:r>
            <a:r>
              <a:rPr lang="en-US" b="1" smtClean="0">
                <a:solidFill>
                  <a:srgbClr val="0000FF"/>
                </a:solidFill>
                <a:latin typeface="Arial" pitchFamily="34" charset="0"/>
                <a:ea typeface="Times New Roman" pitchFamily="18" charset="0"/>
                <a:cs typeface="Arial" pitchFamily="34" charset="0"/>
              </a:rPr>
              <a:t> </a:t>
            </a:r>
            <a:endParaRPr lang="en-US"/>
          </a:p>
        </p:txBody>
      </p:sp>
      <p:sp>
        <p:nvSpPr>
          <p:cNvPr id="7" name="Rectangle 6"/>
          <p:cNvSpPr/>
          <p:nvPr/>
        </p:nvSpPr>
        <p:spPr>
          <a:xfrm>
            <a:off x="381000" y="3276600"/>
            <a:ext cx="2262158" cy="369332"/>
          </a:xfrm>
          <a:prstGeom prst="rect">
            <a:avLst/>
          </a:prstGeom>
        </p:spPr>
        <p:txBody>
          <a:bodyPr wrap="none">
            <a:spAutoFit/>
          </a:bodyPr>
          <a:lstStyle/>
          <a:p>
            <a:r>
              <a:rPr lang="en-US" b="1" i="1" smtClean="0">
                <a:solidFill>
                  <a:srgbClr val="0000FF"/>
                </a:solidFill>
                <a:latin typeface="Arial" pitchFamily="34" charset="0"/>
                <a:ea typeface="Times New Roman" pitchFamily="18" charset="0"/>
                <a:cs typeface="Arial" pitchFamily="34" charset="0"/>
                <a:sym typeface="Wingdings 2" pitchFamily="18" charset="2"/>
              </a:rPr>
              <a:t>Clauza de abilitate</a:t>
            </a:r>
            <a:r>
              <a:rPr lang="en-US" i="1" smtClean="0">
                <a:latin typeface="Arial" pitchFamily="34" charset="0"/>
                <a:ea typeface="Times New Roman" pitchFamily="18" charset="0"/>
                <a:cs typeface="Arial" pitchFamily="34" charset="0"/>
                <a:sym typeface="Wingdings 2" pitchFamily="18" charset="2"/>
              </a:rPr>
              <a:t> </a:t>
            </a:r>
            <a:endParaRPr lang="en-US"/>
          </a:p>
        </p:txBody>
      </p:sp>
      <p:sp>
        <p:nvSpPr>
          <p:cNvPr id="8" name="Right Arrow 7"/>
          <p:cNvSpPr/>
          <p:nvPr/>
        </p:nvSpPr>
        <p:spPr>
          <a:xfrm>
            <a:off x="2743200" y="3352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84</a:t>
            </a:fld>
            <a:endParaRPr lang="en-US"/>
          </a:p>
        </p:txBody>
      </p:sp>
      <p:sp>
        <p:nvSpPr>
          <p:cNvPr id="95233" name="Rectangle 1"/>
          <p:cNvSpPr>
            <a:spLocks noChangeArrowheads="1"/>
          </p:cNvSpPr>
          <p:nvPr/>
        </p:nvSpPr>
        <p:spPr bwMode="auto">
          <a:xfrm>
            <a:off x="457200" y="1143000"/>
            <a:ext cx="7391400" cy="64633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 Principiul folosirii taxelor vamale ca mijloc principal de reglementare a comerţului</a:t>
            </a:r>
            <a:endParaRPr kumimoji="0" lang="en-US" b="0"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5234" name="Rectangle 2"/>
          <p:cNvSpPr>
            <a:spLocks noChangeArrowheads="1"/>
          </p:cNvSpPr>
          <p:nvPr/>
        </p:nvSpPr>
        <p:spPr bwMode="auto">
          <a:xfrm>
            <a:off x="1219200" y="2362200"/>
            <a:ext cx="7086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stabilit că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taxele vamale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 pot fi mărite unilateral şi s-a ajuns la măsura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consolidării taxelor vamale</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taxele vamale nu pot fi renegociate decât după 3 ani de la consolidarea 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685800" y="2438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235" name="Rectangle 3"/>
          <p:cNvSpPr>
            <a:spLocks noChangeArrowheads="1"/>
          </p:cNvSpPr>
          <p:nvPr/>
        </p:nvSpPr>
        <p:spPr bwMode="auto">
          <a:xfrm>
            <a:off x="533400" y="3733800"/>
            <a:ext cx="53340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  Principiul neadmiterii concurenţei neloiale</a:t>
            </a:r>
            <a:endParaRPr kumimoji="0" lang="en-US" b="0"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5236" name="Rectangle 4"/>
          <p:cNvSpPr>
            <a:spLocks noChangeArrowheads="1"/>
          </p:cNvSpPr>
          <p:nvPr/>
        </p:nvSpPr>
        <p:spPr bwMode="auto">
          <a:xfrm>
            <a:off x="1295400" y="4572000"/>
            <a:ext cx="7086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condamnă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dumpingul</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dă drept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părţilor contractante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să perceapă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anti-dumping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a se proteja</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interzice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ţărilor</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dezvoltate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să subvenţioneze la export produse manufacturate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(numai pentru produse de bază dar nu agricole)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762000" y="4648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762000" y="548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85</a:t>
            </a:fld>
            <a:endParaRPr lang="en-US"/>
          </a:p>
        </p:txBody>
      </p:sp>
      <p:sp>
        <p:nvSpPr>
          <p:cNvPr id="3" name="Rectangle 2"/>
          <p:cNvSpPr/>
          <p:nvPr/>
        </p:nvSpPr>
        <p:spPr>
          <a:xfrm>
            <a:off x="533400" y="685800"/>
            <a:ext cx="78486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n-US" b="1" i="1" smtClean="0">
                <a:solidFill>
                  <a:schemeClr val="accent1">
                    <a:lumMod val="75000"/>
                  </a:schemeClr>
                </a:solidFill>
                <a:latin typeface="Arial" pitchFamily="34" charset="0"/>
                <a:cs typeface="Arial" pitchFamily="34" charset="0"/>
              </a:rPr>
              <a:t>E. Principiul reglementării diferendelor comerciale pe bază de consultări pentru evitarea lezării intereselor părţilor contractante </a:t>
            </a:r>
            <a:endParaRPr lang="en-US" i="1">
              <a:solidFill>
                <a:schemeClr val="accent1">
                  <a:lumMod val="75000"/>
                </a:schemeClr>
              </a:solidFill>
              <a:latin typeface="Arial" pitchFamily="34" charset="0"/>
              <a:cs typeface="Arial" pitchFamily="34" charset="0"/>
            </a:endParaRPr>
          </a:p>
        </p:txBody>
      </p:sp>
      <p:sp>
        <p:nvSpPr>
          <p:cNvPr id="4" name="Rectangle 3"/>
          <p:cNvSpPr/>
          <p:nvPr/>
        </p:nvSpPr>
        <p:spPr>
          <a:xfrm>
            <a:off x="1295400" y="1524000"/>
            <a:ext cx="4011932" cy="369332"/>
          </a:xfrm>
          <a:prstGeom prst="rect">
            <a:avLst/>
          </a:prstGeom>
          <a:solidFill>
            <a:srgbClr val="FFFF99"/>
          </a:solidFill>
          <a:ln>
            <a:solidFill>
              <a:srgbClr val="C00000"/>
            </a:solidFill>
          </a:ln>
        </p:spPr>
        <p:txBody>
          <a:bodyPr wrap="none">
            <a:spAutoFit/>
          </a:bodyPr>
          <a:lstStyle/>
          <a:p>
            <a:r>
              <a:rPr lang="en-US" smtClean="0"/>
              <a:t>echipe de experţi, soluţionare amiabilă</a:t>
            </a:r>
            <a:endParaRPr lang="en-US"/>
          </a:p>
        </p:txBody>
      </p:sp>
      <p:cxnSp>
        <p:nvCxnSpPr>
          <p:cNvPr id="6" name="Elbow Connector 5"/>
          <p:cNvCxnSpPr>
            <a:stCxn id="3" idx="1"/>
            <a:endCxn id="4" idx="1"/>
          </p:cNvCxnSpPr>
          <p:nvPr/>
        </p:nvCxnSpPr>
        <p:spPr>
          <a:xfrm rot="10800000" flipH="1" flipV="1">
            <a:off x="533400" y="1008966"/>
            <a:ext cx="762000" cy="699700"/>
          </a:xfrm>
          <a:prstGeom prst="bentConnector3">
            <a:avLst>
              <a:gd name="adj1" fmla="val -3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33400" y="2133600"/>
            <a:ext cx="769620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US" b="1" i="1" smtClean="0">
                <a:solidFill>
                  <a:schemeClr val="accent1">
                    <a:lumMod val="75000"/>
                  </a:schemeClr>
                </a:solidFill>
                <a:latin typeface="Arial" pitchFamily="34" charset="0"/>
                <a:cs typeface="Arial" pitchFamily="34" charset="0"/>
              </a:rPr>
              <a:t>F. Principiul transparenţei măsurilor de politică comercială </a:t>
            </a:r>
            <a:endParaRPr lang="en-US" i="1">
              <a:solidFill>
                <a:schemeClr val="accent1">
                  <a:lumMod val="75000"/>
                </a:schemeClr>
              </a:solidFill>
              <a:latin typeface="Arial" pitchFamily="34" charset="0"/>
              <a:cs typeface="Arial" pitchFamily="34" charset="0"/>
            </a:endParaRPr>
          </a:p>
        </p:txBody>
      </p:sp>
      <p:sp>
        <p:nvSpPr>
          <p:cNvPr id="8" name="Rectangle 7"/>
          <p:cNvSpPr/>
          <p:nvPr/>
        </p:nvSpPr>
        <p:spPr>
          <a:xfrm>
            <a:off x="1219200" y="2743200"/>
            <a:ext cx="7010400" cy="646331"/>
          </a:xfrm>
          <a:prstGeom prst="rect">
            <a:avLst/>
          </a:prstGeom>
          <a:solidFill>
            <a:srgbClr val="FFFF99"/>
          </a:solidFill>
          <a:ln>
            <a:solidFill>
              <a:srgbClr val="C00000"/>
            </a:solidFill>
          </a:ln>
        </p:spPr>
        <p:txBody>
          <a:bodyPr wrap="square">
            <a:spAutoFit/>
          </a:bodyPr>
          <a:lstStyle/>
          <a:p>
            <a:pPr algn="just"/>
            <a:r>
              <a:rPr lang="en-US" smtClean="0"/>
              <a:t>acest principiu nu creează obligaţia părţilor de a publica informaţii confidenţiale</a:t>
            </a:r>
            <a:endParaRPr lang="en-US"/>
          </a:p>
        </p:txBody>
      </p:sp>
      <p:cxnSp>
        <p:nvCxnSpPr>
          <p:cNvPr id="10" name="Elbow Connector 9"/>
          <p:cNvCxnSpPr>
            <a:stCxn id="7" idx="1"/>
            <a:endCxn id="8" idx="1"/>
          </p:cNvCxnSpPr>
          <p:nvPr/>
        </p:nvCxnSpPr>
        <p:spPr>
          <a:xfrm rot="10800000" flipH="1" flipV="1">
            <a:off x="533400" y="2318266"/>
            <a:ext cx="685800" cy="748100"/>
          </a:xfrm>
          <a:prstGeom prst="bentConnector3">
            <a:avLst>
              <a:gd name="adj1" fmla="val -33333"/>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33400" y="3657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96257" name="Rectangle 1"/>
          <p:cNvSpPr>
            <a:spLocks noChangeArrowheads="1"/>
          </p:cNvSpPr>
          <p:nvPr/>
        </p:nvSpPr>
        <p:spPr bwMode="auto">
          <a:xfrm>
            <a:off x="1143000" y="4191000"/>
            <a:ext cx="7162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liberalizat 90% din nomenclatorul produselor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ce fac obiectul comerţului</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asigurat o disciplină internaţională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în aplicarea măsurilor de politică comercială de către părţile contractante</a:t>
            </a:r>
            <a:endPar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sym typeface="Wingdings"/>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GATT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realizat reducerea taxelor vamale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în oarecare măsură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diminuat şi obstacolel</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netarifare</a:t>
            </a:r>
            <a:endParaRPr kumimoji="0" lang="en-US" b="1" i="1" u="none" strike="noStrike" cap="none" normalizeH="0" baseline="0" smtClean="0">
              <a:ln>
                <a:noFill/>
              </a:ln>
              <a:solidFill>
                <a:srgbClr val="FF0000"/>
              </a:solidFill>
              <a:effectLst/>
              <a:latin typeface="Arial" pitchFamily="34" charset="0"/>
              <a:cs typeface="Arial"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86</a:t>
            </a:fld>
            <a:endParaRPr lang="en-US"/>
          </a:p>
        </p:txBody>
      </p:sp>
      <p:sp>
        <p:nvSpPr>
          <p:cNvPr id="97281" name="Rectangle 1"/>
          <p:cNvSpPr>
            <a:spLocks noChangeArrowheads="1"/>
          </p:cNvSpPr>
          <p:nvPr/>
        </p:nvSpPr>
        <p:spPr bwMode="auto">
          <a:xfrm>
            <a:off x="381000" y="1066800"/>
            <a:ext cx="4876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rgbClr val="FF6600"/>
              </a:buClr>
              <a:buSzTx/>
              <a:buFontTx/>
              <a:buBlip>
                <a:blip r:embed="rId2"/>
              </a:buBlip>
              <a:tabLst>
                <a:tab pos="914400" algn="l"/>
              </a:tabLst>
            </a:pPr>
            <a:r>
              <a:rPr kumimoji="0" lang="ro-RO" sz="1600"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sz="2000"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PROBLEME DE VIITOR ALE OMC</a:t>
            </a:r>
            <a:endParaRPr kumimoji="0" lang="en-US" sz="2000" b="0" i="1" u="none" strike="noStrike" cap="none" normalizeH="0" baseline="0" smtClean="0">
              <a:ln>
                <a:noFill/>
              </a:ln>
              <a:solidFill>
                <a:schemeClr val="tx1"/>
              </a:solidFill>
              <a:effectLst/>
              <a:latin typeface="Arial" pitchFamily="34" charset="0"/>
              <a:cs typeface="Arial" pitchFamily="34" charset="0"/>
            </a:endParaRPr>
          </a:p>
        </p:txBody>
      </p:sp>
      <p:sp>
        <p:nvSpPr>
          <p:cNvPr id="97282" name="Rectangle 2"/>
          <p:cNvSpPr>
            <a:spLocks noChangeArrowheads="1"/>
          </p:cNvSpPr>
          <p:nvPr/>
        </p:nvSpPr>
        <p:spPr bwMode="auto">
          <a:xfrm>
            <a:off x="1066800" y="1600200"/>
            <a:ext cx="7239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Distribuţia venitului brut pe plan mondial</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82,7% din venitul brut este preluat de 20% din populaţia lumii (cei mai bogaţi)</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cei mai “săraci” 20% preiau 1,4%</a:t>
            </a:r>
            <a:endPar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Distribuţia venitului din comerţ</a:t>
            </a:r>
            <a:r>
              <a:rPr kumimoji="0" lang="en-US" b="0"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1/5 din diferenţa dintre preţul de vâzare la producător şi</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preţul de cumpărare la consumator ajunge la producător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cercetare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investiţii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tehnologie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producţie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iar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4/5 ajunge în lanţul de distribuţie</a:t>
            </a:r>
            <a:endParaRPr kumimoji="0" lang="en-US" b="1" i="1" u="none" strike="noStrike" cap="none" normalizeH="0" baseline="0" smtClean="0">
              <a:ln>
                <a:noFill/>
              </a:ln>
              <a:solidFill>
                <a:srgbClr val="C00000"/>
              </a:solidFill>
              <a:effectLst/>
              <a:latin typeface="Arial" pitchFamily="34" charset="0"/>
              <a:cs typeface="Arial" pitchFamily="34" charset="0"/>
            </a:endParaRPr>
          </a:p>
        </p:txBody>
      </p:sp>
      <p:sp>
        <p:nvSpPr>
          <p:cNvPr id="5" name="Right Arrow 4"/>
          <p:cNvSpPr/>
          <p:nvPr/>
        </p:nvSpPr>
        <p:spPr>
          <a:xfrm>
            <a:off x="533400" y="2743200"/>
            <a:ext cx="457200" cy="304800"/>
          </a:xfrm>
          <a:prstGeom prst="rightArrow">
            <a:avLst/>
          </a:prstGeom>
          <a:solidFill>
            <a:srgbClr val="FF00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33400" y="1676400"/>
            <a:ext cx="457200" cy="304800"/>
          </a:xfrm>
          <a:prstGeom prst="rightArrow">
            <a:avLst/>
          </a:prstGeom>
          <a:solidFill>
            <a:srgbClr val="FF00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283" name="Rectangle 3"/>
          <p:cNvSpPr>
            <a:spLocks noChangeArrowheads="1"/>
          </p:cNvSpPr>
          <p:nvPr/>
        </p:nvSpPr>
        <p:spPr bwMode="auto">
          <a:xfrm>
            <a:off x="533400" y="4572000"/>
            <a:ext cx="8229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3.5.2 Conferinţa Naţiunilor Unite pentru Comerţ şi Dezvoltare  (UNCTAD)</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7284" name="Rectangle 4"/>
          <p:cNvSpPr>
            <a:spLocks noChangeArrowheads="1"/>
          </p:cNvSpPr>
          <p:nvPr/>
        </p:nvSpPr>
        <p:spPr bwMode="auto">
          <a:xfrm>
            <a:off x="1371600" y="5181600"/>
            <a:ext cx="6629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4572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Organism</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creat în 1964 în special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pentru problemele cu care se confruntă ţările în curs de dezvoltare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(cele mai multe)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838200" y="5257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87</a:t>
            </a:fld>
            <a:endParaRPr lang="en-US"/>
          </a:p>
        </p:txBody>
      </p:sp>
      <p:sp>
        <p:nvSpPr>
          <p:cNvPr id="98305" name="Rectangle 1"/>
          <p:cNvSpPr>
            <a:spLocks noChangeArrowheads="1"/>
          </p:cNvSpPr>
          <p:nvPr/>
        </p:nvSpPr>
        <p:spPr bwMode="auto">
          <a:xfrm>
            <a:off x="838200" y="990600"/>
            <a:ext cx="77724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8288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UNCTAD</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instituit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SGP – Sistemul General de Preferinţe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constă în scutirea completă (sau parţială) de taxe vamale a importului ţărilor dezvoltate din ţările în curs de dezvoltare fără reciprocitate şi pe bază nediscriminatorie</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1828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8288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UNCTAD</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elaborat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“Carta drepturilor şi îndatoririlor economice ale statelor”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adoptată de Adunarea Generală ONU</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28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8288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UNCTAD</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elaborat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“Ansamblul de principii şi reguli echitabile convenite la nivel multilateral pentru controlul practicilor comerciale restrictive”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adoptată da Adunarea Generală ONU</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828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8288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UNCTAD</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 elaborat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“Programul integrat pentru produsele de bază”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care completează abordarea tradiţională (produs cu produs) cu abordarea globală a produselor de bază</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828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18288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Stabilirea preţului produselor de bază</a:t>
            </a:r>
            <a:r>
              <a:rPr lang="ro-RO" smtClean="0">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00"/>
              </a:buClr>
              <a:buSzTx/>
              <a:buFont typeface="Wingdings" pitchFamily="2" charset="2"/>
              <a:buChar char=""/>
              <a:tabLst>
                <a:tab pos="1828800" algn="l"/>
              </a:tabLst>
            </a:pP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Finanţare compansatorie a deficitului încasărilor din exportul </a:t>
            </a:r>
            <a:endPar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00"/>
              </a:buClr>
              <a:buSzTx/>
              <a:tabLst>
                <a:tab pos="1828800" algn="l"/>
              </a:tabLst>
            </a:pPr>
            <a:r>
              <a:rPr lang="ro-RO"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acestor produse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304800" y="1066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304800" y="2438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04800" y="3276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04800" y="4343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88</a:t>
            </a:fld>
            <a:endParaRPr lang="en-US"/>
          </a:p>
        </p:txBody>
      </p:sp>
      <p:sp>
        <p:nvSpPr>
          <p:cNvPr id="99329" name="Rectangle 1"/>
          <p:cNvSpPr>
            <a:spLocks noChangeArrowheads="1"/>
          </p:cNvSpPr>
          <p:nvPr/>
        </p:nvSpPr>
        <p:spPr bwMode="auto">
          <a:xfrm>
            <a:off x="533400" y="9906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3.5.3 Consiliul de Cooperare Vamală (</a:t>
            </a:r>
            <a:r>
              <a:rPr kumimoji="0" lang="en-US" b="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CCV</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9330" name="Rectangle 2"/>
          <p:cNvSpPr>
            <a:spLocks noChangeArrowheads="1"/>
          </p:cNvSpPr>
          <p:nvPr/>
        </p:nvSpPr>
        <p:spPr bwMode="auto">
          <a:xfrm>
            <a:off x="990600" y="1600200"/>
            <a:ext cx="7391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CCV</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Organism economic cu caracter guvernamental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urmăreşte realizarea cooperării între state pe baza convenţiilor internaţionale privind aspecte tehnice şi procedurale ale activităţii din domeniul vamal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1952, sediul la Bruxelles, &gt; 100 state membre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9331" name="Rectangle 3"/>
          <p:cNvSpPr>
            <a:spLocks noChangeArrowheads="1"/>
          </p:cNvSpPr>
          <p:nvPr/>
        </p:nvSpPr>
        <p:spPr bwMode="auto">
          <a:xfrm>
            <a:off x="990600" y="2971800"/>
            <a:ext cx="7620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rgbClr val="3366FF"/>
              </a:buClr>
              <a:buSzTx/>
              <a:buFont typeface="Wingdings 3" pitchFamily="18" charset="2"/>
              <a:buChar char=""/>
              <a:tabLst>
                <a:tab pos="83026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Comitetul de luptă contra fraudelor</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1" fontAlgn="base" latinLnBrk="0" hangingPunct="1">
              <a:lnSpc>
                <a:spcPct val="100000"/>
              </a:lnSpc>
              <a:spcBef>
                <a:spcPct val="0"/>
              </a:spcBef>
              <a:spcAft>
                <a:spcPct val="0"/>
              </a:spcAft>
              <a:buClr>
                <a:srgbClr val="3366FF"/>
              </a:buClr>
              <a:buSzTx/>
              <a:buFont typeface="Wingdings 3" pitchFamily="18" charset="2"/>
              <a:buChar char=""/>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Comitetul de evaluare a mărfurilor în scopuri vamale</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Comitetul pentru nomenclatura produselor şi mărfurilor</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Comitetul tehnic asupra valorii în vamă a produselor</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Comitetul interimar al sistemului armonizat pentru desemnarea şi </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tabLst>
                <a:tab pos="830263" algn="l"/>
              </a:tabLst>
            </a:pPr>
            <a:r>
              <a:rPr lang="ro-RO" i="1" smtClean="0">
                <a:latin typeface="Arial" pitchFamily="34" charset="0"/>
                <a:ea typeface="Times New Roman" pitchFamily="18" charset="0"/>
                <a:cs typeface="Arial" pitchFamily="34" charset="0"/>
              </a:rPr>
              <a:t>    </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codificarea mărfurilor</a:t>
            </a:r>
            <a:endParaRPr kumimoji="0" lang="ro-RO" b="0" i="1" u="none" strike="noStrike" cap="none" normalizeH="0" baseline="0" smtClean="0">
              <a:ln>
                <a:noFill/>
              </a:ln>
              <a:solidFill>
                <a:schemeClr val="tx1"/>
              </a:solidFill>
              <a:effectLst/>
              <a:latin typeface="Arial" pitchFamily="34" charset="0"/>
              <a:ea typeface="Times New Roman" pitchFamily="18"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83026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Comitetul de politică vamală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381000" y="1676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89</a:t>
            </a:fld>
            <a:endParaRPr lang="en-US"/>
          </a:p>
        </p:txBody>
      </p:sp>
      <p:sp>
        <p:nvSpPr>
          <p:cNvPr id="100353" name="Rectangle 1"/>
          <p:cNvSpPr>
            <a:spLocks noChangeArrowheads="1"/>
          </p:cNvSpPr>
          <p:nvPr/>
        </p:nvSpPr>
        <p:spPr bwMode="auto">
          <a:xfrm>
            <a:off x="914400" y="1066800"/>
            <a:ext cx="3416320"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ro-RO" b="1" smtClean="0">
                <a:solidFill>
                  <a:srgbClr val="008000"/>
                </a:solidFill>
                <a:latin typeface="Arial" pitchFamily="34" charset="0"/>
                <a:ea typeface="Times New Roman" pitchFamily="18" charset="0"/>
                <a:cs typeface="Arial" pitchFamily="34" charset="0"/>
              </a:rPr>
              <a:t>Activități și obiective ale</a:t>
            </a: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 CCV</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457200" y="1143000"/>
            <a:ext cx="457200" cy="228600"/>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354" name="Rectangle 2"/>
          <p:cNvSpPr>
            <a:spLocks noChangeArrowheads="1"/>
          </p:cNvSpPr>
          <p:nvPr/>
        </p:nvSpPr>
        <p:spPr bwMode="auto">
          <a:xfrm>
            <a:off x="914400" y="1905000"/>
            <a:ext cx="74676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CCV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simplificarea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armonizarea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uniformizarea</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formalităţilor vamale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comerţul internaţional</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CCV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asigurarea interpretării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aplicării uniforme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convenţiilor internaţionale</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CCV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coordonarea acţiunilor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conciliere a diferendelor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privind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aplicarea convenţiilor</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914400" algn="l"/>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CCV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participarea la eleborarea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“Sistemului Armonizat pentru Descrierea şi Codificarea Mărfurilor” “SH”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elaborare au participat 60 de state, Biroul de Statistică ONU, UNCTAD, GATT, ISO)</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533400" y="20574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533400" y="28194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33400" y="36576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33400" y="44958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9</a:t>
            </a:fld>
            <a:endParaRPr lang="en-US"/>
          </a:p>
        </p:txBody>
      </p:sp>
      <p:sp>
        <p:nvSpPr>
          <p:cNvPr id="4" name="Rectangle 3"/>
          <p:cNvSpPr/>
          <p:nvPr/>
        </p:nvSpPr>
        <p:spPr>
          <a:xfrm>
            <a:off x="533400" y="1600200"/>
            <a:ext cx="8610600" cy="4678204"/>
          </a:xfrm>
          <a:prstGeom prst="rect">
            <a:avLst/>
          </a:prstGeom>
        </p:spPr>
        <p:txBody>
          <a:bodyPr wrap="square">
            <a:spAutoFit/>
          </a:bodyPr>
          <a:lstStyle/>
          <a:p>
            <a:r>
              <a:rPr lang="en-US" sz="2000" b="1" i="1" smtClean="0">
                <a:solidFill>
                  <a:schemeClr val="accent2">
                    <a:lumMod val="50000"/>
                  </a:schemeClr>
                </a:solidFill>
                <a:latin typeface="Arial" pitchFamily="34" charset="0"/>
                <a:cs typeface="Arial" pitchFamily="34" charset="0"/>
              </a:rPr>
              <a:t>Contractul de report </a:t>
            </a:r>
            <a:r>
              <a:rPr lang="en-US" sz="2000" smtClean="0">
                <a:latin typeface="Arial" pitchFamily="34" charset="0"/>
                <a:cs typeface="Arial" pitchFamily="34" charset="0"/>
              </a:rPr>
              <a:t>este un </a:t>
            </a:r>
            <a:r>
              <a:rPr lang="en-US" sz="2000" b="1" i="1" smtClean="0">
                <a:solidFill>
                  <a:srgbClr val="FF0000"/>
                </a:solidFill>
                <a:latin typeface="Arial" pitchFamily="34" charset="0"/>
                <a:cs typeface="Arial" pitchFamily="34" charset="0"/>
              </a:rPr>
              <a:t>contract comercial </a:t>
            </a:r>
            <a:r>
              <a:rPr lang="en-US" sz="2000" smtClean="0">
                <a:latin typeface="Arial" pitchFamily="34" charset="0"/>
                <a:cs typeface="Arial" pitchFamily="34" charset="0"/>
              </a:rPr>
              <a:t>prin care o persoan</a:t>
            </a:r>
            <a:r>
              <a:rPr lang="ro-RO" sz="2000" smtClean="0">
                <a:latin typeface="Arial" pitchFamily="34" charset="0"/>
                <a:cs typeface="Arial" pitchFamily="34" charset="0"/>
              </a:rPr>
              <a:t>ă</a:t>
            </a:r>
            <a:r>
              <a:rPr lang="en-US" sz="2000" smtClean="0">
                <a:latin typeface="Arial" pitchFamily="34" charset="0"/>
                <a:cs typeface="Arial" pitchFamily="34" charset="0"/>
              </a:rPr>
              <a:t> de</a:t>
            </a:r>
            <a:r>
              <a:rPr lang="ro-RO" sz="2000" smtClean="0">
                <a:latin typeface="Arial" pitchFamily="34" charset="0"/>
                <a:cs typeface="Arial" pitchFamily="34" charset="0"/>
              </a:rPr>
              <a:t>ț</a:t>
            </a:r>
            <a:r>
              <a:rPr lang="en-US" sz="2000" smtClean="0">
                <a:latin typeface="Arial" pitchFamily="34" charset="0"/>
                <a:cs typeface="Arial" pitchFamily="34" charset="0"/>
              </a:rPr>
              <a:t>in</a:t>
            </a:r>
            <a:r>
              <a:rPr lang="ro-RO" sz="2000" smtClean="0">
                <a:latin typeface="Arial" pitchFamily="34" charset="0"/>
                <a:cs typeface="Arial" pitchFamily="34" charset="0"/>
              </a:rPr>
              <a:t>ă</a:t>
            </a:r>
            <a:r>
              <a:rPr lang="en-US" sz="2000" smtClean="0">
                <a:latin typeface="Arial" pitchFamily="34" charset="0"/>
                <a:cs typeface="Arial" pitchFamily="34" charset="0"/>
              </a:rPr>
              <a:t>toare de </a:t>
            </a:r>
            <a:r>
              <a:rPr lang="en-US" sz="2000" b="1" i="1" smtClean="0">
                <a:solidFill>
                  <a:schemeClr val="accent5">
                    <a:lumMod val="50000"/>
                  </a:schemeClr>
                </a:solidFill>
                <a:latin typeface="Arial" pitchFamily="34" charset="0"/>
                <a:cs typeface="Arial" pitchFamily="34" charset="0"/>
              </a:rPr>
              <a:t>titluri de credit </a:t>
            </a:r>
            <a:r>
              <a:rPr lang="en-US" sz="2000" smtClean="0">
                <a:latin typeface="Arial" pitchFamily="34" charset="0"/>
                <a:cs typeface="Arial" pitchFamily="34" charset="0"/>
              </a:rPr>
              <a:t>care circul</a:t>
            </a:r>
            <a:r>
              <a:rPr lang="ro-RO" sz="2000" smtClean="0">
                <a:latin typeface="Arial" pitchFamily="34" charset="0"/>
                <a:cs typeface="Arial" pitchFamily="34" charset="0"/>
              </a:rPr>
              <a:t>ă</a:t>
            </a:r>
            <a:r>
              <a:rPr lang="en-US" sz="2000" smtClean="0">
                <a:latin typeface="Arial" pitchFamily="34" charset="0"/>
                <a:cs typeface="Arial" pitchFamily="34" charset="0"/>
              </a:rPr>
              <a:t> </a:t>
            </a:r>
            <a:r>
              <a:rPr lang="ro-RO" sz="2000" smtClean="0">
                <a:latin typeface="Arial" pitchFamily="34" charset="0"/>
                <a:cs typeface="Arial" pitchFamily="34" charset="0"/>
              </a:rPr>
              <a:t>î</a:t>
            </a:r>
            <a:r>
              <a:rPr lang="en-US" sz="2000" smtClean="0">
                <a:latin typeface="Arial" pitchFamily="34" charset="0"/>
                <a:cs typeface="Arial" pitchFamily="34" charset="0"/>
              </a:rPr>
              <a:t>n comer</a:t>
            </a:r>
            <a:r>
              <a:rPr lang="ro-RO" sz="2000" smtClean="0">
                <a:latin typeface="Arial" pitchFamily="34" charset="0"/>
                <a:cs typeface="Arial" pitchFamily="34" charset="0"/>
              </a:rPr>
              <a:t>ț</a:t>
            </a:r>
            <a:r>
              <a:rPr lang="en-US" sz="2000" smtClean="0">
                <a:latin typeface="Arial" pitchFamily="34" charset="0"/>
                <a:cs typeface="Arial" pitchFamily="34" charset="0"/>
              </a:rPr>
              <a:t>, denumit</a:t>
            </a:r>
            <a:r>
              <a:rPr lang="ro-RO" sz="2000" smtClean="0">
                <a:latin typeface="Arial" pitchFamily="34" charset="0"/>
                <a:cs typeface="Arial" pitchFamily="34" charset="0"/>
              </a:rPr>
              <a:t>ă</a:t>
            </a:r>
            <a:r>
              <a:rPr lang="en-US" sz="2000" smtClean="0">
                <a:latin typeface="Arial" pitchFamily="34" charset="0"/>
                <a:cs typeface="Arial" pitchFamily="34" charset="0"/>
              </a:rPr>
              <a:t> </a:t>
            </a:r>
            <a:r>
              <a:rPr lang="en-US" sz="2000" b="1" i="1" smtClean="0">
                <a:solidFill>
                  <a:srgbClr val="C00000"/>
                </a:solidFill>
                <a:latin typeface="Arial" pitchFamily="34" charset="0"/>
                <a:cs typeface="Arial" pitchFamily="34" charset="0"/>
              </a:rPr>
              <a:t>report</a:t>
            </a:r>
            <a:r>
              <a:rPr lang="ro-RO" sz="2000" b="1" i="1" smtClean="0">
                <a:solidFill>
                  <a:srgbClr val="C00000"/>
                </a:solidFill>
                <a:latin typeface="Arial" pitchFamily="34" charset="0"/>
                <a:cs typeface="Arial" pitchFamily="34" charset="0"/>
              </a:rPr>
              <a:t>at</a:t>
            </a:r>
            <a:r>
              <a:rPr lang="en-US" sz="2000" smtClean="0">
                <a:latin typeface="Arial" pitchFamily="34" charset="0"/>
                <a:cs typeface="Arial" pitchFamily="34" charset="0"/>
              </a:rPr>
              <a:t>, d</a:t>
            </a:r>
            <a:r>
              <a:rPr lang="ro-RO" sz="2000" smtClean="0">
                <a:latin typeface="Arial" pitchFamily="34" charset="0"/>
                <a:cs typeface="Arial" pitchFamily="34" charset="0"/>
              </a:rPr>
              <a:t>ă</a:t>
            </a:r>
            <a:r>
              <a:rPr lang="en-US" sz="2000" smtClean="0">
                <a:latin typeface="Arial" pitchFamily="34" charset="0"/>
                <a:cs typeface="Arial" pitchFamily="34" charset="0"/>
              </a:rPr>
              <a:t> in </a:t>
            </a:r>
            <a:r>
              <a:rPr lang="en-US" sz="2000" b="1" i="1" smtClean="0">
                <a:solidFill>
                  <a:schemeClr val="accent1">
                    <a:lumMod val="50000"/>
                  </a:schemeClr>
                </a:solidFill>
                <a:latin typeface="Arial" pitchFamily="34" charset="0"/>
                <a:cs typeface="Arial" pitchFamily="34" charset="0"/>
              </a:rPr>
              <a:t>report</a:t>
            </a:r>
            <a:r>
              <a:rPr lang="en-US" sz="2000" smtClean="0">
                <a:latin typeface="Arial" pitchFamily="34" charset="0"/>
                <a:cs typeface="Arial" pitchFamily="34" charset="0"/>
              </a:rPr>
              <a:t> (vinde temporar) aceste </a:t>
            </a:r>
            <a:r>
              <a:rPr lang="en-US" sz="2000" b="1" i="1" smtClean="0">
                <a:solidFill>
                  <a:schemeClr val="accent6">
                    <a:lumMod val="50000"/>
                  </a:schemeClr>
                </a:solidFill>
                <a:latin typeface="Arial" pitchFamily="34" charset="0"/>
                <a:cs typeface="Arial" pitchFamily="34" charset="0"/>
              </a:rPr>
              <a:t>titluri</a:t>
            </a:r>
            <a:r>
              <a:rPr lang="en-US" sz="2000" smtClean="0">
                <a:latin typeface="Arial" pitchFamily="34" charset="0"/>
                <a:cs typeface="Arial" pitchFamily="34" charset="0"/>
              </a:rPr>
              <a:t> unei alte persoane, denumit</a:t>
            </a:r>
            <a:r>
              <a:rPr lang="ro-RO" sz="2000" smtClean="0">
                <a:latin typeface="Arial" pitchFamily="34" charset="0"/>
                <a:cs typeface="Arial" pitchFamily="34" charset="0"/>
              </a:rPr>
              <a:t>ă</a:t>
            </a:r>
            <a:r>
              <a:rPr lang="en-US" sz="2000" smtClean="0">
                <a:latin typeface="Arial" pitchFamily="34" charset="0"/>
                <a:cs typeface="Arial" pitchFamily="34" charset="0"/>
              </a:rPr>
              <a:t> </a:t>
            </a:r>
            <a:r>
              <a:rPr lang="en-US" sz="2000" b="1" i="1" smtClean="0">
                <a:solidFill>
                  <a:schemeClr val="accent6">
                    <a:lumMod val="50000"/>
                  </a:schemeClr>
                </a:solidFill>
                <a:latin typeface="Arial" pitchFamily="34" charset="0"/>
                <a:cs typeface="Arial" pitchFamily="34" charset="0"/>
              </a:rPr>
              <a:t>reportator</a:t>
            </a:r>
            <a:r>
              <a:rPr lang="en-US" sz="2000" smtClean="0">
                <a:latin typeface="Arial" pitchFamily="34" charset="0"/>
                <a:cs typeface="Arial" pitchFamily="34" charset="0"/>
              </a:rPr>
              <a:t> (de obicei bancher), </a:t>
            </a:r>
            <a:r>
              <a:rPr lang="ro-RO" sz="2000" smtClean="0">
                <a:latin typeface="Arial" pitchFamily="34" charset="0"/>
                <a:cs typeface="Arial" pitchFamily="34" charset="0"/>
              </a:rPr>
              <a:t>î</a:t>
            </a:r>
            <a:r>
              <a:rPr lang="en-US" sz="2000" smtClean="0">
                <a:latin typeface="Arial" pitchFamily="34" charset="0"/>
                <a:cs typeface="Arial" pitchFamily="34" charset="0"/>
              </a:rPr>
              <a:t>n schimbul unui pre</a:t>
            </a:r>
            <a:r>
              <a:rPr lang="ro-RO" sz="2000" smtClean="0">
                <a:latin typeface="Arial" pitchFamily="34" charset="0"/>
                <a:cs typeface="Arial" pitchFamily="34" charset="0"/>
              </a:rPr>
              <a:t>ț</a:t>
            </a:r>
            <a:r>
              <a:rPr lang="en-US" sz="2000" smtClean="0">
                <a:latin typeface="Arial" pitchFamily="34" charset="0"/>
                <a:cs typeface="Arial" pitchFamily="34" charset="0"/>
              </a:rPr>
              <a:t> pl</a:t>
            </a:r>
            <a:r>
              <a:rPr lang="ro-RO" sz="2000" smtClean="0">
                <a:latin typeface="Arial" pitchFamily="34" charset="0"/>
                <a:cs typeface="Arial" pitchFamily="34" charset="0"/>
              </a:rPr>
              <a:t>ă</a:t>
            </a:r>
            <a:r>
              <a:rPr lang="en-US" sz="2000" smtClean="0">
                <a:latin typeface="Arial" pitchFamily="34" charset="0"/>
                <a:cs typeface="Arial" pitchFamily="34" charset="0"/>
              </a:rPr>
              <a:t>tibil imediat (pre</a:t>
            </a:r>
            <a:r>
              <a:rPr lang="ro-RO" sz="2000" smtClean="0">
                <a:latin typeface="Arial" pitchFamily="34" charset="0"/>
                <a:cs typeface="Arial" pitchFamily="34" charset="0"/>
              </a:rPr>
              <a:t>ț</a:t>
            </a:r>
            <a:r>
              <a:rPr lang="en-US" sz="2000" smtClean="0">
                <a:latin typeface="Arial" pitchFamily="34" charset="0"/>
                <a:cs typeface="Arial" pitchFamily="34" charset="0"/>
              </a:rPr>
              <a:t> de report sau premiu). </a:t>
            </a:r>
            <a:br>
              <a:rPr lang="en-US" sz="2000" smtClean="0">
                <a:latin typeface="Arial" pitchFamily="34" charset="0"/>
                <a:cs typeface="Arial" pitchFamily="34" charset="0"/>
              </a:rPr>
            </a:br>
            <a:r>
              <a:rPr lang="en-US" sz="2000" smtClean="0">
                <a:latin typeface="Arial" pitchFamily="34" charset="0"/>
                <a:cs typeface="Arial" pitchFamily="34" charset="0"/>
              </a:rPr>
              <a:t/>
            </a:r>
            <a:br>
              <a:rPr lang="en-US" sz="2000" smtClean="0">
                <a:latin typeface="Arial" pitchFamily="34" charset="0"/>
                <a:cs typeface="Arial" pitchFamily="34" charset="0"/>
              </a:rPr>
            </a:br>
            <a:r>
              <a:rPr lang="en-US" sz="2000" b="1" i="1" smtClean="0">
                <a:solidFill>
                  <a:schemeClr val="accent2">
                    <a:lumMod val="50000"/>
                  </a:schemeClr>
                </a:solidFill>
                <a:latin typeface="Arial" pitchFamily="34" charset="0"/>
                <a:cs typeface="Arial" pitchFamily="34" charset="0"/>
              </a:rPr>
              <a:t>Contractul de report </a:t>
            </a:r>
            <a:r>
              <a:rPr lang="en-US" sz="2000" smtClean="0">
                <a:latin typeface="Arial" pitchFamily="34" charset="0"/>
                <a:cs typeface="Arial" pitchFamily="34" charset="0"/>
              </a:rPr>
              <a:t>cuprinde o </a:t>
            </a:r>
            <a:r>
              <a:rPr lang="en-US" sz="2000" b="1" i="1" smtClean="0">
                <a:solidFill>
                  <a:srgbClr val="FF0000"/>
                </a:solidFill>
                <a:latin typeface="Arial" pitchFamily="34" charset="0"/>
                <a:cs typeface="Arial" pitchFamily="34" charset="0"/>
              </a:rPr>
              <a:t>dubl</a:t>
            </a:r>
            <a:r>
              <a:rPr lang="ro-RO" sz="2000" b="1" i="1" smtClean="0">
                <a:solidFill>
                  <a:srgbClr val="FF0000"/>
                </a:solidFill>
                <a:latin typeface="Arial" pitchFamily="34" charset="0"/>
                <a:cs typeface="Arial" pitchFamily="34" charset="0"/>
              </a:rPr>
              <a:t>ă</a:t>
            </a:r>
            <a:r>
              <a:rPr lang="en-US" sz="2000" b="1" i="1" smtClean="0">
                <a:solidFill>
                  <a:srgbClr val="FF0000"/>
                </a:solidFill>
                <a:latin typeface="Arial" pitchFamily="34" charset="0"/>
                <a:cs typeface="Arial" pitchFamily="34" charset="0"/>
              </a:rPr>
              <a:t> v</a:t>
            </a:r>
            <a:r>
              <a:rPr lang="ro-RO" sz="2000" b="1" i="1" smtClean="0">
                <a:solidFill>
                  <a:srgbClr val="FF0000"/>
                </a:solidFill>
                <a:latin typeface="Arial" pitchFamily="34" charset="0"/>
                <a:cs typeface="Arial" pitchFamily="34" charset="0"/>
              </a:rPr>
              <a:t>â</a:t>
            </a:r>
            <a:r>
              <a:rPr lang="en-US" sz="2000" b="1" i="1" smtClean="0">
                <a:solidFill>
                  <a:srgbClr val="FF0000"/>
                </a:solidFill>
                <a:latin typeface="Arial" pitchFamily="34" charset="0"/>
                <a:cs typeface="Arial" pitchFamily="34" charset="0"/>
              </a:rPr>
              <a:t>nzare</a:t>
            </a:r>
            <a:r>
              <a:rPr lang="en-US" sz="2000" smtClean="0">
                <a:latin typeface="Arial" pitchFamily="34" charset="0"/>
                <a:cs typeface="Arial" pitchFamily="34" charset="0"/>
              </a:rPr>
              <a:t>: </a:t>
            </a:r>
            <a:endParaRPr lang="ro-RO" sz="2000" smtClean="0">
              <a:latin typeface="Arial" pitchFamily="34" charset="0"/>
              <a:cs typeface="Arial" pitchFamily="34" charset="0"/>
            </a:endParaRPr>
          </a:p>
          <a:p>
            <a:r>
              <a:rPr lang="en-US" sz="2000" smtClean="0">
                <a:latin typeface="Arial" pitchFamily="34" charset="0"/>
                <a:cs typeface="Arial" pitchFamily="34" charset="0"/>
              </a:rPr>
              <a:t/>
            </a:r>
            <a:br>
              <a:rPr lang="en-US" sz="2000" smtClean="0">
                <a:latin typeface="Arial" pitchFamily="34" charset="0"/>
                <a:cs typeface="Arial" pitchFamily="34" charset="0"/>
              </a:rPr>
            </a:br>
            <a:r>
              <a:rPr lang="en-US" sz="2000" smtClean="0">
                <a:latin typeface="Arial" pitchFamily="34" charset="0"/>
                <a:cs typeface="Arial" pitchFamily="34" charset="0"/>
              </a:rPr>
              <a:t>- o </a:t>
            </a:r>
            <a:r>
              <a:rPr lang="en-US" sz="2000" b="1" i="1" smtClean="0">
                <a:solidFill>
                  <a:srgbClr val="FF0000"/>
                </a:solidFill>
                <a:latin typeface="Arial" pitchFamily="34" charset="0"/>
                <a:cs typeface="Arial" pitchFamily="34" charset="0"/>
              </a:rPr>
              <a:t>v</a:t>
            </a:r>
            <a:r>
              <a:rPr lang="ro-RO" sz="2000" b="1" i="1" smtClean="0">
                <a:solidFill>
                  <a:srgbClr val="FF0000"/>
                </a:solidFill>
                <a:latin typeface="Arial" pitchFamily="34" charset="0"/>
                <a:cs typeface="Arial" pitchFamily="34" charset="0"/>
              </a:rPr>
              <a:t>â</a:t>
            </a:r>
            <a:r>
              <a:rPr lang="en-US" sz="2000" b="1" i="1" smtClean="0">
                <a:solidFill>
                  <a:srgbClr val="FF0000"/>
                </a:solidFill>
                <a:latin typeface="Arial" pitchFamily="34" charset="0"/>
                <a:cs typeface="Arial" pitchFamily="34" charset="0"/>
              </a:rPr>
              <a:t>nzare </a:t>
            </a:r>
            <a:r>
              <a:rPr lang="en-US" sz="2000" smtClean="0">
                <a:latin typeface="Arial" pitchFamily="34" charset="0"/>
                <a:cs typeface="Arial" pitchFamily="34" charset="0"/>
              </a:rPr>
              <a:t>ce se execut</a:t>
            </a:r>
            <a:r>
              <a:rPr lang="ro-RO" sz="2000" smtClean="0">
                <a:latin typeface="Arial" pitchFamily="34" charset="0"/>
                <a:cs typeface="Arial" pitchFamily="34" charset="0"/>
              </a:rPr>
              <a:t>ă</a:t>
            </a:r>
            <a:r>
              <a:rPr lang="en-US" sz="2000" smtClean="0">
                <a:latin typeface="Arial" pitchFamily="34" charset="0"/>
                <a:cs typeface="Arial" pitchFamily="34" charset="0"/>
              </a:rPr>
              <a:t> imediat, at</a:t>
            </a:r>
            <a:r>
              <a:rPr lang="ro-RO" sz="2000" smtClean="0">
                <a:latin typeface="Arial" pitchFamily="34" charset="0"/>
                <a:cs typeface="Arial" pitchFamily="34" charset="0"/>
              </a:rPr>
              <a:t>â</a:t>
            </a:r>
            <a:r>
              <a:rPr lang="en-US" sz="2000" smtClean="0">
                <a:latin typeface="Arial" pitchFamily="34" charset="0"/>
                <a:cs typeface="Arial" pitchFamily="34" charset="0"/>
              </a:rPr>
              <a:t>t in privin</a:t>
            </a:r>
            <a:r>
              <a:rPr lang="ro-RO" sz="2000" smtClean="0">
                <a:latin typeface="Arial" pitchFamily="34" charset="0"/>
                <a:cs typeface="Arial" pitchFamily="34" charset="0"/>
              </a:rPr>
              <a:t>ț</a:t>
            </a:r>
            <a:r>
              <a:rPr lang="en-US" sz="2000" smtClean="0">
                <a:latin typeface="Arial" pitchFamily="34" charset="0"/>
                <a:cs typeface="Arial" pitchFamily="34" charset="0"/>
              </a:rPr>
              <a:t>a pred</a:t>
            </a:r>
            <a:r>
              <a:rPr lang="ro-RO" sz="2000" smtClean="0">
                <a:latin typeface="Arial" pitchFamily="34" charset="0"/>
                <a:cs typeface="Arial" pitchFamily="34" charset="0"/>
              </a:rPr>
              <a:t>ă</a:t>
            </a:r>
            <a:r>
              <a:rPr lang="en-US" sz="2000" smtClean="0">
                <a:latin typeface="Arial" pitchFamily="34" charset="0"/>
                <a:cs typeface="Arial" pitchFamily="34" charset="0"/>
              </a:rPr>
              <a:t>rii </a:t>
            </a:r>
            <a:r>
              <a:rPr lang="en-US" sz="2000" b="1" i="1" smtClean="0">
                <a:solidFill>
                  <a:schemeClr val="accent6">
                    <a:lumMod val="50000"/>
                  </a:schemeClr>
                </a:solidFill>
                <a:latin typeface="Arial" pitchFamily="34" charset="0"/>
                <a:cs typeface="Arial" pitchFamily="34" charset="0"/>
              </a:rPr>
              <a:t>titlurilor</a:t>
            </a:r>
            <a:r>
              <a:rPr lang="en-US" sz="2000" smtClean="0">
                <a:latin typeface="Arial" pitchFamily="34" charset="0"/>
                <a:cs typeface="Arial" pitchFamily="34" charset="0"/>
              </a:rPr>
              <a:t>, c</a:t>
            </a:r>
            <a:r>
              <a:rPr lang="ro-RO" sz="2000" smtClean="0">
                <a:latin typeface="Arial" pitchFamily="34" charset="0"/>
                <a:cs typeface="Arial" pitchFamily="34" charset="0"/>
              </a:rPr>
              <a:t>â</a:t>
            </a:r>
            <a:r>
              <a:rPr lang="en-US" sz="2000" smtClean="0">
                <a:latin typeface="Arial" pitchFamily="34" charset="0"/>
                <a:cs typeface="Arial" pitchFamily="34" charset="0"/>
              </a:rPr>
              <a:t>t </a:t>
            </a:r>
            <a:r>
              <a:rPr lang="ro-RO" sz="2000" smtClean="0">
                <a:latin typeface="Arial" pitchFamily="34" charset="0"/>
                <a:cs typeface="Arial" pitchFamily="34" charset="0"/>
              </a:rPr>
              <a:t>ș</a:t>
            </a:r>
            <a:r>
              <a:rPr lang="en-US" sz="2000" smtClean="0">
                <a:latin typeface="Arial" pitchFamily="34" charset="0"/>
                <a:cs typeface="Arial" pitchFamily="34" charset="0"/>
              </a:rPr>
              <a:t>i a pre</a:t>
            </a:r>
            <a:r>
              <a:rPr lang="ro-RO" sz="2000" smtClean="0">
                <a:latin typeface="Arial" pitchFamily="34" charset="0"/>
                <a:cs typeface="Arial" pitchFamily="34" charset="0"/>
              </a:rPr>
              <a:t>ț</a:t>
            </a:r>
            <a:r>
              <a:rPr lang="en-US" sz="2000" smtClean="0">
                <a:latin typeface="Arial" pitchFamily="34" charset="0"/>
                <a:cs typeface="Arial" pitchFamily="34" charset="0"/>
              </a:rPr>
              <a:t>ului, </a:t>
            </a:r>
            <a:endParaRPr lang="ro-RO" sz="2000" smtClean="0">
              <a:latin typeface="Arial" pitchFamily="34" charset="0"/>
              <a:cs typeface="Arial" pitchFamily="34" charset="0"/>
            </a:endParaRPr>
          </a:p>
          <a:p>
            <a:r>
              <a:rPr lang="en-US" sz="2000" smtClean="0">
                <a:latin typeface="Arial" pitchFamily="34" charset="0"/>
                <a:cs typeface="Arial" pitchFamily="34" charset="0"/>
              </a:rPr>
              <a:t/>
            </a:r>
            <a:br>
              <a:rPr lang="en-US" sz="2000" smtClean="0">
                <a:latin typeface="Arial" pitchFamily="34" charset="0"/>
                <a:cs typeface="Arial" pitchFamily="34" charset="0"/>
              </a:rPr>
            </a:br>
            <a:r>
              <a:rPr lang="en-US" sz="2000" smtClean="0">
                <a:latin typeface="Arial" pitchFamily="34" charset="0"/>
                <a:cs typeface="Arial" pitchFamily="34" charset="0"/>
              </a:rPr>
              <a:t>- o </a:t>
            </a:r>
            <a:r>
              <a:rPr lang="en-US" sz="2000" b="1" i="1" smtClean="0">
                <a:solidFill>
                  <a:srgbClr val="FF0000"/>
                </a:solidFill>
                <a:latin typeface="Arial" pitchFamily="34" charset="0"/>
                <a:cs typeface="Arial" pitchFamily="34" charset="0"/>
              </a:rPr>
              <a:t>rev</a:t>
            </a:r>
            <a:r>
              <a:rPr lang="ro-RO" sz="2000" b="1" i="1" smtClean="0">
                <a:solidFill>
                  <a:srgbClr val="FF0000"/>
                </a:solidFill>
                <a:latin typeface="Arial" pitchFamily="34" charset="0"/>
                <a:cs typeface="Arial" pitchFamily="34" charset="0"/>
              </a:rPr>
              <a:t>â</a:t>
            </a:r>
            <a:r>
              <a:rPr lang="en-US" sz="2000" b="1" i="1" smtClean="0">
                <a:solidFill>
                  <a:srgbClr val="FF0000"/>
                </a:solidFill>
                <a:latin typeface="Arial" pitchFamily="34" charset="0"/>
                <a:cs typeface="Arial" pitchFamily="34" charset="0"/>
              </a:rPr>
              <a:t>nzare cu termen </a:t>
            </a:r>
            <a:r>
              <a:rPr lang="ro-RO" sz="2000" smtClean="0">
                <a:latin typeface="Arial" pitchFamily="34" charset="0"/>
                <a:cs typeface="Arial" pitchFamily="34" charset="0"/>
              </a:rPr>
              <a:t>ș</a:t>
            </a:r>
            <a:r>
              <a:rPr lang="en-US" sz="2000" smtClean="0">
                <a:latin typeface="Arial" pitchFamily="34" charset="0"/>
                <a:cs typeface="Arial" pitchFamily="34" charset="0"/>
              </a:rPr>
              <a:t>i la un pre</a:t>
            </a:r>
            <a:r>
              <a:rPr lang="ro-RO" sz="2000" smtClean="0">
                <a:latin typeface="Arial" pitchFamily="34" charset="0"/>
                <a:cs typeface="Arial" pitchFamily="34" charset="0"/>
              </a:rPr>
              <a:t>ț</a:t>
            </a:r>
            <a:r>
              <a:rPr lang="en-US" sz="2000" smtClean="0">
                <a:latin typeface="Arial" pitchFamily="34" charset="0"/>
                <a:cs typeface="Arial" pitchFamily="34" charset="0"/>
              </a:rPr>
              <a:t> determinat (prin acela</a:t>
            </a:r>
            <a:r>
              <a:rPr lang="ro-RO" sz="2000" smtClean="0">
                <a:latin typeface="Arial" pitchFamily="34" charset="0"/>
                <a:cs typeface="Arial" pitchFamily="34" charset="0"/>
              </a:rPr>
              <a:t>ș</a:t>
            </a:r>
            <a:r>
              <a:rPr lang="en-US" sz="2000" smtClean="0">
                <a:latin typeface="Arial" pitchFamily="34" charset="0"/>
                <a:cs typeface="Arial" pitchFamily="34" charset="0"/>
              </a:rPr>
              <a:t>i contract p</a:t>
            </a:r>
            <a:r>
              <a:rPr lang="ro-RO" sz="2000" smtClean="0">
                <a:latin typeface="Arial" pitchFamily="34" charset="0"/>
                <a:cs typeface="Arial" pitchFamily="34" charset="0"/>
              </a:rPr>
              <a:t>ă</a:t>
            </a:r>
            <a:r>
              <a:rPr lang="en-US" sz="2000" smtClean="0">
                <a:latin typeface="Arial" pitchFamily="34" charset="0"/>
                <a:cs typeface="Arial" pitchFamily="34" charset="0"/>
              </a:rPr>
              <a:t>r</a:t>
            </a:r>
            <a:r>
              <a:rPr lang="ro-RO" sz="2000" smtClean="0">
                <a:latin typeface="Arial" pitchFamily="34" charset="0"/>
                <a:cs typeface="Arial" pitchFamily="34" charset="0"/>
              </a:rPr>
              <a:t>ț</a:t>
            </a:r>
            <a:r>
              <a:rPr lang="en-US" sz="2000" smtClean="0">
                <a:latin typeface="Arial" pitchFamily="34" charset="0"/>
                <a:cs typeface="Arial" pitchFamily="34" charset="0"/>
              </a:rPr>
              <a:t>ile se </a:t>
            </a:r>
            <a:r>
              <a:rPr lang="ro-RO" sz="2000" smtClean="0">
                <a:latin typeface="Arial" pitchFamily="34" charset="0"/>
                <a:cs typeface="Arial" pitchFamily="34" charset="0"/>
              </a:rPr>
              <a:t>î</a:t>
            </a:r>
            <a:r>
              <a:rPr lang="en-US" sz="2000" smtClean="0">
                <a:latin typeface="Arial" pitchFamily="34" charset="0"/>
                <a:cs typeface="Arial" pitchFamily="34" charset="0"/>
              </a:rPr>
              <a:t>n</a:t>
            </a:r>
            <a:r>
              <a:rPr lang="ro-RO" sz="2000" smtClean="0">
                <a:latin typeface="Arial" pitchFamily="34" charset="0"/>
                <a:cs typeface="Arial" pitchFamily="34" charset="0"/>
              </a:rPr>
              <a:t>ț</a:t>
            </a:r>
            <a:r>
              <a:rPr lang="en-US" sz="2000" smtClean="0">
                <a:latin typeface="Arial" pitchFamily="34" charset="0"/>
                <a:cs typeface="Arial" pitchFamily="34" charset="0"/>
              </a:rPr>
              <a:t>eleg ca, la un anumit termen,</a:t>
            </a:r>
            <a:r>
              <a:rPr lang="en-US" sz="2000" b="1" i="1" smtClean="0">
                <a:solidFill>
                  <a:schemeClr val="accent6">
                    <a:lumMod val="50000"/>
                  </a:schemeClr>
                </a:solidFill>
                <a:latin typeface="Arial" pitchFamily="34" charset="0"/>
                <a:cs typeface="Arial" pitchFamily="34" charset="0"/>
              </a:rPr>
              <a:t> reportatorul </a:t>
            </a:r>
            <a:r>
              <a:rPr lang="en-US" sz="2000" smtClean="0">
                <a:latin typeface="Arial" pitchFamily="34" charset="0"/>
                <a:cs typeface="Arial" pitchFamily="34" charset="0"/>
              </a:rPr>
              <a:t>s</a:t>
            </a:r>
            <a:r>
              <a:rPr lang="ro-RO" sz="2000" smtClean="0">
                <a:latin typeface="Arial" pitchFamily="34" charset="0"/>
                <a:cs typeface="Arial" pitchFamily="34" charset="0"/>
              </a:rPr>
              <a:t>ă</a:t>
            </a:r>
            <a:r>
              <a:rPr lang="en-US" sz="2000" smtClean="0">
                <a:latin typeface="Arial" pitchFamily="34" charset="0"/>
                <a:cs typeface="Arial" pitchFamily="34" charset="0"/>
              </a:rPr>
              <a:t> rev</a:t>
            </a:r>
            <a:r>
              <a:rPr lang="ro-RO" sz="2000" smtClean="0">
                <a:latin typeface="Arial" pitchFamily="34" charset="0"/>
                <a:cs typeface="Arial" pitchFamily="34" charset="0"/>
              </a:rPr>
              <a:t>â</a:t>
            </a:r>
            <a:r>
              <a:rPr lang="en-US" sz="2000" smtClean="0">
                <a:latin typeface="Arial" pitchFamily="34" charset="0"/>
                <a:cs typeface="Arial" pitchFamily="34" charset="0"/>
              </a:rPr>
              <a:t>nd</a:t>
            </a:r>
            <a:r>
              <a:rPr lang="ro-RO" sz="2000" smtClean="0">
                <a:latin typeface="Arial" pitchFamily="34" charset="0"/>
                <a:cs typeface="Arial" pitchFamily="34" charset="0"/>
              </a:rPr>
              <a:t>ă</a:t>
            </a:r>
            <a:r>
              <a:rPr lang="en-US" sz="2000" smtClean="0">
                <a:latin typeface="Arial" pitchFamily="34" charset="0"/>
                <a:cs typeface="Arial" pitchFamily="34" charset="0"/>
              </a:rPr>
              <a:t> </a:t>
            </a:r>
            <a:r>
              <a:rPr lang="en-US" sz="2000" b="1" i="1" smtClean="0">
                <a:solidFill>
                  <a:srgbClr val="C00000"/>
                </a:solidFill>
                <a:latin typeface="Arial" pitchFamily="34" charset="0"/>
                <a:cs typeface="Arial" pitchFamily="34" charset="0"/>
              </a:rPr>
              <a:t>reportatului</a:t>
            </a:r>
            <a:r>
              <a:rPr lang="en-US" sz="2000" smtClean="0">
                <a:latin typeface="Arial" pitchFamily="34" charset="0"/>
                <a:cs typeface="Arial" pitchFamily="34" charset="0"/>
              </a:rPr>
              <a:t> titluri de credit de aceea</a:t>
            </a:r>
            <a:r>
              <a:rPr lang="ro-RO" sz="2000" smtClean="0">
                <a:latin typeface="Arial" pitchFamily="34" charset="0"/>
                <a:cs typeface="Arial" pitchFamily="34" charset="0"/>
              </a:rPr>
              <a:t>ș</a:t>
            </a:r>
            <a:r>
              <a:rPr lang="en-US" sz="2000" smtClean="0">
                <a:latin typeface="Arial" pitchFamily="34" charset="0"/>
                <a:cs typeface="Arial" pitchFamily="34" charset="0"/>
              </a:rPr>
              <a:t>i specie, primind pre</a:t>
            </a:r>
            <a:r>
              <a:rPr lang="ro-RO" sz="2000" smtClean="0">
                <a:latin typeface="Arial" pitchFamily="34" charset="0"/>
                <a:cs typeface="Arial" pitchFamily="34" charset="0"/>
              </a:rPr>
              <a:t>ț</a:t>
            </a:r>
            <a:r>
              <a:rPr lang="en-US" sz="2000" smtClean="0">
                <a:latin typeface="Arial" pitchFamily="34" charset="0"/>
                <a:cs typeface="Arial" pitchFamily="34" charset="0"/>
              </a:rPr>
              <a:t>ul determinat). </a:t>
            </a:r>
            <a:r>
              <a:rPr lang="en-US" smtClean="0"/>
              <a:t/>
            </a:r>
            <a:br>
              <a:rPr lang="en-US" smtClean="0"/>
            </a:br>
            <a:endParaRPr lang="en-US"/>
          </a:p>
        </p:txBody>
      </p:sp>
      <p:sp>
        <p:nvSpPr>
          <p:cNvPr id="5" name="Right Arrow 4"/>
          <p:cNvSpPr/>
          <p:nvPr/>
        </p:nvSpPr>
        <p:spPr>
          <a:xfrm>
            <a:off x="152400" y="1676400"/>
            <a:ext cx="3810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52400" y="3505200"/>
            <a:ext cx="3810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90</a:t>
            </a:fld>
            <a:endParaRPr lang="en-US"/>
          </a:p>
        </p:txBody>
      </p:sp>
      <p:sp>
        <p:nvSpPr>
          <p:cNvPr id="101377" name="Rectangle 1"/>
          <p:cNvSpPr>
            <a:spLocks noChangeArrowheads="1"/>
          </p:cNvSpPr>
          <p:nvPr/>
        </p:nvSpPr>
        <p:spPr bwMode="auto">
          <a:xfrm>
            <a:off x="381000" y="1143000"/>
            <a:ext cx="8077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3.5.4 Uniunea Internaţională pentru Publicarea Tarifelor Vamale (UIPTV)</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1378" name="Rectangle 2"/>
          <p:cNvSpPr>
            <a:spLocks noChangeArrowheads="1"/>
          </p:cNvSpPr>
          <p:nvPr/>
        </p:nvSpPr>
        <p:spPr bwMode="auto">
          <a:xfrm>
            <a:off x="990600" y="1828800"/>
            <a:ext cx="7543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UIPTV</a:t>
            </a: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Organizaţie cu caracter guvernamental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asigură traducerea, publicarea şi difuzarea tarifelor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acţionează prin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“Biroul Internaţional al Tarifelor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(sediul la Bruxelles, sub supravegherea Ministerului Afacerilor Externe al Belgiei)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ight Arrow 4"/>
          <p:cNvSpPr/>
          <p:nvPr/>
        </p:nvSpPr>
        <p:spPr>
          <a:xfrm>
            <a:off x="533400" y="19812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379" name="Rectangle 3"/>
          <p:cNvSpPr>
            <a:spLocks noChangeArrowheads="1"/>
          </p:cNvSpPr>
          <p:nvPr/>
        </p:nvSpPr>
        <p:spPr bwMode="auto">
          <a:xfrm>
            <a:off x="304800" y="3352800"/>
            <a:ext cx="5791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3.5.5 Camera Internaţională de Comerţ (CIC)</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1380" name="Rectangle 4"/>
          <p:cNvSpPr>
            <a:spLocks noChangeArrowheads="1"/>
          </p:cNvSpPr>
          <p:nvPr/>
        </p:nvSpPr>
        <p:spPr bwMode="auto">
          <a:xfrm>
            <a:off x="1066800" y="3962400"/>
            <a:ext cx="7391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CIC</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Organizaţie internaţională neguvernamentală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reprezintă interesele sectorului privat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 stabilit regulile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INCOTERMS</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609600" y="41148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381" name="Rectangle 5"/>
          <p:cNvSpPr>
            <a:spLocks noChangeArrowheads="1"/>
          </p:cNvSpPr>
          <p:nvPr/>
        </p:nvSpPr>
        <p:spPr bwMode="auto">
          <a:xfrm>
            <a:off x="304800" y="4876800"/>
            <a:ext cx="7696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3.5.6 Organizaţia de Cooperare şi Dezvoltare Economică (OCDE)</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1382" name="Rectangle 6"/>
          <p:cNvSpPr>
            <a:spLocks noChangeArrowheads="1"/>
          </p:cNvSpPr>
          <p:nvPr/>
        </p:nvSpPr>
        <p:spPr bwMode="auto">
          <a:xfrm>
            <a:off x="990600" y="5486400"/>
            <a:ext cx="7315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810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OCDE</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Organizaţie a ţărilor dezvoltate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(1974), prin care acestea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îşi coordonează poziţia faţă de ţările în curs de dezvoltare în probleme de politică comercială</a:t>
            </a:r>
            <a:endParaRPr kumimoji="0" lang="en-US" b="1" i="1" u="none" strike="noStrike" cap="none" normalizeH="0" baseline="0" smtClean="0">
              <a:ln>
                <a:noFill/>
              </a:ln>
              <a:solidFill>
                <a:srgbClr val="FF0000"/>
              </a:solidFill>
              <a:effectLst/>
              <a:latin typeface="Arial" pitchFamily="34" charset="0"/>
              <a:cs typeface="Arial" pitchFamily="34" charset="0"/>
            </a:endParaRPr>
          </a:p>
        </p:txBody>
      </p:sp>
      <p:sp>
        <p:nvSpPr>
          <p:cNvPr id="11" name="Right Arrow 10"/>
          <p:cNvSpPr/>
          <p:nvPr/>
        </p:nvSpPr>
        <p:spPr>
          <a:xfrm>
            <a:off x="533400" y="5562600"/>
            <a:ext cx="381000" cy="1524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91</a:t>
            </a:fld>
            <a:endParaRPr lang="en-US"/>
          </a:p>
        </p:txBody>
      </p:sp>
      <p:sp>
        <p:nvSpPr>
          <p:cNvPr id="1025" name="Rectangle 1"/>
          <p:cNvSpPr>
            <a:spLocks noChangeArrowheads="1"/>
          </p:cNvSpPr>
          <p:nvPr/>
        </p:nvSpPr>
        <p:spPr bwMode="auto">
          <a:xfrm>
            <a:off x="914400" y="990600"/>
            <a:ext cx="4572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3.6 Instrumente de politică comercială</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26" name="Rectangle 2"/>
          <p:cNvSpPr>
            <a:spLocks noChangeArrowheads="1"/>
          </p:cNvSpPr>
          <p:nvPr/>
        </p:nvSpPr>
        <p:spPr bwMode="auto">
          <a:xfrm>
            <a:off x="990600" y="1828800"/>
            <a:ext cx="7315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80975"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Mijloace</a:t>
            </a:r>
            <a:r>
              <a:rPr kumimoji="0" lang="en-US" u="none" strike="noStrike" cap="none" normalizeH="0" baseline="0" smtClean="0">
                <a:ln>
                  <a:noFill/>
                </a:ln>
                <a:effectLst/>
                <a:latin typeface="Arial" pitchFamily="34" charset="0"/>
                <a:ea typeface="Times New Roman" pitchFamily="18" charset="0"/>
                <a:cs typeface="Arial" pitchFamily="34" charset="0"/>
              </a:rPr>
              <a:t> prin care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statul reglementează prin acte normative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comportamentul agenţilor economici </a:t>
            </a:r>
            <a:r>
              <a:rPr kumimoji="0" lang="en-US" u="none" strike="noStrike" cap="none" normalizeH="0" baseline="0" smtClean="0">
                <a:ln>
                  <a:noFill/>
                </a:ln>
                <a:effectLst/>
                <a:latin typeface="Arial" pitchFamily="34" charset="0"/>
                <a:ea typeface="Times New Roman" pitchFamily="18" charset="0"/>
                <a:cs typeface="Arial" pitchFamily="34" charset="0"/>
              </a:rPr>
              <a:t>în relaţiile comerciale interne şi externe</a:t>
            </a:r>
            <a:endParaRPr kumimoji="0" lang="en-US" u="none" strike="noStrike" cap="none" normalizeH="0" baseline="0" smtClean="0">
              <a:ln>
                <a:noFill/>
              </a:ln>
              <a:effectLst/>
              <a:latin typeface="Arial" pitchFamily="34" charset="0"/>
              <a:cs typeface="Arial" pitchFamily="34" charset="0"/>
            </a:endParaRPr>
          </a:p>
        </p:txBody>
      </p:sp>
      <p:sp>
        <p:nvSpPr>
          <p:cNvPr id="5" name="Right Arrow 4"/>
          <p:cNvSpPr/>
          <p:nvPr/>
        </p:nvSpPr>
        <p:spPr>
          <a:xfrm>
            <a:off x="457200" y="1905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8" name="Rectangle 4"/>
          <p:cNvSpPr>
            <a:spLocks noChangeArrowheads="1"/>
          </p:cNvSpPr>
          <p:nvPr/>
        </p:nvSpPr>
        <p:spPr bwMode="auto">
          <a:xfrm>
            <a:off x="990600" y="3352800"/>
            <a:ext cx="7162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80975" algn="l"/>
              </a:tabLst>
            </a:pP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Singurele</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instrumente de reglementare </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a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importurilor</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şi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exporturilor</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sunt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proiecţiile de balanţă comercială şi de plăţi externe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ight Arrow 7"/>
          <p:cNvSpPr/>
          <p:nvPr/>
        </p:nvSpPr>
        <p:spPr>
          <a:xfrm>
            <a:off x="533400" y="3429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Rectangle 3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70" name="Rectangle 46"/>
          <p:cNvSpPr>
            <a:spLocks noChangeArrowheads="1"/>
          </p:cNvSpPr>
          <p:nvPr/>
        </p:nvSpPr>
        <p:spPr bwMode="auto">
          <a:xfrm>
            <a:off x="1066800" y="4495800"/>
            <a:ext cx="7010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830263" algn="l"/>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Instrumente de politică comercială pe plan internaţional</a:t>
            </a:r>
          </a:p>
          <a:p>
            <a:pPr marL="0" marR="0" lvl="0" indent="0" algn="just" defTabSz="914400" rtl="0" eaLnBrk="1" fontAlgn="base" latinLnBrk="0" hangingPunct="1">
              <a:lnSpc>
                <a:spcPct val="100000"/>
              </a:lnSpc>
              <a:spcBef>
                <a:spcPct val="0"/>
              </a:spcBef>
              <a:spcAft>
                <a:spcPct val="0"/>
              </a:spcAft>
              <a:buClrTx/>
              <a:buSzTx/>
              <a:buFontTx/>
              <a:buChar char="•"/>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80"/>
              </a:buClr>
              <a:buSzTx/>
              <a:buFont typeface="Wingdings 3" pitchFamily="18" charset="2"/>
              <a:buChar char=""/>
              <a:tabLst>
                <a:tab pos="830263"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Tarifare</a:t>
            </a:r>
          </a:p>
          <a:p>
            <a:pPr marL="457200" marR="0" lvl="1" indent="0" algn="just" defTabSz="914400" rtl="0" eaLnBrk="0" fontAlgn="base" latinLnBrk="0" hangingPunct="0">
              <a:lnSpc>
                <a:spcPct val="100000"/>
              </a:lnSpc>
              <a:spcBef>
                <a:spcPct val="0"/>
              </a:spcBef>
              <a:spcAft>
                <a:spcPct val="0"/>
              </a:spcAft>
              <a:buClr>
                <a:srgbClr val="008080"/>
              </a:buClr>
              <a:buSzTx/>
              <a:buFont typeface="Wingdings 3" pitchFamily="18" charset="2"/>
              <a:buChar char=""/>
              <a:tabLst>
                <a:tab pos="83026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80"/>
              </a:buClr>
              <a:buSzTx/>
              <a:buFont typeface="Wingdings 3" pitchFamily="18" charset="2"/>
              <a:buChar char=""/>
              <a:tabLst>
                <a:tab pos="830263"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Netarifare</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38" name="Right Arrow 37"/>
          <p:cNvSpPr/>
          <p:nvPr/>
        </p:nvSpPr>
        <p:spPr>
          <a:xfrm>
            <a:off x="609600" y="4572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92</a:t>
            </a:fld>
            <a:endParaRPr lang="en-US"/>
          </a:p>
        </p:txBody>
      </p:sp>
      <p:sp>
        <p:nvSpPr>
          <p:cNvPr id="104476" name="Rectangle 2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104449" name="Group 1"/>
          <p:cNvGrpSpPr>
            <a:grpSpLocks noChangeAspect="1"/>
          </p:cNvGrpSpPr>
          <p:nvPr/>
        </p:nvGrpSpPr>
        <p:grpSpPr bwMode="auto">
          <a:xfrm>
            <a:off x="685800" y="1066800"/>
            <a:ext cx="7663543" cy="5029200"/>
            <a:chOff x="2308" y="8586"/>
            <a:chExt cx="7200" cy="4725"/>
          </a:xfrm>
        </p:grpSpPr>
        <p:sp>
          <p:nvSpPr>
            <p:cNvPr id="104475" name="AutoShape 27"/>
            <p:cNvSpPr>
              <a:spLocks noChangeAspect="1" noChangeArrowheads="1" noTextEdit="1"/>
            </p:cNvSpPr>
            <p:nvPr/>
          </p:nvSpPr>
          <p:spPr bwMode="auto">
            <a:xfrm>
              <a:off x="2308" y="8586"/>
              <a:ext cx="7200" cy="47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4474" name="Rectangle 26"/>
            <p:cNvSpPr>
              <a:spLocks noChangeArrowheads="1"/>
            </p:cNvSpPr>
            <p:nvPr/>
          </p:nvSpPr>
          <p:spPr bwMode="auto">
            <a:xfrm>
              <a:off x="7528" y="11286"/>
              <a:ext cx="1080" cy="54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Stimulare</a:t>
              </a:r>
              <a:endParaRPr kumimoji="0" lang="en-US" sz="1800" b="1"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104473" name="Rectangle 25"/>
            <p:cNvSpPr>
              <a:spLocks noChangeArrowheads="1"/>
            </p:cNvSpPr>
            <p:nvPr/>
          </p:nvSpPr>
          <p:spPr bwMode="auto">
            <a:xfrm>
              <a:off x="3208" y="8721"/>
              <a:ext cx="4950" cy="405"/>
            </a:xfrm>
            <a:prstGeom prst="rect">
              <a:avLst/>
            </a:prstGeom>
            <a:solidFill>
              <a:srgbClr val="FF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Politica Comercială a României</a:t>
              </a:r>
              <a:endParaRPr kumimoji="0" lang="en-US" sz="1800" b="0"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104472" name="Rectangle 24"/>
            <p:cNvSpPr>
              <a:spLocks noChangeArrowheads="1"/>
            </p:cNvSpPr>
            <p:nvPr/>
          </p:nvSpPr>
          <p:spPr bwMode="auto">
            <a:xfrm>
              <a:off x="2488" y="9531"/>
              <a:ext cx="2250" cy="675"/>
            </a:xfrm>
            <a:prstGeom prst="rect">
              <a:avLst/>
            </a:prstGeom>
            <a:solidFill>
              <a:srgbClr val="CCFFFF"/>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FF"/>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Ministerul Industriei şi Comerţului</a:t>
              </a:r>
              <a:endParaRPr kumimoji="0" lang="en-US" sz="1800"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4471" name="Rectangle 23"/>
            <p:cNvSpPr>
              <a:spLocks noChangeArrowheads="1"/>
            </p:cNvSpPr>
            <p:nvPr/>
          </p:nvSpPr>
          <p:spPr bwMode="auto">
            <a:xfrm>
              <a:off x="2488" y="10611"/>
              <a:ext cx="2160" cy="945"/>
            </a:xfrm>
            <a:prstGeom prst="rect">
              <a:avLst/>
            </a:prstGeom>
            <a:solidFill>
              <a:srgbClr val="CCFFFF"/>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FF"/>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Direcţia generală a strategiei comerţului exterior</a:t>
              </a:r>
              <a:endParaRPr kumimoji="0" lang="en-US" sz="1800"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4470" name="Rectangle 22"/>
            <p:cNvSpPr>
              <a:spLocks noChangeArrowheads="1"/>
            </p:cNvSpPr>
            <p:nvPr/>
          </p:nvSpPr>
          <p:spPr bwMode="auto">
            <a:xfrm>
              <a:off x="2488" y="11961"/>
              <a:ext cx="2430" cy="675"/>
            </a:xfrm>
            <a:prstGeom prst="rect">
              <a:avLst/>
            </a:prstGeom>
            <a:solidFill>
              <a:srgbClr val="CCFFCC"/>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CC"/>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Proiecţia de balanţă comercială</a:t>
              </a:r>
              <a:endParaRPr kumimoji="0" lang="en-US" sz="1800" b="1" i="0" u="none" strike="noStrike" cap="none" normalizeH="0" baseline="0" smtClean="0">
                <a:ln>
                  <a:noFill/>
                </a:ln>
                <a:solidFill>
                  <a:srgbClr val="FF0000"/>
                </a:solidFill>
                <a:effectLst/>
                <a:latin typeface="Arial" pitchFamily="34" charset="0"/>
                <a:cs typeface="Arial" pitchFamily="34" charset="0"/>
              </a:endParaRPr>
            </a:p>
          </p:txBody>
        </p:sp>
        <p:sp>
          <p:nvSpPr>
            <p:cNvPr id="104469" name="Rectangle 21"/>
            <p:cNvSpPr>
              <a:spLocks noChangeArrowheads="1"/>
            </p:cNvSpPr>
            <p:nvPr/>
          </p:nvSpPr>
          <p:spPr bwMode="auto">
            <a:xfrm>
              <a:off x="5728" y="9531"/>
              <a:ext cx="1530" cy="540"/>
            </a:xfrm>
            <a:prstGeom prst="rect">
              <a:avLst/>
            </a:prstGeom>
            <a:solidFill>
              <a:srgbClr val="FFCC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CC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00"/>
                  </a:solidFill>
                  <a:effectLst/>
                  <a:latin typeface="Arial" pitchFamily="34" charset="0"/>
                  <a:ea typeface="Times New Roman" pitchFamily="18" charset="0"/>
                  <a:cs typeface="Arial" pitchFamily="34" charset="0"/>
                </a:rPr>
                <a:t>BNR</a:t>
              </a:r>
              <a:endParaRPr kumimoji="0" lang="en-US" sz="1800" b="1" i="0" u="none" strike="noStrike" cap="none" normalizeH="0" baseline="0" smtClean="0">
                <a:ln>
                  <a:noFill/>
                </a:ln>
                <a:solidFill>
                  <a:srgbClr val="FFFF00"/>
                </a:solidFill>
                <a:effectLst/>
                <a:latin typeface="Arial" pitchFamily="34" charset="0"/>
                <a:cs typeface="Arial" pitchFamily="34" charset="0"/>
              </a:endParaRPr>
            </a:p>
          </p:txBody>
        </p:sp>
        <p:sp>
          <p:nvSpPr>
            <p:cNvPr id="104468" name="Rectangle 20"/>
            <p:cNvSpPr>
              <a:spLocks noChangeArrowheads="1"/>
            </p:cNvSpPr>
            <p:nvPr/>
          </p:nvSpPr>
          <p:spPr bwMode="auto">
            <a:xfrm>
              <a:off x="5548" y="10476"/>
              <a:ext cx="1890" cy="675"/>
            </a:xfrm>
            <a:prstGeom prst="rect">
              <a:avLst/>
            </a:prstGeom>
            <a:solidFill>
              <a:srgbClr val="FFCC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CC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00"/>
                  </a:solidFill>
                  <a:effectLst/>
                  <a:latin typeface="Arial" pitchFamily="34" charset="0"/>
                  <a:ea typeface="Times New Roman" pitchFamily="18" charset="0"/>
                  <a:cs typeface="Arial" pitchFamily="34" charset="0"/>
                </a:rPr>
                <a:t>Balanţa de plăţi externe</a:t>
              </a:r>
              <a:endParaRPr kumimoji="0" lang="en-US" sz="1800" b="1" i="0" u="none" strike="noStrike" cap="none" normalizeH="0" baseline="0" smtClean="0">
                <a:ln>
                  <a:noFill/>
                </a:ln>
                <a:solidFill>
                  <a:srgbClr val="FFFF00"/>
                </a:solidFill>
                <a:effectLst/>
                <a:latin typeface="Arial" pitchFamily="34" charset="0"/>
                <a:cs typeface="Arial" pitchFamily="34" charset="0"/>
              </a:endParaRPr>
            </a:p>
          </p:txBody>
        </p:sp>
        <p:sp>
          <p:nvSpPr>
            <p:cNvPr id="104467" name="Line 19"/>
            <p:cNvSpPr>
              <a:spLocks noChangeShapeType="1"/>
            </p:cNvSpPr>
            <p:nvPr/>
          </p:nvSpPr>
          <p:spPr bwMode="auto">
            <a:xfrm flipH="1">
              <a:off x="3748" y="9126"/>
              <a:ext cx="1890" cy="270"/>
            </a:xfrm>
            <a:prstGeom prst="line">
              <a:avLst/>
            </a:prstGeom>
            <a:noFill/>
            <a:ln w="38100">
              <a:solidFill>
                <a:srgbClr val="0000FF"/>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4466" name="Line 18"/>
            <p:cNvSpPr>
              <a:spLocks noChangeShapeType="1"/>
            </p:cNvSpPr>
            <p:nvPr/>
          </p:nvSpPr>
          <p:spPr bwMode="auto">
            <a:xfrm>
              <a:off x="5638" y="9126"/>
              <a:ext cx="900" cy="270"/>
            </a:xfrm>
            <a:prstGeom prst="line">
              <a:avLst/>
            </a:prstGeom>
            <a:noFill/>
            <a:ln w="38100">
              <a:solidFill>
                <a:srgbClr val="0000FF"/>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4465" name="AutoShape 17"/>
            <p:cNvSpPr>
              <a:spLocks noChangeArrowheads="1"/>
            </p:cNvSpPr>
            <p:nvPr/>
          </p:nvSpPr>
          <p:spPr bwMode="auto">
            <a:xfrm>
              <a:off x="3478" y="10206"/>
              <a:ext cx="360" cy="270"/>
            </a:xfrm>
            <a:prstGeom prst="downArrow">
              <a:avLst>
                <a:gd name="adj1" fmla="val 50000"/>
                <a:gd name="adj2" fmla="val 25000"/>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104464" name="AutoShape 16"/>
            <p:cNvSpPr>
              <a:spLocks noChangeArrowheads="1"/>
            </p:cNvSpPr>
            <p:nvPr/>
          </p:nvSpPr>
          <p:spPr bwMode="auto">
            <a:xfrm>
              <a:off x="3388" y="11556"/>
              <a:ext cx="360" cy="270"/>
            </a:xfrm>
            <a:prstGeom prst="downArrow">
              <a:avLst>
                <a:gd name="adj1" fmla="val 50000"/>
                <a:gd name="adj2" fmla="val 25000"/>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104463" name="AutoShape 15"/>
            <p:cNvSpPr>
              <a:spLocks noChangeArrowheads="1"/>
            </p:cNvSpPr>
            <p:nvPr/>
          </p:nvSpPr>
          <p:spPr bwMode="auto">
            <a:xfrm>
              <a:off x="6358" y="10071"/>
              <a:ext cx="360" cy="270"/>
            </a:xfrm>
            <a:prstGeom prst="downArrow">
              <a:avLst>
                <a:gd name="adj1" fmla="val 50000"/>
                <a:gd name="adj2" fmla="val 25000"/>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104462" name="Rectangle 14"/>
            <p:cNvSpPr>
              <a:spLocks noChangeArrowheads="1"/>
            </p:cNvSpPr>
            <p:nvPr/>
          </p:nvSpPr>
          <p:spPr bwMode="auto">
            <a:xfrm>
              <a:off x="5638" y="11421"/>
              <a:ext cx="1710" cy="675"/>
            </a:xfrm>
            <a:prstGeom prst="rect">
              <a:avLst/>
            </a:prstGeom>
            <a:solidFill>
              <a:srgbClr val="FF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Necesarul de import</a:t>
              </a:r>
              <a:endParaRPr kumimoji="0" lang="en-US" sz="1800"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4461" name="AutoShape 13"/>
            <p:cNvSpPr>
              <a:spLocks noChangeShapeType="1"/>
            </p:cNvSpPr>
            <p:nvPr/>
          </p:nvSpPr>
          <p:spPr bwMode="auto">
            <a:xfrm flipV="1">
              <a:off x="4918" y="11759"/>
              <a:ext cx="720" cy="540"/>
            </a:xfrm>
            <a:prstGeom prst="bentConnector3">
              <a:avLst>
                <a:gd name="adj1" fmla="val 50000"/>
              </a:avLst>
            </a:prstGeom>
            <a:noFill/>
            <a:ln w="28575">
              <a:solidFill>
                <a:srgbClr val="0000FF"/>
              </a:solidFill>
              <a:miter lim="800000"/>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4460" name="Line 12"/>
            <p:cNvSpPr>
              <a:spLocks noChangeShapeType="1"/>
            </p:cNvSpPr>
            <p:nvPr/>
          </p:nvSpPr>
          <p:spPr bwMode="auto">
            <a:xfrm>
              <a:off x="6538" y="11151"/>
              <a:ext cx="1" cy="270"/>
            </a:xfrm>
            <a:prstGeom prst="line">
              <a:avLst/>
            </a:prstGeom>
            <a:noFill/>
            <a:ln w="28575">
              <a:solidFill>
                <a:srgbClr val="0000FF"/>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4459" name="Rectangle 11"/>
            <p:cNvSpPr>
              <a:spLocks noChangeArrowheads="1"/>
            </p:cNvSpPr>
            <p:nvPr/>
          </p:nvSpPr>
          <p:spPr bwMode="auto">
            <a:xfrm>
              <a:off x="5548" y="12366"/>
              <a:ext cx="1890" cy="945"/>
            </a:xfrm>
            <a:prstGeom prst="rect">
              <a:avLst/>
            </a:prstGeom>
            <a:solidFill>
              <a:srgbClr val="FF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Surse de acoperire prin exporturi sau credite externe</a:t>
              </a:r>
              <a:endParaRPr kumimoji="0" lang="en-US" sz="1800" b="1"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4458" name="AutoShape 10"/>
            <p:cNvSpPr>
              <a:spLocks noChangeArrowheads="1"/>
            </p:cNvSpPr>
            <p:nvPr/>
          </p:nvSpPr>
          <p:spPr bwMode="auto">
            <a:xfrm>
              <a:off x="6358" y="12096"/>
              <a:ext cx="360" cy="270"/>
            </a:xfrm>
            <a:prstGeom prst="downArrow">
              <a:avLst>
                <a:gd name="adj1" fmla="val 50000"/>
                <a:gd name="adj2" fmla="val 25000"/>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104457" name="Rectangle 9"/>
            <p:cNvSpPr>
              <a:spLocks noChangeArrowheads="1"/>
            </p:cNvSpPr>
            <p:nvPr/>
          </p:nvSpPr>
          <p:spPr bwMode="auto">
            <a:xfrm>
              <a:off x="7798" y="11826"/>
              <a:ext cx="1530" cy="540"/>
            </a:xfrm>
            <a:prstGeom prst="rect">
              <a:avLst/>
            </a:prstGeom>
            <a:solidFill>
              <a:srgbClr val="CCFFCC"/>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CC"/>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00"/>
                  </a:solidFill>
                  <a:effectLst/>
                  <a:latin typeface="Arial" pitchFamily="34" charset="0"/>
                  <a:ea typeface="Times New Roman" pitchFamily="18" charset="0"/>
                  <a:cs typeface="Arial" pitchFamily="34" charset="0"/>
                </a:rPr>
                <a:t>GUVERN</a:t>
              </a:r>
              <a:endParaRPr kumimoji="0" lang="en-US" sz="1800" b="1" i="0" u="none" strike="noStrike" cap="none" normalizeH="0" baseline="0" smtClean="0">
                <a:ln>
                  <a:noFill/>
                </a:ln>
                <a:solidFill>
                  <a:srgbClr val="FFFF00"/>
                </a:solidFill>
                <a:effectLst/>
                <a:latin typeface="Arial" pitchFamily="34" charset="0"/>
                <a:cs typeface="Arial" pitchFamily="34" charset="0"/>
              </a:endParaRPr>
            </a:p>
          </p:txBody>
        </p:sp>
        <p:sp>
          <p:nvSpPr>
            <p:cNvPr id="104456" name="Rectangle 8"/>
            <p:cNvSpPr>
              <a:spLocks noChangeArrowheads="1"/>
            </p:cNvSpPr>
            <p:nvPr/>
          </p:nvSpPr>
          <p:spPr bwMode="auto">
            <a:xfrm>
              <a:off x="7892" y="10662"/>
              <a:ext cx="1440" cy="536"/>
            </a:xfrm>
            <a:prstGeom prst="rect">
              <a:avLst/>
            </a:prstGeom>
            <a:solidFill>
              <a:srgbClr val="CCFFFF"/>
            </a:solidFill>
            <a:ln w="9525">
              <a:miter lim="800000"/>
              <a:headEnd/>
              <a:tailEnd/>
            </a:ln>
            <a:scene3d>
              <a:camera prst="legacyPerspectiveTop"/>
              <a:lightRig rig="legacyFlat3" dir="b"/>
            </a:scene3d>
            <a:sp3d extrusionH="887400" prstMaterial="legacyMatte">
              <a:bevelT w="13500" h="13500" prst="angle"/>
              <a:bevelB w="13500" h="13500" prst="angle"/>
              <a:extrusionClr>
                <a:srgbClr val="CCFFFF"/>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00"/>
                  </a:solidFill>
                  <a:effectLst/>
                  <a:latin typeface="Arial" pitchFamily="34" charset="0"/>
                  <a:ea typeface="Times New Roman" pitchFamily="18" charset="0"/>
                  <a:cs typeface="Arial" pitchFamily="34" charset="0"/>
                </a:rPr>
                <a:t>Agenţi economici</a:t>
              </a:r>
              <a:endParaRPr kumimoji="0" lang="en-US" sz="1800" b="1" i="0" u="none" strike="noStrike" cap="none" normalizeH="0" baseline="0" smtClean="0">
                <a:ln>
                  <a:noFill/>
                </a:ln>
                <a:solidFill>
                  <a:srgbClr val="FFFF00"/>
                </a:solidFill>
                <a:effectLst/>
                <a:latin typeface="Arial" pitchFamily="34" charset="0"/>
                <a:cs typeface="Arial" pitchFamily="34" charset="0"/>
              </a:endParaRPr>
            </a:p>
          </p:txBody>
        </p:sp>
        <p:sp>
          <p:nvSpPr>
            <p:cNvPr id="104455" name="AutoShape 7"/>
            <p:cNvSpPr>
              <a:spLocks noChangeArrowheads="1"/>
            </p:cNvSpPr>
            <p:nvPr/>
          </p:nvSpPr>
          <p:spPr bwMode="auto">
            <a:xfrm>
              <a:off x="8428" y="11151"/>
              <a:ext cx="395" cy="585"/>
            </a:xfrm>
            <a:prstGeom prst="upArrow">
              <a:avLst>
                <a:gd name="adj1" fmla="val 50000"/>
                <a:gd name="adj2" fmla="val 46875"/>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104454" name="Rectangle 6"/>
            <p:cNvSpPr>
              <a:spLocks noChangeArrowheads="1"/>
            </p:cNvSpPr>
            <p:nvPr/>
          </p:nvSpPr>
          <p:spPr bwMode="auto">
            <a:xfrm>
              <a:off x="7798" y="9531"/>
              <a:ext cx="1530" cy="540"/>
            </a:xfrm>
            <a:prstGeom prst="rect">
              <a:avLst/>
            </a:prstGeom>
            <a:solidFill>
              <a:srgbClr val="FFFF99"/>
            </a:solidFill>
            <a:ln w="9525">
              <a:miter lim="800000"/>
              <a:headEnd/>
              <a:tailEnd/>
            </a:ln>
            <a:scene3d>
              <a:camera prst="legacyPerspectiveTop"/>
              <a:lightRig rig="legacyFlat3" dir="b"/>
            </a:scene3d>
            <a:sp3d extrusionH="887400" prstMaterial="legacyMatte">
              <a:bevelT w="13500" h="13500" prst="angle"/>
              <a:bevelB w="13500" h="13500" prst="angle"/>
              <a:extrusionClr>
                <a:srgbClr val="FFFF99"/>
              </a:extrusionClr>
            </a:sp3d>
          </p:spPr>
          <p:txBody>
            <a:bodyPr vert="horz" wrap="square" lIns="91440" tIns="45720" rIns="91440" bIns="45720" numCol="1" anchor="t" anchorCtr="0" compatLnSpc="1">
              <a:prstTxWarp prst="textNoShape">
                <a:avLst/>
              </a:prstTxWarp>
              <a:flatTx/>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FF00"/>
                  </a:solidFill>
                  <a:effectLst/>
                  <a:latin typeface="Arial" pitchFamily="34" charset="0"/>
                  <a:ea typeface="Times New Roman" pitchFamily="18" charset="0"/>
                  <a:cs typeface="Arial" pitchFamily="34" charset="0"/>
                </a:rPr>
                <a:t>Import/Export</a:t>
              </a:r>
              <a:endParaRPr kumimoji="0" lang="en-US" sz="1800" b="1" i="0" u="none" strike="noStrike" cap="none" normalizeH="0" baseline="0" smtClean="0">
                <a:ln>
                  <a:noFill/>
                </a:ln>
                <a:solidFill>
                  <a:srgbClr val="FFFF00"/>
                </a:solidFill>
                <a:effectLst/>
                <a:latin typeface="Arial" pitchFamily="34" charset="0"/>
                <a:cs typeface="Arial" pitchFamily="34" charset="0"/>
              </a:endParaRPr>
            </a:p>
          </p:txBody>
        </p:sp>
        <p:sp>
          <p:nvSpPr>
            <p:cNvPr id="104453" name="AutoShape 5"/>
            <p:cNvSpPr>
              <a:spLocks noChangeArrowheads="1"/>
            </p:cNvSpPr>
            <p:nvPr/>
          </p:nvSpPr>
          <p:spPr bwMode="auto">
            <a:xfrm>
              <a:off x="8428" y="10071"/>
              <a:ext cx="360" cy="448"/>
            </a:xfrm>
            <a:prstGeom prst="upArrow">
              <a:avLst>
                <a:gd name="adj1" fmla="val 50000"/>
                <a:gd name="adj2" fmla="val 25000"/>
              </a:avLst>
            </a:prstGeom>
            <a:solidFill>
              <a:srgbClr val="FFFF99"/>
            </a:solidFill>
            <a:ln w="9525">
              <a:solidFill>
                <a:srgbClr val="000000"/>
              </a:solidFill>
              <a:miter lim="800000"/>
              <a:headEnd/>
              <a:tailEnd/>
            </a:ln>
            <a:effectLst>
              <a:prstShdw prst="shdw13" dist="53882" dir="13500000">
                <a:srgbClr val="808080">
                  <a:alpha val="50000"/>
                </a:srgbClr>
              </a:prstShdw>
            </a:effectLst>
          </p:spPr>
          <p:txBody>
            <a:bodyPr vert="horz" wrap="square" lIns="91440" tIns="45720" rIns="91440" bIns="45720" numCol="1" anchor="t" anchorCtr="0" compatLnSpc="1">
              <a:prstTxWarp prst="textNoShape">
                <a:avLst/>
              </a:prstTxWarp>
            </a:bodyPr>
            <a:lstStyle/>
            <a:p>
              <a:endParaRPr lang="en-US"/>
            </a:p>
          </p:txBody>
        </p:sp>
        <p:sp>
          <p:nvSpPr>
            <p:cNvPr id="104452" name="AutoShape 4"/>
            <p:cNvSpPr>
              <a:spLocks noChangeShapeType="1"/>
            </p:cNvSpPr>
            <p:nvPr/>
          </p:nvSpPr>
          <p:spPr bwMode="auto">
            <a:xfrm rot="5400000" flipH="1">
              <a:off x="8035" y="9047"/>
              <a:ext cx="606" cy="360"/>
            </a:xfrm>
            <a:prstGeom prst="bentConnector2">
              <a:avLst/>
            </a:prstGeom>
            <a:noFill/>
            <a:ln w="38100">
              <a:solidFill>
                <a:srgbClr val="0000FF"/>
              </a:solidFill>
              <a:miter lim="800000"/>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104451" name="Rectangle 3"/>
            <p:cNvSpPr>
              <a:spLocks noChangeArrowheads="1"/>
            </p:cNvSpPr>
            <p:nvPr/>
          </p:nvSpPr>
          <p:spPr bwMode="auto">
            <a:xfrm>
              <a:off x="7798" y="12501"/>
              <a:ext cx="1440" cy="6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Supraveghere economică</a:t>
              </a:r>
              <a:endParaRPr kumimoji="0" lang="en-US" sz="1800" b="1"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104450" name="AutoShape 2"/>
            <p:cNvSpPr>
              <a:spLocks noChangeShapeType="1"/>
            </p:cNvSpPr>
            <p:nvPr/>
          </p:nvSpPr>
          <p:spPr bwMode="auto">
            <a:xfrm flipV="1">
              <a:off x="7438" y="12096"/>
              <a:ext cx="360" cy="743"/>
            </a:xfrm>
            <a:prstGeom prst="bentConnector3">
              <a:avLst>
                <a:gd name="adj1" fmla="val 50000"/>
              </a:avLst>
            </a:prstGeom>
            <a:noFill/>
            <a:ln w="28575">
              <a:solidFill>
                <a:srgbClr val="0000FF"/>
              </a:solidFill>
              <a:miter lim="800000"/>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grpSp>
      <p:sp>
        <p:nvSpPr>
          <p:cNvPr id="31" name="Rectangle 3"/>
          <p:cNvSpPr>
            <a:spLocks noChangeArrowheads="1"/>
          </p:cNvSpPr>
          <p:nvPr/>
        </p:nvSpPr>
        <p:spPr bwMode="auto">
          <a:xfrm>
            <a:off x="304800" y="609600"/>
            <a:ext cx="85344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1" algn="just" fontAlgn="base">
              <a:spcBef>
                <a:spcPct val="0"/>
              </a:spcBef>
              <a:spcAft>
                <a:spcPct val="0"/>
              </a:spcAft>
              <a:buClr>
                <a:srgbClr val="FF6600"/>
              </a:buClr>
              <a:buBlip>
                <a:blip r:embed="rId2"/>
              </a:buBlip>
              <a:tabLst>
                <a:tab pos="914400" algn="l"/>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a:t>
            </a:r>
            <a:r>
              <a:rPr lang="en-US" sz="2000" b="1" smtClean="0">
                <a:solidFill>
                  <a:schemeClr val="accent6">
                    <a:lumMod val="50000"/>
                  </a:schemeClr>
                </a:solidFill>
                <a:latin typeface="Arial" pitchFamily="34" charset="0"/>
                <a:cs typeface="Arial" pitchFamily="34" charset="0"/>
              </a:rPr>
              <a:t>Instrumente de reglementare a importurilor şi exporturilor</a:t>
            </a:r>
            <a:endParaRPr kumimoji="0" lang="en-US" sz="2000" b="1" i="0" u="none" strike="noStrike" cap="none" normalizeH="0" baseline="0" smtClean="0">
              <a:ln>
                <a:noFill/>
              </a:ln>
              <a:solidFill>
                <a:schemeClr val="accent6">
                  <a:lumMod val="50000"/>
                </a:schemeClr>
              </a:solidFill>
              <a:effectLst/>
              <a:latin typeface="Arial" pitchFamily="34" charset="0"/>
              <a:cs typeface="Arial" pitchFamily="34"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93</a:t>
            </a:fld>
            <a:endParaRPr lang="en-US"/>
          </a:p>
        </p:txBody>
      </p:sp>
      <p:sp>
        <p:nvSpPr>
          <p:cNvPr id="105473" name="Rectangle 1"/>
          <p:cNvSpPr>
            <a:spLocks noChangeArrowheads="1"/>
          </p:cNvSpPr>
          <p:nvPr/>
        </p:nvSpPr>
        <p:spPr bwMode="auto">
          <a:xfrm>
            <a:off x="685800" y="609600"/>
            <a:ext cx="4495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3.6.1 Tariful Vamal de Import (TVI)</a:t>
            </a:r>
            <a:endParaRPr kumimoji="0" lang="en-US" b="0" i="0"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05474" name="Rectangle 2"/>
          <p:cNvSpPr>
            <a:spLocks noChangeArrowheads="1"/>
          </p:cNvSpPr>
          <p:nvPr/>
        </p:nvSpPr>
        <p:spPr bwMode="auto">
          <a:xfrm>
            <a:off x="1143000" y="1219200"/>
            <a:ext cx="7239000" cy="984885"/>
          </a:xfrm>
          <a:prstGeom prst="rect">
            <a:avLst/>
          </a:prstGeom>
          <a:solidFill>
            <a:srgbClr val="FFFF99"/>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Actul normativ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prin care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statul reglementează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baza unui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nomenclator de mărfuri </a:t>
            </a:r>
            <a:r>
              <a:rPr kumimoji="0" lang="en-US" sz="20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taxele vamale de import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şi </a:t>
            </a:r>
            <a:r>
              <a:rPr kumimoji="0" lang="en-US" sz="2000" b="1" u="none" strike="noStrike" cap="none" normalizeH="0" baseline="0" smtClean="0">
                <a:ln>
                  <a:noFill/>
                </a:ln>
                <a:solidFill>
                  <a:srgbClr val="C00000"/>
                </a:solidFill>
                <a:effectLst/>
                <a:latin typeface="Arial" pitchFamily="34" charset="0"/>
                <a:ea typeface="Times New Roman" pitchFamily="18" charset="0"/>
                <a:cs typeface="Arial" pitchFamily="34" charset="0"/>
              </a:rPr>
              <a:t>principiul determinării drepturilor sale asupra importului</a:t>
            </a:r>
            <a:endParaRPr kumimoji="0" lang="en-US" sz="2000" b="1" u="none" strike="noStrike" cap="none" normalizeH="0" baseline="0" smtClean="0">
              <a:ln>
                <a:noFill/>
              </a:ln>
              <a:solidFill>
                <a:srgbClr val="C00000"/>
              </a:solidFill>
              <a:effectLst/>
              <a:latin typeface="Arial" pitchFamily="34" charset="0"/>
              <a:cs typeface="Arial" pitchFamily="34" charset="0"/>
            </a:endParaRPr>
          </a:p>
        </p:txBody>
      </p:sp>
      <p:sp>
        <p:nvSpPr>
          <p:cNvPr id="5" name="Right Arrow 4"/>
          <p:cNvSpPr/>
          <p:nvPr/>
        </p:nvSpPr>
        <p:spPr>
          <a:xfrm>
            <a:off x="609600" y="1295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75" name="Rectangle 3"/>
          <p:cNvSpPr>
            <a:spLocks noChangeArrowheads="1"/>
          </p:cNvSpPr>
          <p:nvPr/>
        </p:nvSpPr>
        <p:spPr bwMode="auto">
          <a:xfrm>
            <a:off x="1066800" y="2438400"/>
            <a:ext cx="7391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Clasificarea mărfurilor în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tarifele vamale de import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f</a:t>
            </a:r>
            <a:r>
              <a:rPr kumimoji="0" lang="ro-RO" b="0" i="0" u="none" strike="noStrike" cap="none" normalizeH="0" baseline="0" smtClean="0">
                <a:ln>
                  <a:noFill/>
                </a:ln>
                <a:solidFill>
                  <a:schemeClr val="tx1"/>
                </a:solidFill>
                <a:effectLst/>
                <a:latin typeface="Arial" pitchFamily="34" charset="0"/>
                <a:ea typeface="Times New Roman" pitchFamily="18" charset="0"/>
                <a:cs typeface="Arial" pitchFamily="34" charset="0"/>
              </a:rPr>
              <a:t>ă</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cea cu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“Nomenclatorul Consiliului de Cooperare Vamală “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(NCCV)</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 până în 1980 şi acceptat de 140 de ţări, 1097 poziţii repartizate în 99 de capitole şi 21 de secţiuni)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609600" y="2514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76" name="Rectangle 4"/>
          <p:cNvSpPr>
            <a:spLocks noChangeArrowheads="1"/>
          </p:cNvSpPr>
          <p:nvPr/>
        </p:nvSpPr>
        <p:spPr bwMode="auto">
          <a:xfrm>
            <a:off x="838200" y="3810000"/>
            <a:ext cx="7543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008080"/>
              </a:buClr>
              <a:buSzTx/>
              <a:buFont typeface="Wingdings 3" pitchFamily="18" charset="2"/>
              <a:buChar char=""/>
              <a:tabLst>
                <a:tab pos="1287463" algn="l"/>
              </a:tabLst>
            </a:pPr>
            <a:r>
              <a:rPr kumimoji="0" lang="en-US" b="1" i="1" u="none" strike="noStrike" cap="none" normalizeH="0" baseline="0" smtClean="0">
                <a:ln>
                  <a:noFill/>
                </a:ln>
                <a:solidFill>
                  <a:srgbClr val="008000"/>
                </a:solidFill>
                <a:effectLst/>
                <a:latin typeface="Arial" pitchFamily="34" charset="0"/>
                <a:ea typeface="Times New Roman" pitchFamily="18" charset="0"/>
                <a:cs typeface="Arial" pitchFamily="34" charset="0"/>
              </a:rPr>
              <a:t>Principiul de bază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gruparea, de regulă la acelaşi capitol, a produselor obţinute din aceeaşi materie primă şi aranjarea produselor în cadrul capitolului pe poziţii tarifare în ordine progresivă, începând cu materia primă până la produsele finite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5477" name="Rectangle 5"/>
          <p:cNvSpPr>
            <a:spLocks noChangeArrowheads="1"/>
          </p:cNvSpPr>
          <p:nvPr/>
        </p:nvSpPr>
        <p:spPr bwMode="auto">
          <a:xfrm>
            <a:off x="1066800" y="5257800"/>
            <a:ext cx="73914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524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1983 a fost adoptată convenţia internaţională pentru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“Sistemul Armonizat pentru Descrierea şi Codificarea Mărfurilor” “SH”</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(96 capitole, 21 secţiuni, 1241 poziţii identificate prin coduri de 4 cifre şi 5019 grupe de mărfuri identificate prin coduri de 6 cifre)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609600" y="533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94</a:t>
            </a:fld>
            <a:endParaRPr lang="en-US"/>
          </a:p>
        </p:txBody>
      </p:sp>
      <p:sp>
        <p:nvSpPr>
          <p:cNvPr id="102407"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102401" name="Group 1"/>
          <p:cNvGrpSpPr>
            <a:grpSpLocks noChangeAspect="1"/>
          </p:cNvGrpSpPr>
          <p:nvPr/>
        </p:nvGrpSpPr>
        <p:grpSpPr bwMode="auto">
          <a:xfrm>
            <a:off x="1600200" y="1524000"/>
            <a:ext cx="6690732" cy="1295400"/>
            <a:chOff x="2308" y="10543"/>
            <a:chExt cx="7200" cy="1755"/>
          </a:xfrm>
        </p:grpSpPr>
        <p:sp>
          <p:nvSpPr>
            <p:cNvPr id="102406" name="AutoShape 6"/>
            <p:cNvSpPr>
              <a:spLocks noChangeAspect="1" noChangeArrowheads="1" noTextEdit="1"/>
            </p:cNvSpPr>
            <p:nvPr/>
          </p:nvSpPr>
          <p:spPr bwMode="auto">
            <a:xfrm>
              <a:off x="2308" y="10543"/>
              <a:ext cx="7200" cy="175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405" name="Rectangle 5"/>
            <p:cNvSpPr>
              <a:spLocks noChangeArrowheads="1"/>
            </p:cNvSpPr>
            <p:nvPr/>
          </p:nvSpPr>
          <p:spPr bwMode="auto">
            <a:xfrm>
              <a:off x="3702" y="10813"/>
              <a:ext cx="2210" cy="40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Vocaţie universală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2404" name="AutoShape 4"/>
            <p:cNvSpPr>
              <a:spLocks/>
            </p:cNvSpPr>
            <p:nvPr/>
          </p:nvSpPr>
          <p:spPr bwMode="auto">
            <a:xfrm rot="5400000">
              <a:off x="4688" y="9393"/>
              <a:ext cx="270" cy="2570"/>
            </a:xfrm>
            <a:prstGeom prst="rightBrace">
              <a:avLst>
                <a:gd name="adj1" fmla="val 6666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403" name="Rectangle 3"/>
            <p:cNvSpPr>
              <a:spLocks noChangeArrowheads="1"/>
            </p:cNvSpPr>
            <p:nvPr/>
          </p:nvSpPr>
          <p:spPr bwMode="auto">
            <a:xfrm>
              <a:off x="5916" y="10813"/>
              <a:ext cx="3510" cy="121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Structura şi nivelul lor reflectă interesele specifice de politică comercială a fiecărei ţări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2402" name="AutoShape 2"/>
            <p:cNvSpPr>
              <a:spLocks/>
            </p:cNvSpPr>
            <p:nvPr/>
          </p:nvSpPr>
          <p:spPr bwMode="auto">
            <a:xfrm rot="5400000">
              <a:off x="7630" y="9903"/>
              <a:ext cx="180" cy="1640"/>
            </a:xfrm>
            <a:prstGeom prst="rightBrace">
              <a:avLst>
                <a:gd name="adj1" fmla="val 44444"/>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2410" name="Rectangle 10"/>
          <p:cNvSpPr>
            <a:spLocks noChangeArrowheads="1"/>
          </p:cNvSpPr>
          <p:nvPr/>
        </p:nvSpPr>
        <p:spPr bwMode="auto">
          <a:xfrm>
            <a:off x="457200" y="1066800"/>
            <a:ext cx="7162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Tarif Vamal</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 </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Nomenclator Tarifar</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0"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2049" name="Rectangle 1"/>
          <p:cNvSpPr>
            <a:spLocks noChangeArrowheads="1"/>
          </p:cNvSpPr>
          <p:nvPr/>
        </p:nvSpPr>
        <p:spPr bwMode="auto">
          <a:xfrm>
            <a:off x="1066800" y="533400"/>
            <a:ext cx="2971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rgbClr val="FF6600"/>
              </a:buClr>
              <a:buSzTx/>
              <a:buFontTx/>
              <a:buBlip>
                <a:blip r:embed="rId2"/>
              </a:buBlip>
              <a:tabLst>
                <a:tab pos="381000" algn="l"/>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Taxele vamale</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050" name="Rectangle 2"/>
          <p:cNvSpPr>
            <a:spLocks noChangeArrowheads="1"/>
          </p:cNvSpPr>
          <p:nvPr/>
        </p:nvSpPr>
        <p:spPr bwMode="auto">
          <a:xfrm>
            <a:off x="990600" y="2819400"/>
            <a:ext cx="6858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l" defTabSz="914400" rtl="0" eaLnBrk="1" fontAlgn="base" latinLnBrk="0" hangingPunct="1">
              <a:lnSpc>
                <a:spcPct val="100000"/>
              </a:lnSpc>
              <a:spcBef>
                <a:spcPct val="0"/>
              </a:spcBef>
              <a:spcAft>
                <a:spcPct val="0"/>
              </a:spcAft>
              <a:buClrTx/>
              <a:buSzTx/>
              <a:tabLst>
                <a:tab pos="684213" algn="l"/>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Taxe Vamale </a:t>
            </a:r>
            <a:r>
              <a:rPr kumimoji="0" lang="en-US"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Impozite indirecte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percepute de stat asupra </a:t>
            </a:r>
          </a:p>
          <a:p>
            <a:pPr marL="0" marR="0" lvl="0" indent="1588" algn="l" defTabSz="914400" rtl="0" eaLnBrk="1" fontAlgn="base" latinLnBrk="0" hangingPunct="1">
              <a:lnSpc>
                <a:spcPct val="100000"/>
              </a:lnSpc>
              <a:spcBef>
                <a:spcPct val="0"/>
              </a:spcBef>
              <a:spcAft>
                <a:spcPct val="0"/>
              </a:spcAft>
              <a:buClrTx/>
              <a:buSzTx/>
              <a:tabLst>
                <a:tab pos="684213" algn="l"/>
              </a:tabLst>
            </a:pPr>
            <a:r>
              <a:rPr lang="en-US"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mărfurilor care trec graniţele vamale ale unei ţări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228600" y="3733800"/>
            <a:ext cx="4495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
                <a:srgbClr val="008000"/>
              </a:buClr>
              <a:buSzPct val="100000"/>
              <a:tabLst>
                <a:tab pos="152400" algn="l"/>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 După obiectul impunerii vamale</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052" name="Rectangle 4"/>
          <p:cNvSpPr>
            <a:spLocks noChangeArrowheads="1"/>
          </p:cNvSpPr>
          <p:nvPr/>
        </p:nvSpPr>
        <p:spPr bwMode="auto">
          <a:xfrm>
            <a:off x="990600" y="4419600"/>
            <a:ext cx="75438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de import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protejarea producţiei naţionale</a:t>
            </a:r>
          </a:p>
          <a:p>
            <a:pPr marL="0" marR="0" lvl="0" indent="1588" algn="just" defTabSz="914400" rtl="0" eaLnBrk="1" fontAlgn="base" latinLnBrk="0" hangingPunct="1">
              <a:lnSpc>
                <a:spcPct val="100000"/>
              </a:lnSpc>
              <a:spcBef>
                <a:spcPct val="0"/>
              </a:spcBef>
              <a:spcAft>
                <a:spcPct val="0"/>
              </a:spcAft>
              <a:buClrTx/>
              <a:buSzTx/>
              <a:buFontTx/>
              <a:buChar char="•"/>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de export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limitarea exportului unor produse </a:t>
            </a:r>
          </a:p>
          <a:p>
            <a:pPr marL="0" marR="0" lvl="0" indent="1588" algn="just" defTabSz="914400" rtl="0" eaLnBrk="0" fontAlgn="base" latinLnBrk="0" hangingPunct="0">
              <a:lnSpc>
                <a:spcPct val="100000"/>
              </a:lnSpc>
              <a:spcBef>
                <a:spcPct val="0"/>
              </a:spcBef>
              <a:spcAft>
                <a:spcPct val="0"/>
              </a:spcAft>
              <a:buClrTx/>
              <a:buSzTx/>
              <a:tabLst>
                <a:tab pos="684213" algn="l"/>
              </a:tabLst>
            </a:pPr>
            <a:r>
              <a:rPr lang="en-US"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de bază în vederea prelucrării pe plan intern</a:t>
            </a:r>
          </a:p>
          <a:p>
            <a:pPr marL="0" marR="0" lvl="0" indent="1588" algn="just" defTabSz="914400" rtl="0" eaLnBrk="0" fontAlgn="base" latinLnBrk="0" hangingPunct="0">
              <a:lnSpc>
                <a:spcPct val="100000"/>
              </a:lnSpc>
              <a:spcBef>
                <a:spcPct val="0"/>
              </a:spcBef>
              <a:spcAft>
                <a:spcPct val="0"/>
              </a:spcAft>
              <a:buClrTx/>
              <a:buSzTx/>
              <a:buFontTx/>
              <a:buChar char="•"/>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de tranzit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mărfuri străine care traversează </a:t>
            </a:r>
          </a:p>
          <a:p>
            <a:pPr marL="0" marR="0" lvl="0" indent="1588" algn="just" defTabSz="914400" rtl="0" eaLnBrk="0" fontAlgn="base" latinLnBrk="0" hangingPunct="0">
              <a:lnSpc>
                <a:spcPct val="100000"/>
              </a:lnSpc>
              <a:spcBef>
                <a:spcPct val="0"/>
              </a:spcBef>
              <a:spcAft>
                <a:spcPct val="0"/>
              </a:spcAft>
              <a:buClrTx/>
              <a:buSzTx/>
              <a:tabLst>
                <a:tab pos="684213" algn="l"/>
              </a:tabLst>
            </a:pPr>
            <a:r>
              <a:rPr lang="en-US" smtClean="0">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teritoriul statului respectiv</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5" name="Right Arrow 14"/>
          <p:cNvSpPr/>
          <p:nvPr/>
        </p:nvSpPr>
        <p:spPr>
          <a:xfrm>
            <a:off x="533400" y="4495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533400" y="5029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533400" y="5867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95</a:t>
            </a:fld>
            <a:endParaRPr lang="en-US"/>
          </a:p>
        </p:txBody>
      </p:sp>
      <p:sp>
        <p:nvSpPr>
          <p:cNvPr id="106497" name="Rectangle 1"/>
          <p:cNvSpPr>
            <a:spLocks noChangeArrowheads="1"/>
          </p:cNvSpPr>
          <p:nvPr/>
        </p:nvSpPr>
        <p:spPr bwMode="auto">
          <a:xfrm>
            <a:off x="-304800" y="838200"/>
            <a:ext cx="4572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
                <a:srgbClr val="008000"/>
              </a:buClr>
              <a:buSzPct val="100000"/>
              <a:tabLst>
                <a:tab pos="152400" algn="l"/>
              </a:tabLst>
            </a:pPr>
            <a:r>
              <a:rPr kumimoji="0" lang="en-US" sz="1600"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b. </a:t>
            </a: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După scopul impunerii vamale</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7" name="Rectangle 6"/>
          <p:cNvSpPr/>
          <p:nvPr/>
        </p:nvSpPr>
        <p:spPr>
          <a:xfrm>
            <a:off x="609600" y="2743200"/>
            <a:ext cx="5334000" cy="369332"/>
          </a:xfrm>
          <a:prstGeom prst="rect">
            <a:avLst/>
          </a:prstGeom>
        </p:spPr>
        <p:txBody>
          <a:bodyPr wrap="square">
            <a:spAutoFit/>
          </a:bodyPr>
          <a:lstStyle/>
          <a:p>
            <a:pPr lvl="0" indent="1588" algn="just" fontAlgn="base">
              <a:spcBef>
                <a:spcPct val="0"/>
              </a:spcBef>
              <a:spcAft>
                <a:spcPct val="0"/>
              </a:spcAft>
              <a:tabLst>
                <a:tab pos="684213" algn="l"/>
              </a:tabLst>
            </a:pPr>
            <a:r>
              <a:rPr lang="en-US" b="1" i="1" smtClean="0">
                <a:solidFill>
                  <a:srgbClr val="0000FF"/>
                </a:solidFill>
                <a:latin typeface="Arial" pitchFamily="34" charset="0"/>
                <a:ea typeface="Times New Roman" pitchFamily="18" charset="0"/>
                <a:cs typeface="Arial" pitchFamily="34" charset="0"/>
              </a:rPr>
              <a:t>Taxe vamale cu caracter fiscal (de nivel redus)</a:t>
            </a:r>
            <a:r>
              <a:rPr lang="en-US" smtClean="0">
                <a:latin typeface="Arial" pitchFamily="34" charset="0"/>
                <a:ea typeface="Times New Roman" pitchFamily="18" charset="0"/>
                <a:cs typeface="Arial" pitchFamily="34" charset="0"/>
              </a:rPr>
              <a:t>, </a:t>
            </a:r>
            <a:endParaRPr lang="en-US" smtClean="0">
              <a:latin typeface="Arial" pitchFamily="34" charset="0"/>
              <a:cs typeface="Arial" pitchFamily="34" charset="0"/>
            </a:endParaRPr>
          </a:p>
        </p:txBody>
      </p:sp>
      <p:sp>
        <p:nvSpPr>
          <p:cNvPr id="8" name="Rectangle 7"/>
          <p:cNvSpPr/>
          <p:nvPr/>
        </p:nvSpPr>
        <p:spPr>
          <a:xfrm>
            <a:off x="685800" y="1447800"/>
            <a:ext cx="5029200" cy="369332"/>
          </a:xfrm>
          <a:prstGeom prst="rect">
            <a:avLst/>
          </a:prstGeom>
        </p:spPr>
        <p:txBody>
          <a:bodyPr wrap="square">
            <a:spAutoFit/>
          </a:bodyPr>
          <a:lstStyle/>
          <a:p>
            <a:pPr lvl="0" indent="1588" algn="just" fontAlgn="base">
              <a:spcBef>
                <a:spcPct val="0"/>
              </a:spcBef>
              <a:spcAft>
                <a:spcPct val="0"/>
              </a:spcAft>
              <a:tabLst>
                <a:tab pos="684213" algn="l"/>
              </a:tabLst>
            </a:pPr>
            <a:r>
              <a:rPr lang="en-US" b="1" i="1" smtClean="0">
                <a:solidFill>
                  <a:srgbClr val="0000FF"/>
                </a:solidFill>
                <a:latin typeface="Arial" pitchFamily="34" charset="0"/>
                <a:ea typeface="Times New Roman" pitchFamily="18" charset="0"/>
                <a:cs typeface="Arial" pitchFamily="34" charset="0"/>
              </a:rPr>
              <a:t>Taxe vamale protecţioniste (de nivel ridicat)</a:t>
            </a:r>
            <a:r>
              <a:rPr lang="en-US" smtClean="0">
                <a:latin typeface="Arial" pitchFamily="34" charset="0"/>
                <a:ea typeface="Times New Roman" pitchFamily="18" charset="0"/>
                <a:cs typeface="Arial" pitchFamily="34" charset="0"/>
              </a:rPr>
              <a:t> </a:t>
            </a:r>
          </a:p>
        </p:txBody>
      </p:sp>
      <p:sp>
        <p:nvSpPr>
          <p:cNvPr id="106499" name="Rectangle 3"/>
          <p:cNvSpPr>
            <a:spLocks noChangeArrowheads="1"/>
          </p:cNvSpPr>
          <p:nvPr/>
        </p:nvSpPr>
        <p:spPr bwMode="auto">
          <a:xfrm>
            <a:off x="1752600" y="2133600"/>
            <a:ext cx="4800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îmbunătăţirea balanţei comerciale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11" name="Shape 10"/>
          <p:cNvCxnSpPr>
            <a:stCxn id="8" idx="2"/>
            <a:endCxn id="106499" idx="1"/>
          </p:cNvCxnSpPr>
          <p:nvPr/>
        </p:nvCxnSpPr>
        <p:spPr>
          <a:xfrm rot="5400000">
            <a:off x="2225933" y="1343799"/>
            <a:ext cx="501134" cy="1447800"/>
          </a:xfrm>
          <a:prstGeom prst="bentConnector4">
            <a:avLst>
              <a:gd name="adj1" fmla="val 31575"/>
              <a:gd name="adj2" fmla="val 115789"/>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6500" name="Rectangle 4"/>
          <p:cNvSpPr>
            <a:spLocks noChangeArrowheads="1"/>
          </p:cNvSpPr>
          <p:nvPr/>
        </p:nvSpPr>
        <p:spPr bwMode="auto">
          <a:xfrm>
            <a:off x="1676400" y="3429000"/>
            <a:ext cx="4953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pentru obţinerea de venituri la bugetul statului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14" name="Shape 13"/>
          <p:cNvCxnSpPr>
            <a:stCxn id="7" idx="2"/>
            <a:endCxn id="106500" idx="1"/>
          </p:cNvCxnSpPr>
          <p:nvPr/>
        </p:nvCxnSpPr>
        <p:spPr>
          <a:xfrm rot="5400000">
            <a:off x="2225933" y="2562999"/>
            <a:ext cx="501134" cy="1600200"/>
          </a:xfrm>
          <a:prstGeom prst="bentConnector4">
            <a:avLst>
              <a:gd name="adj1" fmla="val 31575"/>
              <a:gd name="adj2" fmla="val 114286"/>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381000" y="4038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06501" name="Rectangle 5"/>
          <p:cNvSpPr>
            <a:spLocks noChangeArrowheads="1"/>
          </p:cNvSpPr>
          <p:nvPr/>
        </p:nvSpPr>
        <p:spPr bwMode="auto">
          <a:xfrm>
            <a:off x="1295400" y="4724400"/>
            <a:ext cx="6781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1663"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La stabilirea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nivelului taxelor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au în vedere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diferenţele între costul respectiv preţul unui anumit produs pe piaţa internă şi externă</a:t>
            </a:r>
            <a:endParaRPr kumimoji="0" lang="en-US" b="0" i="0" u="none" strike="noStrike" cap="none" normalizeH="0" baseline="0" smtClean="0">
              <a:ln>
                <a:noFill/>
              </a:ln>
              <a:solidFill>
                <a:srgbClr val="C00000"/>
              </a:solidFill>
              <a:effectLst/>
              <a:latin typeface="Arial" pitchFamily="34" charset="0"/>
              <a:cs typeface="Arial" pitchFamily="34" charset="0"/>
            </a:endParaRPr>
          </a:p>
        </p:txBody>
      </p:sp>
      <p:sp>
        <p:nvSpPr>
          <p:cNvPr id="17" name="Right Arrow 16"/>
          <p:cNvSpPr/>
          <p:nvPr/>
        </p:nvSpPr>
        <p:spPr>
          <a:xfrm>
            <a:off x="685800" y="4800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p:cNvSpPr/>
          <p:nvPr/>
        </p:nvSpPr>
        <p:spPr>
          <a:xfrm>
            <a:off x="152400" y="1524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Arrow 18"/>
          <p:cNvSpPr/>
          <p:nvPr/>
        </p:nvSpPr>
        <p:spPr>
          <a:xfrm>
            <a:off x="152400" y="2819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96</a:t>
            </a:fld>
            <a:endParaRPr lang="en-US"/>
          </a:p>
        </p:txBody>
      </p:sp>
      <p:sp>
        <p:nvSpPr>
          <p:cNvPr id="3" name="Right Arrow 2"/>
          <p:cNvSpPr/>
          <p:nvPr/>
        </p:nvSpPr>
        <p:spPr>
          <a:xfrm>
            <a:off x="762000" y="10668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521" name="Rectangle 1"/>
          <p:cNvSpPr>
            <a:spLocks noChangeArrowheads="1"/>
          </p:cNvSpPr>
          <p:nvPr/>
        </p:nvSpPr>
        <p:spPr bwMode="auto">
          <a:xfrm>
            <a:off x="1447800" y="990600"/>
            <a:ext cx="7391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1663"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măsura în care corectează aceste diferenţe,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taxele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pot îndeplini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selectiv sau succesiv</a:t>
            </a:r>
            <a:r>
              <a:rPr kumimoji="0" lang="en-US"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funcţiile de: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07522" name="Rectangle 2"/>
          <p:cNvSpPr>
            <a:spLocks noChangeArrowheads="1"/>
          </p:cNvSpPr>
          <p:nvPr/>
        </p:nvSpPr>
        <p:spPr bwMode="auto">
          <a:xfrm>
            <a:off x="2209800" y="1752600"/>
            <a:ext cx="6553200" cy="1200329"/>
          </a:xfrm>
          <a:prstGeom prst="rect">
            <a:avLst/>
          </a:prstGeom>
          <a:solidFill>
            <a:schemeClr val="accent4">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rgbClr val="008080"/>
              </a:buClr>
              <a:buSzTx/>
              <a:buFont typeface="Wingdings 3" pitchFamily="18" charset="2"/>
              <a:buChar char=""/>
              <a:tabLst>
                <a:tab pos="830263" algn="l"/>
              </a:tabLst>
            </a:pPr>
            <a:r>
              <a:rPr kumimoji="0" lang="en-US" sz="160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Egalizare</a:t>
            </a:r>
            <a:r>
              <a:rPr kumimoji="0" lang="en-US"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a nivelului de preţ</a:t>
            </a:r>
            <a:endParaRPr kumimoji="0" lang="en-US"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80"/>
              </a:buClr>
              <a:buSzTx/>
              <a:buFont typeface="Wingdings 3" pitchFamily="18" charset="2"/>
              <a:buChar char=""/>
              <a:tabLst>
                <a:tab pos="830263" algn="l"/>
              </a:tabLst>
            </a:pPr>
            <a:r>
              <a:rPr kumimoji="0" lang="en-US"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Protecţie</a:t>
            </a:r>
            <a:r>
              <a:rPr kumimoji="0" lang="en-US"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a unor ramuri ale economiei naţionale</a:t>
            </a:r>
            <a:endParaRPr kumimoji="0" lang="en-US"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008080"/>
              </a:buClr>
              <a:buSzTx/>
              <a:buFont typeface="Wingdings 3" pitchFamily="18" charset="2"/>
              <a:buChar char=""/>
              <a:tabLst>
                <a:tab pos="830263" algn="l"/>
              </a:tabLst>
            </a:pPr>
            <a:r>
              <a:rPr kumimoji="0" lang="en-US"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Interdicţia (prohibirea)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unor produse funcţie de   </a:t>
            </a:r>
          </a:p>
          <a:p>
            <a:pPr marL="457200" marR="0" lvl="1" indent="0" algn="just" defTabSz="914400" rtl="0" eaLnBrk="0" fontAlgn="base" latinLnBrk="0" hangingPunct="0">
              <a:lnSpc>
                <a:spcPct val="100000"/>
              </a:lnSpc>
              <a:spcBef>
                <a:spcPct val="0"/>
              </a:spcBef>
              <a:spcAft>
                <a:spcPct val="0"/>
              </a:spcAft>
              <a:buClr>
                <a:srgbClr val="008080"/>
              </a:buClr>
              <a:buSzTx/>
              <a:tabLst>
                <a:tab pos="830263" algn="l"/>
              </a:tabLst>
            </a:pPr>
            <a:r>
              <a:rPr lang="en-US" smtClean="0">
                <a:latin typeface="Arial" pitchFamily="34" charset="0"/>
                <a:ea typeface="Times New Roman" pitchFamily="18" charset="0"/>
                <a:cs typeface="Arial" pitchFamily="34" charset="0"/>
              </a:rPr>
              <a:t>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interesele </a:t>
            </a:r>
            <a:r>
              <a:rPr lang="en-US" smtClean="0">
                <a:latin typeface="Arial" pitchFamily="34" charset="0"/>
                <a:ea typeface="Times New Roman" pitchFamily="18" charset="0"/>
                <a:cs typeface="Arial" pitchFamily="34" charset="0"/>
              </a:rPr>
              <a:t>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economiei naţionale</a:t>
            </a:r>
            <a:endParaRPr kumimoji="0" lang="en-US"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1447800" y="3581400"/>
            <a:ext cx="6705600" cy="923330"/>
          </a:xfrm>
          <a:prstGeom prst="rect">
            <a:avLst/>
          </a:prstGeom>
        </p:spPr>
        <p:txBody>
          <a:bodyPr wrap="square">
            <a:spAutoFit/>
          </a:bodyPr>
          <a:lstStyle/>
          <a:p>
            <a:pPr algn="just"/>
            <a:r>
              <a:rPr lang="en-US" b="1" i="1" smtClean="0">
                <a:solidFill>
                  <a:srgbClr val="0000FF"/>
                </a:solidFill>
                <a:latin typeface="Arial" pitchFamily="34" charset="0"/>
                <a:ea typeface="Times New Roman" pitchFamily="18" charset="0"/>
                <a:cs typeface="Arial" pitchFamily="34" charset="0"/>
              </a:rPr>
              <a:t>Taxele vamale </a:t>
            </a:r>
            <a:r>
              <a:rPr lang="en-US" smtClean="0">
                <a:latin typeface="Arial" pitchFamily="34" charset="0"/>
                <a:cs typeface="Arial" pitchFamily="34" charset="0"/>
              </a:rPr>
              <a:t>pot îndeplini </a:t>
            </a:r>
            <a:r>
              <a:rPr lang="en-US" b="1" i="1" smtClean="0">
                <a:solidFill>
                  <a:srgbClr val="C00000"/>
                </a:solidFill>
                <a:latin typeface="Arial" pitchFamily="34" charset="0"/>
                <a:cs typeface="Arial" pitchFamily="34" charset="0"/>
              </a:rPr>
              <a:t>o funcţie de prohibire</a:t>
            </a:r>
            <a:r>
              <a:rPr lang="en-US" smtClean="0">
                <a:latin typeface="Arial" pitchFamily="34" charset="0"/>
                <a:cs typeface="Arial" pitchFamily="34" charset="0"/>
              </a:rPr>
              <a:t>, </a:t>
            </a:r>
            <a:r>
              <a:rPr lang="en-US" b="1" i="1" smtClean="0">
                <a:solidFill>
                  <a:schemeClr val="accent6">
                    <a:lumMod val="50000"/>
                  </a:schemeClr>
                </a:solidFill>
                <a:latin typeface="Arial" pitchFamily="34" charset="0"/>
                <a:cs typeface="Arial" pitchFamily="34" charset="0"/>
              </a:rPr>
              <a:t>deşi au un nivel redus</a:t>
            </a:r>
            <a:r>
              <a:rPr lang="en-US" smtClean="0">
                <a:latin typeface="Arial" pitchFamily="34" charset="0"/>
                <a:cs typeface="Arial" pitchFamily="34" charset="0"/>
              </a:rPr>
              <a:t>, atunci când </a:t>
            </a:r>
            <a:r>
              <a:rPr lang="en-US" b="1" i="1" smtClean="0">
                <a:solidFill>
                  <a:srgbClr val="FF0000"/>
                </a:solidFill>
                <a:latin typeface="Arial" pitchFamily="34" charset="0"/>
                <a:cs typeface="Arial" pitchFamily="34" charset="0"/>
              </a:rPr>
              <a:t>diferenţele de competitivitate sunt în favoarea </a:t>
            </a:r>
            <a:r>
              <a:rPr lang="en-US" b="1" i="1" smtClean="0">
                <a:solidFill>
                  <a:schemeClr val="accent2">
                    <a:lumMod val="75000"/>
                  </a:schemeClr>
                </a:solidFill>
                <a:latin typeface="Arial" pitchFamily="34" charset="0"/>
                <a:cs typeface="Arial" pitchFamily="34" charset="0"/>
              </a:rPr>
              <a:t>produselor indigene</a:t>
            </a:r>
            <a:endParaRPr lang="en-US" b="1" i="1">
              <a:solidFill>
                <a:schemeClr val="accent2">
                  <a:lumMod val="75000"/>
                </a:schemeClr>
              </a:solidFill>
              <a:latin typeface="Arial" pitchFamily="34" charset="0"/>
              <a:cs typeface="Arial" pitchFamily="34" charset="0"/>
            </a:endParaRPr>
          </a:p>
        </p:txBody>
      </p:sp>
      <p:sp>
        <p:nvSpPr>
          <p:cNvPr id="7" name="Right Arrow 6"/>
          <p:cNvSpPr/>
          <p:nvPr/>
        </p:nvSpPr>
        <p:spPr>
          <a:xfrm>
            <a:off x="762000" y="3657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523" name="Rectangle 3"/>
          <p:cNvSpPr>
            <a:spLocks noChangeArrowheads="1"/>
          </p:cNvSpPr>
          <p:nvPr/>
        </p:nvSpPr>
        <p:spPr bwMode="auto">
          <a:xfrm>
            <a:off x="1447800" y="4953000"/>
            <a:ext cx="6705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60166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Taxele vamale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pot îndeplini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o</a:t>
            </a:r>
            <a:r>
              <a:rPr kumimoji="0" lang="en-US"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funcţie de echilibrare de preţuri,</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deşi au un nivel ridicat</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în cazul în care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diferenţele de competitivitate </a:t>
            </a:r>
            <a:r>
              <a:rPr lang="en-US" b="1" i="1" smtClean="0">
                <a:solidFill>
                  <a:srgbClr val="FF0000"/>
                </a:solidFill>
                <a:latin typeface="Arial" pitchFamily="34" charset="0"/>
                <a:ea typeface="Times New Roman" pitchFamily="18" charset="0"/>
                <a:cs typeface="Arial" pitchFamily="34" charset="0"/>
              </a:rPr>
              <a:t>sunt</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în favoarea </a:t>
            </a:r>
            <a:r>
              <a:rPr kumimoji="0" lang="en-US" b="1" i="1" u="none" strike="noStrike" cap="none" normalizeH="0" baseline="0" smtClean="0">
                <a:ln>
                  <a:noFill/>
                </a:ln>
                <a:solidFill>
                  <a:schemeClr val="accent2">
                    <a:lumMod val="75000"/>
                  </a:schemeClr>
                </a:solidFill>
                <a:effectLst/>
                <a:latin typeface="Arial" pitchFamily="34" charset="0"/>
                <a:ea typeface="Times New Roman" pitchFamily="18" charset="0"/>
                <a:cs typeface="Arial" pitchFamily="34" charset="0"/>
              </a:rPr>
              <a:t>produselor din import</a:t>
            </a:r>
            <a:endParaRPr kumimoji="0" lang="en-US" b="1" i="1" u="none" strike="noStrike" cap="none" normalizeH="0" baseline="0" smtClean="0">
              <a:ln>
                <a:noFill/>
              </a:ln>
              <a:solidFill>
                <a:schemeClr val="accent2">
                  <a:lumMod val="75000"/>
                </a:schemeClr>
              </a:solidFill>
              <a:effectLst/>
              <a:latin typeface="Arial" pitchFamily="34" charset="0"/>
              <a:cs typeface="Arial" pitchFamily="34" charset="0"/>
            </a:endParaRPr>
          </a:p>
        </p:txBody>
      </p:sp>
      <p:sp>
        <p:nvSpPr>
          <p:cNvPr id="9" name="Right Arrow 8"/>
          <p:cNvSpPr/>
          <p:nvPr/>
        </p:nvSpPr>
        <p:spPr>
          <a:xfrm>
            <a:off x="762000" y="50292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97</a:t>
            </a:fld>
            <a:endParaRPr lang="en-US"/>
          </a:p>
        </p:txBody>
      </p:sp>
      <p:sp>
        <p:nvSpPr>
          <p:cNvPr id="108545" name="Rectangle 1"/>
          <p:cNvSpPr>
            <a:spLocks noChangeArrowheads="1"/>
          </p:cNvSpPr>
          <p:nvPr/>
        </p:nvSpPr>
        <p:spPr bwMode="auto">
          <a:xfrm>
            <a:off x="304800" y="762000"/>
            <a:ext cx="3657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381000" algn="l" defTabSz="914400" rtl="0" eaLnBrk="1" fontAlgn="base" latinLnBrk="0" hangingPunct="1">
              <a:lnSpc>
                <a:spcPct val="100000"/>
              </a:lnSpc>
              <a:spcBef>
                <a:spcPct val="0"/>
              </a:spcBef>
              <a:spcAft>
                <a:spcPct val="0"/>
              </a:spcAft>
              <a:buClr>
                <a:srgbClr val="008000"/>
              </a:buClr>
              <a:buSzPct val="100000"/>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 După modul de percepere</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8546" name="Rectangle 2"/>
          <p:cNvSpPr>
            <a:spLocks noChangeArrowheads="1"/>
          </p:cNvSpPr>
          <p:nvPr/>
        </p:nvSpPr>
        <p:spPr bwMode="auto">
          <a:xfrm>
            <a:off x="762000" y="1219200"/>
            <a:ext cx="7772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specifice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când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 percep pe unităţi fizice de măsură a mărfurilor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 100 lei/tonă ciment)</a:t>
            </a:r>
          </a:p>
          <a:p>
            <a:pPr marL="0" marR="0" lvl="0" indent="1588" algn="just" defTabSz="914400" rtl="0" eaLnBrk="1" fontAlgn="base" latinLnBrk="0" hangingPunct="1">
              <a:lnSpc>
                <a:spcPct val="100000"/>
              </a:lnSpc>
              <a:spcBef>
                <a:spcPct val="0"/>
              </a:spcBef>
              <a:spcAft>
                <a:spcPct val="0"/>
              </a:spcAft>
              <a:buClrTx/>
              <a:buSzTx/>
              <a:buFontTx/>
              <a:buChar char="•"/>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“ad valorem” (asupra valorii)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când se percep sub forma unei cote procentuale din valoarea în vamă a mărfurilor importate</a:t>
            </a:r>
          </a:p>
          <a:p>
            <a:pPr marL="0" marR="0" lvl="0" indent="1588" algn="just" defTabSz="914400" rtl="0" eaLnBrk="0" fontAlgn="base" latinLnBrk="0" hangingPunct="0">
              <a:lnSpc>
                <a:spcPct val="100000"/>
              </a:lnSpc>
              <a:spcBef>
                <a:spcPct val="0"/>
              </a:spcBef>
              <a:spcAft>
                <a:spcPct val="0"/>
              </a:spcAft>
              <a:buClrTx/>
              <a:buSzTx/>
              <a:buFontTx/>
              <a:buChar char="•"/>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mixte (combinate)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când se adaugă la cele “ad valorem”,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dacă acestea nu sunt suficient de protecţioniste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6" name="Right Arrow 5"/>
          <p:cNvSpPr/>
          <p:nvPr/>
        </p:nvSpPr>
        <p:spPr>
          <a:xfrm>
            <a:off x="304800" y="1295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04800" y="21336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304800" y="29718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47" name="Rectangle 3"/>
          <p:cNvSpPr>
            <a:spLocks noChangeArrowheads="1"/>
          </p:cNvSpPr>
          <p:nvPr/>
        </p:nvSpPr>
        <p:spPr bwMode="auto">
          <a:xfrm>
            <a:off x="152400" y="3810000"/>
            <a:ext cx="2971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381000" algn="just" defTabSz="914400" rtl="0" eaLnBrk="1" fontAlgn="base" latinLnBrk="0" hangingPunct="1">
              <a:lnSpc>
                <a:spcPct val="100000"/>
              </a:lnSpc>
              <a:spcBef>
                <a:spcPct val="0"/>
              </a:spcBef>
              <a:spcAft>
                <a:spcPct val="0"/>
              </a:spcAft>
              <a:buClr>
                <a:srgbClr val="008000"/>
              </a:buClr>
              <a:buSzPct val="100000"/>
              <a:tabLst/>
            </a:pPr>
            <a:r>
              <a:rPr kumimoji="0" lang="en-US"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 După modul de fixare</a:t>
            </a:r>
            <a:endParaRPr kumimoji="0" lang="en-US" b="0" i="0"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8548" name="Rectangle 4"/>
          <p:cNvSpPr>
            <a:spLocks noChangeArrowheads="1"/>
          </p:cNvSpPr>
          <p:nvPr/>
        </p:nvSpPr>
        <p:spPr bwMode="auto">
          <a:xfrm>
            <a:off x="838200" y="4267200"/>
            <a:ext cx="7772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autonome (generale, unilaterale)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au nivelul de protecţie cel mai ridicat</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şi sunt fixate de statul importator asupra mărfurilor originare din ţări ce nu beneficiază de </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tratamentul clauzei naţiunii celei mai favorizate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aplică pe scară redusă)</a:t>
            </a:r>
          </a:p>
          <a:p>
            <a:pPr marL="0" marR="0" lvl="0" indent="1588" algn="just" defTabSz="914400" rtl="0" eaLnBrk="1" fontAlgn="base" latinLnBrk="0" hangingPunct="1">
              <a:lnSpc>
                <a:spcPct val="100000"/>
              </a:lnSpc>
              <a:spcBef>
                <a:spcPct val="0"/>
              </a:spcBef>
              <a:spcAft>
                <a:spcPct val="0"/>
              </a:spcAft>
              <a:buClrTx/>
              <a:buSzTx/>
              <a:buFontTx/>
              <a:buChar char="•"/>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convenţionale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mult mai reduse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stabilite prin acorduri  bi - sau multilaterale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sau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prin acordarea clauzei naţiunii celei mai favorizate</a:t>
            </a: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1" name="Right Arrow 10"/>
          <p:cNvSpPr/>
          <p:nvPr/>
        </p:nvSpPr>
        <p:spPr>
          <a:xfrm>
            <a:off x="304800" y="43434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304800" y="5715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98</a:t>
            </a:fld>
            <a:endParaRPr lang="en-US"/>
          </a:p>
        </p:txBody>
      </p:sp>
      <p:sp>
        <p:nvSpPr>
          <p:cNvPr id="109569" name="Rectangle 1"/>
          <p:cNvSpPr>
            <a:spLocks noChangeArrowheads="1"/>
          </p:cNvSpPr>
          <p:nvPr/>
        </p:nvSpPr>
        <p:spPr bwMode="auto">
          <a:xfrm>
            <a:off x="914400" y="1066800"/>
            <a:ext cx="800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preferenţiale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cele mai reduse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se aplică ţarilor asociate SGP (SGPC) şi reprezintă o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derogare de la clauza naţiunii celei mai favorizate</a:t>
            </a:r>
          </a:p>
          <a:p>
            <a:pPr marL="0" marR="0" lvl="0" indent="1588" algn="just" defTabSz="914400" rtl="0" eaLnBrk="1" fontAlgn="base" latinLnBrk="0" hangingPunct="1">
              <a:lnSpc>
                <a:spcPct val="100000"/>
              </a:lnSpc>
              <a:spcBef>
                <a:spcPct val="0"/>
              </a:spcBef>
              <a:spcAft>
                <a:spcPct val="0"/>
              </a:spcAft>
              <a:buClrTx/>
              <a:buSzTx/>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de retorsiune (de răspuns)</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381000" y="11430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381000" y="1981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570" name="Rectangle 2"/>
          <p:cNvSpPr>
            <a:spLocks noChangeArrowheads="1"/>
          </p:cNvSpPr>
          <p:nvPr/>
        </p:nvSpPr>
        <p:spPr bwMode="auto">
          <a:xfrm>
            <a:off x="1447800" y="2362200"/>
            <a:ext cx="71628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
                <a:srgbClr val="3366FF"/>
              </a:buClr>
              <a:buSzTx/>
              <a:buFont typeface="Wingdings 3" pitchFamily="18" charset="2"/>
              <a:buChar char=""/>
              <a:tabLst>
                <a:tab pos="12192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anti – dumping</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se aplică peste taxele vamale obişnuite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pentru a contracara </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dumpingul</a:t>
            </a:r>
          </a:p>
          <a:p>
            <a:pPr marL="457200" marR="0" lvl="1" indent="0" algn="just" defTabSz="914400" rtl="0" eaLnBrk="1" fontAlgn="base" latinLnBrk="0" hangingPunct="1">
              <a:lnSpc>
                <a:spcPct val="100000"/>
              </a:lnSpc>
              <a:spcBef>
                <a:spcPct val="0"/>
              </a:spcBef>
              <a:spcAft>
                <a:spcPct val="0"/>
              </a:spcAft>
              <a:buClr>
                <a:srgbClr val="3366FF"/>
              </a:buClr>
              <a:buSzTx/>
              <a:buFont typeface="Wingdings 3" pitchFamily="18" charset="2"/>
              <a:buChar char=""/>
              <a:tabLst>
                <a:tab pos="12192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1219200"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Taxe vamale compensatorii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pentru înlăturarea efectelor subvenţionării</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exporturilor sau </a:t>
            </a:r>
            <a:r>
              <a:rPr kumimoji="0" lang="en-US"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primelor</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de export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381000" y="40386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09571" name="Rectangle 3"/>
          <p:cNvSpPr>
            <a:spLocks noChangeArrowheads="1"/>
          </p:cNvSpPr>
          <p:nvPr/>
        </p:nvSpPr>
        <p:spPr bwMode="auto">
          <a:xfrm>
            <a:off x="762000" y="4648200"/>
            <a:ext cx="7315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marR="0" lvl="2" indent="0" algn="just" defTabSz="914400" rtl="0" eaLnBrk="1" fontAlgn="base" latinLnBrk="0" hangingPunct="1">
              <a:lnSpc>
                <a:spcPct val="100000"/>
              </a:lnSpc>
              <a:spcBef>
                <a:spcPct val="0"/>
              </a:spcBef>
              <a:spcAft>
                <a:spcPct val="0"/>
              </a:spcAft>
              <a:buClr>
                <a:srgbClr val="3366FF"/>
              </a:buClr>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Pe baza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tarifelor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producţia internă poate fi protejată împotriva concurenţei străine</a:t>
            </a:r>
          </a:p>
          <a:p>
            <a:pPr marL="914400" marR="0" lvl="2" indent="0" algn="just" defTabSz="914400" rtl="0" eaLnBrk="1" fontAlgn="base" latinLnBrk="0" hangingPunct="1">
              <a:lnSpc>
                <a:spcPct val="100000"/>
              </a:lnSpc>
              <a:spcBef>
                <a:spcPct val="0"/>
              </a:spcBef>
              <a:spcAft>
                <a:spcPct val="0"/>
              </a:spcAft>
              <a:buClr>
                <a:srgbClr val="3366FF"/>
              </a:buClr>
              <a:buSzTx/>
              <a:buFont typeface="Wingdings" pitchFamily="2" charset="2"/>
              <a:buChar char=""/>
              <a:tabLst>
                <a:tab pos="3048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
                <a:srgbClr val="3366FF"/>
              </a:buClr>
              <a:buSzTx/>
              <a:tabLst>
                <a:tab pos="304800" algn="l"/>
              </a:tabLst>
            </a:pP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Se pot negocia </a:t>
            </a: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concesii</a:t>
            </a:r>
            <a:r>
              <a:rPr kumimoji="0" lang="en-US" b="0" i="0" u="none" strike="noStrike" cap="none" normalizeH="0" baseline="0" smtClean="0">
                <a:ln>
                  <a:noFill/>
                </a:ln>
                <a:solidFill>
                  <a:srgbClr val="C00000"/>
                </a:solidFill>
                <a:effectLst/>
                <a:latin typeface="Arial" pitchFamily="34" charset="0"/>
                <a:ea typeface="Times New Roman" pitchFamily="18" charset="0"/>
                <a:cs typeface="Arial" pitchFamily="34" charset="0"/>
              </a:rPr>
              <a:t> </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în domeniul politicii vamale sau se pot institui discriminări în relaţiile cu anumite state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1143000" y="55626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1143000" y="4724400"/>
            <a:ext cx="457200" cy="228600"/>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99</a:t>
            </a:fld>
            <a:endParaRPr lang="en-US"/>
          </a:p>
        </p:txBody>
      </p:sp>
      <p:sp>
        <p:nvSpPr>
          <p:cNvPr id="110593" name="Rectangle 1"/>
          <p:cNvSpPr>
            <a:spLocks noChangeArrowheads="1"/>
          </p:cNvSpPr>
          <p:nvPr/>
        </p:nvSpPr>
        <p:spPr bwMode="auto">
          <a:xfrm>
            <a:off x="381000" y="838200"/>
            <a:ext cx="2133600" cy="36933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1371600" marR="0" lvl="3" indent="-1287463" algn="l" defTabSz="914400" rtl="0" eaLnBrk="1" fontAlgn="base" latinLnBrk="0" hangingPunct="1">
              <a:lnSpc>
                <a:spcPct val="100000"/>
              </a:lnSpc>
              <a:spcBef>
                <a:spcPct val="0"/>
              </a:spcBef>
              <a:spcAft>
                <a:spcPct val="0"/>
              </a:spcAft>
              <a:buClr>
                <a:srgbClr val="008080"/>
              </a:buClr>
              <a:buSzTx/>
              <a:tabLst>
                <a:tab pos="2209800" algn="l"/>
              </a:tabLst>
            </a:pPr>
            <a:r>
              <a:rPr kumimoji="0" lang="en-US" b="1" i="0" u="none" strike="noStrike" cap="none" normalizeH="0" baseline="0" smtClean="0">
                <a:ln>
                  <a:noFill/>
                </a:ln>
                <a:solidFill>
                  <a:srgbClr val="008000"/>
                </a:solidFill>
                <a:effectLst/>
                <a:latin typeface="Arial" pitchFamily="34" charset="0"/>
                <a:ea typeface="Times New Roman" pitchFamily="18" charset="0"/>
                <a:cs typeface="Arial" pitchFamily="34" charset="0"/>
              </a:rPr>
              <a:t>Concesii Vamale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10594" name="Rectangle 2"/>
          <p:cNvSpPr>
            <a:spLocks noChangeArrowheads="1"/>
          </p:cNvSpPr>
          <p:nvPr/>
        </p:nvSpPr>
        <p:spPr bwMode="auto">
          <a:xfrm>
            <a:off x="1752600" y="1600200"/>
            <a:ext cx="7086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677863" algn="l"/>
              </a:tabLst>
            </a:pPr>
            <a:r>
              <a:rPr kumimoji="0" lang="en-US" b="1" i="1" u="none" strike="noStrike" cap="none" normalizeH="0" baseline="0" smtClean="0">
                <a:ln>
                  <a:noFill/>
                </a:ln>
                <a:solidFill>
                  <a:srgbClr val="C00000"/>
                </a:solidFill>
                <a:effectLst/>
                <a:latin typeface="Arial" pitchFamily="34" charset="0"/>
                <a:ea typeface="Times New Roman" pitchFamily="18" charset="0"/>
                <a:cs typeface="Arial" pitchFamily="34" charset="0"/>
              </a:rPr>
              <a:t>Reduceri directe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de </a:t>
            </a:r>
            <a:r>
              <a:rPr kumimoji="0" lang="en-US"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taxe vamale</a:t>
            </a:r>
            <a:r>
              <a:rPr kumimoji="0" lang="en-US" b="1"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en-US" u="none" strike="noStrike" cap="none" normalizeH="0" baseline="0" smtClean="0">
                <a:ln>
                  <a:noFill/>
                </a:ln>
                <a:solidFill>
                  <a:schemeClr val="tx1"/>
                </a:solidFill>
                <a:effectLst/>
                <a:latin typeface="Arial" pitchFamily="34" charset="0"/>
                <a:ea typeface="Times New Roman" pitchFamily="18" charset="0"/>
                <a:cs typeface="Arial" pitchFamily="34" charset="0"/>
              </a:rPr>
              <a:t>până la eliminarea lor completă</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1828800" y="2133600"/>
            <a:ext cx="1518364" cy="369332"/>
          </a:xfrm>
          <a:prstGeom prst="rect">
            <a:avLst/>
          </a:prstGeom>
        </p:spPr>
        <p:txBody>
          <a:bodyPr wrap="none">
            <a:spAutoFit/>
          </a:bodyPr>
          <a:lstStyle/>
          <a:p>
            <a:pPr lvl="0" eaLnBrk="0" fontAlgn="base" hangingPunct="0">
              <a:spcBef>
                <a:spcPct val="0"/>
              </a:spcBef>
              <a:spcAft>
                <a:spcPct val="0"/>
              </a:spcAft>
              <a:tabLst>
                <a:tab pos="677863" algn="l"/>
              </a:tabLst>
            </a:pPr>
            <a:r>
              <a:rPr lang="en-US" b="1" i="1" smtClean="0">
                <a:solidFill>
                  <a:srgbClr val="C00000"/>
                </a:solidFill>
                <a:latin typeface="Arial" pitchFamily="34" charset="0"/>
                <a:ea typeface="Times New Roman" pitchFamily="18" charset="0"/>
                <a:cs typeface="Arial" pitchFamily="34" charset="0"/>
              </a:rPr>
              <a:t>Consolidare</a:t>
            </a:r>
            <a:endParaRPr lang="en-US" smtClean="0">
              <a:solidFill>
                <a:srgbClr val="C00000"/>
              </a:solidFill>
              <a:latin typeface="Arial" pitchFamily="34" charset="0"/>
              <a:cs typeface="Arial" pitchFamily="34" charset="0"/>
            </a:endParaRPr>
          </a:p>
        </p:txBody>
      </p:sp>
      <p:cxnSp>
        <p:nvCxnSpPr>
          <p:cNvPr id="7" name="Shape 6"/>
          <p:cNvCxnSpPr>
            <a:endCxn id="110594" idx="1"/>
          </p:cNvCxnSpPr>
          <p:nvPr/>
        </p:nvCxnSpPr>
        <p:spPr>
          <a:xfrm rot="16200000" flipH="1">
            <a:off x="1393567" y="1425833"/>
            <a:ext cx="413266" cy="3048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hape 8"/>
          <p:cNvCxnSpPr>
            <a:stCxn id="110593" idx="2"/>
            <a:endCxn id="5" idx="1"/>
          </p:cNvCxnSpPr>
          <p:nvPr/>
        </p:nvCxnSpPr>
        <p:spPr>
          <a:xfrm rot="16200000" flipH="1">
            <a:off x="1082933" y="1572399"/>
            <a:ext cx="1110734" cy="3810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10595" name="Rectangle 3"/>
          <p:cNvSpPr>
            <a:spLocks noChangeArrowheads="1"/>
          </p:cNvSpPr>
          <p:nvPr/>
        </p:nvSpPr>
        <p:spPr bwMode="auto">
          <a:xfrm>
            <a:off x="228600" y="2895600"/>
            <a:ext cx="4800600" cy="36933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spAutoFit/>
          </a:bodyPr>
          <a:lstStyle/>
          <a:p>
            <a:pPr marL="457200" marR="0" lvl="1" indent="-68263" algn="ctr" defTabSz="914400" rtl="0" eaLnBrk="1" fontAlgn="base" latinLnBrk="0" hangingPunct="1">
              <a:lnSpc>
                <a:spcPct val="100000"/>
              </a:lnSpc>
              <a:spcBef>
                <a:spcPct val="0"/>
              </a:spcBef>
              <a:spcAft>
                <a:spcPct val="0"/>
              </a:spcAft>
              <a:buClr>
                <a:srgbClr val="008000"/>
              </a:buClr>
              <a:buSzTx/>
              <a:tabLst>
                <a:tab pos="1600200" algn="l"/>
              </a:tabLst>
            </a:pPr>
            <a:r>
              <a:rPr kumimoji="0" lang="en-US" b="1" i="0" u="none" strike="noStrike" cap="none" normalizeH="0" baseline="0" smtClean="0">
                <a:ln>
                  <a:noFill/>
                </a:ln>
                <a:solidFill>
                  <a:srgbClr val="C00000"/>
                </a:solidFill>
                <a:effectLst/>
                <a:latin typeface="Arial" pitchFamily="34" charset="0"/>
                <a:ea typeface="Times New Roman" pitchFamily="18" charset="0"/>
                <a:cs typeface="Arial" pitchFamily="34" charset="0"/>
              </a:rPr>
              <a:t>Metode de reducere a taxelor vamale</a:t>
            </a:r>
            <a:endParaRPr kumimoji="0" lang="en-US" b="0" i="0" u="none" strike="noStrike" cap="none" normalizeH="0" baseline="0" smtClean="0">
              <a:ln>
                <a:noFill/>
              </a:ln>
              <a:solidFill>
                <a:srgbClr val="C00000"/>
              </a:solidFill>
              <a:effectLst/>
              <a:latin typeface="Arial" pitchFamily="34" charset="0"/>
              <a:cs typeface="Arial" pitchFamily="34" charset="0"/>
            </a:endParaRPr>
          </a:p>
        </p:txBody>
      </p:sp>
      <p:sp>
        <p:nvSpPr>
          <p:cNvPr id="110596" name="Rectangle 4"/>
          <p:cNvSpPr>
            <a:spLocks noChangeArrowheads="1"/>
          </p:cNvSpPr>
          <p:nvPr/>
        </p:nvSpPr>
        <p:spPr bwMode="auto">
          <a:xfrm>
            <a:off x="838200" y="3581400"/>
            <a:ext cx="70104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588" algn="just" defTabSz="914400" rtl="0" eaLnBrk="1" fontAlgn="base" latinLnBrk="0" hangingPunct="1">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Metoda reducerii directe a taxelor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tratative bilaterale)</a:t>
            </a:r>
          </a:p>
          <a:p>
            <a:pPr marL="0" marR="0" lvl="0" indent="1588" algn="just" defTabSz="914400" rtl="0" eaLnBrk="1" fontAlgn="base" latinLnBrk="0" hangingPunct="1">
              <a:lnSpc>
                <a:spcPct val="100000"/>
              </a:lnSpc>
              <a:spcBef>
                <a:spcPct val="0"/>
              </a:spcBef>
              <a:spcAft>
                <a:spcPct val="0"/>
              </a:spcAft>
              <a:buClrTx/>
              <a:buSzTx/>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Metoda reducerii liniare reciproce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(prin tratative multilaterale), reducerea tuturor taxelor vamale cu acelaşi %</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684213" algn="l"/>
              </a:tabLst>
            </a:pP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Nu rezolvă problema </a:t>
            </a: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disparităţii tarifare</a:t>
            </a:r>
            <a:r>
              <a:rPr kumimoji="0" lang="en-US" b="0" i="1" u="none" strike="noStrike" cap="none" normalizeH="0" baseline="0" smtClean="0">
                <a:ln>
                  <a:noFill/>
                </a:ln>
                <a:solidFill>
                  <a:schemeClr val="tx1"/>
                </a:solidFill>
                <a:effectLst/>
                <a:latin typeface="Arial" pitchFamily="34" charset="0"/>
                <a:ea typeface="Times New Roman" pitchFamily="18" charset="0"/>
                <a:cs typeface="Arial" pitchFamily="34" charset="0"/>
              </a:rPr>
              <a:t> (reducerea diferenţei dintre nivelul taxelor vamale ale mai multor ţări pentru acelaşi produs)</a:t>
            </a:r>
          </a:p>
          <a:p>
            <a:pPr marL="457200" marR="0" lvl="1" indent="0" algn="just" defTabSz="914400" rtl="0" eaLnBrk="0" fontAlgn="base" latinLnBrk="0" hangingPunct="0">
              <a:lnSpc>
                <a:spcPct val="100000"/>
              </a:lnSpc>
              <a:spcBef>
                <a:spcPct val="0"/>
              </a:spcBef>
              <a:spcAft>
                <a:spcPct val="0"/>
              </a:spcAft>
              <a:buClr>
                <a:srgbClr val="3366FF"/>
              </a:buClr>
              <a:buSzTx/>
              <a:buFont typeface="Wingdings 3" pitchFamily="18" charset="2"/>
              <a:buChar char=""/>
              <a:tabLst>
                <a:tab pos="684213"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1588" algn="just" defTabSz="914400" rtl="0" eaLnBrk="0" fontAlgn="base" latinLnBrk="0" hangingPunct="0">
              <a:lnSpc>
                <a:spcPct val="100000"/>
              </a:lnSpc>
              <a:spcBef>
                <a:spcPct val="0"/>
              </a:spcBef>
              <a:spcAft>
                <a:spcPct val="0"/>
              </a:spcAft>
              <a:buClrTx/>
              <a:buSzTx/>
              <a:tabLst>
                <a:tab pos="684213" algn="l"/>
              </a:tabLst>
            </a:pPr>
            <a:r>
              <a:rPr kumimoji="0" lang="en-US" b="1" i="1" u="none" strike="noStrike" cap="none" normalizeH="0" baseline="0" smtClean="0">
                <a:ln>
                  <a:noFill/>
                </a:ln>
                <a:solidFill>
                  <a:srgbClr val="0000FF"/>
                </a:solidFill>
                <a:effectLst/>
                <a:latin typeface="Arial" pitchFamily="34" charset="0"/>
                <a:ea typeface="Times New Roman" pitchFamily="18" charset="0"/>
                <a:cs typeface="Arial" pitchFamily="34" charset="0"/>
              </a:rPr>
              <a:t>Metoda armonizării taxelor vamale</a:t>
            </a:r>
            <a:r>
              <a:rPr kumimoji="0" lang="en-US" b="0" i="0" u="none" strike="noStrike" cap="none" normalizeH="0" baseline="0" smtClean="0">
                <a:ln>
                  <a:noFill/>
                </a:ln>
                <a:solidFill>
                  <a:schemeClr val="tx1"/>
                </a:solidFill>
                <a:effectLst/>
                <a:latin typeface="Arial" pitchFamily="34" charset="0"/>
                <a:ea typeface="Times New Roman" pitchFamily="18" charset="0"/>
                <a:cs typeface="Arial" pitchFamily="34" charset="0"/>
              </a:rPr>
              <a:t>, reducerea este cu atât mai mare cu cât taxele sunt mai ridicate</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13" name="Right Arrow 12"/>
          <p:cNvSpPr/>
          <p:nvPr/>
        </p:nvSpPr>
        <p:spPr>
          <a:xfrm>
            <a:off x="381000" y="36576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a:off x="381000" y="44958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381000" y="6172200"/>
            <a:ext cx="457200" cy="2286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2434</TotalTime>
  <Words>20637</Words>
  <Application>Microsoft Office PowerPoint</Application>
  <PresentationFormat>On-screen Show (4:3)</PresentationFormat>
  <Paragraphs>2028</Paragraphs>
  <Slides>192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192</vt:i4>
      </vt:variant>
    </vt:vector>
  </HeadingPairs>
  <TitlesOfParts>
    <vt:vector size="194" baseType="lpstr">
      <vt:lpstr>Flow</vt:lpstr>
      <vt:lpstr>Equation</vt:lpstr>
      <vt:lpstr>LEGISLAȚIE ȘI TEHNICI COMERCIALE</vt:lpstr>
      <vt:lpstr>  Forma de evaluare: ED (Evaluarea distribuită)</vt:lpstr>
      <vt:lpstr>  CAP. I LEGISLAŢIE COMERCIALĂ</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  LEGISLAŢIE COMERCIALĂ</dc:title>
  <dc:creator>Adi</dc:creator>
  <cp:lastModifiedBy>Adi</cp:lastModifiedBy>
  <cp:revision>291</cp:revision>
  <dcterms:created xsi:type="dcterms:W3CDTF">2008-09-27T14:54:19Z</dcterms:created>
  <dcterms:modified xsi:type="dcterms:W3CDTF">2010-10-23T08:00:51Z</dcterms:modified>
</cp:coreProperties>
</file>