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69" r:id="rId124"/>
    <p:sldId id="379" r:id="rId125"/>
    <p:sldId id="380" r:id="rId126"/>
    <p:sldId id="381" r:id="rId127"/>
    <p:sldId id="383" r:id="rId128"/>
    <p:sldId id="382" r:id="rId129"/>
    <p:sldId id="384" r:id="rId130"/>
    <p:sldId id="385" r:id="rId131"/>
    <p:sldId id="386" r:id="rId1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FF"/>
    <a:srgbClr val="FFCC99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667" autoAdjust="0"/>
  </p:normalViewPr>
  <p:slideViewPr>
    <p:cSldViewPr>
      <p:cViewPr>
        <p:scale>
          <a:sx n="74" d="100"/>
          <a:sy n="74" d="100"/>
        </p:scale>
        <p:origin x="-95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15446-4241-472C-9C18-C644F24B4627}" type="datetimeFigureOut">
              <a:rPr lang="en-US" smtClean="0"/>
              <a:pPr/>
              <a:t>11/24/2010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DC471-F1EE-4A0A-B6B7-BE1B58CC3E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DC471-F1EE-4A0A-B6B7-BE1B58CC3E41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DC471-F1EE-4A0A-B6B7-BE1B58CC3E41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DC471-F1EE-4A0A-B6B7-BE1B58CC3E41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DC471-F1EE-4A0A-B6B7-BE1B58CC3E41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5C55E-90B0-424C-A884-94DB8AC4E7F2}" type="datetime1">
              <a:rPr lang="en-US" smtClean="0"/>
              <a:pPr/>
              <a:t>11/24/2010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66EE-098D-402F-A80F-50B6AEA3DA19}" type="datetime1">
              <a:rPr lang="en-US" smtClean="0"/>
              <a:pPr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C622-DF7D-4A1D-90A3-2F1F99C134A1}" type="datetime1">
              <a:rPr lang="en-US" smtClean="0"/>
              <a:pPr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CB84-26D3-42D2-8F11-010007D8E866}" type="datetime1">
              <a:rPr lang="en-US" smtClean="0"/>
              <a:pPr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7E44-C99B-47B1-98EE-F0A684A05C7D}" type="datetime1">
              <a:rPr lang="en-US" smtClean="0"/>
              <a:pPr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D3A94-0E9B-472A-B4E4-1955AF78E53A}" type="datetime1">
              <a:rPr lang="en-US" smtClean="0"/>
              <a:pPr/>
              <a:t>11/24/2010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C82C-C209-4160-B5DA-2F4833D3A3CE}" type="datetime1">
              <a:rPr lang="en-US" smtClean="0"/>
              <a:pPr/>
              <a:t>11/24/2010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4B47-430A-4007-8C73-A75D49EE7B9D}" type="datetime1">
              <a:rPr lang="en-US" smtClean="0"/>
              <a:pPr/>
              <a:t>11/24/2010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35A27-46DB-4D87-B1AE-4FBEA111895D}" type="datetime1">
              <a:rPr lang="en-US" smtClean="0"/>
              <a:pPr/>
              <a:t>11/24/2010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3981-4976-4458-8117-D16EF5541E8D}" type="datetime1">
              <a:rPr lang="en-US" smtClean="0"/>
              <a:pPr/>
              <a:t>11/24/2010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9B0E-9F3A-4EDC-8768-15CBA656FC10}" type="datetime1">
              <a:rPr lang="en-US" smtClean="0"/>
              <a:pPr/>
              <a:t>11/24/2010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74CA583-AF45-42DC-85D0-0F0504E0CD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98390F-E1C8-4A90-877C-315C7FD09312}" type="datetime1">
              <a:rPr lang="en-US" smtClean="0"/>
              <a:pPr/>
              <a:t>11/24/2010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4CA583-AF45-42DC-85D0-0F0504E0CDF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990600"/>
            <a:ext cx="84582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 I</a:t>
            </a:r>
            <a:r>
              <a:rPr lang="ro-RO" sz="24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METODE ŞI TEHNICI DE STUDIU</a:t>
            </a:r>
            <a:r>
              <a:rPr lang="ro-RO" sz="24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ŞI ANALIZĂ A PROCESULUI</a:t>
            </a:r>
            <a:r>
              <a:rPr lang="ro-RO" sz="24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PRODUCŢIE</a:t>
            </a:r>
            <a:r>
              <a:rPr lang="ro-RO" sz="24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ŞI A ORGANIZĂRII LUI</a:t>
            </a:r>
            <a:endParaRPr lang="en-US" sz="24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F8161-40FB-4AA2-A54A-EDA7CE3E36E0}" type="slidenum">
              <a:rPr lang="ro-RO" smtClean="0"/>
              <a:pPr/>
              <a:t>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2133601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.1</a:t>
            </a:r>
            <a:r>
              <a:rPr lang="pt-BR" sz="2400" b="1" smtClean="0"/>
              <a:t> </a:t>
            </a:r>
            <a:r>
              <a:rPr lang="pt-BR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Metode de studiu şi analiză a procesului de producţie</a:t>
            </a:r>
            <a:endParaRPr lang="pt-BR" sz="2200" b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4572000"/>
            <a:ext cx="7620000" cy="163121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graficul de analiză generală a procesului de producţie;</a:t>
            </a:r>
            <a:endParaRPr lang="ro-RO" sz="2000" b="1" i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pt-BR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graficul de analiză detaliată a procesului de producţie;</a:t>
            </a:r>
            <a:endParaRPr lang="ro-RO" sz="2000" b="1" i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graficul de circulaţie.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57200" y="29718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66800" y="2895600"/>
            <a:ext cx="6934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smtClean="0">
                <a:latin typeface="Arial" pitchFamily="34" charset="0"/>
                <a:cs typeface="Arial" pitchFamily="34" charset="0"/>
              </a:rPr>
              <a:t>Pentru a face o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analiză a modului de organizare a procesului de producţie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folosesc numeroase metode, dintre care cele mai folosite sunt următoarele: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Elbow Connector 15"/>
          <p:cNvCxnSpPr>
            <a:stCxn id="14" idx="3"/>
            <a:endCxn id="12" idx="1"/>
          </p:cNvCxnSpPr>
          <p:nvPr/>
        </p:nvCxnSpPr>
        <p:spPr>
          <a:xfrm flipH="1">
            <a:off x="838200" y="3403432"/>
            <a:ext cx="7162800" cy="1984176"/>
          </a:xfrm>
          <a:prstGeom prst="bentConnector5">
            <a:avLst>
              <a:gd name="adj1" fmla="val -3191"/>
              <a:gd name="adj2" fmla="val 42244"/>
              <a:gd name="adj3" fmla="val 103191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11430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Graficul de analiză detaliată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– </a:t>
            </a:r>
            <a:r>
              <a:rPr lang="vi-VN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situaţia existentă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057400"/>
            <a:ext cx="838073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239000" y="1600200"/>
            <a:ext cx="136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Tabelul </a:t>
            </a:r>
            <a:r>
              <a:rPr lang="ro-RO" b="1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.1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4572000"/>
            <a:ext cx="1371600" cy="36933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o-RO" smtClean="0">
                <a:latin typeface="Times New Roman" pitchFamily="18" charset="0"/>
                <a:cs typeface="Times New Roman" pitchFamily="18" charset="0"/>
              </a:rPr>
              <a:t>10 oct. 2010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1295400"/>
            <a:ext cx="74676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deoarece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tipul de producţie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care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 folosesc cu preponderenţă liniile în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este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tipul de serie mare sau de masă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maşinile şi utilajele folosite au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randament ridicat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şi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utilizează echipament tehnologic specializat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utilizarea utilajelor de înaltă specializare şi a unor resurse umane cu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calificare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doar </a:t>
            </a:r>
            <a:r>
              <a:rPr lang="it-IT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pentru un număr redus de operaţii tehnologice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, conduce la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creşterea substanţială a productivităţii muncii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în condiţiile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reducerii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sistematice a cheltuielilor de timp şi de muncă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ca urmare a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creşterii productivităţii muncii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 cre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ș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 volumul de producţie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în condiţiile creşterii gradului de utilizare a capacităţilor de 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3058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utilizarea unor maşini, utilaje şi echipament tehnologic de înaltă specializare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permite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realizarea unor operaţii tehnologice de înaltă precizie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în urma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cărora se vor obţine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produse cu un nivel ridicat de calitate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deoarece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toate fazele tehnologice de realizare a unui produs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sunt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concentrate în cadrul unei singure linii de producţie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, va avea loc o </a:t>
            </a:r>
            <a:r>
              <a:rPr lang="it-IT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reducere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ciclului de fabricaţie al produsului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o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scădere a mărimii stocurilor de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producţie neterminată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şi o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accelerare a vitezei de rotaţie a mijloacelor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circulante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transportul intern este foarte mult redus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datorită amplasării operaţiilor în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ordinea succesiuni tehnologice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, iar </a:t>
            </a:r>
            <a:r>
              <a:rPr lang="it-IT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deplasarea produselor între acestea se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face de regulă cu ajutorul benzilor rulante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5486400"/>
            <a:ext cx="183896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CONCLUZIE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5105400"/>
            <a:ext cx="58674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Toate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efectele economice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menţionate anterior, conduc în final la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reducerea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costurilor de 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şi implicit la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creşterea rentabilităţii activităţii întreprinderii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industriale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209800" y="5562600"/>
            <a:ext cx="5334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102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6858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o-RO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en-US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400" b="1" smtClean="0"/>
              <a:t> </a:t>
            </a:r>
            <a:r>
              <a:rPr lang="en-US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Organizarea producţiei</a:t>
            </a:r>
            <a:r>
              <a:rPr lang="vi-VN" sz="2200" b="1" i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serie mic</a:t>
            </a:r>
            <a:r>
              <a:rPr lang="ro-RO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vi-VN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şi individuală</a:t>
            </a:r>
            <a:endParaRPr lang="pt-BR" sz="2200" b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371600"/>
            <a:ext cx="73914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fr-FR" sz="2000" smtClean="0">
                <a:latin typeface="Arial" pitchFamily="34" charset="0"/>
                <a:cs typeface="Arial" pitchFamily="34" charset="0"/>
              </a:rPr>
              <a:t>În prezent </a:t>
            </a:r>
            <a:r>
              <a:rPr lang="fr-F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există un număr mare de unităţi de producţie care execută o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mare varietate de produse în cantităţi mici sau foarte mici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, uneori chiar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unicate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,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aceasta şi ca </a:t>
            </a:r>
            <a:r>
              <a:rPr lang="it-IT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efect al diversificării din ce în ce mai mare a cererii consumatorilor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.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smtClean="0">
                <a:latin typeface="Arial" pitchFamily="34" charset="0"/>
                <a:cs typeface="Arial" pitchFamily="34" charset="0"/>
              </a:rPr>
              <a:t>Aceasta </a:t>
            </a:r>
            <a:r>
              <a:rPr lang="pt-BR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impune adoptarea unui set de măsuri de organizare a procesului de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specifice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tipului de producţie de serie mica sau individuală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57200" y="14478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4191000"/>
            <a:ext cx="84582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Caracteristicile principale ale organizării acestor tipuri de producţie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4876800"/>
            <a:ext cx="8153400" cy="132343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organizarea secţiilor de bază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face după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principiul tehnologic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ceea ce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presupune că în cadrul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secţiilor de bază </a:t>
            </a:r>
            <a:r>
              <a:rPr lang="pt-BR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 execută faze de proces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tehnologic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iar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amplasarea utilajelor se face după metoda grupelor omogene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maşini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;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103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457200"/>
            <a:ext cx="8610600" cy="594008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în cazul unor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produse de gabarit foarte mare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organizarea procesului de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producţie se face după principiul poziţiei fixe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conform căruia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produsul este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aşezat pe un amplasament fix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iar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prelucrarea acestuia se face prin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deplasarea echipelor de muncitori de la un produs la altul şi în ordinea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impusă de fluxul tehnologic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specializarea maşinilor şi utilajelor este foarte redusă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(utilaje universale)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capabile să se adapteze uşor la schimbarea nomenclatorului de fabricaţie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smtClean="0">
                <a:latin typeface="Arial" pitchFamily="34" charset="0"/>
                <a:cs typeface="Arial" pitchFamily="34" charset="0"/>
              </a:rPr>
              <a:t>printr-un număr forte mic de reglaje;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fr-FR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trecerea de la un loc de muncă 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altul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produselor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face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bucată cu bucată sau în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loturi mici de fabricaţie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cu ajutorul unor </a:t>
            </a:r>
            <a:r>
              <a:rPr lang="en-US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mijloace de transport cu deplasare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discontinuă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de </a:t>
            </a:r>
            <a:r>
              <a:rPr lang="pt-BR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tipul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cărucioarelor manuale, electrocarelor sau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motostivuitoarelor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pentru fabricarea produselor, în acest caz, se foloseşte o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tehnologie sumară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valabilă pentru întreaga gamă de produse executate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urmând ca detaliile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tehnologice ale fiecărui produs să fie definitivate în cadrul fiecărui loc de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muncă de către muncitorul care-l utilizează.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104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295400"/>
            <a:ext cx="149810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AVANTAJ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143000"/>
            <a:ext cx="601980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rocesul de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producţie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are o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flexibilitate foarte mare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putându-se adapta rapid la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schimbarea nomenclatorului de fabricaţie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.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981200" y="1447800"/>
            <a:ext cx="5334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4267200"/>
            <a:ext cx="2184188" cy="40011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DEZAVANTAJE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2667000"/>
            <a:ext cx="5257800" cy="378565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volumul de transport intern şi manipulare </a:t>
            </a:r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este foarte ridicat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necesită forţ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muncă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 un grad ridicat de calificare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ciclul de producţie al produselor </a:t>
            </a:r>
            <a:r>
              <a:rPr lang="es-E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este foarte lung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s-ES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controlul calităţii producţiei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este mult mai complex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vederea obţinerii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de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produse de calitate superioară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667000" y="4343400"/>
            <a:ext cx="609600" cy="304800"/>
          </a:xfrm>
          <a:prstGeom prst="rightArrow">
            <a:avLst/>
          </a:prstGeom>
          <a:solidFill>
            <a:srgbClr val="FFFF99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105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9144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2.2.1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Metoda verigilor pentru amplasarea locurilor de muncă</a:t>
            </a:r>
            <a:endParaRPr lang="en-US" sz="2000" b="1" i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1447800"/>
            <a:ext cx="7315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Metoda verigilor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este utilizată pentru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amplasarea locurilor de muncă</a:t>
            </a:r>
            <a:r>
              <a:rPr lang="vi-VN" sz="2000" b="1" i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după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principiul grupelor omogene de maşini.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57200" y="1447800"/>
            <a:ext cx="5334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2590800"/>
            <a:ext cx="7696200" cy="255454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smtClean="0">
                <a:latin typeface="Arial" pitchFamily="34" charset="0"/>
                <a:cs typeface="Arial" pitchFamily="34" charset="0"/>
              </a:rPr>
              <a:t>Conform acestei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 suprafaţa de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producţie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locurile de muncă vor fi amplasate în aşa fel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încât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vi-VN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în centrul suprafeţei va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avea loc un trafic intens pe distan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 scurte</a:t>
            </a:r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o-RO" sz="200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b="1" i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marginile acesteia va avea loc un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trafic intens pe distanţe mai mari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9" name="Shape 8"/>
          <p:cNvCxnSpPr>
            <a:stCxn id="5" idx="3"/>
            <a:endCxn id="7" idx="1"/>
          </p:cNvCxnSpPr>
          <p:nvPr/>
        </p:nvCxnSpPr>
        <p:spPr>
          <a:xfrm flipH="1">
            <a:off x="685800" y="1801743"/>
            <a:ext cx="7772400" cy="2066330"/>
          </a:xfrm>
          <a:prstGeom prst="bentConnector5">
            <a:avLst>
              <a:gd name="adj1" fmla="val -2941"/>
              <a:gd name="adj2" fmla="val 27658"/>
              <a:gd name="adj3" fmla="val 102941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14400" y="5562600"/>
            <a:ext cx="76962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... adică </a:t>
            </a:r>
            <a:r>
              <a:rPr lang="en-US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 suprafaţa de producţie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va lua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naştere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problemă de transport a cărei funcţie obiectiv va avea o valoare minimă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4" name="Shape 13"/>
          <p:cNvCxnSpPr>
            <a:stCxn id="7" idx="2"/>
            <a:endCxn id="10" idx="1"/>
          </p:cNvCxnSpPr>
          <p:nvPr/>
        </p:nvCxnSpPr>
        <p:spPr>
          <a:xfrm rot="5400000">
            <a:off x="2338551" y="3721194"/>
            <a:ext cx="771198" cy="3619500"/>
          </a:xfrm>
          <a:prstGeom prst="bentConnector4">
            <a:avLst>
              <a:gd name="adj1" fmla="val 27052"/>
              <a:gd name="adj2" fmla="val 106316"/>
            </a:avLst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6800" y="990600"/>
            <a:ext cx="73914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Metoda verigilor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operează cu conceptul de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verigă de producţie</a:t>
            </a:r>
            <a:r>
              <a:rPr lang="pt-BR" sz="2000" i="1" smtClean="0">
                <a:latin typeface="Arial" pitchFamily="34" charset="0"/>
                <a:cs typeface="Arial" pitchFamily="34" charset="0"/>
              </a:rPr>
              <a:t>, care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exprimă relaţia care se stabileşte între două locuri de muncă succesive în cadrul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unui flux tehnologic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81000" y="990600"/>
            <a:ext cx="5334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2286000"/>
            <a:ext cx="140936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Exemplu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133600"/>
            <a:ext cx="7239000" cy="70788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smtClean="0">
                <a:latin typeface="Arial" pitchFamily="34" charset="0"/>
                <a:cs typeface="Arial" pitchFamily="34" charset="0"/>
              </a:rPr>
              <a:t>Pentru o succesiune tehnologică formată din operaţiile </a:t>
            </a:r>
            <a:r>
              <a:rPr lang="it-IT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A,B,C,D,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verigile de producţie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care apar sunt: </a:t>
            </a:r>
            <a:r>
              <a:rPr lang="en-US" sz="2000" b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AB; BC; CD.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3505200"/>
            <a:ext cx="72390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Amplasarea locurilor de muncă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folosind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metoda verigilor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se face în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următoarele etape: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28600" y="5562600"/>
            <a:ext cx="5334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8200" y="5486400"/>
            <a:ext cx="80010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constă în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stabilirea verigilor de 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producţie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pentru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fiecare produs care urmează să fie prelucrat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 utilajele care urmează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să fie amplasate pe suprafaţa de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4800600"/>
            <a:ext cx="406713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a) Întocmirea tabloului verigilor </a:t>
            </a:r>
            <a:endParaRPr lang="en-US" sz="2000" b="1" i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28600" y="35814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107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762000"/>
            <a:ext cx="77724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Pentru aceasta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construieşte un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tabel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care va avea în capătul coloanelor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denumirea produselor fabricate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fiecare coloană având câte două subcoloane.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Denumirea subcoloanelor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reprezenta numele locurilor de muncă din succesiunea fluxului tehnologic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şi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verigilor de producţie corespunzătoare fiecărui produs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3276600"/>
            <a:ext cx="140936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Exemplu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733800"/>
            <a:ext cx="746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Se cunoaște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pe o suprafaţă de producţie urmează să fie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prelucrate produsele </a:t>
            </a:r>
            <a:r>
              <a:rPr lang="vi-VN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P1,</a:t>
            </a:r>
            <a:r>
              <a:rPr lang="ro-RO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P2,</a:t>
            </a:r>
            <a:r>
              <a:rPr lang="ro-RO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P3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cu următoarele fluxuri tehnologice: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P1 - A,C,D,E,F,B;</a:t>
            </a:r>
            <a:endParaRPr lang="ro-RO" sz="2000" b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b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P2 - A,B,C,A,C,E;</a:t>
            </a:r>
            <a:endParaRPr lang="ro-RO" sz="2000" b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b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P3 - B,D,E,A,F.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108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1447800"/>
            <a:ext cx="136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Tabelul </a:t>
            </a:r>
            <a:r>
              <a:rPr lang="ro-RO" b="1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.</a:t>
            </a:r>
            <a:r>
              <a:rPr lang="ro-RO" b="1" smtClean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914400"/>
            <a:ext cx="5340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T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abloul verigilor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este prezentat în tabelul 3.3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744826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381000"/>
            <a:ext cx="560281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Întocmirea tabloului intensităţilor de trafic</a:t>
            </a:r>
            <a:endParaRPr lang="en-US" sz="2000" b="1" i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990600"/>
            <a:ext cx="76962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 este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reprezentată de un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tabel triunghiular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(tab 3.4)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ale cărei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coloane şi linii vor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purta denumirea locurilor de muncă ce urmează sa fie amplasate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28600" y="990600"/>
            <a:ext cx="5334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2286000"/>
            <a:ext cx="7696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La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intersecţia liniilor cu coloanele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vor fi marcate </a:t>
            </a:r>
            <a:r>
              <a:rPr lang="en-US" sz="2000" b="1" i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verigile de producţie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corespunzătoare produselor care vor fi prelucrate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8" name="Shape 7"/>
          <p:cNvCxnSpPr>
            <a:stCxn id="4" idx="3"/>
            <a:endCxn id="6" idx="1"/>
          </p:cNvCxnSpPr>
          <p:nvPr/>
        </p:nvCxnSpPr>
        <p:spPr>
          <a:xfrm flipH="1">
            <a:off x="838200" y="1498432"/>
            <a:ext cx="7772400" cy="1141511"/>
          </a:xfrm>
          <a:prstGeom prst="bentConnector5">
            <a:avLst>
              <a:gd name="adj1" fmla="val -2941"/>
              <a:gd name="adj2" fmla="val 56740"/>
              <a:gd name="adj3" fmla="val 102941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381375"/>
            <a:ext cx="4953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3"/>
          <p:cNvSpPr/>
          <p:nvPr/>
        </p:nvSpPr>
        <p:spPr>
          <a:xfrm>
            <a:off x="914400" y="3124200"/>
            <a:ext cx="136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Tabelul </a:t>
            </a:r>
            <a:r>
              <a:rPr lang="ro-RO" b="1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.</a:t>
            </a:r>
            <a:r>
              <a:rPr lang="ro-RO" b="1" smtClean="0"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0"/>
            <a:ext cx="61118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391400" y="685800"/>
            <a:ext cx="1424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Tabelul </a:t>
            </a:r>
            <a:r>
              <a:rPr lang="ro-RO" b="1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.1</a:t>
            </a:r>
            <a:r>
              <a:rPr lang="ro-RO" b="1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o-RO" b="1" smtClean="0">
                <a:latin typeface="Arial" pitchFamily="34" charset="0"/>
                <a:cs typeface="Arial" pitchFamily="34" charset="0"/>
              </a:rPr>
              <a:t>(detaliere)</a:t>
            </a:r>
            <a:endParaRPr lang="en-US" b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609600"/>
            <a:ext cx="4827091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Analiza posibilităţilor de amplasare</a:t>
            </a:r>
            <a:endParaRPr lang="vi-VN" sz="200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1143000"/>
            <a:ext cx="437504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Amplasarea locurilor de muncă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1752600"/>
            <a:ext cx="496963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/>
            <a:r>
              <a:rPr lang="pt-BR" sz="2000" smtClean="0">
                <a:latin typeface="Arial" pitchFamily="34" charset="0"/>
                <a:cs typeface="Arial" pitchFamily="34" charset="0"/>
              </a:rPr>
              <a:t>Aceste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două etape </a:t>
            </a:r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execută simultan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57200" y="1828800"/>
            <a:ext cx="5334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2514600"/>
            <a:ext cx="186461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Observații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048000"/>
            <a:ext cx="8001000" cy="317009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centrul suprafeţei de producţie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vor fi amplasate locurile de muncă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A,C,E,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în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ordinea descrescătoare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numărului de verigi de producţie din tabloul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intensităţilor de trafic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Urmează la amplasare locurile de muncă </a:t>
            </a:r>
            <a:r>
              <a:rPr lang="vi-VN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 şi D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în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ordinea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descrescătoare a numărului de verigi de 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Pentru a stabili locul de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amplasare al acestora faţă de primele locuri de muncă, care au fost deja amplasate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face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analiza posibilităţilor de amplasare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conform relațiilor (4.22).</a:t>
            </a:r>
            <a:endParaRPr lang="vi-VN" sz="20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762000"/>
            <a:ext cx="2694150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943600" y="1066800"/>
            <a:ext cx="923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(4.22) </a:t>
            </a:r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685800" y="22860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Rezultă că locul de muncă </a:t>
            </a:r>
            <a:r>
              <a:rPr lang="vi-VN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va fi amplasat în faţa laturii </a:t>
            </a:r>
            <a:r>
              <a:rPr lang="vi-VN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(latură cu</a:t>
            </a:r>
          </a:p>
          <a:p>
            <a:pPr algn="just"/>
            <a:r>
              <a:rPr lang="it-IT" sz="2000" smtClean="0">
                <a:latin typeface="Arial" pitchFamily="34" charset="0"/>
                <a:cs typeface="Arial" pitchFamily="34" charset="0"/>
              </a:rPr>
              <a:t>care are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cele mai multe verigi de producţie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52400" y="2362200"/>
            <a:ext cx="5334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30480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smtClean="0">
                <a:latin typeface="Arial" pitchFamily="34" charset="0"/>
                <a:cs typeface="Arial" pitchFamily="34" charset="0"/>
              </a:rPr>
              <a:t>Se procedează în continuare în mod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asemănător şi va rezulta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amplasarea locurilor de muncă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prezentată în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figura 4.5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63246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Fig.4.</a:t>
            </a:r>
            <a:r>
              <a:rPr lang="ro-RO" b="1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 Schema de </a:t>
            </a:r>
            <a:r>
              <a:rPr lang="ro-RO" b="1" smtClean="0">
                <a:latin typeface="Arial" pitchFamily="34" charset="0"/>
                <a:cs typeface="Arial" pitchFamily="34" charset="0"/>
              </a:rPr>
              <a:t>amplasare a locurilor de muncă</a:t>
            </a:r>
            <a:endParaRPr lang="en-US" b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28600" y="3124200"/>
            <a:ext cx="5334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733800"/>
            <a:ext cx="54673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895600" y="1524000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smtClean="0">
                <a:cs typeface="Arial" pitchFamily="34" charset="0"/>
              </a:rPr>
              <a:t>B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762000"/>
            <a:ext cx="7239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 </a:t>
            </a:r>
            <a:r>
              <a:rPr lang="ro-RO" sz="24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SISTEME DE ORGANIZARE</a:t>
            </a:r>
            <a:r>
              <a:rPr lang="ro-RO" sz="24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ÎN TIMP A PRODUCŢIEI.</a:t>
            </a:r>
            <a:r>
              <a:rPr lang="ro-RO" sz="24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CICLUL DE PRODUCŢIE</a:t>
            </a:r>
            <a:endParaRPr lang="en-US" sz="24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9050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pt-BR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.1</a:t>
            </a:r>
            <a:r>
              <a:rPr lang="pt-BR" sz="2400" b="1" smtClean="0"/>
              <a:t> </a:t>
            </a:r>
            <a:r>
              <a:rPr lang="en-US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Noţiunea şi structura duratei ciclului de producţie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2514600"/>
            <a:ext cx="7239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Ciclul de producţie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este un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indicator de bază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în activitatea unei unităţi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economice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81000" y="2590800"/>
            <a:ext cx="5334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4267200"/>
            <a:ext cx="7772400" cy="224676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volumului de producţie;</a:t>
            </a:r>
            <a:endParaRPr lang="ro-RO" sz="2000" b="1" i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000" b="1" i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mărimii capacităţii de producţie;</a:t>
            </a:r>
            <a:endParaRPr lang="ro-RO" sz="2000" b="1" i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vi-VN" sz="2000" b="1" i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necesarul de aprovizionat cu materii prime, materiale, etc.;</a:t>
            </a:r>
            <a:endParaRPr lang="ro-RO" sz="2000" b="1" i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t-BR" sz="2000" b="1" i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termenelor de livrare a produselor către diferiţi clienţi.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3429000"/>
            <a:ext cx="74676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smtClean="0">
                <a:latin typeface="Arial" pitchFamily="34" charset="0"/>
                <a:cs typeface="Arial" pitchFamily="34" charset="0"/>
              </a:rPr>
              <a:t>Importanţa sa decurge din </a:t>
            </a:r>
            <a:r>
              <a:rPr lang="pt-BR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influenţa pe care o exercită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asupra: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81000" y="3505200"/>
            <a:ext cx="5334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hape 11"/>
          <p:cNvCxnSpPr>
            <a:stCxn id="8" idx="3"/>
            <a:endCxn id="7" idx="1"/>
          </p:cNvCxnSpPr>
          <p:nvPr/>
        </p:nvCxnSpPr>
        <p:spPr>
          <a:xfrm flipH="1">
            <a:off x="762000" y="3629055"/>
            <a:ext cx="7620000" cy="1761530"/>
          </a:xfrm>
          <a:prstGeom prst="bentConnector5">
            <a:avLst>
              <a:gd name="adj1" fmla="val -3000"/>
              <a:gd name="adj2" fmla="val 23792"/>
              <a:gd name="adj3" fmla="val 103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533400"/>
            <a:ext cx="355898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Durata ciclului de producţie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447800"/>
            <a:ext cx="81534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reprezintă </a:t>
            </a:r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intervalul de timp necesar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obţinerii unui produs finit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din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momentul intrării în fabricaţie a materiei prime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şi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până la efectuarea controlului final de calitate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şi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depozitarea produsului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6" name="Shape 5"/>
          <p:cNvCxnSpPr>
            <a:stCxn id="3" idx="3"/>
            <a:endCxn id="4" idx="1"/>
          </p:cNvCxnSpPr>
          <p:nvPr/>
        </p:nvCxnSpPr>
        <p:spPr>
          <a:xfrm flipH="1">
            <a:off x="685800" y="733455"/>
            <a:ext cx="3558988" cy="1222177"/>
          </a:xfrm>
          <a:prstGeom prst="bentConnector5">
            <a:avLst>
              <a:gd name="adj1" fmla="val -6423"/>
              <a:gd name="adj2" fmla="val 37409"/>
              <a:gd name="adj3" fmla="val 106423"/>
            </a:avLst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200" y="2743200"/>
            <a:ext cx="7696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În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structura duratei ciclului de producţie al unui produs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se pot cuprinde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următoarele elemente: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304800" y="2819400"/>
            <a:ext cx="5334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43000" y="3810000"/>
            <a:ext cx="6858000" cy="286232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pt-BR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a) perioada de lucru, formată din:</a:t>
            </a:r>
          </a:p>
          <a:p>
            <a:pPr>
              <a:buFont typeface="Wingdings" pitchFamily="2" charset="2"/>
              <a:buChar char="ü"/>
            </a:pPr>
            <a:r>
              <a:rPr lang="en-US" sz="2000" b="1" i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timpul de pregătire - încheiere:</a:t>
            </a:r>
          </a:p>
          <a:p>
            <a:pPr>
              <a:buFont typeface="Wingdings" pitchFamily="2" charset="2"/>
              <a:buChar char="ü"/>
            </a:pPr>
            <a:r>
              <a:rPr lang="en-US" sz="2000" b="1" i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timpul necesar efectuării operaţiunilor tehnologice;</a:t>
            </a:r>
          </a:p>
          <a:p>
            <a:pPr>
              <a:buFont typeface="Wingdings" pitchFamily="2" charset="2"/>
              <a:buChar char="ü"/>
            </a:pPr>
            <a:r>
              <a:rPr lang="it-IT" sz="2000" b="1" i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timpul pentru procesele naturale;</a:t>
            </a:r>
          </a:p>
          <a:p>
            <a:pPr>
              <a:buFont typeface="Wingdings" pitchFamily="2" charset="2"/>
              <a:buChar char="ü"/>
            </a:pPr>
            <a:r>
              <a:rPr lang="en-US" sz="2000" b="1" i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timpul pentru transport intern;</a:t>
            </a:r>
          </a:p>
          <a:p>
            <a:pPr>
              <a:buFont typeface="Wingdings" pitchFamily="2" charset="2"/>
              <a:buChar char="ü"/>
            </a:pPr>
            <a:r>
              <a:rPr lang="en-US" sz="2000" b="1" i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timpul necesar pentru CTC;</a:t>
            </a:r>
          </a:p>
          <a:p>
            <a:r>
              <a:rPr lang="da-DK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perioada de întreruperi, formată din:</a:t>
            </a:r>
          </a:p>
          <a:p>
            <a:pPr>
              <a:buFont typeface="Wingdings" pitchFamily="2" charset="2"/>
              <a:buChar char="Ø"/>
            </a:pPr>
            <a:r>
              <a:rPr lang="en-US" sz="2000" b="1" i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întreruperi între schimburi;</a:t>
            </a:r>
          </a:p>
          <a:p>
            <a:pPr>
              <a:buFont typeface="Wingdings" pitchFamily="2" charset="2"/>
              <a:buChar char="Ø"/>
            </a:pPr>
            <a:r>
              <a:rPr lang="en-US" sz="2000" b="1" i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întreruperi în cadrul schimbului.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762000"/>
            <a:ext cx="390863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Timpul de pregătire - încheiere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676400"/>
            <a:ext cx="7543800" cy="163121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…este necesar pentru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efectuarea diferitelor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activităţii înaintea prelucrării obiectelor muncii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cum ar fi: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reglarea utilajelor în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vederea prelucrării produsului respectiv sau după terminarea activităţii,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aducerea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utilajului la parametri iniţiali,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consultarea documentaţiei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curăţarea locului de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muncă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etc.</a:t>
            </a:r>
          </a:p>
        </p:txBody>
      </p:sp>
      <p:cxnSp>
        <p:nvCxnSpPr>
          <p:cNvPr id="6" name="Shape 5"/>
          <p:cNvCxnSpPr>
            <a:stCxn id="3" idx="3"/>
            <a:endCxn id="4" idx="1"/>
          </p:cNvCxnSpPr>
          <p:nvPr/>
        </p:nvCxnSpPr>
        <p:spPr>
          <a:xfrm flipH="1">
            <a:off x="914400" y="962055"/>
            <a:ext cx="3451434" cy="1529953"/>
          </a:xfrm>
          <a:prstGeom prst="bentConnector5">
            <a:avLst>
              <a:gd name="adj1" fmla="val -6623"/>
              <a:gd name="adj2" fmla="val 29883"/>
              <a:gd name="adj3" fmla="val 106623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09600" y="3810000"/>
            <a:ext cx="6248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Timpul necesar efectuării operaţiilor tehnologice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ciclul tehnologic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vi-VN" sz="2000" b="1" i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5410200"/>
            <a:ext cx="7391400" cy="70788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…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cuprinde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timpul efectiv pentru prelucrarea, asamblarea parţială şi totală a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produsului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0" name="Shape 9"/>
          <p:cNvCxnSpPr>
            <a:stCxn id="7" idx="3"/>
            <a:endCxn id="8" idx="1"/>
          </p:cNvCxnSpPr>
          <p:nvPr/>
        </p:nvCxnSpPr>
        <p:spPr>
          <a:xfrm flipH="1">
            <a:off x="1143000" y="4163943"/>
            <a:ext cx="5715000" cy="1600200"/>
          </a:xfrm>
          <a:prstGeom prst="bentConnector5">
            <a:avLst>
              <a:gd name="adj1" fmla="val -4000"/>
              <a:gd name="adj2" fmla="val 50000"/>
              <a:gd name="adj3" fmla="val 104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990600"/>
            <a:ext cx="422442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Timpul pentru procesele naturale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859340"/>
            <a:ext cx="7315200" cy="163121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…apare la acele produse la care prin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tehnologia de fabricaţie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prevăd anumite transformări ale obiectelor muncii ca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urmare a acţiunii factorilor naturali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(ex. uscarea cherestelei, uscarea peliculei de lac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sau a adezivilor pe diferite piese componente ale mobilierului - industria lemnului).</a:t>
            </a:r>
          </a:p>
        </p:txBody>
      </p:sp>
      <p:cxnSp>
        <p:nvCxnSpPr>
          <p:cNvPr id="6" name="Shape 5"/>
          <p:cNvCxnSpPr>
            <a:stCxn id="3" idx="3"/>
            <a:endCxn id="4" idx="1"/>
          </p:cNvCxnSpPr>
          <p:nvPr/>
        </p:nvCxnSpPr>
        <p:spPr>
          <a:xfrm flipH="1">
            <a:off x="990600" y="1190655"/>
            <a:ext cx="3919626" cy="1484293"/>
          </a:xfrm>
          <a:prstGeom prst="bentConnector5">
            <a:avLst>
              <a:gd name="adj1" fmla="val -5832"/>
              <a:gd name="adj2" fmla="val 29264"/>
              <a:gd name="adj3" fmla="val 105832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62000" y="3962400"/>
            <a:ext cx="4907305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Timpul necesar pentru transport intern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4876800"/>
            <a:ext cx="7086600" cy="163121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…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este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necesar deplasării obiectelor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muncii între diferitele unităţi de producţie ale întreprinderii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(depozite de materii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prime, secţii sau ateliere, depozite de produse finite etc.) precum şi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între locurile de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muncă din secţiile sau atelierele în care se fabrică produsul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0" name="Shape 9"/>
          <p:cNvCxnSpPr>
            <a:stCxn id="7" idx="3"/>
            <a:endCxn id="8" idx="1"/>
          </p:cNvCxnSpPr>
          <p:nvPr/>
        </p:nvCxnSpPr>
        <p:spPr>
          <a:xfrm flipH="1">
            <a:off x="1066800" y="4162455"/>
            <a:ext cx="4602505" cy="1529953"/>
          </a:xfrm>
          <a:prstGeom prst="bentConnector5">
            <a:avLst>
              <a:gd name="adj1" fmla="val -4967"/>
              <a:gd name="adj2" fmla="val 29883"/>
              <a:gd name="adj3" fmla="val 104967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533400"/>
            <a:ext cx="440877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Timpul necesar efectuării CTC-ului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447800"/>
            <a:ext cx="7239000" cy="193899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pt-BR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 ia în consideraţie atunci când nu se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suprapune altor elemente din structura ciclului de producţie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(ex. uneori controlul se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poate efectua în timpul transportului interoperaţii şi în acest caz, dacă durata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transportului este mai mare decât cea a operaţiei de control, el nu se va regăsi în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structura ciclului de producţie).</a:t>
            </a:r>
          </a:p>
        </p:txBody>
      </p:sp>
      <p:cxnSp>
        <p:nvCxnSpPr>
          <p:cNvPr id="6" name="Shape 5"/>
          <p:cNvCxnSpPr>
            <a:stCxn id="3" idx="3"/>
            <a:endCxn id="4" idx="1"/>
          </p:cNvCxnSpPr>
          <p:nvPr/>
        </p:nvCxnSpPr>
        <p:spPr>
          <a:xfrm flipH="1">
            <a:off x="838200" y="733455"/>
            <a:ext cx="4332571" cy="1683841"/>
          </a:xfrm>
          <a:prstGeom prst="bentConnector5">
            <a:avLst>
              <a:gd name="adj1" fmla="val -5276"/>
              <a:gd name="adj2" fmla="val 27152"/>
              <a:gd name="adj3" fmla="val 105276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5800" y="3657600"/>
            <a:ext cx="505138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Întreruperile datorate regimului de lucru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4419600"/>
            <a:ext cx="7543800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…apar în cazul unităţilor care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lucrează cu săptămâna de lucru întreruptă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Aceste întreruperi reprezintă sâmbete şi duminici libere, sărbători legale.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Întreruperile datorate regimului se înregistrează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unităţile ce-şi desfăşoară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activitatea într-un număr de schimburi mai mic decât numărul maxim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Ele pot fi de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16 sau 18 ore, după cum unitatea lucrează în două sau într-un schimb.</a:t>
            </a:r>
          </a:p>
        </p:txBody>
      </p:sp>
      <p:cxnSp>
        <p:nvCxnSpPr>
          <p:cNvPr id="12" name="Shape 11"/>
          <p:cNvCxnSpPr>
            <a:stCxn id="7" idx="3"/>
            <a:endCxn id="8" idx="1"/>
          </p:cNvCxnSpPr>
          <p:nvPr/>
        </p:nvCxnSpPr>
        <p:spPr>
          <a:xfrm flipH="1">
            <a:off x="838200" y="3857655"/>
            <a:ext cx="4898983" cy="1685330"/>
          </a:xfrm>
          <a:prstGeom prst="bentConnector5">
            <a:avLst>
              <a:gd name="adj1" fmla="val -4666"/>
              <a:gd name="adj2" fmla="val 22607"/>
              <a:gd name="adj3" fmla="val 104666"/>
            </a:avLst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6800" y="838200"/>
            <a:ext cx="45801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Întreruperile în interiorul schimbului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2438400"/>
            <a:ext cx="708660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…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datorate organizării producţiei,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pot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fi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consecinţa lucrului pe loturi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(în acest caz piesele aşteaptă la un loc de muncă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până când se execută operaţia respectivă la ultima piesă, lotul trecând integral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de la o operaţie tehnologică la alta) sau pot să apară în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situaţia necorelării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capacităţilor de producţie ale diferitelor verigi de 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6" name="Shape 5"/>
          <p:cNvCxnSpPr>
            <a:stCxn id="3" idx="3"/>
            <a:endCxn id="4" idx="1"/>
          </p:cNvCxnSpPr>
          <p:nvPr/>
        </p:nvCxnSpPr>
        <p:spPr>
          <a:xfrm flipH="1">
            <a:off x="1066800" y="1038255"/>
            <a:ext cx="4580100" cy="2369641"/>
          </a:xfrm>
          <a:prstGeom prst="bentConnector5">
            <a:avLst>
              <a:gd name="adj1" fmla="val -4991"/>
              <a:gd name="adj2" fmla="val 33765"/>
              <a:gd name="adj3" fmla="val 104991"/>
            </a:avLst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66800" y="5105400"/>
            <a:ext cx="76962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Structura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duratei ciclului de producţie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este redată în figura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5.1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57200" y="5181600"/>
            <a:ext cx="5334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118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324850" cy="499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133600" y="61722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smtClean="0">
                <a:latin typeface="Arial" pitchFamily="34" charset="0"/>
                <a:cs typeface="Arial" pitchFamily="34" charset="0"/>
              </a:rPr>
              <a:t>Fig. 5.1 Structura duratei ciclului de producţie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9200" y="1066800"/>
            <a:ext cx="7086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Structura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duratei ciclului de producţie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este influenţată de o serie de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factori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:</a:t>
            </a:r>
            <a:endParaRPr lang="vi-VN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33400" y="1143000"/>
            <a:ext cx="5334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2286000"/>
            <a:ext cx="64770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caracterul producţiei;</a:t>
            </a:r>
          </a:p>
          <a:p>
            <a:pPr algn="just">
              <a:buFont typeface="Wingdings" pitchFamily="2" charset="2"/>
              <a:buChar char="Ø"/>
            </a:pP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natura procesului tehnologic;</a:t>
            </a:r>
          </a:p>
          <a:p>
            <a:pPr algn="just">
              <a:buFont typeface="Wingdings" pitchFamily="2" charset="2"/>
              <a:buChar char="Ø"/>
            </a:pP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nivelul de înzestrare tehnică a procesului de </a:t>
            </a:r>
            <a:endParaRPr lang="ro-RO" sz="2000" b="1" i="1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producţie şi a muncii etc.</a:t>
            </a:r>
          </a:p>
        </p:txBody>
      </p:sp>
      <p:cxnSp>
        <p:nvCxnSpPr>
          <p:cNvPr id="7" name="Shape 6"/>
          <p:cNvCxnSpPr>
            <a:stCxn id="3" idx="3"/>
            <a:endCxn id="5" idx="1"/>
          </p:cNvCxnSpPr>
          <p:nvPr/>
        </p:nvCxnSpPr>
        <p:spPr>
          <a:xfrm flipH="1">
            <a:off x="1295400" y="1420743"/>
            <a:ext cx="7010400" cy="1526977"/>
          </a:xfrm>
          <a:prstGeom prst="bentConnector5">
            <a:avLst>
              <a:gd name="adj1" fmla="val -3261"/>
              <a:gd name="adj2" fmla="val 39922"/>
              <a:gd name="adj3" fmla="val 103261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4800" y="3886200"/>
            <a:ext cx="186461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Observații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4648200"/>
            <a:ext cx="7848600" cy="193899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a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vând în vedere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influenţa acestor factori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se înregistrează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diferenţe ale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structurii duratei ciclului de producţie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la întreprinderi aparţinând aceleiaşi ramuri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industriale sau unor ramuri industriale diferite.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a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tunci când </a:t>
            </a:r>
            <a:r>
              <a:rPr lang="it-IT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durata ciclului de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fabricaţie depăşeşte 30 de zil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e, se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c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onsideră că se înregistrează un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ciclu lung de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producţie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838200"/>
            <a:ext cx="5489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Graficul de circulaţie </a:t>
            </a:r>
            <a:r>
              <a:rPr lang="pt-BR" sz="2000" b="1" smtClean="0">
                <a:latin typeface="Arial" pitchFamily="34" charset="0"/>
                <a:cs typeface="Arial" pitchFamily="34" charset="0"/>
              </a:rPr>
              <a:t>– </a:t>
            </a:r>
            <a:r>
              <a:rPr lang="pt-BR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situaţia </a:t>
            </a:r>
            <a:r>
              <a:rPr lang="ro-RO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îmbunătățită</a:t>
            </a:r>
            <a:endParaRPr lang="en-US"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76962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În urma rezultatelor analizei rezultatelor obţinute în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graficul de circulaţie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şi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graficul de analiză detaliată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se poate constata faptul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că în urma unor măsuri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organizatorice ar putea fi reduşi timpii de aşteptare ai produselor între operaţii şi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distanţele de transport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smtClean="0">
                <a:latin typeface="Arial" pitchFamily="34" charset="0"/>
                <a:cs typeface="Arial" pitchFamily="34" charset="0"/>
              </a:rPr>
              <a:t>Astfel, </a:t>
            </a:r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cele trei mese de înmatriculare, control recepţie, ar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putea fi alăturate, eliminându-se în acest fel operaţiile de transport şi aşteptare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dintre cele trei operaţii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Modul de desfăşurare al procesului în urma acestor măsuri este descris cu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ajutorul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graficului de circulaţie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– </a:t>
            </a:r>
            <a:r>
              <a:rPr lang="vi-VN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situaţia îmbunătăţită,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din figura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3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6800" y="762000"/>
            <a:ext cx="66607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urata ciclului de producţie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se exprimă cu relația (5.1):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400" y="1447800"/>
            <a:ext cx="702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(5.1</a:t>
            </a:r>
            <a:r>
              <a:rPr lang="ro-RO" smtClean="0">
                <a:latin typeface="Arial" pitchFamily="34" charset="0"/>
                <a:cs typeface="Arial" pitchFamily="34" charset="0"/>
              </a:rPr>
              <a:t>)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71600"/>
            <a:ext cx="656801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14400" y="1905000"/>
            <a:ext cx="7086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unde: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Dcp = durata ciclului de producţie;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r>
              <a:rPr lang="vi-VN" sz="2000" smtClean="0">
                <a:latin typeface="Arial" pitchFamily="34" charset="0"/>
                <a:cs typeface="Arial" pitchFamily="34" charset="0"/>
              </a:rPr>
              <a:t>tpi = timpul de pregătire-încheiere pe produs;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Dct = durata ciclului tehnologic;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tpn = durata proceselor naturale;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ttr = durata operaţiilor de transport intern;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baseline="-25000" smtClean="0">
                <a:latin typeface="Arial" pitchFamily="34" charset="0"/>
                <a:cs typeface="Arial" pitchFamily="34" charset="0"/>
              </a:rPr>
              <a:t>CTC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= durata operaţiunilor de CTC;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ti = timpul de întreruperi.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9144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pt-BR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o-RO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Metode de îmbinare în timp a execuţiei operaţiilor tehnologice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1676400"/>
            <a:ext cx="69342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smtClean="0">
                <a:latin typeface="Arial" pitchFamily="34" charset="0"/>
                <a:cs typeface="Arial" pitchFamily="34" charset="0"/>
              </a:rPr>
              <a:t>La determinarea </a:t>
            </a:r>
            <a:r>
              <a:rPr lang="it-IT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duratei ciclului de producţie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problema centrală este legată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stabilirea duratei operaţiilor tehnologice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, deoarece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acestea se pot executa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simultan la diferite locuri de muncă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iar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gradul de simultaneitate depinde de metoda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folosită pentru îmbinarea în timp a operaţiilor tehnologice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33400" y="1752600"/>
            <a:ext cx="5334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4267200"/>
            <a:ext cx="70104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Prin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metoda de îmbinare în timp a operaţiilor tehnologice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se înţelege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modul în care se organizează fluxul tehnologic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(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efectuarea operaţiilor şi transportul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reperelor dintr-un lot de fabricaţie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57200" y="4343400"/>
            <a:ext cx="5334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685800"/>
            <a:ext cx="807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  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practică se utilizează trei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metode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de îmbinare în timp a operaţiilor</a:t>
            </a:r>
          </a:p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tehnologice: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a. Metoda</a:t>
            </a:r>
            <a:r>
              <a:rPr lang="it-IT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îmbinare succesivă;</a:t>
            </a:r>
            <a:endParaRPr lang="ro-RO" sz="2000" b="1" i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Metoda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îmbinare paralelă;</a:t>
            </a:r>
            <a:endParaRPr lang="ro-RO" sz="2000" b="1" i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Metoda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 îmbinare paralel - succesivă sau mixtă.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514600"/>
            <a:ext cx="417133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Metoda de îmbinare succesivă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3352800"/>
            <a:ext cx="76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...în timp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a operaţiilor tehnologice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presupune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executarea prelucrării tuturor pieselor din lot la o operaţie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şi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numai după aceea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lotul se transportă pentru prelucrarea la operaţia următoare a fluxului tehnologic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81000" y="34290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953000"/>
            <a:ext cx="168187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Exemplu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548640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   Se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v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examina situaţia unui </a:t>
            </a:r>
            <a:r>
              <a:rPr lang="en-US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lot de trei produse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acesta parcurge un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 tehnologic format din şase operaţii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cu următoarele durate:</a:t>
            </a:r>
            <a:r>
              <a:rPr lang="vi-VN" sz="2000" smtClean="0"/>
              <a:t>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t1 = 1 oră</a:t>
            </a:r>
            <a:r>
              <a:rPr lang="ro-RO" sz="2000" b="1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t2 = 2 ore</a:t>
            </a:r>
            <a:r>
              <a:rPr lang="ro-RO" sz="2000" b="1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t3 = 3 ore</a:t>
            </a:r>
            <a:r>
              <a:rPr lang="ro-RO" sz="2000" b="1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t4 = 1 oră</a:t>
            </a:r>
            <a:r>
              <a:rPr lang="ro-RO" sz="2000" b="1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t5 = 1 oră</a:t>
            </a:r>
            <a:r>
              <a:rPr lang="ro-RO" sz="2000" b="1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t6 = 1 oră</a:t>
            </a:r>
          </a:p>
          <a:p>
            <a:endParaRPr lang="vi-VN" sz="2000" smtClean="0"/>
          </a:p>
          <a:p>
            <a:pPr algn="just"/>
            <a:endParaRPr lang="vi-VN" sz="20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8272463" cy="610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123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19600" y="320040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o-RO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o-RO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5867400"/>
            <a:ext cx="2819400" cy="369332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o-RO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3h</a:t>
            </a:r>
            <a:r>
              <a:rPr lang="ro-RO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6h </a:t>
            </a:r>
            <a:r>
              <a:rPr lang="ro-RO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3h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5867400"/>
            <a:ext cx="3276600" cy="369332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o-RO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3h</a:t>
            </a:r>
            <a:r>
              <a:rPr lang="ro-RO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6h </a:t>
            </a:r>
            <a:r>
              <a:rPr lang="ro-RO" smtClean="0">
                <a:latin typeface="Times New Roman" pitchFamily="18" charset="0"/>
                <a:cs typeface="Times New Roman" pitchFamily="18" charset="0"/>
              </a:rPr>
              <a:t>               9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2800" y="5867400"/>
            <a:ext cx="1143000" cy="369332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endParaRPr lang="en-US" smtClean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19200" y="6172200"/>
            <a:ext cx="7239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219200" y="5486400"/>
            <a:ext cx="32004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o-RO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o-RO" smtClean="0">
                <a:latin typeface="Times New Roman" pitchFamily="18" charset="0"/>
                <a:cs typeface="Times New Roman" pitchFamily="18" charset="0"/>
              </a:rPr>
              <a:t>t1      3t2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mtClean="0">
                <a:latin typeface="Times New Roman" pitchFamily="18" charset="0"/>
                <a:cs typeface="Times New Roman" pitchFamily="18" charset="0"/>
              </a:rPr>
              <a:t>               3t3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43400" y="5486400"/>
            <a:ext cx="31242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o-RO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o-RO" smtClean="0">
                <a:latin typeface="Times New Roman" pitchFamily="18" charset="0"/>
                <a:cs typeface="Times New Roman" pitchFamily="18" charset="0"/>
              </a:rPr>
              <a:t>t4             3t5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mtClean="0">
                <a:latin typeface="Times New Roman" pitchFamily="18" charset="0"/>
                <a:cs typeface="Times New Roman" pitchFamily="18" charset="0"/>
              </a:rPr>
              <a:t>             3t6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91400" y="5486400"/>
            <a:ext cx="9144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486694" y="5828506"/>
            <a:ext cx="6858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172494" y="5828506"/>
            <a:ext cx="685800" cy="158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077494" y="5828506"/>
            <a:ext cx="685800" cy="158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839494" y="5828506"/>
            <a:ext cx="685800" cy="158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982494" y="5828506"/>
            <a:ext cx="685800" cy="158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820694" y="5828506"/>
            <a:ext cx="685800" cy="1588"/>
          </a:xfrm>
          <a:prstGeom prst="line">
            <a:avLst/>
          </a:prstGeom>
          <a:ln w="254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04800" y="6488668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smtClean="0">
                <a:latin typeface="Arial" pitchFamily="34" charset="0"/>
                <a:cs typeface="Arial" pitchFamily="34" charset="0"/>
              </a:rPr>
              <a:t>Fig. 5.2 </a:t>
            </a:r>
            <a:r>
              <a:rPr lang="it-IT" b="1" smtClean="0">
                <a:latin typeface="Arial" pitchFamily="34" charset="0"/>
                <a:cs typeface="Arial" pitchFamily="34" charset="0"/>
              </a:rPr>
              <a:t>Determinarea duratei ciclului tehnologic prin metoda succesivă</a:t>
            </a:r>
            <a:endParaRPr lang="fr-FR" b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124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90600" y="838200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...d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in graficul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din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figura 5.2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rezultă că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durata ciclului tehnologic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este de 30 de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ore.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1828800"/>
            <a:ext cx="8077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vi-VN" sz="2000" smtClean="0">
                <a:latin typeface="Arial" pitchFamily="34" charset="0"/>
                <a:cs typeface="Arial" pitchFamily="34" charset="0"/>
              </a:rPr>
              <a:t>Mărimea segmentului de dreaptă ce reprezintă această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durată totală se poate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stabili ca o sumă de segmente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conform relației (5.2)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52400" y="19050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819400"/>
            <a:ext cx="2476331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867400" y="3048000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(5.2)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3810000" y="2895600"/>
            <a:ext cx="325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200" smtClean="0">
                <a:latin typeface="Arial" pitchFamily="34" charset="0"/>
                <a:cs typeface="Arial" pitchFamily="34" charset="0"/>
              </a:rPr>
              <a:t>s</a:t>
            </a:r>
            <a:endParaRPr lang="en-US" sz="2200"/>
          </a:p>
        </p:txBody>
      </p:sp>
      <p:sp>
        <p:nvSpPr>
          <p:cNvPr id="10" name="Rectangle 9"/>
          <p:cNvSpPr/>
          <p:nvPr/>
        </p:nvSpPr>
        <p:spPr>
          <a:xfrm>
            <a:off x="1295400" y="3962400"/>
            <a:ext cx="7162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unde: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r>
              <a:rPr lang="vi-VN" sz="2000" smtClean="0">
                <a:latin typeface="Arial" pitchFamily="34" charset="0"/>
                <a:cs typeface="Arial" pitchFamily="34" charset="0"/>
              </a:rPr>
              <a:t>Dct</a:t>
            </a:r>
            <a:r>
              <a:rPr lang="ro-RO" sz="2000" baseline="52000" smtClean="0">
                <a:latin typeface="Arial" pitchFamily="34" charset="0"/>
                <a:cs typeface="Arial" pitchFamily="34" charset="0"/>
              </a:rPr>
              <a:t>s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= durata ciclului tehnologic în cazul îmbinării succesive;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r>
              <a:rPr lang="nb-NO" sz="2000" smtClean="0">
                <a:latin typeface="Arial" pitchFamily="34" charset="0"/>
                <a:cs typeface="Arial" pitchFamily="34" charset="0"/>
              </a:rPr>
              <a:t>np = numărul de produse din lot;</a:t>
            </a:r>
          </a:p>
          <a:p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r>
              <a:rPr lang="it-IT" sz="2000" smtClean="0">
                <a:latin typeface="Arial" pitchFamily="34" charset="0"/>
                <a:cs typeface="Arial" pitchFamily="34" charset="0"/>
              </a:rPr>
              <a:t>ti = durata operaţiei "i" din fluxul tehnologic;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endParaRPr lang="it-IT" sz="2000" smtClean="0">
              <a:latin typeface="Arial" pitchFamily="34" charset="0"/>
              <a:cs typeface="Arial" pitchFamily="34" charset="0"/>
            </a:endParaRP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i = 1 … n operaţii din fluxul tehnologic.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125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990600"/>
            <a:ext cx="4243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Pentru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exemplul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precedent rezultă: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692034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2514600"/>
            <a:ext cx="186461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Observații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276600"/>
            <a:ext cx="7543800" cy="317009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Metoda succesivă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de îmbinare se foloseşte în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condiţiile producţiei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individuale sau de serie mică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Avantajul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acestei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metode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este acela de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permite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urmărire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relativ simplă a fabricaţiei produselor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Dezavantajul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folosirii 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metodei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succesive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este determinat de:</a:t>
            </a:r>
          </a:p>
          <a:p>
            <a:pPr marL="682625" indent="-284163"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 </a:t>
            </a:r>
            <a:r>
              <a:rPr lang="it-IT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durata mare a ciclului tehnologic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747713" indent="-349250"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creşterea volumului de producţie nedeterminată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747713" indent="-349250"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scăderea vitezei de rotaţie a mijloacelor circulante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etc.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066800"/>
            <a:ext cx="3913251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Metoda de îmbinare 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paralelă</a:t>
            </a:r>
            <a:endParaRPr lang="vi-VN" sz="2000" b="1" i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057400"/>
            <a:ext cx="7239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în timp a operaţiilor tehnologice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presupune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 astfel de organizare a lucrului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b="1" i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încât să se asigure atât paralelismul în prelucrarea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cât </a:t>
            </a:r>
            <a:r>
              <a:rPr lang="it-IT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şi transportul fiecărei piese de la prima operaţie până la ultima operaţie din fluxul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tehnologic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81000" y="20574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3886200"/>
            <a:ext cx="7315200" cy="224676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Pentru a respecta cerinţele acestei metode, la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determinarea grafică a duratei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ciclului tehnologic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 se va proceda astfel: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 va reprezenta prima piesă din lot la toate operaţiile;</a:t>
            </a:r>
            <a:endParaRPr lang="ro-RO" sz="2000" b="1" i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it-IT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 vor reprezenta apoi următoarele piese la fiecare operaţie în parte.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04800" y="3886200"/>
            <a:ext cx="533400" cy="228600"/>
          </a:xfrm>
          <a:prstGeom prst="rightArrow">
            <a:avLst/>
          </a:prstGeom>
          <a:solidFill>
            <a:schemeClr val="tx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127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1066800"/>
            <a:ext cx="7086600" cy="317009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it-IT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 operaţia principală (operaţia cu durata cea mai lungă)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 asigură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continuitatea funcţionării utilajelor pe toată durata prelucrării lotului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celelalte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operaţii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între piesele componente ale lotului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vor exista staţionări de utilaje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urata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acestor staţionări (întreruperi) se calculează ca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diferenţa între operaţia principală şi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durata fiecărei operaţii în parte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4953000"/>
            <a:ext cx="6629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Păstrând datele prezentate pentru metoda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succesiv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graficul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este prezentat în figura 5.3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 flipV="1">
            <a:off x="381000" y="5029200"/>
            <a:ext cx="533400" cy="22860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128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582025" cy="52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57200" y="61722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smtClean="0">
                <a:latin typeface="Arial" pitchFamily="34" charset="0"/>
                <a:cs typeface="Arial" pitchFamily="34" charset="0"/>
              </a:rPr>
              <a:t>Fig. 5.3 </a:t>
            </a:r>
            <a:r>
              <a:rPr lang="it-IT" b="1" smtClean="0">
                <a:latin typeface="Arial" pitchFamily="34" charset="0"/>
                <a:cs typeface="Arial" pitchFamily="34" charset="0"/>
              </a:rPr>
              <a:t>Determinarea duratei ciclului tehnologic prin metoda paralel</a:t>
            </a:r>
            <a:r>
              <a:rPr lang="ro-RO" b="1" smtClean="0">
                <a:latin typeface="Arial" pitchFamily="34" charset="0"/>
                <a:cs typeface="Arial" pitchFamily="34" charset="0"/>
              </a:rPr>
              <a:t>ă</a:t>
            </a:r>
            <a:endParaRPr lang="fr-FR" b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876800"/>
            <a:ext cx="676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838200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876800"/>
            <a:ext cx="857250" cy="27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3048000"/>
            <a:ext cx="676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1752600"/>
            <a:ext cx="2000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1752600"/>
            <a:ext cx="2667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1828800"/>
            <a:ext cx="1905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129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...d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in graficul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din figura 5.3,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rezultă că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durata ciclului tehnologic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este de 16 ore.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2057400"/>
            <a:ext cx="71628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Pentru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stabili analitic durata ciclului tehnologic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observă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suma de segmente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componente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33400" y="21336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968" y="3276600"/>
            <a:ext cx="89430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5814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85800" y="4419600"/>
            <a:ext cx="869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adică:</a:t>
            </a:r>
            <a:endParaRPr lang="vi-VN" sz="20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029200"/>
            <a:ext cx="681397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95400" y="59436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smtClean="0">
                <a:latin typeface="Arial" pitchFamily="34" charset="0"/>
                <a:cs typeface="Arial" pitchFamily="34" charset="0"/>
              </a:rPr>
              <a:t>Figura </a:t>
            </a:r>
            <a:r>
              <a:rPr lang="ro-RO" b="1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.</a:t>
            </a:r>
            <a:r>
              <a:rPr lang="ro-RO" b="1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 Graficul de circulaţie – situaţia </a:t>
            </a:r>
            <a:r>
              <a:rPr lang="ro-RO" b="1" smtClean="0">
                <a:latin typeface="Arial" pitchFamily="34" charset="0"/>
                <a:cs typeface="Arial" pitchFamily="34" charset="0"/>
              </a:rPr>
              <a:t>îmbunătățită</a:t>
            </a:r>
            <a:endParaRPr lang="pt-BR" b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807044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381000"/>
            <a:ext cx="7315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smtClean="0">
                <a:latin typeface="Arial" pitchFamily="34" charset="0"/>
                <a:cs typeface="Arial" pitchFamily="34" charset="0"/>
              </a:rPr>
              <a:t>Generalizând </a:t>
            </a:r>
            <a:r>
              <a:rPr lang="it-IT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formula de calcul analitic a duratei ciclului tehnologic prin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metoda paralelă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se obține relația (5.3)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Right Arrow 3"/>
          <p:cNvSpPr/>
          <p:nvPr/>
        </p:nvSpPr>
        <p:spPr>
          <a:xfrm flipV="1">
            <a:off x="381000" y="457200"/>
            <a:ext cx="533400" cy="228600"/>
          </a:xfrm>
          <a:prstGeom prst="rightArrow">
            <a:avLst/>
          </a:prstGeom>
          <a:solidFill>
            <a:schemeClr val="accent5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143000"/>
            <a:ext cx="3674607" cy="110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553200" y="1447800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(5.3)</a:t>
            </a:r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133600"/>
            <a:ext cx="746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unde :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Dct</a:t>
            </a:r>
            <a:r>
              <a:rPr lang="vi-VN" sz="2000" b="1" baseline="40000" smtClean="0">
                <a:latin typeface="Arial" pitchFamily="34" charset="0"/>
                <a:cs typeface="Arial" pitchFamily="34" charset="0"/>
              </a:rPr>
              <a:t>P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= durata ciclului tehnologic în condiţiile îmbinării paralele;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it-IT" sz="2000" smtClean="0">
                <a:latin typeface="Arial" pitchFamily="34" charset="0"/>
                <a:cs typeface="Arial" pitchFamily="34" charset="0"/>
              </a:rPr>
              <a:t>tp = durata operaţiei principale (max.)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429000"/>
            <a:ext cx="186461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Observații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038600"/>
            <a:ext cx="8229600" cy="255454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Metoda paralelă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aplică în special la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producţia de masă sau serie mare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rincipalul ei avantaj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constă în faptul că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 realizează cea mai scurtă durată a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ciclului tehnologic.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ezavantajele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referă la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: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marL="682625" indent="-334963" algn="just">
              <a:buFont typeface="Wingdings" pitchFamily="2" charset="2"/>
              <a:buChar char="Ø"/>
            </a:pP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întreruperile în funcţionarea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utilajelor </a:t>
            </a:r>
            <a:endParaRPr lang="ro-RO" sz="2000" b="1" i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82625" indent="-334963" algn="just">
              <a:buFont typeface="Wingdings" pitchFamily="2" charset="2"/>
              <a:buChar char="Ø"/>
            </a:pP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folosirea forţei de muncă la operaţiile ale căror durate sunt mai mici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decât timpul operaţiei cu durata maximă.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131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990600"/>
            <a:ext cx="6545382" cy="400110"/>
          </a:xfrm>
          <a:prstGeom prst="rect">
            <a:avLst/>
          </a:prstGeom>
        </p:spPr>
        <p:style>
          <a:lnRef idx="1">
            <a:schemeClr val="accent6"/>
          </a:lnRef>
          <a:fillRef idx="1001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Metoda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 îmbinare paralel - succesivă sau mixtă</a:t>
            </a:r>
            <a:endParaRPr lang="vi-VN" sz="2000" b="1" i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1981200"/>
            <a:ext cx="69342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caracterizează atât prin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paralelismul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prelucrării diferitelor piese din lot la operaţiile de pe fluxul tehnologic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- ca în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cazul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metodei paralele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cât şi prin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continuitatea prelucrării întregului lot la fiecare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operaţie - caracteristică a metodei succesive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81000" y="20574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914400"/>
            <a:ext cx="7086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Graficul de analiză detaliată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– </a:t>
            </a:r>
            <a:r>
              <a:rPr lang="vi-VN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situaţia</a:t>
            </a:r>
            <a:r>
              <a:rPr lang="ro-RO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îmbunătățită</a:t>
            </a:r>
            <a:r>
              <a:rPr lang="vi-VN" sz="200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o-RO" sz="200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600200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Descrierea procesului de producţie obţinut </a:t>
            </a:r>
            <a:r>
              <a:rPr lang="vi-VN" sz="2000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în urma măsurilor</a:t>
            </a:r>
            <a:r>
              <a:rPr lang="ro-RO" sz="2000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organizatorice propuse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se poate face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ș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i cu ajutorul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graficului de analiză detaliată </a:t>
            </a:r>
            <a:r>
              <a:rPr lang="vi-VN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o-RO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situaţia îmbunătăţită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din tabelul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3.2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0" y="2667000"/>
            <a:ext cx="136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Tabelul </a:t>
            </a:r>
            <a:r>
              <a:rPr lang="ro-RO" b="1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.</a:t>
            </a:r>
            <a:r>
              <a:rPr lang="ro-RO" b="1" smtClean="0">
                <a:latin typeface="Arial" pitchFamily="34" charset="0"/>
                <a:cs typeface="Arial" pitchFamily="34" charset="0"/>
              </a:rPr>
              <a:t>2</a:t>
            </a:r>
            <a:endParaRPr lang="en-US" b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0"/>
            <a:ext cx="752987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066800" y="5257800"/>
            <a:ext cx="1371600" cy="30777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ro-RO" sz="1400" smtClean="0">
                <a:latin typeface="Times New Roman" pitchFamily="18" charset="0"/>
                <a:cs typeface="Times New Roman" pitchFamily="18" charset="0"/>
              </a:rPr>
              <a:t>15oct. 2010</a:t>
            </a:r>
            <a:endParaRPr lang="en-US" sz="1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83819" y="838200"/>
            <a:ext cx="1360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Tabelul </a:t>
            </a:r>
            <a:r>
              <a:rPr lang="ro-RO" b="1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.</a:t>
            </a:r>
            <a:r>
              <a:rPr lang="ro-RO" b="1" smtClean="0">
                <a:latin typeface="Arial" pitchFamily="34" charset="0"/>
                <a:cs typeface="Arial" pitchFamily="34" charset="0"/>
              </a:rPr>
              <a:t>2</a:t>
            </a:r>
          </a:p>
          <a:p>
            <a:r>
              <a:rPr lang="ro-RO" b="1" smtClean="0">
                <a:latin typeface="Arial" pitchFamily="34" charset="0"/>
                <a:cs typeface="Arial" pitchFamily="34" charset="0"/>
              </a:rPr>
              <a:t>(detaliere)</a:t>
            </a:r>
            <a:endParaRPr lang="en-US" b="1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7483306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838200"/>
            <a:ext cx="177965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kumimoji="0" lang="en-US" sz="2000" b="1" i="1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</a:t>
            </a: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Concluzii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752600"/>
            <a:ext cx="830580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smtClean="0">
                <a:latin typeface="Arial" pitchFamily="34" charset="0"/>
                <a:cs typeface="Arial" pitchFamily="34" charset="0"/>
              </a:rPr>
              <a:t>Comparând rezultatele înscrise în cele </a:t>
            </a:r>
            <a:r>
              <a:rPr lang="vi-VN" sz="24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două grafice de analiză detaliată</a:t>
            </a:r>
            <a:r>
              <a:rPr lang="ro-RO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smtClean="0">
                <a:latin typeface="Arial" pitchFamily="34" charset="0"/>
                <a:cs typeface="Arial" pitchFamily="34" charset="0"/>
              </a:rPr>
              <a:t>(</a:t>
            </a:r>
            <a:r>
              <a:rPr lang="vi-VN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situaţia existentă</a:t>
            </a:r>
            <a:r>
              <a:rPr lang="vi-VN" sz="2400" smtClean="0">
                <a:latin typeface="Arial" pitchFamily="34" charset="0"/>
                <a:cs typeface="Arial" pitchFamily="34" charset="0"/>
              </a:rPr>
              <a:t> şi </a:t>
            </a:r>
            <a:r>
              <a:rPr lang="vi-VN" sz="24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situaţia îmbunătăţită</a:t>
            </a:r>
            <a:r>
              <a:rPr lang="vi-VN" sz="2400" smtClean="0">
                <a:latin typeface="Arial" pitchFamily="34" charset="0"/>
                <a:cs typeface="Arial" pitchFamily="34" charset="0"/>
              </a:rPr>
              <a:t>), se observă</a:t>
            </a:r>
            <a:r>
              <a:rPr lang="ro-RO" sz="240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ro-RO" sz="24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smtClean="0">
                <a:latin typeface="Arial" pitchFamily="34" charset="0"/>
                <a:cs typeface="Arial" pitchFamily="34" charset="0"/>
              </a:rPr>
              <a:t>o </a:t>
            </a:r>
            <a:r>
              <a:rPr lang="vi-VN" sz="2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reducere a numărului de</a:t>
            </a:r>
            <a:r>
              <a:rPr lang="ro-RO" sz="2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operaţii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de la 16 la 11,</a:t>
            </a:r>
            <a:endParaRPr lang="ro-RO" sz="24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ro-RO" sz="24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400" smtClean="0">
                <a:latin typeface="Arial" pitchFamily="34" charset="0"/>
                <a:cs typeface="Arial" pitchFamily="34" charset="0"/>
              </a:rPr>
              <a:t> o </a:t>
            </a:r>
            <a:r>
              <a:rPr lang="ro-RO" sz="2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reducere </a:t>
            </a:r>
            <a:r>
              <a:rPr lang="en-US" sz="2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duratei operaţiilor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cu 30 minute (de la 209 minute la 179</a:t>
            </a:r>
            <a:r>
              <a:rPr lang="ro-RO" sz="24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smtClean="0">
                <a:latin typeface="Arial" pitchFamily="34" charset="0"/>
                <a:cs typeface="Arial" pitchFamily="34" charset="0"/>
              </a:rPr>
              <a:t>minute), </a:t>
            </a:r>
            <a:endParaRPr lang="ro-RO" sz="24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ro-RO" sz="24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400" smtClean="0">
                <a:latin typeface="Arial" pitchFamily="34" charset="0"/>
                <a:cs typeface="Arial" pitchFamily="34" charset="0"/>
              </a:rPr>
              <a:t> o </a:t>
            </a:r>
            <a:r>
              <a:rPr lang="ro-RO" sz="2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reducere </a:t>
            </a:r>
            <a:r>
              <a:rPr lang="vi-VN" sz="2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distanţei parcurse </a:t>
            </a:r>
            <a:r>
              <a:rPr lang="vi-VN" sz="2400" smtClean="0">
                <a:latin typeface="Arial" pitchFamily="34" charset="0"/>
                <a:cs typeface="Arial" pitchFamily="34" charset="0"/>
              </a:rPr>
              <a:t>cu 21 m</a:t>
            </a:r>
            <a:r>
              <a:rPr lang="ro-RO" sz="240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buFont typeface="Wingdings" pitchFamily="2" charset="2"/>
              <a:buChar char="ü"/>
            </a:pPr>
            <a:endParaRPr lang="ro-RO" sz="24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400" smtClean="0">
                <a:latin typeface="Arial" pitchFamily="34" charset="0"/>
                <a:cs typeface="Arial" pitchFamily="34" charset="0"/>
              </a:rPr>
              <a:t> o </a:t>
            </a:r>
            <a:r>
              <a:rPr lang="ro-RO" sz="2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reducere </a:t>
            </a:r>
            <a:r>
              <a:rPr lang="vi-VN" sz="2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numărului de muncitori</a:t>
            </a:r>
            <a:r>
              <a:rPr lang="ro-RO" sz="24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400" smtClean="0">
                <a:latin typeface="Arial" pitchFamily="34" charset="0"/>
                <a:cs typeface="Arial" pitchFamily="34" charset="0"/>
              </a:rPr>
              <a:t>cu 2 persoane</a:t>
            </a:r>
            <a:r>
              <a:rPr lang="vi-VN" sz="24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752600"/>
            <a:ext cx="81534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În urma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analizei modului de organizare a procesului de producţie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poate 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rezulta necesitatea unor modificări de fluxuri tehnologice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sau </a:t>
            </a:r>
            <a:r>
              <a:rPr lang="vi-VN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amplasări sau</a:t>
            </a:r>
            <a:r>
              <a:rPr lang="en-US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reamplasări de utilaje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acest caz </a:t>
            </a:r>
            <a:r>
              <a:rPr lang="vi-VN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este nevoie să se facă o dimensionare judicioasă</a:t>
            </a:r>
            <a:r>
              <a:rPr lang="en-US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 suprafeţelor de producţie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Pentru aceasta se folosesc </a:t>
            </a:r>
            <a:r>
              <a:rPr lang="en-US" sz="200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mai multe metode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dintre care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mai utilizate sunt următoarele: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9144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.2</a:t>
            </a:r>
            <a:r>
              <a:rPr lang="pt-BR" sz="2400" b="1" smtClean="0"/>
              <a:t> </a:t>
            </a:r>
            <a:r>
              <a:rPr lang="pt-BR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Metode </a:t>
            </a:r>
            <a:r>
              <a:rPr lang="en-US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dimensionare a suprafeţelor de producţie</a:t>
            </a:r>
            <a:endParaRPr lang="pt-BR" sz="2200" b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1828800"/>
            <a:ext cx="533400" cy="2286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4400" y="5105400"/>
            <a:ext cx="7620000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1" i="1" smtClean="0">
                <a:latin typeface="Arial" pitchFamily="34" charset="0"/>
                <a:cs typeface="Arial" pitchFamily="34" charset="0"/>
              </a:rPr>
              <a:t>a.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metoda pe bază de calcul;</a:t>
            </a:r>
          </a:p>
          <a:p>
            <a:pPr algn="just"/>
            <a:r>
              <a:rPr lang="it-IT" sz="2000" b="1" i="1" smtClean="0">
                <a:latin typeface="Arial" pitchFamily="34" charset="0"/>
                <a:cs typeface="Arial" pitchFamily="34" charset="0"/>
              </a:rPr>
              <a:t>b. </a:t>
            </a:r>
            <a:r>
              <a:rPr lang="it-IT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metoda prin elaborarea unui proiect sumar;</a:t>
            </a:r>
          </a:p>
          <a:p>
            <a:pPr algn="just"/>
            <a:r>
              <a:rPr lang="en-US" sz="2000" b="1" i="1" smtClean="0">
                <a:latin typeface="Arial" pitchFamily="34" charset="0"/>
                <a:cs typeface="Arial" pitchFamily="34" charset="0"/>
              </a:rPr>
              <a:t>c.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metoda pe baza tendinţei coeficienţilor şi a extrapolării.</a:t>
            </a:r>
          </a:p>
        </p:txBody>
      </p:sp>
      <p:cxnSp>
        <p:nvCxnSpPr>
          <p:cNvPr id="8" name="Shape 7"/>
          <p:cNvCxnSpPr>
            <a:stCxn id="3" idx="3"/>
            <a:endCxn id="6" idx="1"/>
          </p:cNvCxnSpPr>
          <p:nvPr/>
        </p:nvCxnSpPr>
        <p:spPr>
          <a:xfrm flipH="1">
            <a:off x="914400" y="3183761"/>
            <a:ext cx="7848600" cy="2429471"/>
          </a:xfrm>
          <a:prstGeom prst="bentConnector5">
            <a:avLst>
              <a:gd name="adj1" fmla="val -2913"/>
              <a:gd name="adj2" fmla="val 69003"/>
              <a:gd name="adj3" fmla="val 102913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685800"/>
            <a:ext cx="3581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000" b="1" i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Metoda pe baz</a:t>
            </a:r>
            <a:r>
              <a:rPr lang="ro-RO" sz="2000" b="1" i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2000" b="1" i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calcul</a:t>
            </a:r>
            <a:endParaRPr lang="ro-RO" sz="2000" b="1" i="1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447800"/>
            <a:ext cx="7620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constă în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stabilirea necesarului de maşini, utilaje şi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instalaţii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şi a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necesarului de suprafaţă pentru fiecare tip de utilaj sau instalaţie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în parte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  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final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 calculează suprafaţa pe total grupă de utilaje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prin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înmulţirea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normativului de suprafaţă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şi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numărul de utilaje de acelaşi tip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886200"/>
            <a:ext cx="7848600" cy="255454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Tot pe baza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normativelor de suprafaţă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stabilesc şi </a:t>
            </a:r>
            <a:r>
              <a:rPr lang="vi-VN" sz="2000" b="1" i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suprafeţele necesare deplasării</a:t>
            </a:r>
            <a:r>
              <a:rPr lang="ro-RO" sz="2000" b="1" i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muncitorilor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b="1" i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mijloacelor de transport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 sau </a:t>
            </a:r>
            <a:r>
              <a:rPr lang="pt-BR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pentru depozitarea materiilor şi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materialelor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sau </a:t>
            </a:r>
            <a:r>
              <a:rPr lang="pt-BR" sz="2000" b="1" i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echipamentelor tehnologice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Suprafaţa total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pt-BR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produc</a:t>
            </a:r>
            <a:r>
              <a:rPr lang="pt-BR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ţie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 se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obţine prin î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nsumare la suprafaţ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producţie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suprafeţele necesare serviciilor</a:t>
            </a:r>
            <a:r>
              <a:rPr lang="ro-RO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auxiliare sau de servire sau pentru administraţia întreprinderii</a:t>
            </a:r>
            <a:r>
              <a:rPr lang="fr-FR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52400" y="39624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381000"/>
            <a:ext cx="193674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Observație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066800"/>
            <a:ext cx="7924800" cy="132343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Determinarea necesarului de maşini, utilaje sau instalaţii se poate face prin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utilizarea unor relaţii de calcul specifice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Acestea sunt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diferenţiate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după cum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utilajele sunt de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prelucrare mecanică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elaborează şarje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sau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sunt folosite în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turnătorii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5908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Pentru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utilajele din prelucrări mecanice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numărul acestora se determină cu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ajutorul relaţiei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(3.1)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52400" y="2667000"/>
            <a:ext cx="533400" cy="2286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276600"/>
            <a:ext cx="2971800" cy="170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943600" y="3810000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(3.1)</a:t>
            </a:r>
            <a:endParaRPr lang="en-US" sz="2000"/>
          </a:p>
        </p:txBody>
      </p:sp>
      <p:sp>
        <p:nvSpPr>
          <p:cNvPr id="9" name="Rectangle 8"/>
          <p:cNvSpPr/>
          <p:nvPr/>
        </p:nvSpPr>
        <p:spPr>
          <a:xfrm>
            <a:off x="685800" y="4800600"/>
            <a:ext cx="807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unde:</a:t>
            </a: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Q</a:t>
            </a:r>
            <a:r>
              <a:rPr lang="en-US" sz="2000" i="1" baseline="-2500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- cantitatea de produse de tipul j ;</a:t>
            </a: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tn</a:t>
            </a:r>
            <a:r>
              <a:rPr lang="en-US" sz="2000" i="1" baseline="-2500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- norma de timp pe unitatea de produs j;</a:t>
            </a:r>
          </a:p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Kn</a:t>
            </a:r>
            <a:r>
              <a:rPr lang="en-US" sz="2000" i="1" baseline="-25000" smtClean="0">
                <a:latin typeface="Arial" pitchFamily="34" charset="0"/>
                <a:cs typeface="Arial" pitchFamily="34" charset="0"/>
              </a:rPr>
              <a:t>j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- coeficientul de îndeplinire a normelor pentru produsul j;</a:t>
            </a: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Td- timpul disponibil al utilajului.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685800"/>
            <a:ext cx="70866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a. G</a:t>
            </a:r>
            <a:r>
              <a:rPr lang="vi-VN" sz="2000" b="1" i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raficul de analiză generală a procesului de producţie</a:t>
            </a:r>
            <a:endParaRPr lang="ro-RO" sz="2000" b="1" i="1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295400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se întocmeşte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pentru un singur produs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reper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sau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piesă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, având </a:t>
            </a:r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rolul de a da o imagine de ansamblu asupra întregului proces de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producţie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2438400"/>
            <a:ext cx="7315200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Elaborarea acestui grafic presupune evidenţierea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operaţiilor de control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simbolizate cu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  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şi a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operaţiilor de bază simbolizate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cu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19400"/>
            <a:ext cx="5334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048000"/>
            <a:ext cx="5143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381000" y="2514600"/>
            <a:ext cx="533400" cy="2286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3581400"/>
            <a:ext cx="1864613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kumimoji="0" lang="en-US" sz="2000" b="1" i="1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 </a:t>
            </a:r>
            <a:r>
              <a:rPr kumimoji="0" lang="en-US" sz="2000" b="1" i="1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Observaţi</a:t>
            </a: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4038600"/>
            <a:ext cx="84582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Graficul de analiză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generală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prezintă </a:t>
            </a:r>
            <a:r>
              <a:rPr lang="vi-VN" sz="2000" b="1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fluxul tehnologic principal şi locurile în care intră în acest flux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fluxurile tehnologice secundare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Numerotarea operaţiilor din fluxul tehnologic se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face în succesiunea fiecărui fel de operaţie în parte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începând cu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fluxul tehnologic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principal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şi </a:t>
            </a:r>
            <a:r>
              <a:rPr lang="en-US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continuând cu numerotarea operaţiilor din fluxurile tehnologice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secundare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din locul de unde acestea intră în fluxul tehnologic principal.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Atât</a:t>
            </a:r>
            <a:r>
              <a:rPr lang="ro-RO" sz="2000" b="1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operaţiile de bază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cât şi cele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control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sunt însoţite pe grafic de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duratele lor de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execuţie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9144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Pentru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utilajele 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care elaborează șarje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numărul acestora se determină cu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ajutorul relaţiei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(3.2)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81000" y="990600"/>
            <a:ext cx="533400" cy="2286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057400"/>
            <a:ext cx="31894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248400" y="2590800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(3.2)</a:t>
            </a:r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609600" y="41148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unde:</a:t>
            </a:r>
          </a:p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-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Q- cantitatea de produse care trebuie fabricată;</a:t>
            </a:r>
          </a:p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-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Gmp- greutatea materiei prime care intră o singură dată în instalaţie;</a:t>
            </a:r>
          </a:p>
          <a:p>
            <a:pPr algn="just"/>
            <a:r>
              <a:rPr lang="vi-VN" sz="2000" i="1" smtClean="0">
                <a:latin typeface="Arial" pitchFamily="34" charset="0"/>
                <a:cs typeface="Arial" pitchFamily="34" charset="0"/>
              </a:rPr>
              <a:t>-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Kp- coeficientul de transformare din materie primă în produs finit;</a:t>
            </a:r>
          </a:p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Td- timpul disponibil al instalaţiei;</a:t>
            </a:r>
          </a:p>
          <a:p>
            <a:pPr algn="just"/>
            <a:r>
              <a:rPr lang="en-US" sz="2000" i="1" smtClean="0">
                <a:latin typeface="Arial" pitchFamily="34" charset="0"/>
                <a:cs typeface="Arial" pitchFamily="34" charset="0"/>
              </a:rPr>
              <a:t>-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ds- durata de elaborare a unei şarje.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9906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mtClean="0"/>
              <a:t> 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ecesarul de instalaţii de turnare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(în turnătorii)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se determină cu ajutorul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 r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elaţiei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(3.3)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57200" y="1066800"/>
            <a:ext cx="533400" cy="2286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0"/>
            <a:ext cx="48164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781800" y="2743200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(3.3)</a:t>
            </a:r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457200" y="4191000"/>
            <a:ext cx="8229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unde:</a:t>
            </a:r>
          </a:p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-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Q- cantitatea de produse care va fi turnată în rame;</a:t>
            </a:r>
          </a:p>
          <a:p>
            <a:pPr algn="just"/>
            <a:r>
              <a:rPr lang="pt-BR" sz="2000" i="1" smtClean="0">
                <a:latin typeface="Arial" pitchFamily="34" charset="0"/>
                <a:cs typeface="Arial" pitchFamily="34" charset="0"/>
              </a:rPr>
              <a:t>-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smtClean="0">
                <a:latin typeface="Arial" pitchFamily="34" charset="0"/>
                <a:cs typeface="Arial" pitchFamily="34" charset="0"/>
              </a:rPr>
              <a:t>Np/rama- numărul produselor care se formează pe o ramă de turnare;</a:t>
            </a:r>
          </a:p>
          <a:p>
            <a:pPr algn="just"/>
            <a:r>
              <a:rPr lang="pt-BR" sz="2000" smtClean="0">
                <a:latin typeface="Arial" pitchFamily="34" charset="0"/>
                <a:cs typeface="Arial" pitchFamily="34" charset="0"/>
              </a:rPr>
              <a:t>-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smtClean="0">
                <a:latin typeface="Arial" pitchFamily="34" charset="0"/>
                <a:cs typeface="Arial" pitchFamily="34" charset="0"/>
              </a:rPr>
              <a:t>Nrame/oră- numărul de rame realizate într-o oră;</a:t>
            </a:r>
          </a:p>
          <a:p>
            <a:pPr algn="just"/>
            <a:r>
              <a:rPr lang="en-US" sz="2000" i="1" smtClean="0">
                <a:latin typeface="Arial" pitchFamily="34" charset="0"/>
                <a:cs typeface="Arial" pitchFamily="34" charset="0"/>
              </a:rPr>
              <a:t>-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Td- timpul disponibil al instalaţiei de turnare.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838200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Calculul necesarului de suprafaţă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face pornind de la fiecare utilaj în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parte pentru care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 calculează suprafaţa total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latin typeface="Arial" pitchFamily="34" charset="0"/>
                <a:cs typeface="Arial" pitchFamily="34" charset="0"/>
              </a:rPr>
              <a:t>St,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cu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relaţia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(3.4)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: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endParaRPr lang="vi-VN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" y="914400"/>
            <a:ext cx="533400" cy="2286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133600"/>
            <a:ext cx="307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943600" y="2209800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(3.4)</a:t>
            </a:r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1752600" y="28194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unde:</a:t>
            </a:r>
          </a:p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-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Ss- suprafaţa statică;</a:t>
            </a:r>
          </a:p>
          <a:p>
            <a:pPr algn="just"/>
            <a:r>
              <a:rPr lang="en-US" sz="2000" i="1" smtClean="0">
                <a:latin typeface="Arial" pitchFamily="34" charset="0"/>
                <a:cs typeface="Arial" pitchFamily="34" charset="0"/>
              </a:rPr>
              <a:t>-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Sg- suprafaţa de gravitaţie;</a:t>
            </a:r>
          </a:p>
          <a:p>
            <a:pPr algn="just"/>
            <a:r>
              <a:rPr lang="en-US" sz="2000" i="1" smtClean="0">
                <a:latin typeface="Arial" pitchFamily="34" charset="0"/>
                <a:cs typeface="Arial" pitchFamily="34" charset="0"/>
              </a:rPr>
              <a:t>-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Se- suprafaţa de evoluţie.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0" y="4648200"/>
            <a:ext cx="6781800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Suprafaţa statică </a:t>
            </a:r>
            <a:r>
              <a:rPr lang="vi-VN" sz="2000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reprezintă suprafaţa pe care se aşează efectiv utilajul,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putându-se determina în funcţie de dimensiunile acestuia.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685800"/>
            <a:ext cx="7620000" cy="132343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Suprafaţa de gravitaţie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este necesară pentru servirea de către muncitor a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locurilor de muncă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, sau </a:t>
            </a:r>
            <a:r>
              <a:rPr lang="pt-BR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pentru depozitarea materialelor. </a:t>
            </a:r>
            <a:endParaRPr lang="ro-RO" sz="2000" b="1" i="1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000" smtClean="0">
                <a:latin typeface="Arial" pitchFamily="34" charset="0"/>
                <a:cs typeface="Arial" pitchFamily="34" charset="0"/>
              </a:rPr>
              <a:t>Această </a:t>
            </a:r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suprafaţă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 se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determină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cu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relaţia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(3.5)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057400"/>
            <a:ext cx="2209800" cy="645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638800" y="2209800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(3.5)</a:t>
            </a: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2057400" y="26670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unde:</a:t>
            </a:r>
          </a:p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-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N - numărul laturilor din care poate fi servit utilajul de către muncitor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3810000"/>
            <a:ext cx="7543800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Suprafaţa de evoluţie </a:t>
            </a:r>
            <a:r>
              <a:rPr lang="vi-VN" sz="2000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este necesară pentru deplasarea personalului din</a:t>
            </a:r>
            <a:r>
              <a:rPr lang="ro-RO" sz="2000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secţie şi pentru efectuarea diferitelor transporturi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şi se determină cu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relaţi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a(3.6)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5029200"/>
            <a:ext cx="295603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5105400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(3.6)</a:t>
            </a:r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838200" y="55626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unde:</a:t>
            </a:r>
          </a:p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-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K - este un coeficient de suprafaţă, ale cărui valori sunt cuprinse între 0,05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şi 3 </a:t>
            </a:r>
            <a:r>
              <a:rPr lang="pt-BR" sz="2000" i="1" smtClean="0">
                <a:latin typeface="Arial" pitchFamily="34" charset="0"/>
                <a:cs typeface="Arial" pitchFamily="34" charset="0"/>
              </a:rPr>
              <a:t>în funcţie de specificul locului de munca.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685800"/>
            <a:ext cx="50292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000" b="1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Metoda pe baz</a:t>
            </a:r>
            <a:r>
              <a:rPr lang="ro-RO" sz="2000" b="1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unui proiect sumar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447800"/>
            <a:ext cx="7315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constă în aceea că </a:t>
            </a:r>
            <a:r>
              <a:rPr lang="vi-VN" sz="2000" b="1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 elaborează un proiect</a:t>
            </a:r>
            <a:r>
              <a:rPr lang="ro-RO" sz="2000" b="1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detaliu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care să ofere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primă orientare asupra spaţiilor necesare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funcţie de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soluţiile de amplasare adoptate.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819400"/>
            <a:ext cx="8305800" cy="378565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Dimensionarea spaţiilor pe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baza normativelor de utilizare a spaţiului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se foloseşte în mod frecvent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în cazul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în care anumite tipuri de suprafeţe se repetă de la un proiect la altul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concluzie,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folosirea acestei metode se bazează pe normativele existente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pentru diferitele maşini sau utilaje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Astfel, </a:t>
            </a:r>
            <a:r>
              <a:rPr lang="pt-BR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pentru maşinile mici este necesară o suprafaţă de 10-12 mp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pentru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cele mijlocii 15-25 mp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iar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pentru cele mari 30-45 mp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 fel se stabileşte </a:t>
            </a:r>
            <a:r>
              <a:rPr lang="vi-VN" sz="2000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suprafaţa de producţie necesară pentru activităţii de</a:t>
            </a:r>
            <a:r>
              <a:rPr lang="ro-RO" sz="2000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control tehnic de calitate sau auxiliare</a:t>
            </a:r>
            <a:r>
              <a:rPr lang="fr-FR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838200"/>
            <a:ext cx="7315200" cy="40011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Metoda pe baz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tendinţei coeficienţilor şi a extrapolării.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2514600"/>
            <a:ext cx="8001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Pe baza acestei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metode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 pot determina indicatori precum raportul dintre suprafaţa utilă şi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suprafaţa total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sau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între suprafaţa construită şi cea utilă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etc.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Suprafeţele de producţie se pot determina şi prin extrapolare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adică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ţinându-se seama de tendinţa acestor coeficienţi şi necesarul de suprafaţă estimat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într-o perioadă viitoare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914400"/>
            <a:ext cx="81534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.3</a:t>
            </a:r>
            <a:r>
              <a:rPr lang="vi-VN" sz="2400" b="1" smtClean="0"/>
              <a:t> </a:t>
            </a:r>
            <a:r>
              <a:rPr lang="vi-VN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Tipuri de amplasare a mijloacelor de muncă pe</a:t>
            </a:r>
            <a:r>
              <a:rPr lang="en-US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vi-VN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suprafeţele</a:t>
            </a:r>
            <a:r>
              <a:rPr lang="en-US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producţie</a:t>
            </a:r>
            <a:endParaRPr lang="pt-BR" sz="2200" b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057400"/>
            <a:ext cx="74676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smtClean="0">
                <a:latin typeface="+mj-lt"/>
              </a:rPr>
              <a:t>O problemă care se cere rezolvată din punctul de vedere a organizării</a:t>
            </a:r>
            <a:r>
              <a:rPr lang="en-US" sz="2000" smtClean="0">
                <a:latin typeface="+mj-lt"/>
              </a:rPr>
              <a:t> </a:t>
            </a:r>
            <a:r>
              <a:rPr lang="vi-VN" sz="2000" smtClean="0">
                <a:latin typeface="+mj-lt"/>
              </a:rPr>
              <a:t>producţiei o constituie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tipul optim de amplasare a locurilor de muncă pe suprafeţele</a:t>
            </a:r>
            <a:r>
              <a:rPr lang="en-US" sz="2000" b="1" i="1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producţie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şi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modul în care se va face circulaţia produselor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şi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deplasarea personalului pentru executarea operaţiilor de prelucrare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81000" y="2133600"/>
            <a:ext cx="533400" cy="228600"/>
          </a:xfrm>
          <a:prstGeom prst="rightArrow">
            <a:avLst/>
          </a:prstGeom>
          <a:solidFill>
            <a:srgbClr val="00206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4648200"/>
            <a:ext cx="6858000" cy="193899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457200" indent="-457200" algn="just"/>
            <a:r>
              <a:rPr lang="en-US" sz="2000" b="1" i="1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proiectare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 baza poziţiei fixe a obiectului de </a:t>
            </a:r>
          </a:p>
          <a:p>
            <a:pPr marL="457200" indent="-457200" algn="just"/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prelucrat;</a:t>
            </a:r>
          </a:p>
          <a:p>
            <a:pPr algn="just"/>
            <a:r>
              <a:rPr lang="en-US" sz="2000" b="1" i="1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proiectare 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 baza procesului tehnologic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sau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 </a:t>
            </a:r>
          </a:p>
          <a:p>
            <a:pPr algn="just"/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grupe omogene de maşini;</a:t>
            </a:r>
          </a:p>
          <a:p>
            <a:pPr algn="just"/>
            <a:r>
              <a:rPr lang="en-US" sz="2000" b="1" i="1" smtClean="0">
                <a:latin typeface="Arial" pitchFamily="34" charset="0"/>
                <a:cs typeface="Arial" pitchFamily="34" charset="0"/>
              </a:rPr>
              <a:t>c.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proiectare </a:t>
            </a:r>
            <a:r>
              <a:rPr lang="en-US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în funcţie de produsul prelucrat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sau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 linii </a:t>
            </a:r>
          </a:p>
          <a:p>
            <a:pPr algn="just"/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tehnologice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396240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Din acest punct de vedere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pot fi adoptate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trei soluţii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şi anume:</a:t>
            </a:r>
          </a:p>
        </p:txBody>
      </p:sp>
      <p:cxnSp>
        <p:nvCxnSpPr>
          <p:cNvPr id="9" name="Shape 8"/>
          <p:cNvCxnSpPr>
            <a:stCxn id="7" idx="3"/>
            <a:endCxn id="6" idx="1"/>
          </p:cNvCxnSpPr>
          <p:nvPr/>
        </p:nvCxnSpPr>
        <p:spPr>
          <a:xfrm flipH="1">
            <a:off x="1219200" y="4162455"/>
            <a:ext cx="6934200" cy="1455241"/>
          </a:xfrm>
          <a:prstGeom prst="bentConnector5">
            <a:avLst>
              <a:gd name="adj1" fmla="val -3297"/>
              <a:gd name="adj2" fmla="val 23563"/>
              <a:gd name="adj3" fmla="val 103297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066800"/>
            <a:ext cx="73914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a.</a:t>
            </a:r>
            <a:r>
              <a:rPr lang="en-US" sz="2000" i="1" smtClean="0"/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Proiectarea pe baza poziţiei fixe a obiectului de prelucrat</a:t>
            </a:r>
            <a:endParaRPr lang="ro-RO" sz="2000" b="1" i="1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981200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+mj-lt"/>
              </a:rPr>
              <a:t>...</a:t>
            </a:r>
            <a:r>
              <a:rPr lang="vi-VN" sz="2000" smtClean="0">
                <a:latin typeface="+mj-lt"/>
              </a:rPr>
              <a:t>constă în aceea c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produsul care trebuie prelucrat</a:t>
            </a:r>
            <a:r>
              <a:rPr lang="ro-RO" sz="2000" smtClean="0">
                <a:latin typeface="+mj-lt"/>
              </a:rPr>
              <a:t>,</a:t>
            </a:r>
            <a:r>
              <a:rPr lang="vi-VN" sz="2000" smtClean="0">
                <a:latin typeface="+mj-lt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ocupă o poziţie fixă</a:t>
            </a:r>
            <a:r>
              <a:rPr lang="vi-VN" sz="2000" smtClean="0">
                <a:latin typeface="+mj-lt"/>
              </a:rPr>
              <a:t>, iar </a:t>
            </a:r>
            <a:r>
              <a:rPr lang="vi-VN" sz="2000" b="1" i="1" smtClean="0">
                <a:solidFill>
                  <a:srgbClr val="FF0000"/>
                </a:solidFill>
                <a:latin typeface="+mj-lt"/>
              </a:rPr>
              <a:t>muncitorii împreună cu</a:t>
            </a:r>
            <a:r>
              <a:rPr lang="ro-RO" sz="2000" b="1" i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+mj-lt"/>
              </a:rPr>
              <a:t>echipamentele tehnologice se deplasează la acesta</a:t>
            </a:r>
            <a:r>
              <a:rPr lang="vi-VN" sz="2000" smtClean="0">
                <a:latin typeface="+mj-lt"/>
              </a:rPr>
              <a:t>, în ordinea impusă de</a:t>
            </a:r>
            <a:r>
              <a:rPr lang="ro-RO" sz="2000" smtClean="0">
                <a:latin typeface="+mj-lt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succesiunea operaţiilor tehnologice.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657600"/>
            <a:ext cx="193674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Observație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495800"/>
            <a:ext cx="7772400" cy="132343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Acest tip de </a:t>
            </a:r>
            <a:r>
              <a:rPr lang="pt-BR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organizare a procesului de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se recomandă a se folosi în acele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unităţi de producţie care fabrică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produse grele şi de dimensiuni mari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numărul produselor este mic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iar </a:t>
            </a:r>
            <a:r>
              <a:rPr lang="vi-VN" sz="2000" b="1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procesul</a:t>
            </a:r>
            <a:r>
              <a:rPr lang="ro-RO" sz="2000" b="1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tehnologic este relativ simplu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762000"/>
            <a:ext cx="56388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b.</a:t>
            </a:r>
            <a:r>
              <a:rPr lang="en-US" sz="2000" i="1" smtClean="0">
                <a:solidFill>
                  <a:srgbClr val="002060"/>
                </a:solidFill>
              </a:rPr>
              <a:t> </a:t>
            </a:r>
            <a:r>
              <a:rPr lang="it-IT" sz="2000" i="1" smtClean="0">
                <a:solidFill>
                  <a:srgbClr val="002060"/>
                </a:solidFill>
              </a:rPr>
              <a:t> </a:t>
            </a:r>
            <a:r>
              <a:rPr lang="it-IT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Proiectarea pe baza procesului tehnologic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o-RO" sz="2000" b="1" i="1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447800"/>
            <a:ext cx="792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presupune faptul că </a:t>
            </a:r>
            <a:r>
              <a:rPr lang="es-E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utilajele au o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poziţie fixă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,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în acest caz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deplasarea fiind efectuată de produsele care urmează a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 prelucrate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733800"/>
            <a:ext cx="8382000" cy="255454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Utilajele sunt grupate pe grupe omogene de maşini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asemănătoare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din punctul de vedere al tehnologiei de prelucrare.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V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or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exista în acest caz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grupa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de maşini strunguri,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grupa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freze,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grupa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raboteze etc.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Acest mod de amplasare a locurilor de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munca </a:t>
            </a:r>
            <a:r>
              <a:rPr lang="vi-VN" sz="2000" b="1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este specific unit</a:t>
            </a:r>
            <a:r>
              <a:rPr lang="ro-RO" sz="2000" b="1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ăț</a:t>
            </a:r>
            <a:r>
              <a:rPr lang="vi-VN" sz="2000" b="1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ilor de producţie cu tip de producţie de serie mică sau</a:t>
            </a:r>
            <a:r>
              <a:rPr lang="ro-RO" sz="2000" b="1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unicate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457200" y="2971800"/>
            <a:ext cx="186461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Observații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990600"/>
            <a:ext cx="57912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Proiectarea în funcţie de produsul prelucrat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o-RO" sz="2000" b="1" i="1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7526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foloseşte în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unităţile de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producţie care au un tip de producţie de serie mare sau de masă</a:t>
            </a:r>
            <a:r>
              <a:rPr lang="fr-FR" sz="2000" smtClean="0">
                <a:latin typeface="Arial" pitchFamily="34" charset="0"/>
                <a:cs typeface="Arial" pitchFamily="34" charset="0"/>
              </a:rPr>
              <a:t>.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962400"/>
            <a:ext cx="7620000" cy="132343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Amplasarea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utilajelor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se face în cadrul unor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 tehnologice specializate în fabricarea unui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produs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sau a unor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produse asemănătoare din punct de vedere tehnologic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în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succesiunea impusă de fluxul tehnologic al produselor.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2971800"/>
            <a:ext cx="193674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Observație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838200"/>
            <a:ext cx="73914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G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raficul de analiză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detaliată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 procesului de producţie</a:t>
            </a:r>
            <a:endParaRPr lang="ro-RO" sz="2000" b="1" i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600200"/>
            <a:ext cx="7467600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face o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analiză mai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amănunţită a procesului de producţie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urmărind în afara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operaţiilor de bază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şi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control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şi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operaţiile de transport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aşteptare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    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şi </a:t>
            </a:r>
            <a:r>
              <a:rPr lang="en-US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depozitare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2209800"/>
            <a:ext cx="6762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209800"/>
            <a:ext cx="381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2209800"/>
            <a:ext cx="5715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ight Arrow 8"/>
          <p:cNvSpPr/>
          <p:nvPr/>
        </p:nvSpPr>
        <p:spPr>
          <a:xfrm>
            <a:off x="228600" y="1676400"/>
            <a:ext cx="533400" cy="2286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" y="2743200"/>
            <a:ext cx="1864613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kumimoji="0" lang="en-US" sz="2000" b="1" i="1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 </a:t>
            </a:r>
            <a:r>
              <a:rPr kumimoji="0" lang="en-US" sz="2000" b="1" i="1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Observaţi</a:t>
            </a: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3429000"/>
            <a:ext cx="7543800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Graficul de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analiză detaliată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prezintă odată cu simbolurile specifice celor cinci operaţii şi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timpul lor de execuţie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distanţele de transport (pentru operaţiile de transport)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şi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numărul de muncitori care execută fiecare operaţie în parte. </a:t>
            </a:r>
            <a:endParaRPr lang="ro-RO" sz="2000" b="1" i="1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Graficul se elaborează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dou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ori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: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odată pentru situaţia existentă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iar dacă procesul de producţie suferă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unele îmbunătăţiri, </a:t>
            </a:r>
            <a:r>
              <a:rPr lang="vi-VN" sz="2000" b="1" i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graficul se mai întocmeşte şi pentru situaţia îmbunătăţită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71600" y="685800"/>
            <a:ext cx="5486400" cy="80021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CAP I</a:t>
            </a:r>
            <a:r>
              <a:rPr lang="ro-RO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 SISTEME DE ORGANIZARE</a:t>
            </a:r>
            <a:r>
              <a:rPr lang="ro-RO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o-RO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SPAŢIALĂ A</a:t>
            </a:r>
            <a:r>
              <a:rPr lang="ro-RO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ÎNTREPRINDERII</a:t>
            </a:r>
            <a:endParaRPr lang="en-US" sz="22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133601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.1</a:t>
            </a:r>
            <a:r>
              <a:rPr lang="pt-BR" sz="2400" b="1" smtClean="0"/>
              <a:t> </a:t>
            </a:r>
            <a:r>
              <a:rPr lang="pt-BR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Tipul de producţie; metode de organizare a producţiei</a:t>
            </a:r>
            <a:endParaRPr lang="pt-BR" sz="2200" b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667000"/>
            <a:ext cx="8153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2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2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.1</a:t>
            </a:r>
            <a:r>
              <a:rPr lang="ro-RO" sz="22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.1</a:t>
            </a:r>
            <a:r>
              <a:rPr lang="pt-BR" sz="2200" b="1" i="1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Tipul de producţie;</a:t>
            </a:r>
            <a:r>
              <a:rPr lang="vi-VN" sz="2200" b="1" i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2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noţiune, tipologie, importanţă</a:t>
            </a:r>
            <a:endParaRPr lang="pt-BR" sz="2200" b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3528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Organizarea producţiei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secţiile de bază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este influenţată într-o măsură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smtClean="0">
                <a:latin typeface="Arial" pitchFamily="34" charset="0"/>
                <a:cs typeface="Arial" pitchFamily="34" charset="0"/>
              </a:rPr>
              <a:t>foarte mare de </a:t>
            </a:r>
            <a:r>
              <a:rPr lang="fr-F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tipul de producţ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 existent </a:t>
            </a:r>
            <a:r>
              <a:rPr lang="fr-FR" sz="2000" smtClean="0">
                <a:latin typeface="Arial" pitchFamily="34" charset="0"/>
                <a:cs typeface="Arial" pitchFamily="34" charset="0"/>
              </a:rPr>
              <a:t>la un moment dat în cadrul întreprinderii.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04800" y="3429000"/>
            <a:ext cx="533400" cy="228600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4648200"/>
            <a:ext cx="82296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Tipul de producţie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este o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stare organizaţională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determinată de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ro-RO" sz="2000" i="1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nomenclatorul de produse ce urmează a fi prelucrat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, </a:t>
            </a:r>
            <a:endParaRPr lang="ro-RO" sz="2000" i="1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volumul producţiei fabricate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,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o-RO" sz="2000" b="1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gradul de specializare al întreprinderii</a:t>
            </a:r>
            <a:r>
              <a:rPr lang="ro-RO" sz="2000" b="1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modul de deplasare a produselor de la</a:t>
            </a:r>
            <a:r>
              <a:rPr lang="ro-RO" sz="2000" b="1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 loc de muncă la altul.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28600" y="4724400"/>
            <a:ext cx="533400" cy="2286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914400"/>
            <a:ext cx="83820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uncţie de ansamblul acestor factori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există trei tipuri de producţie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o-RO" sz="2000" b="1" i="1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1828800"/>
            <a:ext cx="4038600" cy="163121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tipul de producţie în masă;</a:t>
            </a:r>
            <a:endParaRPr lang="ro-RO" sz="2000" b="1" i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ro-RO" sz="2000" b="1" i="1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tipul de producţie în serie;</a:t>
            </a:r>
            <a:endParaRPr lang="ro-RO" sz="2000" b="1" i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ro-RO" sz="2000" b="1" i="1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tipul de producţie individual</a:t>
            </a:r>
            <a:r>
              <a:rPr lang="en-US" sz="200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6" name="Shape 5"/>
          <p:cNvCxnSpPr>
            <a:stCxn id="3" idx="3"/>
            <a:endCxn id="4" idx="1"/>
          </p:cNvCxnSpPr>
          <p:nvPr/>
        </p:nvCxnSpPr>
        <p:spPr>
          <a:xfrm flipH="1">
            <a:off x="2057400" y="1114455"/>
            <a:ext cx="6705600" cy="1529953"/>
          </a:xfrm>
          <a:prstGeom prst="bentConnector5">
            <a:avLst>
              <a:gd name="adj1" fmla="val -3409"/>
              <a:gd name="adj2" fmla="val 29883"/>
              <a:gd name="adj3" fmla="val 103409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3886200"/>
            <a:ext cx="8382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pt-BR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uncţie de 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mărimea lotului de fabrica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ţi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e, </a:t>
            </a:r>
            <a:r>
              <a:rPr lang="es-E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tipul de producţie în serie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poate fi:</a:t>
            </a:r>
            <a:endParaRPr lang="ro-RO" sz="2000" b="1" i="1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4953000"/>
            <a:ext cx="4648200" cy="163121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vi-VN" sz="2000" b="1" i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tipul de producţie în </a:t>
            </a:r>
            <a:r>
              <a:rPr lang="ro-RO" sz="2000" b="1" i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serie mare</a:t>
            </a:r>
            <a:r>
              <a:rPr lang="vi-VN" sz="2000" b="1" i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o-RO" sz="2000" b="1" i="1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ro-RO" sz="2000" b="1" i="1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tipul de producţie în serie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mijlocie</a:t>
            </a:r>
            <a:r>
              <a:rPr lang="es-E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  <a:endParaRPr lang="ro-RO" sz="2000" b="1" i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ro-RO" sz="2000" b="1" i="1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b="1" i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tipul de producţie </a:t>
            </a:r>
            <a:r>
              <a:rPr lang="ro-RO" sz="2000" b="1" i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în serie mică</a:t>
            </a:r>
            <a:r>
              <a:rPr lang="en-US" sz="200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685800"/>
            <a:ext cx="186461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Observații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1371600"/>
            <a:ext cx="7543800" cy="440120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Existenţa în cadrul întreprinderii a unui </a:t>
            </a:r>
            <a:r>
              <a:rPr lang="vi-VN" sz="2000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 de producţie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sau altul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determină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în mod esenţial asupra metodelor de organizare a producţiei şi a muncii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managementului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activităţii de pregătire a fabricaţiei noilor produse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şi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metodelor de evidenţă şi control a producţiei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Astfel, pentru </a:t>
            </a:r>
            <a:r>
              <a:rPr lang="vi-VN" sz="2000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tipul de</a:t>
            </a:r>
            <a:r>
              <a:rPr lang="ro-RO" sz="2000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producţie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de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serie mare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şi de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masă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metoda de organizare a producţiei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este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 forma liniilor de producţie în flux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iar pentru </a:t>
            </a:r>
            <a:r>
              <a:rPr lang="en-US" sz="2000" i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tipul de producţie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de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serie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mică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şi </a:t>
            </a:r>
            <a:r>
              <a:rPr lang="pt-BR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individuală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organizarea producţiei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se face </a:t>
            </a:r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sub forma grupelor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omogene de maşini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Pentru </a:t>
            </a:r>
            <a:r>
              <a:rPr lang="en-US" sz="2000" i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tipul de producţie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de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serie mijlocie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se folosesc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elemente din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cele două metode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prezentate anterior.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1371600"/>
            <a:ext cx="2989921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Observații generale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286000"/>
            <a:ext cx="7391400" cy="286232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Practica arata însă, c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în cadrul întreprinderilor de producţie industrială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există un tip sau altul de producţie în formele prezentate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ci în cele mai multe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cazuri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pot să coexiste elemente comune din cele trei tipuri de 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acest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caz,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metoda de organizare a producţiei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 fi adecvată tipului de producţie care are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cea mai mare pondere în întreprindere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precum şi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în funcţie de condiţiile concrete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existente.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533400"/>
            <a:ext cx="3810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2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2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.1</a:t>
            </a:r>
            <a:r>
              <a:rPr lang="ro-RO" sz="22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.2</a:t>
            </a:r>
            <a:r>
              <a:rPr lang="pt-BR" sz="2200" b="1" i="1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2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Tipu</a:t>
            </a:r>
            <a:r>
              <a:rPr lang="ro-RO" sz="22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rile</a:t>
            </a:r>
            <a:r>
              <a:rPr lang="pt-BR" sz="22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producţie</a:t>
            </a:r>
            <a:endParaRPr lang="pt-BR" sz="2200" b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914400"/>
            <a:ext cx="48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.1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.2.1</a:t>
            </a:r>
            <a:r>
              <a:rPr lang="pt-BR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Tipu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 </a:t>
            </a:r>
            <a:r>
              <a:rPr lang="pt-BR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producţie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masă</a:t>
            </a:r>
            <a:endParaRPr lang="pt-BR" sz="2200" b="1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371600"/>
            <a:ext cx="216597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o-RO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Caracteristici: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1905000"/>
            <a:ext cx="79248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fabricarea unei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nomenclaturi reduse de produse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în mod neîntrerupt şi în </a:t>
            </a:r>
            <a:r>
              <a:rPr lang="it-IT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cantităţi mari sau foarte mari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endParaRPr lang="it-IT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specializare înaltă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atât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nivelul locurilor de muncă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cât şi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nivelul</a:t>
            </a:r>
            <a:r>
              <a:rPr lang="en-US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întreprinderii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deplasarea produselor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de la un loc de muncă la altul se face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bucată cu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bucată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în mod continuu cu ajutorul unor mijloace de transport specifice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cu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deplasare continuă de felul benzilor rulante, conveiere sau planuri înclinate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din punct de vedere organizatoric,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locurile de muncă şi forţa de muncă care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 utilizează au un grad înalt de specializare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fiind amplasate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în succesiunea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operaţiilor tehnologice sub forma liniilor de producţie în flux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1371600"/>
            <a:ext cx="193514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Observații 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2362200"/>
            <a:ext cx="6477000" cy="224676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cadrul întreprinderilor de producţie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tipul de producţie de masă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ocupă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încă o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pondere însemnată.</a:t>
            </a:r>
            <a:endParaRPr lang="en-US" sz="2000" b="1" i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Tipul de producţie de masă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creează condiţii foarte bune pentru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folosirea pe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scară largă a proceselor de producţie automatizate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cu efecte deosebite în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creşterea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eficienţei economice a întreprinderii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  <a:endParaRPr lang="vi-V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48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.1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.2.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Tipu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producţie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î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 serie</a:t>
            </a:r>
            <a:endParaRPr lang="pt-BR" sz="2200" b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981200"/>
            <a:ext cx="216597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o-RO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Caracteristici: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2895600"/>
            <a:ext cx="79248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acest </a:t>
            </a:r>
            <a:r>
              <a:rPr lang="vi-VN" sz="2000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tip de producţie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este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specific întreprinderilor care fabrică o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nomenclatură relativ largă de produse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în mod periodic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şi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în loturi de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fabricaţie de mărime mare, mic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sau mijlocie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gradul de specializare al întreprinderii sau locurilor de muncă este mai redus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decât la tipul de ma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fiind </a:t>
            </a:r>
            <a:r>
              <a:rPr lang="vi-VN" sz="2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 ridicat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sau </a:t>
            </a:r>
            <a:r>
              <a:rPr lang="vi-VN" sz="2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 scăzut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funcţie de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mărimea seriilor de fabricaţie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vi-VN" sz="20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762000"/>
            <a:ext cx="76962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deplasarea produselor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de la un loc de muncă la altul se face cu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mijloace de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transport cu deplasare discontinuă </a:t>
            </a:r>
            <a:r>
              <a:rPr lang="fr-FR" sz="2000" smtClean="0">
                <a:latin typeface="Arial" pitchFamily="34" charset="0"/>
                <a:cs typeface="Arial" pitchFamily="34" charset="0"/>
              </a:rPr>
              <a:t>(pentru </a:t>
            </a:r>
            <a:r>
              <a:rPr lang="fr-FR" sz="2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seriile mici </a:t>
            </a:r>
            <a:r>
              <a:rPr lang="fr-FR" sz="2000" smtClean="0">
                <a:latin typeface="Arial" pitchFamily="34" charset="0"/>
                <a:cs typeface="Arial" pitchFamily="34" charset="0"/>
              </a:rPr>
              <a:t>de fabricaţie) -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cărucioare, electrocare, etc. sau cu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mijloace cu deplasare continuă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pentru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seriile mari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de fabricaţie;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locurile de munca sunt amplasate după diferite criterii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funcţie de mărimea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seriilor de fabricaţie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(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pentru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serii mari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de fabricate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locurile de muncă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sunt amplasate după criteriul liniilor tehnologice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iar pentru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seriile mici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fabricaţie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după criteriul grupelor omogene de maşini.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vi-VN" sz="2000" b="1" i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648200"/>
            <a:ext cx="2007281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Observație 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5380672"/>
            <a:ext cx="7772400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În cazul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tipului de producţie de serie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de fapt, se întâlnesc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caracteristici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comune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atât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tipului de producţie de masă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cât şi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tipului de producţie individual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(unicate).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601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.1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.2.3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Tipu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producţie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individuală (unicate)</a:t>
            </a:r>
            <a:endParaRPr lang="pt-BR" sz="2200" b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905000"/>
            <a:ext cx="216597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o-RO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Caracteristici: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2819400"/>
            <a:ext cx="70104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fabricarea unei </a:t>
            </a:r>
            <a:r>
              <a:rPr lang="it-IT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nomenclaturi foarte largi de produse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, în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cantităţi reduse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,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uneori chiar unicate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repetarea fabricării unor produse are loc la intervale de timp nedeterminate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uneori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fabricare acestora putând să nu se mai repete niciodată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utilajele din dotare au un caracter universal,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iar </a:t>
            </a:r>
            <a:r>
              <a:rPr lang="vi-VN" sz="2000" b="1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personalul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care le utilizează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o </a:t>
            </a:r>
            <a:r>
              <a:rPr lang="vi-VN" sz="2000" b="1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calificare înaltă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1219200"/>
            <a:ext cx="74676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deplasarea produselor între locurile de muncă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face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bucată cu bucată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sau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în loturi mici de fabricaţie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cu ajutorul unor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mijloace de transport cu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deplasare discontinuă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amplasarea locurilor de muncă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secţiile de producţie se face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conform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principiului grupelor omogene de maşini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3657600"/>
            <a:ext cx="2007281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Observație 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4572000"/>
            <a:ext cx="7391400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smtClean="0">
                <a:latin typeface="Arial" pitchFamily="34" charset="0"/>
                <a:cs typeface="Arial" pitchFamily="34" charset="0"/>
              </a:rPr>
              <a:t>Acest </a:t>
            </a:r>
            <a:r>
              <a:rPr lang="fr-FR" sz="2000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tip de producţie </a:t>
            </a:r>
            <a:r>
              <a:rPr lang="fr-FR" sz="2000" smtClean="0">
                <a:latin typeface="Arial" pitchFamily="34" charset="0"/>
                <a:cs typeface="Arial" pitchFamily="34" charset="0"/>
              </a:rPr>
              <a:t>capătă în prezent o </a:t>
            </a:r>
            <a:r>
              <a:rPr lang="fr-F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amploare din ce în ce mai mare</a:t>
            </a:r>
            <a:r>
              <a:rPr lang="fr-FR" sz="2000" smtClean="0">
                <a:latin typeface="Arial" pitchFamily="34" charset="0"/>
                <a:cs typeface="Arial" pitchFamily="34" charset="0"/>
              </a:rPr>
              <a:t>,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datorită diversificării într-o măsură foarte ridicată a cererii consumatorilor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1981200"/>
            <a:ext cx="73914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compară rezultatele celor două variante de grafic de analiză detaliate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şi apoi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calculează efectele economice-reduceri de durate de execuţie, scurtare de distanţe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transport sau reducere de număr de muncitori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Graficele de analiză detaliata se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execută în formulare tipizate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care au un antet în care se înscriu date referitoare la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procesul de producţie pentru care se face analiza.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838200"/>
            <a:ext cx="2646878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kumimoji="0" lang="en-US" sz="2000" b="1" i="1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 </a:t>
            </a:r>
            <a:r>
              <a:rPr kumimoji="0" lang="en-US" sz="2000" b="1" i="1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Observaţi</a:t>
            </a: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 (cont)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9906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.2</a:t>
            </a:r>
            <a:r>
              <a:rPr lang="pt-BR" sz="2400" b="1" smtClean="0"/>
              <a:t> </a:t>
            </a:r>
            <a:r>
              <a:rPr lang="pt-BR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Metode de organizare a producţiei de bază</a:t>
            </a:r>
            <a:endParaRPr lang="pt-BR" sz="2200" b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828800"/>
            <a:ext cx="7391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Funcţiunea de organizare a managementului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oricărei întreprinderi de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producţie industrială,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ocupă un loc central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atenţia organismelor de conducere ale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acesteia, datorită faptului că există o mare diversitate de condiţii specifice în care</a:t>
            </a:r>
          </a:p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acestea îşi desfăşoară activitatea.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33400" y="1905000"/>
            <a:ext cx="533400" cy="228600"/>
          </a:xfrm>
          <a:prstGeom prst="rightArrow">
            <a:avLst/>
          </a:prstGeom>
          <a:solidFill>
            <a:srgbClr val="00206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3810000"/>
            <a:ext cx="7467600" cy="255454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Î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n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rezolvarea concretă a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organizării procesului de 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va trebui să se ţină seama de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influenţa acestor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particularităţi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asupra metodelor şi tehnicilor de organizare a activităţii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întreprinderii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000" smtClean="0"/>
              <a:t> </a:t>
            </a:r>
            <a:endParaRPr lang="ro-RO" sz="2000" smtClean="0"/>
          </a:p>
          <a:p>
            <a:endParaRPr lang="ro-RO" sz="2000" smtClean="0"/>
          </a:p>
          <a:p>
            <a:pPr algn="just"/>
            <a:r>
              <a:rPr lang="pt-BR" sz="200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influentă puternică asupra metodelor de organizare a activităţii de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producţie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o are </a:t>
            </a:r>
            <a:r>
              <a:rPr lang="en-US" sz="2000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tipul de producţie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existent în cadrul întreprinderii.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81000" y="3886200"/>
            <a:ext cx="5334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19200" y="533400"/>
            <a:ext cx="61722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Metode de organizare a procesului de producție </a:t>
            </a:r>
            <a:endParaRPr lang="ro-RO" sz="2000" b="1" i="1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219200"/>
            <a:ext cx="78486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metode de organizare a producţiei în flux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, pentru tipul de </a:t>
            </a:r>
            <a:r>
              <a:rPr lang="pt-BR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producţie de</a:t>
            </a:r>
            <a:r>
              <a:rPr lang="ro-RO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masă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metode de organizare a producţiei pe comenzi,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pentru tipul de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producţie de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serie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metode de organizare a producţie pe unicate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pentru tipul de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producţie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individuală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3962400"/>
            <a:ext cx="8382000" cy="255454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Între aceste metode,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în practică, nu există o delimitare strictă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 astfel,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întreprindere în care predomină tipul de serie mare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poate folosi cu succes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metoda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organizare a producţiei în flux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cu rezultatele ei cele mai eficiente.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Există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tendinţa ca de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avantajele deosebite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ale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organizării producţiei în flux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să beneficieze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şi întreprinderi care fabrică un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sortiment larg de produse, în serii mici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sau chiar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unicate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3276600"/>
            <a:ext cx="193514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Observații 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838200"/>
            <a:ext cx="63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o-RO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2.1</a:t>
            </a:r>
            <a:r>
              <a:rPr lang="pt-BR" sz="2400" b="1" smtClean="0"/>
              <a:t> </a:t>
            </a:r>
            <a:r>
              <a:rPr lang="en-US" sz="2200" b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Organizarea producţiei în flux</a:t>
            </a:r>
            <a:endParaRPr lang="pt-BR" sz="2200" b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478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2.1.1 </a:t>
            </a:r>
            <a:r>
              <a:rPr lang="it-IT" sz="2400" i="1" smtClean="0"/>
              <a:t>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Definirea noţiunii; trăsături caracteristice de bază</a:t>
            </a:r>
            <a:endParaRPr lang="pt-BR" sz="2200" b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438400"/>
            <a:ext cx="8001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  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cadrul întreprinderilor ,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organizarea producţiei în flux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reprezintă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forma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superioară de organizare a producţiei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  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Condiţia care trebuie îndeplinită pentru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aplicarea acestei forme de organizare a procesului de producţie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, constă în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permanentizarea executării unei operaţii sau grup de operaţii, pe anumite locuri de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muncă ale fluxului tehnologic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  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Acest fapt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implică realizarea unei încărcări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complete a locurilor de muncă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pe care este realizată condiţia prezentată anterior.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52400" y="2514600"/>
            <a:ext cx="533400" cy="228600"/>
          </a:xfrm>
          <a:prstGeom prst="rightArrow">
            <a:avLst/>
          </a:prstGeom>
          <a:solidFill>
            <a:srgbClr val="00206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76200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Condiţi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a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poate fi formalizată cu ajutorul relaţi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(4.1)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219200"/>
            <a:ext cx="192660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181600" y="1371600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(4.1)</a:t>
            </a: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609600" y="20574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în care,</a:t>
            </a:r>
          </a:p>
          <a:p>
            <a:pPr algn="just"/>
            <a:r>
              <a:rPr lang="fr-FR" sz="2000" i="1" smtClean="0">
                <a:latin typeface="Arial" pitchFamily="34" charset="0"/>
                <a:cs typeface="Arial" pitchFamily="34" charset="0"/>
              </a:rPr>
              <a:t>Q - volumul de producţie ce trebuie fabricat dintr-un anumit produs;</a:t>
            </a:r>
          </a:p>
          <a:p>
            <a:pPr algn="just"/>
            <a:r>
              <a:rPr lang="pt-BR" sz="2000" i="1" smtClean="0">
                <a:latin typeface="Arial" pitchFamily="34" charset="0"/>
                <a:cs typeface="Arial" pitchFamily="34" charset="0"/>
              </a:rPr>
              <a:t>t - norma de timp pe produs pentru o anumită operaţie;</a:t>
            </a:r>
          </a:p>
          <a:p>
            <a:pPr algn="just"/>
            <a:r>
              <a:rPr lang="vi-VN" sz="2000" i="1" smtClean="0">
                <a:latin typeface="Arial" pitchFamily="34" charset="0"/>
                <a:cs typeface="Arial" pitchFamily="34" charset="0"/>
              </a:rPr>
              <a:t>F</a:t>
            </a:r>
            <a:r>
              <a:rPr lang="vi-VN" sz="2000" i="1" baseline="-25000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 - fondul de timp al utilajului care execută operaţia.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35814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Metoda de organizare a producţiei în flux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 se caracterizează prin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următoarele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trăsături de bază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28600" y="3733800"/>
            <a:ext cx="533400" cy="228600"/>
          </a:xfrm>
          <a:prstGeom prst="rightArrow">
            <a:avLst/>
          </a:prstGeom>
          <a:solidFill>
            <a:srgbClr val="00206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4572000"/>
            <a:ext cx="8382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Divizarea procesului tehnologic în operaţii egale sau multiple din punct de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vedere al timpului necesar </a:t>
            </a:r>
            <a:r>
              <a:rPr lang="it-IT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pentru prelucrarea unui produs şi </a:t>
            </a:r>
            <a:r>
              <a:rPr lang="it-IT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stabilirea unei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succesiuni raţionale a acestora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; acest lucru poate fi obţinut prin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descompunerea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procesului tehnologic în operaţii simple, şi apoi prin agregarea acestora pentru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obţinerea de operaţii cu durate multiple faţă de operaţiile simple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751344"/>
            <a:ext cx="7848600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b="1" smtClean="0">
                <a:latin typeface="Arial" pitchFamily="34" charset="0"/>
                <a:cs typeface="Arial" pitchFamily="34" charset="0"/>
              </a:rPr>
              <a:t>b)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Repartizarea acestor operaţii pe anumite locuri de muncă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specializate în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realizarea lor;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b="1" smtClean="0">
                <a:latin typeface="Arial" pitchFamily="34" charset="0"/>
                <a:cs typeface="Arial" pitchFamily="34" charset="0"/>
              </a:rPr>
              <a:t>c)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Amplasarea locurilor de muncă în ordinea impusă de succesiunea tehnologică a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operaţiilor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sub forma unor 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 tehnologice în flux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b="1" smtClean="0">
                <a:latin typeface="Arial" pitchFamily="34" charset="0"/>
                <a:cs typeface="Arial" pitchFamily="34" charset="0"/>
              </a:rPr>
              <a:t>d)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Trecerea produselor de la un loc de muncă la altul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cadrul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liniei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se face după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cum urmează: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pPr marL="463550"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pentru liniile în flux caracterizate prin sincronizarea executării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operaţiilor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es-E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produsele trec de la un loc de muncă la altul în mod continuu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,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având la bază un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ritm reglementat de lucru;</a:t>
            </a:r>
            <a:endParaRPr lang="ro-RO" sz="2000" b="1" i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63550" algn="just"/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pPr marL="463550"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pentru liniile în flux nesincronizate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trecerea produselor se face în mod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discontinuu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executarea produselor având la bază un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ritm liber de lucru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304800"/>
            <a:ext cx="81534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b="1" smtClean="0">
                <a:latin typeface="Arial" pitchFamily="34" charset="0"/>
                <a:cs typeface="Arial" pitchFamily="34" charset="0"/>
              </a:rPr>
              <a:t>e)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Procesul de producţie se desfăşoară în mod concomitent pe toate locurile de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muncă ale liniei în flux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 pentru </a:t>
            </a:r>
            <a:r>
              <a:rPr lang="vi-VN" sz="2000" b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liniile în flux sincronizate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lansarea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produselor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fabricaţie, </a:t>
            </a:r>
            <a:r>
              <a:rPr lang="vi-VN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trecerea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lor pe alte locuri de muncă, precum şi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ieşirea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produselor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smtClean="0">
                <a:latin typeface="Arial" pitchFamily="34" charset="0"/>
                <a:cs typeface="Arial" pitchFamily="34" charset="0"/>
              </a:rPr>
              <a:t>de pe linie are loc la </a:t>
            </a:r>
            <a:r>
              <a:rPr lang="fr-F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intervale egale cu mărimea tactului de producţie </a:t>
            </a:r>
            <a:r>
              <a:rPr lang="fr-FR" sz="2000" smtClean="0">
                <a:latin typeface="Arial" pitchFamily="34" charset="0"/>
                <a:cs typeface="Arial" pitchFamily="34" charset="0"/>
              </a:rPr>
              <a:t>(tactul de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producţie fiind intervalul de timp la care ies de pe linia în flux două produse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finite).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2667000"/>
            <a:ext cx="830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Locurile de muncă de pe liniile în flux diferă ca număr în funcţie de</a:t>
            </a:r>
          </a:p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durata operaţiilor pe care le execută. Astfel: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pentru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operaţiile ale căror durate sunt egale cu mărimea tactului de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numărul locurilor de muncă este egal cu 1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pentru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operaţiile ale căror durate sunt multiple de mărimea tactului de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numărul locurilor de muncă va fi egal cu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cel din relația (4.2)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648200"/>
            <a:ext cx="1600200" cy="92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181600" y="4800600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(4.2)</a:t>
            </a:r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1905000" y="5334000"/>
            <a:ext cx="624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unde,</a:t>
            </a:r>
          </a:p>
          <a:p>
            <a:r>
              <a:rPr lang="pt-BR" sz="2000" i="1" smtClean="0">
                <a:latin typeface="Arial" pitchFamily="34" charset="0"/>
                <a:cs typeface="Arial" pitchFamily="34" charset="0"/>
              </a:rPr>
              <a:t>N</a:t>
            </a:r>
            <a:r>
              <a:rPr lang="pt-BR" sz="2000" i="1" baseline="-25000" smtClean="0">
                <a:latin typeface="Arial" pitchFamily="34" charset="0"/>
                <a:cs typeface="Arial" pitchFamily="34" charset="0"/>
              </a:rPr>
              <a:t>lmi </a:t>
            </a:r>
            <a:r>
              <a:rPr lang="pt-BR" sz="2000" i="1" smtClean="0">
                <a:latin typeface="Arial" pitchFamily="34" charset="0"/>
                <a:cs typeface="Arial" pitchFamily="34" charset="0"/>
              </a:rPr>
              <a:t>- numărul locurilor de muncă pentru operaţia i;</a:t>
            </a:r>
          </a:p>
          <a:p>
            <a:r>
              <a:rPr lang="en-US" sz="2000" i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i="1" baseline="-2500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 - durata operaţiei i;</a:t>
            </a:r>
          </a:p>
          <a:p>
            <a:r>
              <a:rPr lang="fr-FR" sz="2000" i="1" smtClean="0">
                <a:latin typeface="Arial" pitchFamily="34" charset="0"/>
                <a:cs typeface="Arial" pitchFamily="34" charset="0"/>
              </a:rPr>
              <a:t>T - mărimea tactului de producţie.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1447800"/>
            <a:ext cx="76962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s-ES" sz="2000" b="1" smtClean="0">
                <a:latin typeface="Arial" pitchFamily="34" charset="0"/>
                <a:cs typeface="Arial" pitchFamily="34" charset="0"/>
              </a:rPr>
              <a:t>f) </a:t>
            </a:r>
            <a:r>
              <a:rPr lang="es-ES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Deplasarea produselor de la un loc de muncă 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la altul se face cu ajutorul unor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mijloace de transport adecvate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pentru liniile în flux sincronizate mijloacele de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transport au deplasare continuă şi funcţionează automat sau mecanizat;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din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această categorie fac parte </a:t>
            </a:r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benzi rulante sau conveiere, a căror vitez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deplasare este strict corelată cu tactul de funcţionare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al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liniei de producţie în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b="1" smtClean="0">
                <a:latin typeface="Arial" pitchFamily="34" charset="0"/>
                <a:cs typeface="Arial" pitchFamily="34" charset="0"/>
              </a:rPr>
              <a:t>g)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Executarea unui anumit produs sau a unei grupe de produse asemănătoare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din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nl-NL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punct de vedere constructiv</a:t>
            </a:r>
            <a:r>
              <a:rPr lang="nl-NL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nl-NL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 gabaritelor</a:t>
            </a:r>
            <a:r>
              <a:rPr lang="nl-NL" sz="2000" smtClean="0">
                <a:latin typeface="Arial" pitchFamily="34" charset="0"/>
                <a:cs typeface="Arial" pitchFamily="34" charset="0"/>
              </a:rPr>
              <a:t> sau </a:t>
            </a:r>
            <a:r>
              <a:rPr lang="nl-NL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 procesului tehnologic</a:t>
            </a:r>
            <a:r>
              <a:rPr lang="nl-NL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762000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2.1.2 </a:t>
            </a:r>
            <a:r>
              <a:rPr lang="it-IT" sz="2400" i="1" smtClean="0"/>
              <a:t> 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Tipologia liniilor de fabricație în flux</a:t>
            </a:r>
            <a:endParaRPr lang="pt-BR" sz="2200" b="1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295400"/>
            <a:ext cx="4038600" cy="400110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După gradul de continuitate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2133600"/>
            <a:ext cx="50292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a. l</a:t>
            </a:r>
            <a:r>
              <a:rPr lang="fr-FR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inii de producţie în flux continuu;</a:t>
            </a:r>
            <a:endParaRPr lang="ro-RO" sz="2000" b="1" i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eriod"/>
            </a:pPr>
            <a:endParaRPr lang="fr-FR" sz="2000" smtClean="0">
              <a:latin typeface="Arial" pitchFamily="34" charset="0"/>
              <a:cs typeface="Arial" pitchFamily="34" charset="0"/>
            </a:endParaRPr>
          </a:p>
          <a:p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fr-F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 de producţie în flux intermitent.</a:t>
            </a:r>
          </a:p>
        </p:txBody>
      </p:sp>
      <p:cxnSp>
        <p:nvCxnSpPr>
          <p:cNvPr id="9" name="Shape 8"/>
          <p:cNvCxnSpPr>
            <a:stCxn id="4" idx="3"/>
            <a:endCxn id="5" idx="1"/>
          </p:cNvCxnSpPr>
          <p:nvPr/>
        </p:nvCxnSpPr>
        <p:spPr>
          <a:xfrm flipH="1">
            <a:off x="1219200" y="1495455"/>
            <a:ext cx="3429000" cy="1145977"/>
          </a:xfrm>
          <a:prstGeom prst="bentConnector5">
            <a:avLst>
              <a:gd name="adj1" fmla="val -6667"/>
              <a:gd name="adj2" fmla="val 36571"/>
              <a:gd name="adj3" fmla="val 106667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7200" y="3429000"/>
            <a:ext cx="478047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457200" indent="-457200"/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a. L</a:t>
            </a:r>
            <a:r>
              <a:rPr lang="fr-FR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inii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producţie în flux continuu</a:t>
            </a:r>
            <a:endParaRPr lang="ro-RO" sz="2000" b="1" i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3962400"/>
            <a:ext cx="81534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reprezintă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forma superioar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organizare a producţiei în flux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În cadrul lor,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produsele trec de la un loc de muncă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altul în mod continuu pe baza unui tact de producţie bine determinat. </a:t>
            </a:r>
            <a:endParaRPr lang="ro-RO" sz="2000" b="1" i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Acest lucru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este posibil datorită faptului că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duratele operaţiilor sunt egale sau multiple cu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mărimea tactului de 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fiind posibilă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realizarea sincronizării executării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operaţiilor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838200"/>
            <a:ext cx="2007281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Observație 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524000"/>
            <a:ext cx="7620000" cy="132343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Sincronizarea executării operaţiilor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presupune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acel mod de lucru al unei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 de producţie în flux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în care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produsele trec de la o operaţie la alta la intervale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timp egale sau multiple de mărimea tactului de producţie</a:t>
            </a:r>
            <a:r>
              <a:rPr lang="fr-FR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352800"/>
            <a:ext cx="177965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Exemplu 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8862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   Se c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onsider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linie de producţie în flux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pe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care se execută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operaţii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cu următoarele durate în minute: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4953000"/>
            <a:ext cx="7239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op.1=3 min,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op.2=9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2000" smtClean="0">
                <a:latin typeface="Arial" pitchFamily="34" charset="0"/>
                <a:cs typeface="Arial" pitchFamily="34" charset="0"/>
              </a:rPr>
              <a:t>min,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2000" smtClean="0">
                <a:latin typeface="Arial" pitchFamily="34" charset="0"/>
                <a:cs typeface="Arial" pitchFamily="34" charset="0"/>
              </a:rPr>
              <a:t>op.3=3 min,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2000" smtClean="0">
                <a:latin typeface="Arial" pitchFamily="34" charset="0"/>
                <a:cs typeface="Arial" pitchFamily="34" charset="0"/>
              </a:rPr>
              <a:t>op.4=6 min,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da-DK" sz="2000" smtClean="0">
                <a:latin typeface="Arial" pitchFamily="34" charset="0"/>
                <a:cs typeface="Arial" pitchFamily="34" charset="0"/>
              </a:rPr>
              <a:t>op.5=9 min.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55626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Tactul de producţie al liniei 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este de 3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min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.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09600" y="3962400"/>
            <a:ext cx="533400" cy="228600"/>
          </a:xfrm>
          <a:prstGeom prst="rightArrow">
            <a:avLst/>
          </a:prstGeom>
          <a:solidFill>
            <a:srgbClr val="00206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09600" y="5638800"/>
            <a:ext cx="533400" cy="228600"/>
          </a:xfrm>
          <a:prstGeom prst="rightArrow">
            <a:avLst/>
          </a:prstGeom>
          <a:solidFill>
            <a:srgbClr val="FF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114300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  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Pentru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exemplificarea sincronizării operaţiilor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efectuate la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primele trei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produse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, se va determina mai întâi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numărul locurilor de muncă la fiecare operaţie în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parte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după relaţia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(4.2)</a:t>
            </a:r>
            <a:endParaRPr lang="vi-VN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2362200"/>
            <a:ext cx="29718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2000" smtClean="0">
                <a:latin typeface="Arial" pitchFamily="34" charset="0"/>
                <a:cs typeface="Arial" pitchFamily="34" charset="0"/>
              </a:rPr>
              <a:t>op.1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=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3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/3 = 1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 ma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șină;</a:t>
            </a:r>
          </a:p>
          <a:p>
            <a:r>
              <a:rPr lang="ro-RO" sz="2000" smtClean="0">
                <a:latin typeface="Arial" pitchFamily="34" charset="0"/>
                <a:cs typeface="Arial" pitchFamily="34" charset="0"/>
              </a:rPr>
              <a:t>op.2 = 9/3 = 3 mașini;</a:t>
            </a:r>
          </a:p>
          <a:p>
            <a:r>
              <a:rPr lang="ro-RO" sz="2000" smtClean="0">
                <a:latin typeface="Arial" pitchFamily="34" charset="0"/>
                <a:cs typeface="Arial" pitchFamily="34" charset="0"/>
              </a:rPr>
              <a:t>op.3 = 3/3 = 1 mașină;</a:t>
            </a:r>
          </a:p>
          <a:p>
            <a:r>
              <a:rPr lang="ro-RO" sz="2000" smtClean="0">
                <a:latin typeface="Arial" pitchFamily="34" charset="0"/>
                <a:cs typeface="Arial" pitchFamily="34" charset="0"/>
              </a:rPr>
              <a:t>op.4 = 6/3 = 2 mașini;</a:t>
            </a:r>
          </a:p>
          <a:p>
            <a:r>
              <a:rPr lang="ro-RO" sz="2000" smtClean="0">
                <a:latin typeface="Arial" pitchFamily="34" charset="0"/>
                <a:cs typeface="Arial" pitchFamily="34" charset="0"/>
              </a:rPr>
              <a:t>op.5 =  9/3 = 3 mașini</a:t>
            </a:r>
            <a:endParaRPr lang="it-IT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4419600"/>
            <a:ext cx="70866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În fig.4.1 este prezentat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modul de prelucrare al primelor trei produse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în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cazul amplasării desfăşurate a locurilor de muncă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şi în </a:t>
            </a:r>
            <a:r>
              <a:rPr lang="vi-VN" sz="2000" b="1" i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funcţie de durata operaţiilor,</a:t>
            </a:r>
            <a:r>
              <a:rPr lang="ro-RO" sz="2000" b="1" i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numărul de maşini ale acesteia </a:t>
            </a:r>
            <a:r>
              <a:rPr lang="vi-VN" sz="2000" b="1" i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şi de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mărimea tactului de 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52400" y="1219200"/>
            <a:ext cx="533400" cy="228600"/>
          </a:xfrm>
          <a:prstGeom prst="rightArrow">
            <a:avLst/>
          </a:prstGeom>
          <a:solidFill>
            <a:srgbClr val="00206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57200" y="4495800"/>
            <a:ext cx="533400" cy="228600"/>
          </a:xfrm>
          <a:prstGeom prst="rightArrow">
            <a:avLst/>
          </a:prstGeom>
          <a:solidFill>
            <a:srgbClr val="00206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990600"/>
            <a:ext cx="3124200" cy="400110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G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raficul de 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circulație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676400"/>
            <a:ext cx="678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smtClean="0">
                <a:latin typeface="Arial" pitchFamily="34" charset="0"/>
                <a:cs typeface="Arial" pitchFamily="34" charset="0"/>
              </a:rPr>
              <a:t>...este </a:t>
            </a:r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reprezentare pe o suprafaţă dată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graficului de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analiză detaliată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2514600"/>
            <a:ext cx="1864613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kumimoji="0" lang="en-US" sz="2000" b="1" i="1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 </a:t>
            </a:r>
            <a:r>
              <a:rPr kumimoji="0" lang="en-US" sz="2000" b="1" i="1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Observaţi</a:t>
            </a: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3352800"/>
            <a:ext cx="70866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rafic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ul de circula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ie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redă la o scară convenabilă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amplasarea diferitelor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locuri de muncă pe suprafaţa de 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i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fluxurile de materii şi materiale dintre</a:t>
            </a:r>
            <a:r>
              <a:rPr lang="en-US" sz="2000" b="1" i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aceste locuri de muncă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şi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distanţele dintre acestea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Simbolurile folosite sunt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comune cu cele ale graficului de analiză detaliată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şi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întocmeşte atât pentru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situaţia existentă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cât şi pentru situaţia îmbunătăţită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4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8600"/>
            <a:ext cx="20097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33400"/>
            <a:ext cx="7412040" cy="562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6211669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smtClean="0">
                <a:latin typeface="Arial" pitchFamily="34" charset="0"/>
                <a:cs typeface="Arial" pitchFamily="34" charset="0"/>
              </a:rPr>
              <a:t>Fig.4.1 Sincronizarea executării operaţiilor pe maşinile unei linii de producţie în flux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3962400"/>
            <a:ext cx="5048177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457200" indent="-457200"/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L</a:t>
            </a:r>
            <a:r>
              <a:rPr lang="fr-F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inii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producţie în flux intermitent</a:t>
            </a:r>
            <a:endParaRPr lang="ro-RO" sz="2000" b="1" i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762000"/>
            <a:ext cx="193514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</a:t>
            </a:r>
            <a:r>
              <a:rPr lang="en-US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i</a:t>
            </a: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371600"/>
            <a:ext cx="8001000" cy="224676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Din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figura 4.1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rezultă că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lansarea şi ieşirea din fabricaţie a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unui produs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se face la intervale bine determinate de timp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egale cu mărimea tactului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 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Ca urmare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produsele vor fi prelucrate în mod continuu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fără a exista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şiruri de aşteptare la maşini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şi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nici timpi de nefuncţionare a maşinilor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datorită lipsei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produse la maşini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4724400"/>
            <a:ext cx="708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…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caracterizează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prin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lipsa sincronizării executării operaţiilor pe maşini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funcţionarea liniei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neavând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bază un tact de producţie determinat</a:t>
            </a:r>
            <a:r>
              <a:rPr lang="fr-FR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990600"/>
            <a:ext cx="73914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  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La această formă de organizare a liniilor de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producţie în flux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lipsa sincronizării executării operaţiilor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datoreşte faptului că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duratele operaţiilor nu sunt egale sau multiple de mărimea tactului de 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81000" y="1066800"/>
            <a:ext cx="533400" cy="228600"/>
          </a:xfrm>
          <a:prstGeom prst="rightArrow">
            <a:avLst/>
          </a:prstGeom>
          <a:solidFill>
            <a:srgbClr val="00206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2743200"/>
            <a:ext cx="5843266" cy="461665"/>
          </a:xfrm>
          <a:prstGeom prst="rect">
            <a:avLst/>
          </a:prstGeom>
          <a:solidFill>
            <a:srgbClr val="FFCC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D"/>
            </a:pPr>
            <a:r>
              <a:rPr lang="ro-RO" sz="2400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Neajunsuri ale acestei forme 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de organizare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3441680"/>
            <a:ext cx="7391400" cy="2985433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D"/>
            </a:pPr>
            <a:r>
              <a:rPr lang="ro-RO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pentru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locurile de muncă ale căror operaţii au durate mai mici decât restul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locurilor de muncă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procesul tehnologic se întrerupe conducând la apariţia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timpilor de nefuncţionare a maşinilor de pe linie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D"/>
            </a:pPr>
            <a:r>
              <a:rPr lang="ro-RO" sz="24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pentru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locurile de muncă ale căror operaţii au durate mai mari decât restul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locurilor de muncă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apar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locuri înguste şi deci stocuri de producţie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neterminate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cu toate dezavantajele pe care le presupun acestea.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990600"/>
            <a:ext cx="783579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"/>
            </a:pPr>
            <a:r>
              <a:rPr lang="ro-RO" sz="24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Măsuri organizatorice pentru eliminarea acestor neajunsuri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133600"/>
            <a:ext cx="8001000" cy="36625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C"/>
            </a:pPr>
            <a:r>
              <a:rPr lang="ro-RO" sz="240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 locurile înguste pot fi repartizate lucrări de la alte sect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oare sau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poate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organiza lucrul la mai multe maşini a muncitorilor insuficienţi încărcaţi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C"/>
            </a:pPr>
            <a:endParaRPr lang="it-IT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C"/>
            </a:pPr>
            <a:r>
              <a:rPr lang="ro-RO" sz="240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l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locurile de muncă unde apar stocuri mari de producţie neterminată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se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poate trece la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folosirea unor schimburi nelucrătoare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în cazul în care nu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exist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utilaje care să preia o parte din aceste stocuri, în vederea prelucrării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lor;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C"/>
            </a:pP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C"/>
            </a:pPr>
            <a:r>
              <a:rPr lang="ro-RO" sz="240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vor utiliza toate posibilităţile pentru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folosirea avantajelor sincronizării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dacă nu în mod integral, cel puţin parţial.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762000"/>
            <a:ext cx="2007281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Observație 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600200"/>
            <a:ext cx="7391400" cy="132343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Liniile de producţie în flux continuu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funcţionează în condiţii de eficienţă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maximă în întreprinderile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unde predomină tipul de producţie de masă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iar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liniile în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flux intermitent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în întreprinderile cu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ul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producție în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serie.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429000"/>
            <a:ext cx="5410200" cy="400110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După nomenclatura producţiei fabricate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4495800"/>
            <a:ext cx="7010400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/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 de producţie în flux cu nomenclatura constantă;</a:t>
            </a:r>
            <a:endParaRPr lang="ro-RO" sz="2000" b="1" i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eriod"/>
            </a:pPr>
            <a:endParaRPr lang="vi-VN" sz="2000" b="1" i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 de producţie în flux cu nomenclatura variabilă;</a:t>
            </a:r>
            <a:endParaRPr lang="ro-RO" sz="2000" b="1" i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vi-VN" sz="2000" b="1" i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linii de producţie în flux cu nomenclatura de grup.</a:t>
            </a:r>
          </a:p>
        </p:txBody>
      </p:sp>
      <p:cxnSp>
        <p:nvCxnSpPr>
          <p:cNvPr id="9" name="Shape 8"/>
          <p:cNvCxnSpPr>
            <a:stCxn id="6" idx="3"/>
            <a:endCxn id="7" idx="1"/>
          </p:cNvCxnSpPr>
          <p:nvPr/>
        </p:nvCxnSpPr>
        <p:spPr>
          <a:xfrm flipH="1">
            <a:off x="914400" y="3629055"/>
            <a:ext cx="4876800" cy="1682353"/>
          </a:xfrm>
          <a:prstGeom prst="bentConnector5">
            <a:avLst>
              <a:gd name="adj1" fmla="val -4688"/>
              <a:gd name="adj2" fmla="val 31706"/>
              <a:gd name="adj3" fmla="val 104688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143000"/>
            <a:ext cx="718658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457200" indent="-457200"/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a. L</a:t>
            </a:r>
            <a:r>
              <a:rPr lang="fr-FR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inii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producţie în flux cu nomenclatura constantă</a:t>
            </a:r>
            <a:endParaRPr lang="ro-RO" sz="2000" b="1" i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9812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sunt specifice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smtClean="0">
                <a:latin typeface="Arial" pitchFamily="34" charset="0"/>
                <a:cs typeface="Arial" pitchFamily="34" charset="0"/>
              </a:rPr>
              <a:t>tipului de </a:t>
            </a:r>
            <a:r>
              <a:rPr lang="fr-FR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producţie de masă</a:t>
            </a:r>
            <a:r>
              <a:rPr lang="fr-FR" sz="2000" i="1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smtClean="0">
                <a:latin typeface="Arial" pitchFamily="34" charset="0"/>
                <a:cs typeface="Arial" pitchFamily="34" charset="0"/>
              </a:rPr>
              <a:t>în cadrul lor prelucrându-se </a:t>
            </a:r>
            <a:r>
              <a:rPr lang="fr-FR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 singur fel de produs </a:t>
            </a:r>
            <a:r>
              <a:rPr lang="fr-F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în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cantităţi foarte mari la acelaşi proces tehnologic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4267200"/>
            <a:ext cx="7391400" cy="163121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Se mai numesc şi </a:t>
            </a:r>
            <a:r>
              <a:rPr lang="it-IT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 în flux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monovalente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. </a:t>
            </a:r>
            <a:endParaRPr lang="ro-RO" sz="2000" i="1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i="1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Locurile de muncă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ale acestor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 de producţie în flux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 o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specializare ridicată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executând un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număr foarte mic de operaţii ale procesului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tehnologic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3352800"/>
            <a:ext cx="193514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Observații 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143000"/>
            <a:ext cx="688682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457200" indent="-457200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L</a:t>
            </a:r>
            <a:r>
              <a:rPr lang="fr-F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inii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producţie în flux cu nomenclatura 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variabil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</a:t>
            </a:r>
            <a:endParaRPr lang="ro-RO" sz="2000" b="1" i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981200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caracterizează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prin aceea că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în cadrul lor se fabrică mai multe feluri de produse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dar care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au un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proces tehnologic asemănător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810000"/>
            <a:ext cx="7543800" cy="255454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Se mai numesc şi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 în flux polivalente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Acest tip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de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 de producţie în flux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sunt astfel proiectate încât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să se poată adapta cu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uşurinţă la schimbarea nomenclatorului de produse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Liniile de producţie în flux cu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nomenclatura variabilă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sunt folosite în întreprinderile unde este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predominant tipul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în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serie.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3200400"/>
            <a:ext cx="1935145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Observații 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143000"/>
            <a:ext cx="678903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457200" indent="-457200"/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c. L</a:t>
            </a:r>
            <a:r>
              <a:rPr lang="fr-FR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inii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 producţie în flux cu nomenclatura 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 grup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sunt specifice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acelor întreprinderi care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fabric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 nomenclatura largă de produse asemănătoare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din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punctul de vedere al </a:t>
            </a:r>
            <a:r>
              <a:rPr lang="it-IT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fluxului tehnologic sau al configuraţiei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581400"/>
            <a:ext cx="193674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Observație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495800"/>
            <a:ext cx="6705600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+mj-lt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+mj-lt"/>
              </a:rPr>
              <a:t>Locurile de muncă</a:t>
            </a:r>
            <a:r>
              <a:rPr lang="ro-RO" sz="2000" b="1" i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000" smtClean="0">
                <a:latin typeface="+mj-lt"/>
              </a:rPr>
              <a:t>sunt </a:t>
            </a:r>
            <a:r>
              <a:rPr lang="vi-VN" sz="2000" b="1" i="1" smtClean="0">
                <a:solidFill>
                  <a:srgbClr val="C00000"/>
                </a:solidFill>
                <a:latin typeface="+mj-lt"/>
              </a:rPr>
              <a:t>dotate cu maşini şi utilaje capabile să prelucreze diferitele grupe de produse </a:t>
            </a:r>
            <a:r>
              <a:rPr lang="vi-VN" sz="2000" smtClean="0">
                <a:latin typeface="+mj-lt"/>
              </a:rPr>
              <a:t>cu</a:t>
            </a:r>
            <a:r>
              <a:rPr lang="ro-RO" sz="2000" smtClean="0">
                <a:latin typeface="+mj-lt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+mj-lt"/>
              </a:rPr>
              <a:t>reglări minime</a:t>
            </a:r>
            <a:r>
              <a:rPr lang="vi-VN" sz="2000" smtClean="0"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1066800"/>
            <a:ext cx="4572000" cy="400110"/>
          </a:xfrm>
          <a:prstGeom prst="rect">
            <a:avLst/>
          </a:prstGeom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vi-VN" sz="2000" b="1" i="1" smtClean="0">
                <a:solidFill>
                  <a:srgbClr val="C00000"/>
                </a:solidFill>
                <a:latin typeface="+mj-lt"/>
              </a:rPr>
              <a:t>După felul ritmului de funcţionare</a:t>
            </a:r>
            <a:endParaRPr lang="ro-RO" sz="2000" b="1" i="1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981200"/>
            <a:ext cx="58674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/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 de producţie în flux cu ritm reglementat;</a:t>
            </a:r>
            <a:endParaRPr lang="ro-RO" sz="2000" b="1" i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eriod"/>
            </a:pPr>
            <a:endParaRPr lang="en-US" sz="2000" b="1" i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 de producţie în flux cu ritm liber.</a:t>
            </a:r>
          </a:p>
        </p:txBody>
      </p:sp>
      <p:cxnSp>
        <p:nvCxnSpPr>
          <p:cNvPr id="6" name="Shape 5"/>
          <p:cNvCxnSpPr>
            <a:stCxn id="3" idx="3"/>
            <a:endCxn id="4" idx="1"/>
          </p:cNvCxnSpPr>
          <p:nvPr/>
        </p:nvCxnSpPr>
        <p:spPr>
          <a:xfrm flipH="1">
            <a:off x="609600" y="1266855"/>
            <a:ext cx="4419600" cy="1222177"/>
          </a:xfrm>
          <a:prstGeom prst="bentConnector5">
            <a:avLst>
              <a:gd name="adj1" fmla="val -5172"/>
              <a:gd name="adj2" fmla="val 37409"/>
              <a:gd name="adj3" fmla="val 105172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90600" y="3810000"/>
            <a:ext cx="7696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Ritmul de lucru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al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liniei de producţie în flux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reprezintă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cantitatea de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produse executata pe linie în unitatea de timp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04800" y="3886200"/>
            <a:ext cx="533400" cy="228600"/>
          </a:xfrm>
          <a:prstGeom prst="rightArrow">
            <a:avLst/>
          </a:prstGeom>
          <a:solidFill>
            <a:srgbClr val="00206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4876800"/>
            <a:ext cx="608692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457200" indent="-457200"/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a. L</a:t>
            </a:r>
            <a:r>
              <a:rPr lang="fr-FR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inii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producţie 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în flux cu ritm reglementat</a:t>
            </a:r>
            <a:endParaRPr lang="ro-RO" sz="2000" b="1" i="1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5562600"/>
            <a:ext cx="723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caracterizează prin aceea că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livrează pe unitatea de timp o cantitate de produse egală cu mărimea ritmului de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lucru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685800"/>
            <a:ext cx="1709122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kumimoji="0" lang="en-US" sz="2000" b="1" i="1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</a:t>
            </a: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Exemplu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295400"/>
            <a:ext cx="792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  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O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societate comercială specializată în realizarea unor repere pentru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industria construcţiilor de maşini </a:t>
            </a:r>
            <a:r>
              <a:rPr lang="vi-VN" sz="2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prelucrează produsul P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al cărui proces tehnologic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presupune </a:t>
            </a:r>
            <a:r>
              <a:rPr lang="vi-VN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următoarea succesiune a operaţiilor de prelucrare:</a:t>
            </a:r>
            <a:endParaRPr lang="vi-VN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764572"/>
            <a:ext cx="35052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turnare;</a:t>
            </a:r>
          </a:p>
          <a:p>
            <a:pPr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control tehnologic;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tratament termic;</a:t>
            </a:r>
          </a:p>
          <a:p>
            <a:pPr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control tratament termic;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prelucrări mecanice;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control prelucrări mecanice;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montaj;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finisaj;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probe;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ataşare etichetă produs;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ambalare;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 control final.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3400" y="2819400"/>
            <a:ext cx="4572000" cy="1938992"/>
          </a:xfrm>
          <a:prstGeom prst="rect">
            <a:avLst/>
          </a:prstGeom>
          <a:solidFill>
            <a:srgbClr val="FFFF99"/>
          </a:solidFill>
        </p:spPr>
        <p:txBody>
          <a:bodyPr>
            <a:spAutoFit/>
          </a:bodyPr>
          <a:lstStyle/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Parale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l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cu </a:t>
            </a:r>
            <a:r>
              <a:rPr lang="vi-VN" sz="2000" b="1" i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procesul tehnologic principal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desfăşoară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alte două procese de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producţie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: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• executare etichete;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• executare cutii de ambalaj.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685800"/>
            <a:ext cx="193674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Observație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295400"/>
            <a:ext cx="8153400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La acest fel de 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sunt create condiţiile pentru 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executarea în mod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sincronizat a procesului de producţie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specific </a:t>
            </a:r>
            <a:r>
              <a:rPr lang="vi-VN" sz="2000" b="1" i="1" smtClean="0">
                <a:latin typeface="Arial" pitchFamily="34" charset="0"/>
                <a:cs typeface="Arial" pitchFamily="34" charset="0"/>
              </a:rPr>
              <a:t>tipului de serie mare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sau de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masă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000" b="1" i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514600"/>
            <a:ext cx="5189241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457200" indent="-457200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L</a:t>
            </a:r>
            <a:r>
              <a:rPr lang="fr-F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inii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producţie în flux cu 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ritm liber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04800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 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presupun acel mod de lucru al </a:t>
            </a:r>
            <a:r>
              <a:rPr lang="es-E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liniei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care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livrează cantităţile de produse executate la intervale de timp neregulate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000" b="1" i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810000"/>
            <a:ext cx="186461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Observații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4419600"/>
            <a:ext cx="8382000" cy="193899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entru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asigurarea continuităţii procesului de producţie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la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anumite locuri de muncă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creează stocuri de producţie neterminată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Deplasarea produselor între locurile de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muncă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face cu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mijloace de transport a căror viteză nu este strict corelată cu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duratele operaţiilor tehnologice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Aceste linii sunt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specifice tipului de producţie de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serie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762000"/>
            <a:ext cx="579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2.1.3</a:t>
            </a:r>
            <a:r>
              <a:rPr lang="it-IT" sz="2400" i="1" smtClean="0"/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Proiectarea liniilor de producţie în flux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este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strâns legată de particularităţile de ordin constructiv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ale produselor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şi de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mărimea seriilor de fabricaţie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realizează fie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odată cu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proiectarea întreprinderii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fie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 ocazia efectuării unor studii de modernizare sau de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dezvoltare ale întreprinderii</a:t>
            </a: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4648200"/>
            <a:ext cx="166744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Presupune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3886200"/>
            <a:ext cx="51054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vi-VN" sz="2000" b="1" i="1" smtClean="0">
                <a:solidFill>
                  <a:srgbClr val="FF0000"/>
                </a:solidFill>
                <a:latin typeface="+mj-lt"/>
              </a:rPr>
              <a:t>roiectarea constructivă a produselor </a:t>
            </a:r>
            <a:r>
              <a:rPr lang="vi-VN" sz="2000" smtClean="0">
                <a:latin typeface="+mj-lt"/>
              </a:rPr>
              <a:t>care vor fi prelucrate în cadrul liniei;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7000" y="5410200"/>
            <a:ext cx="563968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roiectarea tehnologică a aceloraşi produse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>
          <a:xfrm flipV="1">
            <a:off x="2124644" y="4240143"/>
            <a:ext cx="618556" cy="60811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7" idx="1"/>
          </p:cNvCxnSpPr>
          <p:nvPr/>
        </p:nvCxnSpPr>
        <p:spPr>
          <a:xfrm>
            <a:off x="2124644" y="4848255"/>
            <a:ext cx="542356" cy="762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85800" y="457200"/>
            <a:ext cx="510540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vi-VN" sz="2000" b="1" i="1" smtClean="0">
                <a:solidFill>
                  <a:srgbClr val="FF0000"/>
                </a:solidFill>
                <a:latin typeface="+mj-lt"/>
              </a:rPr>
              <a:t>roiectarea constructivă a produselor </a:t>
            </a:r>
            <a:r>
              <a:rPr lang="vi-VN" sz="2000" smtClean="0">
                <a:latin typeface="+mj-lt"/>
              </a:rPr>
              <a:t>care vor fi prelucrate în cadrul liniei;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600200"/>
            <a:ext cx="76200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presupune luarea în consideraţie 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acelor elemente care să asigure stabilitatea lor constructivă,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unificarea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şi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tipizarea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acestora, precum şi </a:t>
            </a:r>
            <a:r>
              <a:rPr lang="it-IT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asigurarea interschimbabilităţii lor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6" name="Shape 5"/>
          <p:cNvCxnSpPr>
            <a:stCxn id="3" idx="3"/>
            <a:endCxn id="4" idx="1"/>
          </p:cNvCxnSpPr>
          <p:nvPr/>
        </p:nvCxnSpPr>
        <p:spPr>
          <a:xfrm flipH="1">
            <a:off x="609600" y="811143"/>
            <a:ext cx="5181600" cy="1296889"/>
          </a:xfrm>
          <a:prstGeom prst="bentConnector5">
            <a:avLst>
              <a:gd name="adj1" fmla="val -4412"/>
              <a:gd name="adj2" fmla="val 44067"/>
              <a:gd name="adj3" fmla="val 104412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3400" y="2819400"/>
            <a:ext cx="563968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roiectarea tehnologică a aceloraşi produse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505200"/>
            <a:ext cx="7696200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va stabili: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−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nomenclatorul produselor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care vor fi prelucrate în cadrul liniei;</a:t>
            </a:r>
          </a:p>
          <a:p>
            <a:pPr algn="just"/>
            <a:r>
              <a:rPr lang="it-IT" sz="2000" smtClean="0">
                <a:latin typeface="Arial" pitchFamily="34" charset="0"/>
                <a:cs typeface="Arial" pitchFamily="34" charset="0"/>
              </a:rPr>
              <a:t>− </a:t>
            </a:r>
            <a:r>
              <a:rPr lang="it-IT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stabilirea operaţiilor tehnologice şi a succesiunii lor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−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utilajele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care vor fi folosite etc.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5562600"/>
            <a:ext cx="8001000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Toate aceste elemente vor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influenţa tipul liniei în flux, 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onfiguraţia şi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lungimea acesteia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felul mijloacelor de transport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ce vor fi utilizate,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gradul de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sincronizare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 funcţionării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liniei în flux.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5029200"/>
            <a:ext cx="193674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Observație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9906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2.1.3.1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Parametrii de funcţionare ai liniilor de producţie în flux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752600"/>
            <a:ext cx="69342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  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Cei mai importanţi </a:t>
            </a:r>
            <a:r>
              <a:rPr lang="it-IT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parametrii de funcţionare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ai unei </a:t>
            </a:r>
            <a:r>
              <a:rPr lang="it-IT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 de producţie în</a:t>
            </a:r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flux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determinaţi în momentul proiectării acesteia sunt: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81000" y="1828800"/>
            <a:ext cx="533400" cy="2286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048000"/>
            <a:ext cx="8458200" cy="3477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/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tactul de producţie;</a:t>
            </a:r>
            <a:endParaRPr lang="ro-RO" sz="2000" b="1" i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eriod"/>
            </a:pPr>
            <a:endParaRPr lang="en-US" sz="2000" b="1" i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ritmul de lucru;</a:t>
            </a:r>
            <a:endParaRPr lang="ro-RO" sz="2000" b="1" i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b="1" i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numărul de locuri de muncă din cadrul liniei;</a:t>
            </a:r>
            <a:endParaRPr lang="ro-RO" sz="2000" b="1" i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vi-VN" sz="2000" b="1" i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numărul de muncitori care lucrează pe linie;</a:t>
            </a:r>
            <a:endParaRPr lang="ro-RO" sz="2000" b="1" i="1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vi-VN" sz="2000" b="1" i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e. </a:t>
            </a:r>
            <a:r>
              <a:rPr lang="en-US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lungimea liniei;</a:t>
            </a:r>
            <a:endParaRPr lang="ro-RO" sz="2000" b="1" i="1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b="1" i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sz="2000" b="1" i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f. </a:t>
            </a:r>
            <a:r>
              <a:rPr lang="pt-BR" sz="2000" b="1" i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viteza de deplasare a mijloacelor de transport care servesc linia.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914400"/>
            <a:ext cx="282333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457200" indent="-457200"/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Tactul de produc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ție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1676400"/>
            <a:ext cx="71628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fr-FR" sz="2000" smtClean="0">
                <a:latin typeface="Arial" pitchFamily="34" charset="0"/>
                <a:cs typeface="Arial" pitchFamily="34" charset="0"/>
              </a:rPr>
              <a:t>reprezintă </a:t>
            </a:r>
            <a:r>
              <a:rPr lang="fr-F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intervalul de timp </a:t>
            </a:r>
            <a:r>
              <a:rPr lang="fr-FR" sz="2000" smtClean="0">
                <a:latin typeface="Arial" pitchFamily="34" charset="0"/>
                <a:cs typeface="Arial" pitchFamily="34" charset="0"/>
              </a:rPr>
              <a:t>la care </a:t>
            </a:r>
            <a:r>
              <a:rPr lang="fr-F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ies de pe linie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două produse consecutive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2667000"/>
            <a:ext cx="4358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smtClean="0">
                <a:latin typeface="Arial" pitchFamily="34" charset="0"/>
                <a:cs typeface="Arial" pitchFamily="34" charset="0"/>
              </a:rPr>
              <a:t>Relaţia generală de calcul este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(4.3)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:</a:t>
            </a:r>
            <a:endParaRPr lang="en-US" sz="20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505200"/>
            <a:ext cx="170150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57200" y="4648200"/>
            <a:ext cx="8305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în care: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 i="1" smtClean="0">
                <a:latin typeface="Arial" pitchFamily="34" charset="0"/>
                <a:cs typeface="Arial" pitchFamily="34" charset="0"/>
              </a:rPr>
              <a:t>- T - tactul de producţie al liniei;</a:t>
            </a:r>
          </a:p>
          <a:p>
            <a:pPr algn="just"/>
            <a:r>
              <a:rPr lang="vi-VN" sz="2000" i="1" smtClean="0">
                <a:latin typeface="Arial" pitchFamily="34" charset="0"/>
                <a:cs typeface="Arial" pitchFamily="34" charset="0"/>
              </a:rPr>
              <a:t>- t - fondul de timp al liniei pe o perioadă determinată, exprimat în ore;</a:t>
            </a:r>
          </a:p>
          <a:p>
            <a:pPr algn="just"/>
            <a:r>
              <a:rPr lang="vi-VN" sz="2000" i="1" smtClean="0">
                <a:latin typeface="Arial" pitchFamily="34" charset="0"/>
                <a:cs typeface="Arial" pitchFamily="34" charset="0"/>
              </a:rPr>
              <a:t>- Q - producţia ce urmează a fi prelucrată în perioada de timp stabilită.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0200" y="3657600"/>
            <a:ext cx="710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(4.3)</a:t>
            </a:r>
            <a:endParaRPr lang="en-US" sz="2000"/>
          </a:p>
        </p:txBody>
      </p:sp>
      <p:sp>
        <p:nvSpPr>
          <p:cNvPr id="9" name="Right Arrow 8"/>
          <p:cNvSpPr/>
          <p:nvPr/>
        </p:nvSpPr>
        <p:spPr>
          <a:xfrm>
            <a:off x="381000" y="18288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1600200"/>
            <a:ext cx="7391400" cy="163121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Relaţia generală de calcul a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tactului de producţie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este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influenţată de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particularităţile existente în întreprindere. </a:t>
            </a:r>
            <a:endParaRPr lang="ro-RO" sz="2000" b="1" i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acest caz ,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tactul de producţie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poate fi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determinat în </a:t>
            </a:r>
            <a:r>
              <a:rPr lang="it-IT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mai multe moduri: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838200"/>
            <a:ext cx="186461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Observații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581400"/>
            <a:ext cx="73152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b="1" smtClean="0">
                <a:latin typeface="Arial" pitchFamily="34" charset="0"/>
                <a:cs typeface="Arial" pitchFamily="34" charset="0"/>
              </a:rPr>
              <a:t>a1.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cazul în care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există întreruperi în cadrul regimului de lucru al liniei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mărimea tactul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de producţie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poate fi determinată după una din relaţiile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(4.4) sau (4.5)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800600"/>
            <a:ext cx="19191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486400" y="4953000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(4.4) </a:t>
            </a:r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>
            <a:off x="762000" y="5638800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în care:</a:t>
            </a:r>
          </a:p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-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mărimea întreruperilor în cadrul regimului de lucru, exprimată în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minute.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b="8164"/>
          <a:stretch>
            <a:fillRect/>
          </a:stretch>
        </p:blipFill>
        <p:spPr bwMode="auto">
          <a:xfrm>
            <a:off x="3200400" y="838200"/>
            <a:ext cx="18335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257800" y="1219200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(4.5) </a:t>
            </a:r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457200" y="20574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smtClean="0">
                <a:latin typeface="Arial" pitchFamily="34" charset="0"/>
                <a:cs typeface="Arial" pitchFamily="34" charset="0"/>
              </a:rPr>
              <a:t>în care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o-RO" sz="200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K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–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reprezintă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un coeficient 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rogramat de utilizare al timpului de lucru.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3124200"/>
            <a:ext cx="76200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b="1" smtClean="0">
                <a:latin typeface="Arial" pitchFamily="34" charset="0"/>
                <a:cs typeface="Arial" pitchFamily="34" charset="0"/>
              </a:rPr>
              <a:t>a2.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În cazul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liniilor polivalente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unde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normele de timp ale produselor sunt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diferite ca mărime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tactul de producţie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determin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ă cu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relaţi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a (4.6)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4343400"/>
            <a:ext cx="342814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6172200" y="4495800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(4.6) </a:t>
            </a:r>
            <a:endParaRPr lang="en-US" sz="2000"/>
          </a:p>
        </p:txBody>
      </p:sp>
      <p:sp>
        <p:nvSpPr>
          <p:cNvPr id="9" name="Rectangle 8"/>
          <p:cNvSpPr/>
          <p:nvPr/>
        </p:nvSpPr>
        <p:spPr>
          <a:xfrm>
            <a:off x="1219200" y="5410200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unde: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5638800"/>
            <a:ext cx="322549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7467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2000" i="1" baseline="-2500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coeficient de corecţie, care ţine seama de timpul de întrerupere în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000" i="1" smtClean="0">
                <a:latin typeface="Arial" pitchFamily="34" charset="0"/>
                <a:cs typeface="Arial" pitchFamily="34" charset="0"/>
              </a:rPr>
              <a:t>funcţionarea liniei pentru reglarea utilajelor, pentru trecere de la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fabricaţia unui produs la alt produs;</a:t>
            </a:r>
            <a:endParaRPr lang="ro-RO" sz="2000" i="1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en-US" sz="2000" i="1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i="1" smtClean="0">
                <a:latin typeface="Arial" pitchFamily="34" charset="0"/>
                <a:cs typeface="Arial" pitchFamily="34" charset="0"/>
              </a:rPr>
              <a:t>A,B,C - cantităţile de produse din fiecare tip de produs ce urmează a fi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executat;</a:t>
            </a:r>
            <a:endParaRPr lang="ro-RO" sz="2000" i="1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en-US" sz="2000" i="1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b - coeficient de transformare din produs real B în produs reprezentativ A;</a:t>
            </a:r>
            <a:endParaRPr lang="ro-RO" sz="2000" i="1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en-US" sz="2000" i="1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c - coeficient de transformare din produs real C în produs reprezentativ A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Tx/>
              <a:buChar char="-"/>
            </a:pPr>
            <a:endParaRPr lang="en-US" sz="2000" i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sz="2000" i="1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nt</a:t>
            </a:r>
            <a:r>
              <a:rPr lang="en-US" sz="2000" i="1" baseline="-2500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,nt</a:t>
            </a:r>
            <a:r>
              <a:rPr lang="en-US" sz="2000" i="1" baseline="-25000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,nt</a:t>
            </a:r>
            <a:r>
              <a:rPr lang="en-US" sz="2000" i="1" baseline="-25000" smtClean="0">
                <a:latin typeface="Arial" pitchFamily="34" charset="0"/>
                <a:cs typeface="Arial" pitchFamily="34" charset="0"/>
              </a:rPr>
              <a:t>C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- normele de timp unitare ale produselor A,B,C.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838200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smtClean="0">
                <a:latin typeface="Arial" pitchFamily="34" charset="0"/>
                <a:cs typeface="Arial" pitchFamily="34" charset="0"/>
              </a:rPr>
              <a:t>în care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143000"/>
            <a:ext cx="76962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b="1" smtClean="0">
                <a:latin typeface="Arial" pitchFamily="34" charset="0"/>
                <a:cs typeface="Arial" pitchFamily="34" charset="0"/>
              </a:rPr>
              <a:t>a3.</a:t>
            </a:r>
            <a:r>
              <a:rPr lang="vi-VN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Pentru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liniile în flux polivalente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cadrul cărora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 fabrică produse cu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aceleaşi norme de timp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mărimea tactului de 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este dată de relaţia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(4.7)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438400"/>
            <a:ext cx="3660281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477000" y="2667000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(4.7) </a:t>
            </a: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609600" y="4114800"/>
            <a:ext cx="409278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457200" indent="-457200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Ritmul de lucru al liniei în flux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4953000"/>
            <a:ext cx="6705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reprezintă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cantitatea de produse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care se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execută pe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linie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în unitatea de timp.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33400" y="50292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6858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Pentru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determinarea ritmului de lucru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se pot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folosi relaţiile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(4.8) sau (4.9)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371600"/>
            <a:ext cx="985837" cy="101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3716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819400" y="1676400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(4.8) </a:t>
            </a:r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>
            <a:off x="6096000" y="1676400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(4.9) </a:t>
            </a:r>
            <a:endParaRPr lang="en-US" sz="2000"/>
          </a:p>
        </p:txBody>
      </p:sp>
      <p:sp>
        <p:nvSpPr>
          <p:cNvPr id="9" name="Rectangle 8"/>
          <p:cNvSpPr/>
          <p:nvPr/>
        </p:nvSpPr>
        <p:spPr>
          <a:xfrm>
            <a:off x="381000" y="2667000"/>
            <a:ext cx="391485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457200" indent="-457200"/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c. Numărul de locuri de muncă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47800" y="3352800"/>
            <a:ext cx="73914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...s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determină atât </a:t>
            </a:r>
            <a:r>
              <a:rPr lang="it-IT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pentru fiecare operaţie în parte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, cât şi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 total linie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" y="4267200"/>
            <a:ext cx="78486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b="1" smtClean="0">
                <a:latin typeface="Arial" pitchFamily="34" charset="0"/>
                <a:cs typeface="Arial" pitchFamily="34" charset="0"/>
              </a:rPr>
              <a:t>c1.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numărul de locuri de muncă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pentru fiecare operaţie în parte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este dat de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relaţia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(4.10)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953000"/>
            <a:ext cx="1600200" cy="104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ight Arrow 12"/>
          <p:cNvSpPr/>
          <p:nvPr/>
        </p:nvSpPr>
        <p:spPr>
          <a:xfrm>
            <a:off x="838200" y="34290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62600" y="5257800"/>
            <a:ext cx="923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(4.10) </a:t>
            </a:r>
            <a:endParaRPr lang="en-US" sz="2000"/>
          </a:p>
        </p:txBody>
      </p:sp>
      <p:sp>
        <p:nvSpPr>
          <p:cNvPr id="15" name="Rectangle 14"/>
          <p:cNvSpPr/>
          <p:nvPr/>
        </p:nvSpPr>
        <p:spPr>
          <a:xfrm>
            <a:off x="2514600" y="5867400"/>
            <a:ext cx="33281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nde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i="1" baseline="-25000" smtClean="0">
                <a:latin typeface="Arial" pitchFamily="34" charset="0"/>
                <a:cs typeface="Arial" pitchFamily="34" charset="0"/>
              </a:rPr>
              <a:t>i</a:t>
            </a:r>
            <a:r>
              <a:rPr lang="ro-RO" sz="2000" i="1" baseline="-2500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este durata operaţiei 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57348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914400"/>
            <a:ext cx="661591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457200" indent="-457200"/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umărul de muncitori care lucrează pe lini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î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 flux</a:t>
            </a:r>
            <a:endParaRPr lang="ro-RO" sz="2000" b="1" i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" y="18288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1752600"/>
            <a:ext cx="76962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este strâns legat de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mărimea normei de servire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a acestora.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2690336"/>
            <a:ext cx="7696200" cy="132343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Norma de servire a unui muncitor </a:t>
            </a:r>
            <a:r>
              <a:rPr lang="pt-BR" sz="2000" i="1" smtClean="0">
                <a:latin typeface="Arial" pitchFamily="34" charset="0"/>
                <a:cs typeface="Arial" pitchFamily="34" charset="0"/>
              </a:rPr>
              <a:t>reprezintă n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umărul de maşini pe care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acesta le poate servi concomitent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în cadrul regimului de lucru şi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poate lua valori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egale sau mai mari decât 1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după cum urmează: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81000" y="2743200"/>
            <a:ext cx="533400" cy="2286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572000"/>
            <a:ext cx="7924800" cy="1631216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orma de servire este egală cu 1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dacă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maşinile nu au timpi de lucru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automaţi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acă maşinile au timpi de lucru automaţi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norma de servire este mai mare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decât 1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şi se poate determina după relaţia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(4.11)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cxnSp>
        <p:nvCxnSpPr>
          <p:cNvPr id="10" name="Shape 9"/>
          <p:cNvCxnSpPr>
            <a:stCxn id="6" idx="2"/>
            <a:endCxn id="8" idx="1"/>
          </p:cNvCxnSpPr>
          <p:nvPr/>
        </p:nvCxnSpPr>
        <p:spPr>
          <a:xfrm rot="5400000">
            <a:off x="2037234" y="2662341"/>
            <a:ext cx="1373833" cy="4076700"/>
          </a:xfrm>
          <a:prstGeom prst="bentConnector4">
            <a:avLst>
              <a:gd name="adj1" fmla="val 20316"/>
              <a:gd name="adj2" fmla="val 105607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914400"/>
            <a:ext cx="210849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562600" y="1143000"/>
            <a:ext cx="904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(4.11) </a:t>
            </a:r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1143000" y="2133601"/>
            <a:ext cx="66656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nde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i="1" baseline="-25000" smtClean="0">
                <a:latin typeface="Arial" pitchFamily="34" charset="0"/>
                <a:cs typeface="Arial" pitchFamily="34" charset="0"/>
              </a:rPr>
              <a:t>ai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-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 este timpul de lucru automat al maşinii la operaţia i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,</a:t>
            </a:r>
            <a:endParaRPr lang="en-US" sz="2000" i="1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895600"/>
            <a:ext cx="7391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i="1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2000" i="1" baseline="-25000" smtClean="0">
                <a:latin typeface="Arial" pitchFamily="34" charset="0"/>
                <a:cs typeface="Arial" pitchFamily="34" charset="0"/>
              </a:rPr>
              <a:t>oi 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este timpul de ocupare al muncitorului la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operaţia i.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3581400"/>
            <a:ext cx="7696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it-IT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umărul de muncitori la fiecare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operaţie 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se poate determina cu relaţia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(4.12)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04800" y="3657600"/>
            <a:ext cx="533400" cy="228600"/>
          </a:xfrm>
          <a:prstGeom prst="rightArrow">
            <a:avLst/>
          </a:prstGeom>
          <a:solidFill>
            <a:srgbClr val="C0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572000"/>
            <a:ext cx="195112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5715000" y="4876800"/>
            <a:ext cx="923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(4.12) 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533400"/>
            <a:ext cx="476604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457200" indent="-457200"/>
            <a:r>
              <a:rPr lang="ro-RO" sz="2000" b="1" i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e. Lungimea liniei de producție în flux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1219200"/>
            <a:ext cx="79248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determin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în mod diferit , după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cum </a:t>
            </a:r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locurile de muncă sunt aşezate de aceiaşi parte a benzii transportoare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 sau </a:t>
            </a:r>
            <a:r>
              <a:rPr lang="pt-BR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ambele parţi ale acesteia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52400" y="12192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2514600"/>
            <a:ext cx="7696200" cy="70788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D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acă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locurile de muncă sunt aşezate de aceiaşi parte a benzii rulante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se folosește relația (4.13)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352800"/>
            <a:ext cx="2133600" cy="59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486400" y="3429000"/>
            <a:ext cx="923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(4.13) </a:t>
            </a:r>
            <a:endParaRPr lang="en-US" sz="2000"/>
          </a:p>
        </p:txBody>
      </p:sp>
      <p:sp>
        <p:nvSpPr>
          <p:cNvPr id="9" name="Rectangle 8"/>
          <p:cNvSpPr/>
          <p:nvPr/>
        </p:nvSpPr>
        <p:spPr>
          <a:xfrm>
            <a:off x="762000" y="4038600"/>
            <a:ext cx="7696200" cy="70788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D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acă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locurile de muncă sunt aşezate de a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mbele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ărți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benzii rulante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se folosește relația (4.14)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876800"/>
            <a:ext cx="228028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562600" y="5257800"/>
            <a:ext cx="923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(4.14) </a:t>
            </a:r>
            <a:endParaRPr lang="en-US" sz="2000"/>
          </a:p>
        </p:txBody>
      </p:sp>
      <p:sp>
        <p:nvSpPr>
          <p:cNvPr id="12" name="Rectangle 11"/>
          <p:cNvSpPr/>
          <p:nvPr/>
        </p:nvSpPr>
        <p:spPr>
          <a:xfrm>
            <a:off x="990600" y="57912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i="1" smtClean="0">
                <a:latin typeface="Arial" pitchFamily="34" charset="0"/>
                <a:cs typeface="Arial" pitchFamily="34" charset="0"/>
              </a:rPr>
              <a:t>unde:</a:t>
            </a:r>
          </a:p>
          <a:p>
            <a:r>
              <a:rPr lang="ro-RO" sz="2000" i="1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 -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reprezintă distanţa medie între două locuri de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muncă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alăturate.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6096000"/>
            <a:ext cx="304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1" y="914400"/>
            <a:ext cx="83058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f. V</a:t>
            </a:r>
            <a:r>
              <a:rPr lang="pt-BR" sz="2000" b="1" i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iteza de deplasare a mijloacelor de transport care servesc linia </a:t>
            </a:r>
            <a:endParaRPr lang="ro-RO" sz="2000" b="1" i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600200"/>
            <a:ext cx="11734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029200" y="1905000"/>
            <a:ext cx="923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(4.15) </a:t>
            </a:r>
            <a:endParaRPr lang="en-US" sz="2000"/>
          </a:p>
        </p:txBody>
      </p:sp>
      <p:sp>
        <p:nvSpPr>
          <p:cNvPr id="6" name="Rectangle 5"/>
          <p:cNvSpPr/>
          <p:nvPr/>
        </p:nvSpPr>
        <p:spPr>
          <a:xfrm>
            <a:off x="533400" y="31242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2.1.3.2 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Amplasarea locurilor de muncă în cadrul liniilor de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producţie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în flux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00" y="4267200"/>
            <a:ext cx="70104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  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Una din </a:t>
            </a:r>
            <a:r>
              <a:rPr lang="it-IT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principalele probleme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care se cer rezolvate în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domeniul organizării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producţiei de bază cu tipul de producţie de masă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este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problema amplasării locurilor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muncă sub forma liniilor de producţie în flux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81000" y="4343400"/>
            <a:ext cx="533400" cy="2286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33600" y="6019800"/>
            <a:ext cx="4637808" cy="400110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... se folosește 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etoda gamelor fictive</a:t>
            </a:r>
          </a:p>
        </p:txBody>
      </p:sp>
      <p:cxnSp>
        <p:nvCxnSpPr>
          <p:cNvPr id="13" name="Elbow Connector 12"/>
          <p:cNvCxnSpPr>
            <a:stCxn id="7" idx="3"/>
            <a:endCxn id="9" idx="1"/>
          </p:cNvCxnSpPr>
          <p:nvPr/>
        </p:nvCxnSpPr>
        <p:spPr>
          <a:xfrm flipH="1">
            <a:off x="2133600" y="4928920"/>
            <a:ext cx="5943600" cy="1290935"/>
          </a:xfrm>
          <a:prstGeom prst="bentConnector5">
            <a:avLst>
              <a:gd name="adj1" fmla="val -3846"/>
              <a:gd name="adj2" fmla="val 67881"/>
              <a:gd name="adj3" fmla="val 103846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838200"/>
            <a:ext cx="295946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etoda gamelor fictive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1600200"/>
            <a:ext cx="4267200" cy="1631216"/>
          </a:xfrm>
          <a:prstGeom prst="rect">
            <a:avLst/>
          </a:prstGeom>
          <a:solidFill>
            <a:srgbClr val="FFFF99"/>
          </a:solidFill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operează cu două concepte: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ama reală de fabricaţie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G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ama fictivă de fabricaţie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6" name="Elbow Connector 5"/>
          <p:cNvCxnSpPr>
            <a:stCxn id="3" idx="3"/>
            <a:endCxn id="4" idx="1"/>
          </p:cNvCxnSpPr>
          <p:nvPr/>
        </p:nvCxnSpPr>
        <p:spPr>
          <a:xfrm flipH="1">
            <a:off x="2286000" y="1038255"/>
            <a:ext cx="1435465" cy="1377553"/>
          </a:xfrm>
          <a:prstGeom prst="bentConnector5">
            <a:avLst>
              <a:gd name="adj1" fmla="val -15925"/>
              <a:gd name="adj2" fmla="val 27658"/>
              <a:gd name="adj3" fmla="val 115925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0" y="3810000"/>
            <a:ext cx="314380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ama reală de fabricaţie</a:t>
            </a:r>
            <a:endParaRPr lang="en-US" sz="2000"/>
          </a:p>
        </p:txBody>
      </p:sp>
      <p:sp>
        <p:nvSpPr>
          <p:cNvPr id="10" name="Rectangle 9"/>
          <p:cNvSpPr/>
          <p:nvPr/>
        </p:nvSpPr>
        <p:spPr>
          <a:xfrm>
            <a:off x="1600200" y="5029200"/>
            <a:ext cx="6553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....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reprezintă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ansamblul operaţiilor tehnologice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destinate fabricării unui produs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2" name="Shape 11"/>
          <p:cNvCxnSpPr>
            <a:stCxn id="9" idx="3"/>
            <a:endCxn id="10" idx="1"/>
          </p:cNvCxnSpPr>
          <p:nvPr/>
        </p:nvCxnSpPr>
        <p:spPr>
          <a:xfrm flipH="1">
            <a:off x="1600200" y="4010055"/>
            <a:ext cx="2305609" cy="1373088"/>
          </a:xfrm>
          <a:prstGeom prst="bentConnector5">
            <a:avLst>
              <a:gd name="adj1" fmla="val -9915"/>
              <a:gd name="adj2" fmla="val 44396"/>
              <a:gd name="adj3" fmla="val 109915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1295400"/>
            <a:ext cx="7162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amele reale de fabricaţie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ale produselor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P1, P2, P3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sunt: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smtClean="0">
                <a:latin typeface="Arial" pitchFamily="34" charset="0"/>
                <a:cs typeface="Arial" pitchFamily="34" charset="0"/>
              </a:rPr>
              <a:t>P1: A,B,D,E;</a:t>
            </a:r>
          </a:p>
          <a:p>
            <a:pPr algn="just"/>
            <a:r>
              <a:rPr lang="en-US" sz="2000" b="1" smtClean="0">
                <a:latin typeface="Arial" pitchFamily="34" charset="0"/>
                <a:cs typeface="Arial" pitchFamily="34" charset="0"/>
              </a:rPr>
              <a:t>P2: A,C,D,B;</a:t>
            </a:r>
          </a:p>
          <a:p>
            <a:pPr algn="just"/>
            <a:r>
              <a:rPr lang="en-US" sz="2000" b="1" smtClean="0">
                <a:latin typeface="Arial" pitchFamily="34" charset="0"/>
                <a:cs typeface="Arial" pitchFamily="34" charset="0"/>
              </a:rPr>
              <a:t>P3: B,E,D,F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685800"/>
            <a:ext cx="133882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Exemplu: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" y="1371600"/>
            <a:ext cx="533400" cy="228600"/>
          </a:xfrm>
          <a:prstGeom prst="rightArrow">
            <a:avLst/>
          </a:prstGeom>
          <a:solidFill>
            <a:srgbClr val="C0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3200400"/>
            <a:ext cx="328487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ama 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fictivă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fabricaţie</a:t>
            </a:r>
            <a:endParaRPr lang="en-US" sz="200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4343400"/>
            <a:ext cx="6705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reprezintă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ansamblul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operaţiilor tehnologice destinate fabricării unui lot de produse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9" name="Shape 8"/>
          <p:cNvCxnSpPr>
            <a:stCxn id="6" idx="3"/>
            <a:endCxn id="7" idx="1"/>
          </p:cNvCxnSpPr>
          <p:nvPr/>
        </p:nvCxnSpPr>
        <p:spPr>
          <a:xfrm flipH="1">
            <a:off x="1524000" y="3400455"/>
            <a:ext cx="2522874" cy="1296888"/>
          </a:xfrm>
          <a:prstGeom prst="bentConnector5">
            <a:avLst>
              <a:gd name="adj1" fmla="val -9061"/>
              <a:gd name="adj2" fmla="val 44067"/>
              <a:gd name="adj3" fmla="val 109061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3400" y="5257800"/>
            <a:ext cx="133882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Exemplu:</a:t>
            </a:r>
            <a:endParaRPr lang="en-US" sz="200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5867400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ama fictivă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lotului de produse </a:t>
            </a:r>
            <a:r>
              <a:rPr lang="pt-BR" sz="2000" b="1" smtClean="0">
                <a:latin typeface="Arial" pitchFamily="34" charset="0"/>
                <a:cs typeface="Arial" pitchFamily="34" charset="0"/>
              </a:rPr>
              <a:t>P1,P2,P3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 este formată din ansamblul operaţiilor </a:t>
            </a:r>
            <a:r>
              <a:rPr lang="pt-BR" sz="2000" b="1" smtClean="0">
                <a:latin typeface="Arial" pitchFamily="34" charset="0"/>
                <a:cs typeface="Arial" pitchFamily="34" charset="0"/>
              </a:rPr>
              <a:t>A,B,C,D,E,F.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09600" y="5943600"/>
            <a:ext cx="533400" cy="228600"/>
          </a:xfrm>
          <a:prstGeom prst="rightArrow">
            <a:avLst/>
          </a:prstGeom>
          <a:solidFill>
            <a:srgbClr val="C0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1143000"/>
            <a:ext cx="6858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Amplasarea locurilor de muncă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folosind 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etoda gamelor fictive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este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realizată în următoarele etape: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57200" y="12192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590800"/>
            <a:ext cx="8077200" cy="317009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282575" indent="-282575" algn="just">
              <a:buAutoNum type="alphaLcParenR"/>
            </a:pP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inventarierea operaţiilor pentru fiecare produs în parte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, cu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specificarea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numerelor de ordine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pe care apar acestea în fluxul tehnologic al fiecărui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produs;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LcParenR"/>
            </a:pP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marL="347663" indent="-347663" algn="just"/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vi-VN" sz="2000" b="1" i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determinarea frecventei de apariţie a fiecărei operaţii</a:t>
            </a:r>
            <a:r>
              <a:rPr lang="vi-VN" sz="200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 fiecare număr de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ordine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 din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gama reală a fiecărui produs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;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smtClean="0">
              <a:latin typeface="Arial" pitchFamily="34" charset="0"/>
              <a:cs typeface="Arial" pitchFamily="34" charset="0"/>
            </a:endParaRPr>
          </a:p>
          <a:p>
            <a:pPr marL="282575" indent="-282575" algn="just"/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determinarea timpului necesar pentru fiecare operaţie şi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număr de ordine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pentru care </a:t>
            </a:r>
            <a:r>
              <a:rPr lang="vi-VN" sz="2000" b="1" i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există o frecvenţă de apariţie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determinată în etapa anterioară,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după relaţia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(4.16).</a:t>
            </a:r>
            <a:endParaRPr lang="vi-VN" sz="20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685800"/>
            <a:ext cx="2405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486400" y="990600"/>
            <a:ext cx="923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(4.16) </a:t>
            </a:r>
            <a:endParaRPr lang="en-US" sz="2000"/>
          </a:p>
        </p:txBody>
      </p:sp>
      <p:sp>
        <p:nvSpPr>
          <p:cNvPr id="5" name="Rectangle 4"/>
          <p:cNvSpPr/>
          <p:nvPr/>
        </p:nvSpPr>
        <p:spPr>
          <a:xfrm>
            <a:off x="762000" y="1981200"/>
            <a:ext cx="762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unde:</a:t>
            </a:r>
          </a:p>
          <a:p>
            <a:pPr algn="just">
              <a:buFontTx/>
              <a:buChar char="-"/>
            </a:pP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Q</a:t>
            </a:r>
            <a:r>
              <a:rPr lang="vi-VN" sz="2000" i="1" baseline="-25000" smtClean="0">
                <a:latin typeface="Arial" pitchFamily="34" charset="0"/>
                <a:cs typeface="Arial" pitchFamily="34" charset="0"/>
              </a:rPr>
              <a:t>i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 - reprezintă cantitatea din produsul i ce urmează a fi </a:t>
            </a:r>
            <a:endParaRPr lang="ro-RO" sz="2000" i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sz="2000" i="1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prelucrată în cadrul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liniei în flux;</a:t>
            </a:r>
          </a:p>
          <a:p>
            <a:pPr algn="just"/>
            <a:r>
              <a:rPr lang="ro-RO" sz="2000" i="1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n</a:t>
            </a:r>
            <a:r>
              <a:rPr lang="vi-VN" sz="2000" i="1" baseline="-25000" smtClean="0">
                <a:latin typeface="Arial" pitchFamily="34" charset="0"/>
                <a:cs typeface="Arial" pitchFamily="34" charset="0"/>
              </a:rPr>
              <a:t>ti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- reprezintă norma de timp a produsului i;</a:t>
            </a:r>
          </a:p>
          <a:p>
            <a:pPr algn="just"/>
            <a:r>
              <a:rPr lang="ro-RO" sz="2000" i="1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000" i="1" smtClean="0">
                <a:latin typeface="Arial" pitchFamily="34" charset="0"/>
                <a:cs typeface="Arial" pitchFamily="34" charset="0"/>
              </a:rPr>
              <a:t>n - este numărul tipurilor de produse prelucrate pe linia în flux.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733800"/>
            <a:ext cx="8077200" cy="70788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282575" indent="-282575" algn="just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determinarea numărului de locuri de muncă necesare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fiecărei operaţii în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parte din cadrul liniei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se face conform relaţiei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(4.17)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4648200"/>
            <a:ext cx="1828800" cy="1181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410200" y="4953000"/>
            <a:ext cx="923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(4.17) </a:t>
            </a:r>
            <a:endParaRPr lang="en-US" sz="2000"/>
          </a:p>
        </p:txBody>
      </p:sp>
      <p:sp>
        <p:nvSpPr>
          <p:cNvPr id="9" name="Rectangle 8"/>
          <p:cNvSpPr/>
          <p:nvPr/>
        </p:nvSpPr>
        <p:spPr>
          <a:xfrm>
            <a:off x="762000" y="5715000"/>
            <a:ext cx="8077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unde:</a:t>
            </a:r>
          </a:p>
          <a:p>
            <a:pPr algn="just"/>
            <a:r>
              <a:rPr lang="pt-BR" sz="2000" i="1" smtClean="0">
                <a:latin typeface="Arial" pitchFamily="34" charset="0"/>
                <a:cs typeface="Arial" pitchFamily="34" charset="0"/>
              </a:rPr>
              <a:t>T</a:t>
            </a:r>
            <a:r>
              <a:rPr lang="pt-BR" sz="2000" i="1" baseline="-25000" smtClean="0">
                <a:latin typeface="Arial" pitchFamily="34" charset="0"/>
                <a:cs typeface="Arial" pitchFamily="34" charset="0"/>
              </a:rPr>
              <a:t>nec</a:t>
            </a:r>
            <a:r>
              <a:rPr lang="pt-BR" sz="2000" i="1" baseline="-40000" smtClean="0">
                <a:latin typeface="Arial" pitchFamily="34" charset="0"/>
                <a:cs typeface="Arial" pitchFamily="34" charset="0"/>
              </a:rPr>
              <a:t>i </a:t>
            </a:r>
            <a:r>
              <a:rPr lang="pt-BR" sz="2000" i="1" smtClean="0">
                <a:latin typeface="Arial" pitchFamily="34" charset="0"/>
                <a:cs typeface="Arial" pitchFamily="34" charset="0"/>
              </a:rPr>
              <a:t>- este timpul necesar pentru executarea operaţiei i;</a:t>
            </a:r>
          </a:p>
          <a:p>
            <a:pPr algn="just"/>
            <a:r>
              <a:rPr lang="vi-VN" sz="2000" i="1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sz="2000" i="1" baseline="-25000" smtClean="0">
                <a:latin typeface="Arial" pitchFamily="34" charset="0"/>
                <a:cs typeface="Arial" pitchFamily="34" charset="0"/>
              </a:rPr>
              <a:t>d</a:t>
            </a:r>
            <a:r>
              <a:rPr lang="vi-VN" sz="2000" i="1" baseline="-40000" smtClean="0">
                <a:latin typeface="Arial" pitchFamily="34" charset="0"/>
                <a:cs typeface="Arial" pitchFamily="34" charset="0"/>
              </a:rPr>
              <a:t>i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 - este timpul disponibil al locului de muncă care execută operaţia 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609600"/>
            <a:ext cx="8077200" cy="132343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231775" indent="-231775" algn="just"/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e) amplasarea efectivă a locurilor de muncă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are ela bază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principiul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conform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căruia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în cadrul fluxului tehnologic al tuturor produselor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 trebuie să existe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întoarceri d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 un loc de muncă la altul din cadrul liniei în flux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2.1.3.3 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Dimensionarea suprafeţelor de producţie pentru liniile</a:t>
            </a:r>
          </a:p>
          <a:p>
            <a:pPr algn="just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producţie în flux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3048000"/>
            <a:ext cx="8077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Suprafaţa ocupată de toate locurile de muncă de pe linia de 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este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dată de relaţia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(4.18)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52400" y="3124200"/>
            <a:ext cx="533400" cy="2286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886200"/>
            <a:ext cx="2743200" cy="132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715000" y="4343400"/>
            <a:ext cx="923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(4.18) </a:t>
            </a:r>
            <a:endParaRPr lang="en-US" sz="2000"/>
          </a:p>
        </p:txBody>
      </p:sp>
      <p:sp>
        <p:nvSpPr>
          <p:cNvPr id="9" name="Rectangle 8"/>
          <p:cNvSpPr/>
          <p:nvPr/>
        </p:nvSpPr>
        <p:spPr>
          <a:xfrm>
            <a:off x="304800" y="4876800"/>
            <a:ext cx="8839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unde:</a:t>
            </a:r>
          </a:p>
          <a:p>
            <a:r>
              <a:rPr lang="ro-RO" sz="2000" i="1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S</a:t>
            </a:r>
            <a:r>
              <a:rPr lang="vi-VN" sz="2000" i="1" baseline="-25000" smtClean="0">
                <a:latin typeface="Arial" pitchFamily="34" charset="0"/>
                <a:cs typeface="Arial" pitchFamily="34" charset="0"/>
              </a:rPr>
              <a:t>tot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 - suprafaţa ocupată de toate locurile de muncă din cadrul liniei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în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flux;</a:t>
            </a:r>
          </a:p>
          <a:p>
            <a:r>
              <a:rPr lang="ro-RO" sz="2000" i="1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N</a:t>
            </a:r>
            <a:r>
              <a:rPr lang="vi-VN" sz="2000" i="1" baseline="-25000" smtClean="0">
                <a:latin typeface="Arial" pitchFamily="34" charset="0"/>
                <a:cs typeface="Arial" pitchFamily="34" charset="0"/>
              </a:rPr>
              <a:t>lmi</a:t>
            </a:r>
            <a:r>
              <a:rPr lang="vi-VN" sz="2000" i="1" smtClean="0">
                <a:latin typeface="Arial" pitchFamily="34" charset="0"/>
                <a:cs typeface="Arial" pitchFamily="34" charset="0"/>
              </a:rPr>
              <a:t> - numărul locurilor de muncă de la operaţia i;</a:t>
            </a:r>
          </a:p>
          <a:p>
            <a:r>
              <a:rPr lang="ro-RO" sz="2000" i="1" smtClean="0">
                <a:latin typeface="Arial" pitchFamily="34" charset="0"/>
                <a:cs typeface="Arial" pitchFamily="34" charset="0"/>
              </a:rPr>
              <a:t>- </a:t>
            </a:r>
            <a:r>
              <a:rPr lang="es-ES" sz="2000" i="1" smtClean="0">
                <a:latin typeface="Arial" pitchFamily="34" charset="0"/>
                <a:cs typeface="Arial" pitchFamily="34" charset="0"/>
              </a:rPr>
              <a:t>S</a:t>
            </a:r>
            <a:r>
              <a:rPr lang="es-ES" sz="2000" i="1" baseline="-25000" smtClean="0">
                <a:latin typeface="Arial" pitchFamily="34" charset="0"/>
                <a:cs typeface="Arial" pitchFamily="34" charset="0"/>
              </a:rPr>
              <a:t>ti</a:t>
            </a:r>
            <a:r>
              <a:rPr lang="es-ES" sz="2000" i="1" smtClean="0">
                <a:latin typeface="Arial" pitchFamily="34" charset="0"/>
                <a:cs typeface="Arial" pitchFamily="34" charset="0"/>
              </a:rPr>
              <a:t> - suprafaţa totală a unui loc de muncă de la operaţia 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914400"/>
            <a:ext cx="80772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b="1" i="1" smtClean="0">
                <a:solidFill>
                  <a:srgbClr val="002060"/>
                </a:solidFill>
                <a:latin typeface="+mj-lt"/>
              </a:rPr>
              <a:t>Suprafaţa benzii transportoare </a:t>
            </a:r>
            <a:r>
              <a:rPr lang="vi-VN" sz="2000" smtClean="0">
                <a:latin typeface="+mj-lt"/>
              </a:rPr>
              <a:t>poate fi calculată cu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relaţia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(4.19)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52400" y="990600"/>
            <a:ext cx="533400" cy="2286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676400"/>
            <a:ext cx="1589585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334000" y="1676400"/>
            <a:ext cx="923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(4.19) </a:t>
            </a:r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1981200" y="2362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nde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: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i="1" smtClean="0">
                <a:latin typeface="Arial" pitchFamily="34" charset="0"/>
                <a:cs typeface="Arial" pitchFamily="34" charset="0"/>
              </a:rPr>
              <a:t>L - lungimea benzii transportoare;</a:t>
            </a:r>
          </a:p>
          <a:p>
            <a:pPr algn="just"/>
            <a:r>
              <a:rPr lang="vi-VN" sz="2000" i="1" smtClean="0">
                <a:latin typeface="Arial" pitchFamily="34" charset="0"/>
                <a:cs typeface="Arial" pitchFamily="34" charset="0"/>
              </a:rPr>
              <a:t>l - lăţimea benzii transportoare.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" y="3810000"/>
            <a:ext cx="73152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uprafaţa totală a unei linii de producţie în flux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este dată de suma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dintre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suprafaţa ocupată de toate locurile de muncă din cadrul liniei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şi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suprafaţa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benzii transportoare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care serveşte linia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, relația (4.20)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28600" y="3886200"/>
            <a:ext cx="533400" cy="2286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5562600"/>
            <a:ext cx="239309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867400" y="5562600"/>
            <a:ext cx="923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(4.20) 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61722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smtClean="0">
                <a:latin typeface="Arial" pitchFamily="34" charset="0"/>
                <a:cs typeface="Arial" pitchFamily="34" charset="0"/>
              </a:rPr>
              <a:t>Figura </a:t>
            </a:r>
            <a:r>
              <a:rPr lang="ro-RO" b="1" smtClean="0">
                <a:latin typeface="Arial" pitchFamily="34" charset="0"/>
                <a:cs typeface="Arial" pitchFamily="34" charset="0"/>
              </a:rPr>
              <a:t>3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.1 Graficul de analiză a procesului tehnologic al produsului P.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"/>
            <a:ext cx="5029200" cy="58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486400" y="4724400"/>
            <a:ext cx="3124200" cy="132343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smtClean="0">
                <a:latin typeface="Arial" pitchFamily="34" charset="0"/>
                <a:cs typeface="Arial" pitchFamily="34" charset="0"/>
              </a:rPr>
              <a:t>Durata totală a ciclului de producţie a produsului </a:t>
            </a:r>
            <a:r>
              <a:rPr lang="pt-BR" sz="2000" b="1" smtClean="0">
                <a:latin typeface="Arial" pitchFamily="34" charset="0"/>
                <a:cs typeface="Arial" pitchFamily="34" charset="0"/>
              </a:rPr>
              <a:t>P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 este de 755 minute sau</a:t>
            </a:r>
          </a:p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de aproximativ 13 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990600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2.1.3.4 </a:t>
            </a:r>
            <a:r>
              <a:rPr lang="es-E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Echilibrarea liniilor de producţie în flux</a:t>
            </a:r>
            <a:endParaRPr lang="en-US" sz="2000" b="1" i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981200"/>
            <a:ext cx="75438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smtClean="0">
                <a:latin typeface="Arial" pitchFamily="34" charset="0"/>
                <a:cs typeface="Arial" pitchFamily="34" charset="0"/>
              </a:rPr>
              <a:t>În situaţia în care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duratele operaţiilor nu sunt egale sau multiple de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mărimea tactului de producţie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pot exista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timpi de întreruperi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desfăşurarea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procesului tehnologic.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4800" y="2057400"/>
            <a:ext cx="533400" cy="228600"/>
          </a:xfrm>
          <a:prstGeom prst="rightArrow">
            <a:avLst/>
          </a:prstGeom>
          <a:solidFill>
            <a:srgbClr val="00206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3581400"/>
            <a:ext cx="7696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Se pune problema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adoptării unor măsuri pentru reducerea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acestor întreruperi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sau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dacă este posibil chiar eliminarea lor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5029200"/>
            <a:ext cx="8153400" cy="40011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Cu alte cuvinte, să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aibă loc o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echilibrare a liniei de producţie în flux</a:t>
            </a:r>
            <a:r>
              <a:rPr lang="vi-VN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10" name="Shape 9"/>
          <p:cNvCxnSpPr>
            <a:stCxn id="6" idx="3"/>
            <a:endCxn id="7" idx="1"/>
          </p:cNvCxnSpPr>
          <p:nvPr/>
        </p:nvCxnSpPr>
        <p:spPr>
          <a:xfrm flipH="1">
            <a:off x="381000" y="3935343"/>
            <a:ext cx="8153400" cy="1293912"/>
          </a:xfrm>
          <a:prstGeom prst="bentConnector5">
            <a:avLst>
              <a:gd name="adj1" fmla="val -2804"/>
              <a:gd name="adj2" fmla="val 55947"/>
              <a:gd name="adj3" fmla="val 102804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4" idx="3"/>
            <a:endCxn id="6" idx="1"/>
          </p:cNvCxnSpPr>
          <p:nvPr/>
        </p:nvCxnSpPr>
        <p:spPr>
          <a:xfrm flipH="1">
            <a:off x="838200" y="2489032"/>
            <a:ext cx="7543800" cy="1446311"/>
          </a:xfrm>
          <a:prstGeom prst="bentConnector5">
            <a:avLst>
              <a:gd name="adj1" fmla="val -3030"/>
              <a:gd name="adj2" fmla="val 55320"/>
              <a:gd name="adj3" fmla="val 103030"/>
            </a:avLst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1066800"/>
            <a:ext cx="77724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Condiţia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care se cere îndeplinită, constă în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cunoaştere temeinică a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procesului tehnologic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din punctul de vedere al succesiunii operaţiilor,</a:t>
            </a:r>
            <a:endParaRPr lang="ro-RO" sz="2000" b="1" i="1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sz="2000" b="1" i="1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din punctul de vedere al duratei operaţiilor</a:t>
            </a:r>
            <a:r>
              <a:rPr lang="it-IT" b="1" i="1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04800" y="1143000"/>
            <a:ext cx="533400" cy="228600"/>
          </a:xfrm>
          <a:prstGeom prst="rightArrow">
            <a:avLst/>
          </a:prstGeom>
          <a:solidFill>
            <a:srgbClr val="00206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3657600"/>
            <a:ext cx="75438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smtClean="0">
                <a:latin typeface="+mj-lt"/>
              </a:rPr>
              <a:t>Această </a:t>
            </a:r>
            <a:r>
              <a:rPr lang="vi-VN" sz="2000" b="1" i="1" smtClean="0">
                <a:solidFill>
                  <a:srgbClr val="FF0000"/>
                </a:solidFill>
                <a:latin typeface="+mj-lt"/>
              </a:rPr>
              <a:t>succesiune a operaţiilor</a:t>
            </a:r>
            <a:r>
              <a:rPr lang="ro-RO" sz="2000" b="1" i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+mj-lt"/>
              </a:rPr>
              <a:t>tehnologice </a:t>
            </a:r>
            <a:r>
              <a:rPr lang="vi-VN" sz="2000" smtClean="0">
                <a:latin typeface="+mj-lt"/>
              </a:rPr>
              <a:t>poate fi descrisă în mod formal cu ajutorul unei </a:t>
            </a:r>
            <a:r>
              <a:rPr lang="vi-VN" sz="2000" b="1" i="1" smtClean="0">
                <a:solidFill>
                  <a:srgbClr val="C00000"/>
                </a:solidFill>
                <a:latin typeface="+mj-lt"/>
              </a:rPr>
              <a:t>relaţii de preceden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ță </a:t>
            </a:r>
            <a:r>
              <a:rPr lang="vi-VN" sz="2000" smtClean="0">
                <a:latin typeface="+mj-lt"/>
              </a:rPr>
              <a:t>descrisă cu ajutorul simbolului "</a:t>
            </a:r>
            <a:r>
              <a:rPr lang="vi-VN" sz="2400" b="1" smtClean="0">
                <a:solidFill>
                  <a:srgbClr val="C00000"/>
                </a:solidFill>
                <a:latin typeface="+mj-lt"/>
              </a:rPr>
              <a:t>&lt;</a:t>
            </a:r>
            <a:r>
              <a:rPr lang="vi-VN" sz="2000" smtClean="0">
                <a:latin typeface="+mj-lt"/>
              </a:rPr>
              <a:t>".</a:t>
            </a:r>
          </a:p>
        </p:txBody>
      </p:sp>
      <p:cxnSp>
        <p:nvCxnSpPr>
          <p:cNvPr id="8" name="Shape 7"/>
          <p:cNvCxnSpPr>
            <a:stCxn id="3" idx="3"/>
            <a:endCxn id="5" idx="1"/>
          </p:cNvCxnSpPr>
          <p:nvPr/>
        </p:nvCxnSpPr>
        <p:spPr>
          <a:xfrm flipH="1">
            <a:off x="838200" y="2036296"/>
            <a:ext cx="7772400" cy="2159913"/>
          </a:xfrm>
          <a:prstGeom prst="bentConnector5">
            <a:avLst>
              <a:gd name="adj1" fmla="val -2941"/>
              <a:gd name="adj2" fmla="val 59975"/>
              <a:gd name="adj3" fmla="val 102941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143000" y="5410200"/>
            <a:ext cx="7391400" cy="40011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S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e spune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că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operaţia i precede operaţiei j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şi</a:t>
            </a:r>
            <a:r>
              <a:rPr lang="ro-RO" sz="2000" i="1" smtClean="0">
                <a:latin typeface="Arial" pitchFamily="34" charset="0"/>
                <a:cs typeface="Arial" pitchFamily="34" charset="0"/>
              </a:rPr>
              <a:t> se scrie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i&lt;j</a:t>
            </a:r>
            <a:r>
              <a:rPr lang="en-US" b="1" i="1" smtClean="0">
                <a:solidFill>
                  <a:srgbClr val="C00000"/>
                </a:solidFill>
              </a:rPr>
              <a:t>.</a:t>
            </a:r>
          </a:p>
        </p:txBody>
      </p:sp>
      <p:cxnSp>
        <p:nvCxnSpPr>
          <p:cNvPr id="11" name="Shape 10"/>
          <p:cNvCxnSpPr>
            <a:stCxn id="5" idx="2"/>
            <a:endCxn id="9" idx="1"/>
          </p:cNvCxnSpPr>
          <p:nvPr/>
        </p:nvCxnSpPr>
        <p:spPr>
          <a:xfrm rot="5400000">
            <a:off x="2438832" y="3438986"/>
            <a:ext cx="875437" cy="3467100"/>
          </a:xfrm>
          <a:prstGeom prst="bentConnector4">
            <a:avLst>
              <a:gd name="adj1" fmla="val 38574"/>
              <a:gd name="adj2" fmla="val 106593"/>
            </a:avLst>
          </a:prstGeom>
          <a:ln w="317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524000"/>
            <a:ext cx="8229600" cy="255454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Ansamblul tuturor relaţiilor de preceden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ale unei linii de producţie în flux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generează o matrice M numită matricea relaţiilor de preceden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Elementele acestei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matrici m</a:t>
            </a:r>
            <a:r>
              <a:rPr lang="vi-VN" sz="2000" baseline="-25000" smtClean="0">
                <a:latin typeface="Arial" pitchFamily="34" charset="0"/>
                <a:cs typeface="Arial" pitchFamily="34" charset="0"/>
              </a:rPr>
              <a:t>ij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= 1 dac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&lt;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j şi m</a:t>
            </a:r>
            <a:r>
              <a:rPr lang="vi-VN" sz="2000" baseline="-25000" smtClean="0">
                <a:latin typeface="Arial" pitchFamily="34" charset="0"/>
                <a:cs typeface="Arial" pitchFamily="34" charset="0"/>
              </a:rPr>
              <a:t>ij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= 0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dacă nu există relaţia de preceden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Relaţia de preceden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pt-BR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ă este tranzitivă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, adică 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&lt;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j, j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&lt;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k atunci 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&lt;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k.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838200"/>
            <a:ext cx="186461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Observații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419600"/>
            <a:ext cx="76962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Modelul matematic al problemei de echilibrare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are ca </a:t>
            </a:r>
            <a:r>
              <a:rPr lang="it-IT" sz="2000" i="1" smtClean="0">
                <a:latin typeface="Arial" pitchFamily="34" charset="0"/>
                <a:cs typeface="Arial" pitchFamily="34" charset="0"/>
              </a:rPr>
              <a:t>date de intrare:</a:t>
            </a:r>
            <a:endParaRPr lang="ro-RO" sz="2000" i="1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i="1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mulţimea operaţiilor 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şi </a:t>
            </a:r>
            <a:r>
              <a:rPr lang="en-US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duratele acestora t</a:t>
            </a:r>
            <a:r>
              <a:rPr lang="en-US" sz="2000" b="1" i="1" baseline="-2500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smtClean="0">
                <a:latin typeface="Arial" pitchFamily="34" charset="0"/>
                <a:cs typeface="Arial" pitchFamily="34" charset="0"/>
              </a:rPr>
              <a:t>;</a:t>
            </a:r>
            <a:endParaRPr lang="ro-RO" sz="2000" i="1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en-US" sz="2000" i="1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-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relaţia de preceden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care se stabileşte între acestea şi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matricea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asociată M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52400" y="4495800"/>
            <a:ext cx="533400" cy="228600"/>
          </a:xfrm>
          <a:prstGeom prst="rightArrow">
            <a:avLst/>
          </a:prstGeom>
          <a:solidFill>
            <a:srgbClr val="00206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1143000"/>
            <a:ext cx="73152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 cere </a:t>
            </a:r>
            <a:r>
              <a:rPr lang="vi-VN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o-RO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vi-VN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 găsească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 număr cât mai mic de grupe de operaţii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care să fie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distribuite pe locurile de muncă, </a:t>
            </a:r>
            <a:r>
              <a:rPr lang="vi-VN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astfel încât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timpii cumulaţi ai operaţiilor de pe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fiecare loc de muncă să fie mai mici sau cel mult egali cu mărimea tactului de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 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fiind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absolut obligatorie respectarea relaţiei de precedentă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28600" y="1219200"/>
            <a:ext cx="533400" cy="228600"/>
          </a:xfrm>
          <a:prstGeom prst="rightArrow">
            <a:avLst/>
          </a:prstGeom>
          <a:solidFill>
            <a:srgbClr val="00206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581400"/>
            <a:ext cx="193674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Observație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495800"/>
            <a:ext cx="7239000" cy="132343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Problema mai poate fi definită şi astfel: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pornind de la un număr de locuri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 muncă j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 cere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stabilirea unui tact de producţie al liniei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care </a:t>
            </a:r>
            <a:r>
              <a:rPr lang="vi-VN" sz="2000" b="1" i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să nu depăşească</a:t>
            </a:r>
            <a:r>
              <a:rPr lang="ro-RO" sz="2000" b="1" i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tactul de producţie al locurilor de muncă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914400"/>
            <a:ext cx="71628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b="1" i="1" smtClean="0">
                <a:solidFill>
                  <a:srgbClr val="C00000"/>
                </a:solidFill>
                <a:latin typeface="+mj-lt"/>
              </a:rPr>
              <a:t>Formalizarea matematică </a:t>
            </a:r>
            <a:r>
              <a:rPr lang="vi-VN" sz="2000" smtClean="0">
                <a:latin typeface="+mj-lt"/>
              </a:rPr>
              <a:t>a acestei probleme impune cunoaşterea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datelor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intrare în model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, şi anume: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it-IT" sz="2000" b="1" i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mulţimea finită a operaţiilor de executat I;</a:t>
            </a:r>
          </a:p>
          <a:p>
            <a:pPr algn="just">
              <a:buFont typeface="Wingdings" pitchFamily="2" charset="2"/>
              <a:buChar char="Ø"/>
            </a:pP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relaţia de preceden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ă "&lt;";</a:t>
            </a:r>
          </a:p>
          <a:p>
            <a:pPr algn="just">
              <a:buFont typeface="Wingdings" pitchFamily="2" charset="2"/>
              <a:buChar char="Ø"/>
            </a:pP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mulţimea timpilor operaţiilor tehnologice t</a:t>
            </a:r>
            <a:r>
              <a:rPr lang="en-US" sz="2000" b="1" i="1" baseline="-2500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tactul de funcţionare al liniei T.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81000" y="990600"/>
            <a:ext cx="533400" cy="2286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3886200"/>
            <a:ext cx="7620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 cere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să se găsească o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clasă de submulţimi a lui I (S</a:t>
            </a:r>
            <a:r>
              <a:rPr lang="vi-VN" sz="2000" b="1" i="1" baseline="-2500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...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vi-VN" sz="2000" b="1" i="1" baseline="-2500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care să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satisfacă următoarele condiţii: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715000"/>
            <a:ext cx="145296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971800" y="5334000"/>
            <a:ext cx="5638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Aceasta exprimă </a:t>
            </a:r>
            <a:r>
              <a:rPr lang="vi-VN" sz="2000" b="1" i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condiţia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că ansamblul tuturor operaţiilor repartizate pe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locurile de muncă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să fie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egale cu mulţimea operaţiilor din cadrul liniei.</a:t>
            </a:r>
          </a:p>
        </p:txBody>
      </p:sp>
      <p:cxnSp>
        <p:nvCxnSpPr>
          <p:cNvPr id="13" name="Shape 12"/>
          <p:cNvCxnSpPr>
            <a:stCxn id="3" idx="3"/>
            <a:endCxn id="5" idx="1"/>
          </p:cNvCxnSpPr>
          <p:nvPr/>
        </p:nvCxnSpPr>
        <p:spPr>
          <a:xfrm flipH="1">
            <a:off x="762000" y="2037785"/>
            <a:ext cx="7315200" cy="2202358"/>
          </a:xfrm>
          <a:prstGeom prst="bentConnector5">
            <a:avLst>
              <a:gd name="adj1" fmla="val -3125"/>
              <a:gd name="adj2" fmla="val 67469"/>
              <a:gd name="adj3" fmla="val 103125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>
            <a:off x="2514600" y="5334000"/>
            <a:ext cx="457200" cy="1295400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200" y="5715000"/>
            <a:ext cx="45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b="1" i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85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2245973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581400" y="838200"/>
            <a:ext cx="4953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Această relaţie exprimă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condiţia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ca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fiecare operaţie din cadrul liniei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să fie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executată pe un singur post de lucru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3124200" y="838200"/>
            <a:ext cx="457200" cy="1295400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0"/>
            <a:ext cx="255069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33400" y="3886200"/>
            <a:ext cx="1656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unde j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1,...J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2800" y="2743200"/>
            <a:ext cx="5181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Relaţia exprimă faptul că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suma 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timpilor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operaţiilor executate pe fiecare loc de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muncă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trebuie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să fie mai mică sau cel mult egală cu mărimea tactului de 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2971800" y="2819400"/>
            <a:ext cx="457200" cy="1295400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876800"/>
            <a:ext cx="6159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914400" y="5867400"/>
            <a:ext cx="76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mtClean="0">
                <a:latin typeface="Arial" pitchFamily="34" charset="0"/>
                <a:cs typeface="Arial" pitchFamily="34" charset="0"/>
              </a:rPr>
              <a:t>R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elaţia exprimă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necesitatea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existentei relaţiei de preceden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ț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ă.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1219200"/>
            <a:ext cx="45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en-US" sz="2000" b="1" i="1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0" y="3124200"/>
            <a:ext cx="45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c)</a:t>
            </a:r>
            <a:endParaRPr lang="en-US" sz="2000" b="1" i="1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4876800"/>
            <a:ext cx="45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d)</a:t>
            </a:r>
            <a:endParaRPr lang="en-US" sz="2000" b="1" i="1">
              <a:solidFill>
                <a:srgbClr val="C00000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 rot="5400000">
            <a:off x="4267200" y="1905000"/>
            <a:ext cx="381000" cy="7696200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43000" y="1066800"/>
            <a:ext cx="7467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estricţii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modelului de echilibrare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a), b), c), d)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sunt însoţite de </a:t>
            </a:r>
            <a:r>
              <a:rPr lang="en-US" sz="2000" b="1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funcţia</a:t>
            </a:r>
            <a:r>
              <a:rPr lang="ro-RO" sz="2000" b="1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obiectiv a modelului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dată în relația (4.21)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1000" y="1143000"/>
            <a:ext cx="533400" cy="228600"/>
          </a:xfrm>
          <a:prstGeom prst="rightArrow">
            <a:avLst/>
          </a:prstGeom>
          <a:solidFill>
            <a:srgbClr val="C00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362200"/>
            <a:ext cx="365430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477000" y="2819400"/>
            <a:ext cx="923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smtClean="0">
                <a:latin typeface="Arial" pitchFamily="34" charset="0"/>
                <a:cs typeface="Arial" pitchFamily="34" charset="0"/>
              </a:rPr>
              <a:t>(4.21) </a:t>
            </a:r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914400" y="4495800"/>
            <a:ext cx="7239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Funcţia obiectiv </a:t>
            </a:r>
            <a:r>
              <a:rPr lang="vi-VN" sz="2400" smtClean="0">
                <a:latin typeface="Arial" pitchFamily="34" charset="0"/>
                <a:cs typeface="Arial" pitchFamily="34" charset="0"/>
              </a:rPr>
              <a:t>exprimă </a:t>
            </a:r>
            <a:r>
              <a:rPr lang="vi-VN" sz="24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condiţia că</a:t>
            </a:r>
            <a:r>
              <a:rPr lang="ro-RO" sz="24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vi-VN" sz="24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timpul nelucrător al fiecărui loc de</a:t>
            </a:r>
            <a:r>
              <a:rPr lang="ro-RO" sz="24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4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muncă să fie minim</a:t>
            </a:r>
            <a:r>
              <a:rPr lang="vi-VN" sz="24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9906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2.1.3.5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Variante de organizare a liniilor de producţie în flux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i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981200"/>
            <a:ext cx="69342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Organizarea producţiei în flux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, prin trăsăturile sale caracteristice se prezintă sub diferite forme concrete specifice fiecărei ramuri industriale; aceasta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deoarece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liniile de producţie în flux sunt puternic influenţate de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04800" y="2057400"/>
            <a:ext cx="533400" cy="228600"/>
          </a:xfrm>
          <a:prstGeom prst="rightArrow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4114800"/>
            <a:ext cx="6172200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particularităţile procesului tehnologic;</a:t>
            </a:r>
            <a:endParaRPr lang="en-US" sz="2000" b="1" i="1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vi-VN" sz="2000" b="1" i="1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felul şi cantitatea producţiei fabricate;</a:t>
            </a:r>
          </a:p>
          <a:p>
            <a:pPr algn="just">
              <a:buFont typeface="Wingdings" pitchFamily="2" charset="2"/>
              <a:buChar char="Ø"/>
            </a:pPr>
            <a:endParaRPr lang="it-IT" sz="2000" b="1" i="1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felul materialelor utilizate;</a:t>
            </a:r>
          </a:p>
          <a:p>
            <a:pPr algn="just">
              <a:buFont typeface="Wingdings" pitchFamily="2" charset="2"/>
              <a:buChar char="Ø"/>
            </a:pPr>
            <a:endParaRPr lang="en-US" sz="2000" b="1" i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numărul şi caracteristicile utilajelor folosite.</a:t>
            </a:r>
          </a:p>
        </p:txBody>
      </p:sp>
      <p:cxnSp>
        <p:nvCxnSpPr>
          <p:cNvPr id="8" name="Shape 7"/>
          <p:cNvCxnSpPr>
            <a:stCxn id="4" idx="3"/>
            <a:endCxn id="6" idx="1"/>
          </p:cNvCxnSpPr>
          <p:nvPr/>
        </p:nvCxnSpPr>
        <p:spPr>
          <a:xfrm flipH="1">
            <a:off x="1295400" y="2642920"/>
            <a:ext cx="6629400" cy="2595265"/>
          </a:xfrm>
          <a:prstGeom prst="bentConnector5">
            <a:avLst>
              <a:gd name="adj1" fmla="val -3448"/>
              <a:gd name="adj2" fmla="val 41106"/>
              <a:gd name="adj3" fmla="val 103448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1219200"/>
            <a:ext cx="83820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În industria construcţiilor de maşini, electrotehnic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şi electronic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</a:t>
            </a:r>
            <a:endParaRPr lang="en-US" sz="2000" b="1" i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133600"/>
            <a:ext cx="7696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organizarea producţiei în flux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prezintă sub forma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liniilor tehnologice de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prelucrare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a 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liniilor automate de producţie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etc.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57200" y="22098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3072348"/>
            <a:ext cx="7315200" cy="34778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Forma superioară de organizare a producţiei în flux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o constituie </a:t>
            </a:r>
            <a:r>
              <a:rPr lang="pt-BR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liniile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automate în flux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caracterizate prin: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utilajul tehnologic, auxiliar şi instalaţiile de transport formează un complex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unic;</a:t>
            </a:r>
            <a:endParaRPr lang="ro-RO" sz="2000" b="1" i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prelucrarea şi deplasarea produselor se face în mod automatizat, pe bază de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comandă centralizată;</a:t>
            </a:r>
            <a:endParaRPr lang="ro-RO" sz="2000" b="1" i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vi-VN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funcţionarea liniilor în flux are loc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sincronizat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pe baza unui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tact de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producţie unic.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38200" y="1066800"/>
            <a:ext cx="73914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B. 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În ramurile industriale cu procese de producţie continue </a:t>
            </a:r>
            <a:endParaRPr lang="ro-RO" sz="2000" b="1" i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(industria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chimică, petrochimică, alimentară etc.)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2286000"/>
            <a:ext cx="7086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se constituie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linii tehnologice automatizate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conduse centralizat de la o cameră sau panou de comandă.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33400" y="23622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3429000"/>
            <a:ext cx="340029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În industria metalurgică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4495800"/>
            <a:ext cx="76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condiţia de bază a asigurării unui flux continuu 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o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constituie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asigurarea unei proportionalităţi între capacitatea de producţie a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diferitelor stadii de producţie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52400" y="45720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228600"/>
            <a:ext cx="83058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urma executării procesului tehnologic al produsului P, descris cu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ajutorul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graficului de analiză generală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acesta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 depozitează într-unul din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depozitele de produse finite ale societăţii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Înaintea depozitării,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loturile de produse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sunt recepţionate, înmatriculate şi controlate la serviciul de recepţie al societăţii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Toate operaţiile desfăşurate pe suprafaţa acestui serviciu sunt descrise în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figura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.2.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6172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smtClean="0">
                <a:latin typeface="Arial" pitchFamily="34" charset="0"/>
                <a:cs typeface="Arial" pitchFamily="34" charset="0"/>
              </a:rPr>
              <a:t>Figura </a:t>
            </a:r>
            <a:r>
              <a:rPr lang="ro-RO" b="1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.2 Graficul de circulaţie – situaţia existentă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514600"/>
            <a:ext cx="590550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1600200"/>
            <a:ext cx="7848600" cy="224676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funcţionarea continuă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presupune ca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pentru un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agregat de mare capacitate dintr-un anumit stadiu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să existe mai multe agregate de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capacitate mai mica în stadiul următor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;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se creează astfel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posibilitatea existenţei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unui raport cantitativ bine determinat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între c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apacităţile de producţie în diferitele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stadii de prelucrare a produselor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990600"/>
            <a:ext cx="186461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Observații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4191000"/>
            <a:ext cx="270138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ro-RO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În industria textilă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5029200"/>
            <a:ext cx="7086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it-IT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organizarea producţiei în flux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are la bază </a:t>
            </a:r>
            <a:r>
              <a:rPr lang="it-IT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crearea unui</a:t>
            </a:r>
            <a:r>
              <a:rPr lang="ro-RO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sistem de aparate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04800" y="51054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990600"/>
            <a:ext cx="186461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Observații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286000"/>
            <a:ext cx="7543800" cy="317009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istemul de aparate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este constituit din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grupe de maşini şi utilaje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capabile să execute un ansamblu de operaţii de bază şi conexe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într-un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raport astfel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determinat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care să facă posibilă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asigurarea unei continuităţi a procesului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tehnologic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apacitatea de producţie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a unui </a:t>
            </a:r>
            <a:r>
              <a:rPr lang="vi-VN" sz="2000" b="1" i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sistem de aparate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este dată de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capacitatea de producţie a agregatului principal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iar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aşezarea aparatelor pe suprafaţa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 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se va face în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ordinea impusă de succesiunea tehnologică a operaţiilor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prelucrare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1066800"/>
            <a:ext cx="3355149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E.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În industria de confecţii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905000"/>
            <a:ext cx="78486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...se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folosesc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mai multe variante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de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organizare a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producţiei în flux:</a:t>
            </a:r>
          </a:p>
        </p:txBody>
      </p:sp>
      <p:sp>
        <p:nvSpPr>
          <p:cNvPr id="5" name="Rectangle 4"/>
          <p:cNvSpPr/>
          <p:nvPr/>
        </p:nvSpPr>
        <p:spPr>
          <a:xfrm>
            <a:off x="1600200" y="3733800"/>
            <a:ext cx="5791200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sistemul bandă rulantă;</a:t>
            </a:r>
            <a:endParaRPr lang="ro-RO" sz="2000" b="1" i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lphaLcParenR"/>
            </a:pPr>
            <a:endParaRPr lang="vi-VN" sz="2000" b="1" i="1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sistemul prod-sincron;</a:t>
            </a:r>
            <a:endParaRPr lang="ro-RO" sz="2000" b="1" i="1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i="1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c) sistemul conveier secţional;</a:t>
            </a:r>
            <a:endParaRPr lang="ro-RO" sz="2000" b="1" i="1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b="1" i="1" smtClean="0">
              <a:latin typeface="Arial" pitchFamily="34" charset="0"/>
              <a:cs typeface="Arial" pitchFamily="34" charset="0"/>
            </a:endParaRPr>
          </a:p>
          <a:p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d) sistemul agregat cu transport orizontal.</a:t>
            </a:r>
          </a:p>
        </p:txBody>
      </p:sp>
      <p:cxnSp>
        <p:nvCxnSpPr>
          <p:cNvPr id="7" name="Elbow Connector 6"/>
          <p:cNvCxnSpPr>
            <a:stCxn id="4" idx="3"/>
            <a:endCxn id="5" idx="1"/>
          </p:cNvCxnSpPr>
          <p:nvPr/>
        </p:nvCxnSpPr>
        <p:spPr>
          <a:xfrm flipH="1">
            <a:off x="1600200" y="2258943"/>
            <a:ext cx="6934200" cy="2598242"/>
          </a:xfrm>
          <a:prstGeom prst="bentConnector5">
            <a:avLst>
              <a:gd name="adj1" fmla="val -3297"/>
              <a:gd name="adj2" fmla="val 35193"/>
              <a:gd name="adj3" fmla="val 103297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152400" y="19812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990600"/>
            <a:ext cx="338746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457200" indent="-457200"/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S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istemul bandă rulantă</a:t>
            </a:r>
            <a:endParaRPr lang="ro-RO" sz="2000" b="1" i="1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59340"/>
            <a:ext cx="79248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cu </a:t>
            </a:r>
            <a:r>
              <a:rPr lang="it-IT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funcţionare continuă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şi </a:t>
            </a:r>
            <a:r>
              <a:rPr lang="it-IT" sz="2000" b="1" i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ritm reglementat 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se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foloseşte pentru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fabricarea unui produs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sau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unui număr mic de produse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serii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mari de 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abricaţie.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3886200"/>
            <a:ext cx="6858000" cy="193899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locurile de muncă sunt amplasate de o parte şi de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alta a benzii rulante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(sau, în funcţie de spaţiul disponibil)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numai de o singura parte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produsele sunt transportate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de la un loc de muncă la altul de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banda rulantă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acţionată în mod automat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</a:t>
            </a:r>
            <a:endParaRPr lang="en-US" sz="2000"/>
          </a:p>
        </p:txBody>
      </p:sp>
      <p:sp>
        <p:nvSpPr>
          <p:cNvPr id="6" name="Right Arrow 5"/>
          <p:cNvSpPr/>
          <p:nvPr/>
        </p:nvSpPr>
        <p:spPr>
          <a:xfrm>
            <a:off x="152400" y="19050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3124200"/>
            <a:ext cx="186461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Observații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990600"/>
            <a:ext cx="321754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457200" indent="-457200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S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istemul 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prod-sincron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9200" y="1905000"/>
            <a:ext cx="70104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este un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care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în anumite cazuri reuşeşte să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elimine în întregime transportul intern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, datorită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modului de amplasare a locurilor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 muncă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 şi a 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depozitelor intermediare de producţie neterminată</a:t>
            </a:r>
            <a:r>
              <a:rPr lang="pt-BR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57200" y="19812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60198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smtClean="0">
                <a:latin typeface="Arial" pitchFamily="34" charset="0"/>
                <a:cs typeface="Arial" pitchFamily="34" charset="0"/>
              </a:rPr>
              <a:t>Fig. 4.2 Schema desfăşurării procesului de producţie în sistemul prod-sincron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429000"/>
            <a:ext cx="7867650" cy="239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990600"/>
            <a:ext cx="881202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457200" indent="-457200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Modul de funcționare al s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istemul 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prod-sincron (avantaje și dezavantaje)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828800"/>
            <a:ext cx="815340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D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in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containerul cu materii prime şi materiale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muncitorul de la operaţia 1 ia materialul necesar pentru prelucrarea unui produs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;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după prelucrare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semifabricatul este aşezat în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containerul de producţie neterminată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CN1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Muncitorul de la operaţia 2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ia semifabricatul din CN1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îl prelucrează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şi apoi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îl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aşează în CN2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Tot astfel continuă procesul de producţie , până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 ultima operaţie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tehnologică,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după care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muncitorul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aşează produsul finit în containerul de produse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finite.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ro-RO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Avantajul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 acestui sistem constă în faptul că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elimină transportul intern între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diferitele operaţii tehnologice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, dar şi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dezavantajul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existenţei unor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stocuri mari de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producţie neterminată şi o flexibilitate redusă.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685800"/>
            <a:ext cx="3857146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457200" indent="-457200"/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c) S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istemul </a:t>
            </a:r>
            <a:r>
              <a:rPr lang="ro-RO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conveier secțional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371600"/>
            <a:ext cx="74676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presupune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existenţa în cadrul procesului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tehnologic a unor zone şi secţiuni diferite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, ceea ce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 permite fabricarea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concomitentă a unor produse de tipodimensiuni diferite.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04800" y="14478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61722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Fig.4.3 Schema de funcţionare a sistemului conveier secţional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590800"/>
            <a:ext cx="7915275" cy="338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152400"/>
            <a:ext cx="193674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Observație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685800"/>
            <a:ext cx="8382000" cy="132343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În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prima parte a conveierului secţional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execută operaţii comune tuturor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produselor care se fabrică în cadrul liniei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iar în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cea dea doua parte există mai multe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benzi rulante specializate</a:t>
            </a:r>
            <a:r>
              <a:rPr lang="it-IT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fiecare pentru executare unor operaţii specifice unui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anumit fel de produs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2209800"/>
            <a:ext cx="530786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ro-RO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istemul agregat cu transport orizontal.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2819400"/>
            <a:ext cx="74676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o-RO" sz="2000" smtClean="0">
                <a:latin typeface="Arial" pitchFamily="34" charset="0"/>
                <a:cs typeface="Arial" pitchFamily="34" charset="0"/>
              </a:rPr>
              <a:t>...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foloseşte 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aceleaşi principii de organizare ca şi sistemul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conveier secţional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cu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deosebirea că operaţiile specifice fiecărui produs sunt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operaţii manuale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şi sunt 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amplasate de ambele parţi ale benzilor rulante.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33400" y="28956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4267200"/>
            <a:ext cx="193674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o-RO" sz="2000" b="1" i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Observație</a:t>
            </a: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en-US" sz="2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4919008"/>
            <a:ext cx="8686800" cy="193899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o-RO" sz="200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Transportul produselor în sistemul agregat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se face cu ajutorul unor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benzi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transportoare acţionate de la un pupitru de comandă</a:t>
            </a:r>
            <a:r>
              <a:rPr lang="es-ES" sz="2000" smtClean="0">
                <a:latin typeface="Arial" pitchFamily="34" charset="0"/>
                <a:cs typeface="Arial" pitchFamily="34" charset="0"/>
              </a:rPr>
              <a:t>; din această cauză </a:t>
            </a:r>
            <a:r>
              <a:rPr lang="es-E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sistemul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agregat nu se poate folosi decât pentru produse care necesită un număr mic de</a:t>
            </a:r>
            <a:r>
              <a:rPr lang="ro-RO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locuri de muncă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pentru a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asigura operativitate acţiunilor de lansare şi aprovizionare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locurilor de muncă</a:t>
            </a:r>
            <a:r>
              <a:rPr lang="ro-RO" sz="2000" b="1" i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000" b="1" i="1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98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12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828800" y="58674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Fig.4.4 Schema de funcţionare a sistemului agregat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A583-AF45-42DC-85D0-0F0504E0CDF5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807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2.1.3.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 Eficienţa economic</a:t>
            </a:r>
            <a:r>
              <a:rPr lang="ro-RO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 liniilor de producţie în flux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1828800"/>
            <a:ext cx="75438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Experienţa practică arată că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folosirea metodelor de organizare a producţiei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după principiul liniilor de producţie în flux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conduce la obţinerea de rezultate</a:t>
            </a:r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remarcabile în procesul de producţie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. </a:t>
            </a:r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vi-VN" sz="2000" smtClean="0">
                <a:latin typeface="Arial" pitchFamily="34" charset="0"/>
                <a:cs typeface="Arial" pitchFamily="34" charset="0"/>
              </a:rPr>
              <a:t>Aceasta datorită faptului că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acest mod de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organizare creează numeroase facilitaţi de utilizare pe scară largă a operaţiunilor</a:t>
            </a:r>
            <a:r>
              <a:rPr lang="en-US" sz="20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mecanizate şi automatizate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57200" y="1905000"/>
            <a:ext cx="533400" cy="228600"/>
          </a:xfrm>
          <a:prstGeom prst="rightArrow">
            <a:avLst/>
          </a:prstGeom>
          <a:solidFill>
            <a:srgbClr val="FFC000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66800" y="4876800"/>
            <a:ext cx="74676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Efectele economice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cele mai des întâlnite în urma </a:t>
            </a:r>
            <a:r>
              <a:rPr lang="en-US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folosirii liniilor de </a:t>
            </a:r>
            <a:r>
              <a:rPr lang="vi-VN" sz="2000" b="1" i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producţie în flux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sunt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57200" y="4953000"/>
            <a:ext cx="533400" cy="2286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2190</TotalTime>
  <Words>10962</Words>
  <Application>Microsoft Office PowerPoint</Application>
  <PresentationFormat>On-screen Show (4:3)</PresentationFormat>
  <Paragraphs>1001</Paragraphs>
  <Slides>131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2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Adi</dc:creator>
  <cp:lastModifiedBy>Adi</cp:lastModifiedBy>
  <cp:revision>264</cp:revision>
  <dcterms:created xsi:type="dcterms:W3CDTF">2010-09-26T12:22:08Z</dcterms:created>
  <dcterms:modified xsi:type="dcterms:W3CDTF">2010-11-24T11:49:07Z</dcterms:modified>
</cp:coreProperties>
</file>